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12"/>
  </p:notesMasterIdLst>
  <p:handoutMasterIdLst>
    <p:handoutMasterId r:id="rId13"/>
  </p:handoutMasterIdLst>
  <p:sldIdLst>
    <p:sldId id="277" r:id="rId2"/>
    <p:sldId id="278" r:id="rId3"/>
    <p:sldId id="263" r:id="rId4"/>
    <p:sldId id="293" r:id="rId5"/>
    <p:sldId id="291" r:id="rId6"/>
    <p:sldId id="292" r:id="rId7"/>
    <p:sldId id="295" r:id="rId8"/>
    <p:sldId id="290" r:id="rId9"/>
    <p:sldId id="296" r:id="rId10"/>
    <p:sldId id="289" r:id="rId11"/>
  </p:sldIdLst>
  <p:sldSz cx="9144000" cy="6858000" type="screen4x3"/>
  <p:notesSz cx="6746875" cy="9913938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3">
          <p15:clr>
            <a:srgbClr val="A4A3A4"/>
          </p15:clr>
        </p15:guide>
        <p15:guide id="2" pos="2125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0C0C0"/>
    <a:srgbClr val="5F5F5F"/>
    <a:srgbClr val="8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40" autoAdjust="0"/>
    <p:restoredTop sz="94249" autoAdjust="0"/>
  </p:normalViewPr>
  <p:slideViewPr>
    <p:cSldViewPr>
      <p:cViewPr varScale="1">
        <p:scale>
          <a:sx n="72" d="100"/>
          <a:sy n="72" d="100"/>
        </p:scale>
        <p:origin x="726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1" d="100"/>
          <a:sy n="61" d="100"/>
        </p:scale>
        <p:origin x="-1698" y="-54"/>
      </p:cViewPr>
      <p:guideLst>
        <p:guide orient="horz" pos="3123"/>
        <p:guide pos="2125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>
            <a:extLst>
              <a:ext uri="{FF2B5EF4-FFF2-40B4-BE49-F238E27FC236}">
                <a16:creationId xmlns:a16="http://schemas.microsoft.com/office/drawing/2014/main" id="{F0EB6418-8FDD-466E-B8FD-FDF8DFBBC145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2417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1" name="Rectangle 3">
            <a:extLst>
              <a:ext uri="{FF2B5EF4-FFF2-40B4-BE49-F238E27FC236}">
                <a16:creationId xmlns:a16="http://schemas.microsoft.com/office/drawing/2014/main" id="{BC5B2C2D-F970-4BB5-8062-FD7A7A13823E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21113" y="0"/>
            <a:ext cx="292417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2" name="Rectangle 4">
            <a:extLst>
              <a:ext uri="{FF2B5EF4-FFF2-40B4-BE49-F238E27FC236}">
                <a16:creationId xmlns:a16="http://schemas.microsoft.com/office/drawing/2014/main" id="{CD8B819E-DD5B-4E7E-A5AE-2D70C1A06E3F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17050"/>
            <a:ext cx="292417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3" name="Rectangle 5">
            <a:extLst>
              <a:ext uri="{FF2B5EF4-FFF2-40B4-BE49-F238E27FC236}">
                <a16:creationId xmlns:a16="http://schemas.microsoft.com/office/drawing/2014/main" id="{2EE9221C-2C47-42A2-A54B-8B15A7474AD0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21113" y="9417050"/>
            <a:ext cx="292417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F86EA57E-7559-4DAE-AFD8-64D135FAD36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>
            <a:extLst>
              <a:ext uri="{FF2B5EF4-FFF2-40B4-BE49-F238E27FC236}">
                <a16:creationId xmlns:a16="http://schemas.microsoft.com/office/drawing/2014/main" id="{9C99641F-E5E0-443F-857F-BBE9A90EED0F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2417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3" name="Rectangle 3">
            <a:extLst>
              <a:ext uri="{FF2B5EF4-FFF2-40B4-BE49-F238E27FC236}">
                <a16:creationId xmlns:a16="http://schemas.microsoft.com/office/drawing/2014/main" id="{AA912BC5-7D06-4BA6-8CF6-4D1F038E722C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22700" y="0"/>
            <a:ext cx="292417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100" name="Rectangle 4">
            <a:extLst>
              <a:ext uri="{FF2B5EF4-FFF2-40B4-BE49-F238E27FC236}">
                <a16:creationId xmlns:a16="http://schemas.microsoft.com/office/drawing/2014/main" id="{A961BA8A-1466-4B71-9684-1ABCD7A83550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95350" y="742950"/>
            <a:ext cx="4957763" cy="37179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7045" name="Rectangle 5">
            <a:extLst>
              <a:ext uri="{FF2B5EF4-FFF2-40B4-BE49-F238E27FC236}">
                <a16:creationId xmlns:a16="http://schemas.microsoft.com/office/drawing/2014/main" id="{6483EBEB-5149-4757-BEAD-B8E4F3DB2558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0113" y="4708525"/>
            <a:ext cx="4946650" cy="446246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87046" name="Rectangle 6">
            <a:extLst>
              <a:ext uri="{FF2B5EF4-FFF2-40B4-BE49-F238E27FC236}">
                <a16:creationId xmlns:a16="http://schemas.microsoft.com/office/drawing/2014/main" id="{3A9BE34F-B3A4-4629-99CA-86E1DDFE22B8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18638"/>
            <a:ext cx="292417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7" name="Rectangle 7">
            <a:extLst>
              <a:ext uri="{FF2B5EF4-FFF2-40B4-BE49-F238E27FC236}">
                <a16:creationId xmlns:a16="http://schemas.microsoft.com/office/drawing/2014/main" id="{192C74B4-6365-40F3-89E2-4588CE08B57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22700" y="9418638"/>
            <a:ext cx="292417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5B246B08-1AD4-482A-B4E4-985B7039BB5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FF8801-A67E-460E-A23D-F9656E9CF7A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95288" y="6524625"/>
            <a:ext cx="97155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A65A15-4643-4552-8F90-97D14597E7F3}" type="datetime1">
              <a:rPr lang="en-GB" altLang="en-US"/>
              <a:pPr>
                <a:defRPr/>
              </a:pPr>
              <a:t>12/06/2020</a:t>
            </a:fld>
            <a:endParaRPr lang="en-GB" alt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8811F0-E39C-408A-B113-B14243C204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40200" y="6381750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AE6BCA-4E53-4915-A4A1-76C3287FDD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F56C83-2A10-4C25-A6FA-F2B04429D23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279062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6A3EC7-C446-42B9-9FA5-AA69720F85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EB28F8-D49C-40F8-A70C-70C92CA0F5D8}" type="datetime1">
              <a:rPr lang="en-GB" altLang="en-US"/>
              <a:pPr>
                <a:defRPr/>
              </a:pPr>
              <a:t>12/06/2020</a:t>
            </a:fld>
            <a:endParaRPr lang="en-GB" alt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E845BB-B472-4515-9CB9-D6E408E4DE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32138" y="6461125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148EA9-8B48-4560-BAA3-D5F1BD92C3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396EF7-AE92-4D90-B2A9-1448F92B1D6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61429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625594-0AC5-4DD0-97DE-4EFC8E0539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33CEFF-2EF9-464F-B34D-2E646DADFB7B}" type="datetime1">
              <a:rPr lang="en-GB" altLang="en-US"/>
              <a:pPr>
                <a:defRPr/>
              </a:pPr>
              <a:t>12/06/2020</a:t>
            </a:fld>
            <a:endParaRPr lang="en-GB" altLang="en-US" dirty="0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3DBDAE5B-8D29-4FD7-AFED-345839CE885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224A48-2731-4941-96AB-511A9B75695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183352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777964C1-95DB-4576-BAAD-4B6AB0656C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717AE2-FA40-484A-902D-662F5BA3F74B}" type="datetime1">
              <a:rPr lang="en-GB" altLang="en-US"/>
              <a:pPr>
                <a:defRPr/>
              </a:pPr>
              <a:t>12/06/2020</a:t>
            </a:fld>
            <a:endParaRPr lang="en-GB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B2DA24-186D-465B-9899-C78622EA4FC2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E677B1-F9DB-4437-9AD9-21D98A2099D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562052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4FEF8432-D5D0-455B-AC1B-B97D272E64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C89332-F353-4450-8467-666D1436348A}" type="datetime1">
              <a:rPr lang="en-GB" altLang="en-US"/>
              <a:pPr>
                <a:defRPr/>
              </a:pPr>
              <a:t>12/06/2020</a:t>
            </a:fld>
            <a:endParaRPr lang="en-GB" altLang="en-US" dirty="0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E5EF987A-0E49-4E71-80FD-82B7BC7182A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DBA449-5323-4299-8715-0E73A961260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457617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92B79F4F-9FC9-4B07-83FB-9F5DFAF75B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45051C-A59A-4500-AA9E-DA70D4EF499F}" type="datetime1">
              <a:rPr lang="en-GB" altLang="en-US"/>
              <a:pPr>
                <a:defRPr/>
              </a:pPr>
              <a:t>12/06/2020</a:t>
            </a:fld>
            <a:endParaRPr lang="en-GB" altLang="en-US" dirty="0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C1051687-CB72-4E52-893F-DC773A6B2B7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EC1271-C517-415B-A460-3FC2A2D7FC9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668376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1E37194E-F66E-40C4-B647-1FF786750C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81BD80-14F2-4BEC-AD3E-E6C4E60725FA}" type="datetime1">
              <a:rPr lang="en-GB" altLang="en-US"/>
              <a:pPr>
                <a:defRPr/>
              </a:pPr>
              <a:t>12/06/2020</a:t>
            </a:fld>
            <a:endParaRPr lang="en-GB" altLang="en-US" dirty="0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57859585-F801-4F84-8548-0FE9EE52DC92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892F27-087C-4F8F-B1B2-9EFFCAF90AC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858079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63D2F872-22A3-4012-8F81-C65AC000F8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9DD2BB-61B0-4C6A-AD75-E8C1A8CEEE30}" type="datetime1">
              <a:rPr lang="en-GB" altLang="en-US"/>
              <a:pPr>
                <a:defRPr/>
              </a:pPr>
              <a:t>12/06/2020</a:t>
            </a:fld>
            <a:endParaRPr lang="en-GB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DB2BAD-8D92-46FD-B021-AB942E0418C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13E82D-B435-4822-9C38-E056EFFF558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1891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dirty="0"/>
              <a:t>Click icon to add picture</a:t>
            </a:r>
            <a:endParaRPr lang="en-GB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A6D7E7F3-8292-4743-8F56-931EBA42A8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AC22A3-F4A0-488C-8A89-B9CA9E08C9DC}" type="datetime1">
              <a:rPr lang="en-GB" altLang="en-US"/>
              <a:pPr>
                <a:defRPr/>
              </a:pPr>
              <a:t>12/06/2020</a:t>
            </a:fld>
            <a:endParaRPr lang="en-GB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FBBE40-EED1-464D-8CE2-B41FC657C0F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05B2C5-48B7-4195-951A-16612829EF5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056037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3B838F-138B-4049-A9D5-9F60E2F6CB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48769A-A26E-45D7-88BE-11B030ED59A2}" type="datetime1">
              <a:rPr lang="en-GB" altLang="en-US"/>
              <a:pPr>
                <a:defRPr/>
              </a:pPr>
              <a:t>12/06/2020</a:t>
            </a:fld>
            <a:endParaRPr lang="en-GB" altLang="en-US" dirty="0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FC998122-20B1-4857-A7D9-C9EF4FF3B2B4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54B569-EF36-436E-AA6A-F9D7FE8D622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053181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34B45F-15C2-411D-9D0C-887C741305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1EED17-7B7A-4E98-97B1-E27B578E50D5}" type="datetime1">
              <a:rPr lang="en-GB" altLang="en-US"/>
              <a:pPr>
                <a:defRPr/>
              </a:pPr>
              <a:t>12/06/2020</a:t>
            </a:fld>
            <a:endParaRPr lang="en-GB" altLang="en-US" dirty="0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EF55D52B-7736-4884-AA88-AED8E16E9D3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EA7E0C-D4C6-49F1-A387-9DCEECC3509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733938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B7FB36F6-C2EA-4506-BADA-C2B889F6D258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6D6E9468-6869-4BCB-9F53-95A9196C339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2ED074-8F07-4D67-B477-93C4310FE9E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0825" y="6524625"/>
            <a:ext cx="97155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9EE82B7-2B39-4A05-843F-6FA408CB7B2B}" type="datetime1">
              <a:rPr lang="en-GB" altLang="en-US"/>
              <a:pPr>
                <a:defRPr/>
              </a:pPr>
              <a:t>12/06/2020</a:t>
            </a:fld>
            <a:endParaRPr lang="en-GB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C10A32-5F07-43DC-B63F-F086F836EB9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pPr>
              <a:defRPr/>
            </a:pPr>
            <a:fld id="{C8D1CE4C-B55E-4F21-A29C-68426D5E343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1" r:id="rId1"/>
    <p:sldLayoutId id="2147483922" r:id="rId2"/>
    <p:sldLayoutId id="2147483912" r:id="rId3"/>
    <p:sldLayoutId id="2147483913" r:id="rId4"/>
    <p:sldLayoutId id="2147483914" r:id="rId5"/>
    <p:sldLayoutId id="2147483915" r:id="rId6"/>
    <p:sldLayoutId id="2147483916" r:id="rId7"/>
    <p:sldLayoutId id="2147483917" r:id="rId8"/>
    <p:sldLayoutId id="2147483918" r:id="rId9"/>
    <p:sldLayoutId id="2147483919" r:id="rId10"/>
    <p:sldLayoutId id="2147483920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" grpId="0" build="p" autoUpdateAnimBg="0">
        <p:tmplLst>
          <p:tmpl lvl="1">
            <p:tnLst>
              <p:par>
                <p:cTn presetID="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mc.org.uk/standards/code/" TargetMode="External"/><Relationship Id="rId2" Type="http://schemas.openxmlformats.org/officeDocument/2006/relationships/hyperlink" Target="http://www.skillsforhealth.org.uk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nmc.org.uk/standards/code/read-the-code-online/" TargetMode="Externa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>
            <a:extLst>
              <a:ext uri="{FF2B5EF4-FFF2-40B4-BE49-F238E27FC236}">
                <a16:creationId xmlns:a16="http://schemas.microsoft.com/office/drawing/2014/main" id="{9D5676A9-2DC0-4BA6-96B8-229A91689DE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4213" y="549275"/>
            <a:ext cx="7772400" cy="2016125"/>
          </a:xfrm>
        </p:spPr>
        <p:txBody>
          <a:bodyPr/>
          <a:lstStyle/>
          <a:p>
            <a:pPr eaLnBrk="1" hangingPunct="1"/>
            <a:r>
              <a:rPr lang="en-GB" altLang="en-US" sz="3200" b="1">
                <a:latin typeface="Arial" panose="020B0604020202020204" pitchFamily="34" charset="0"/>
                <a:cs typeface="Arial" panose="020B0604020202020204" pitchFamily="34" charset="0"/>
              </a:rPr>
              <a:t>BMHP5002</a:t>
            </a:r>
            <a:br>
              <a:rPr lang="en-GB" altLang="en-US" sz="3600" b="1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altLang="en-US" sz="3200" b="1">
                <a:latin typeface="Arial" panose="020B0604020202020204" pitchFamily="34" charset="0"/>
                <a:cs typeface="Arial" panose="020B0604020202020204" pitchFamily="34" charset="0"/>
              </a:rPr>
              <a:t>Principles of Health &amp; Social Care</a:t>
            </a:r>
            <a:br>
              <a:rPr lang="en-GB" altLang="en-US" sz="320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altLang="en-US" sz="32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147" name="Subtitle 4">
            <a:extLst>
              <a:ext uri="{FF2B5EF4-FFF2-40B4-BE49-F238E27FC236}">
                <a16:creationId xmlns:a16="http://schemas.microsoft.com/office/drawing/2014/main" id="{52D8E05B-9B5B-48B6-9C27-06F8AF4E77F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4513" y="3213100"/>
            <a:ext cx="7912100" cy="2284413"/>
          </a:xfrm>
        </p:spPr>
        <p:txBody>
          <a:bodyPr/>
          <a:lstStyle/>
          <a:p>
            <a:pPr eaLnBrk="1" hangingPunct="1"/>
            <a:r>
              <a:rPr lang="en-GB" altLang="en-US" sz="2800" b="1">
                <a:solidFill>
                  <a:schemeClr val="bg1"/>
                </a:solidFill>
              </a:rPr>
              <a:t>Week 5 </a:t>
            </a:r>
          </a:p>
          <a:p>
            <a:pPr eaLnBrk="1" hangingPunct="1"/>
            <a:r>
              <a:rPr lang="en-GB" altLang="en-US" sz="28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GB" altLang="en-US" sz="2800">
              <a:solidFill>
                <a:schemeClr val="bg1"/>
              </a:solidFill>
            </a:endParaRPr>
          </a:p>
          <a:p>
            <a:endParaRPr lang="en-GB" altLang="en-US" sz="1800">
              <a:solidFill>
                <a:schemeClr val="tx1"/>
              </a:solidFill>
            </a:endParaRPr>
          </a:p>
          <a:p>
            <a:pPr eaLnBrk="1" hangingPunct="1"/>
            <a:endParaRPr lang="en-GB" altLang="en-US">
              <a:solidFill>
                <a:schemeClr val="tx1"/>
              </a:solidFill>
            </a:endParaRPr>
          </a:p>
          <a:p>
            <a:pPr eaLnBrk="1" hangingPunct="1"/>
            <a:r>
              <a:rPr lang="en-GB" altLang="en-US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7213288-7826-4B82-8886-CA0CEDDABA10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5EC0FA7E-6D3B-48D7-9F80-6C4D37659D9C}" type="datetime1">
              <a:rPr lang="en-GB" altLang="en-US"/>
              <a:pPr>
                <a:defRPr/>
              </a:pPr>
              <a:t>12/06/2020</a:t>
            </a:fld>
            <a:endParaRPr lang="en-GB" altLang="en-US" dirty="0"/>
          </a:p>
        </p:txBody>
      </p:sp>
      <p:sp>
        <p:nvSpPr>
          <p:cNvPr id="6149" name="Slide Number Placeholder 5">
            <a:extLst>
              <a:ext uri="{FF2B5EF4-FFF2-40B4-BE49-F238E27FC236}">
                <a16:creationId xmlns:a16="http://schemas.microsoft.com/office/drawing/2014/main" id="{925B4CEF-CDED-4098-8D3F-6C7D02A9818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03BCB54-B0C9-46ED-98B8-DDCFE18D696C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</a:t>
            </a:fld>
            <a:endParaRPr lang="en-GB" altLang="en-US" sz="120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>
            <a:extLst>
              <a:ext uri="{FF2B5EF4-FFF2-40B4-BE49-F238E27FC236}">
                <a16:creationId xmlns:a16="http://schemas.microsoft.com/office/drawing/2014/main" id="{CED88AC3-F170-4A7D-94BB-069033118C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92150"/>
          </a:xfrm>
        </p:spPr>
        <p:txBody>
          <a:bodyPr/>
          <a:lstStyle/>
          <a:p>
            <a:pPr algn="l"/>
            <a:br>
              <a:rPr lang="en-GB" altLang="en-US" sz="240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altLang="en-US" sz="2400" b="1">
                <a:latin typeface="Arial" panose="020B0604020202020204" pitchFamily="34" charset="0"/>
                <a:cs typeface="Arial" panose="020B0604020202020204" pitchFamily="34" charset="0"/>
              </a:rPr>
              <a:t>MODULE AIM  &amp; LEARNING OUTCOMES</a:t>
            </a:r>
            <a:br>
              <a:rPr lang="en-GB" altLang="en-US" sz="3200"/>
            </a:br>
            <a:endParaRPr lang="en-GB" altLang="en-US" sz="3200"/>
          </a:p>
        </p:txBody>
      </p:sp>
      <p:sp>
        <p:nvSpPr>
          <p:cNvPr id="7171" name="Content Placeholder 2">
            <a:extLst>
              <a:ext uri="{FF2B5EF4-FFF2-40B4-BE49-F238E27FC236}">
                <a16:creationId xmlns:a16="http://schemas.microsoft.com/office/drawing/2014/main" id="{421F0F81-D862-4587-9DEE-B9D52237E4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692150"/>
            <a:ext cx="9144000" cy="4968875"/>
          </a:xfrm>
        </p:spPr>
        <p:txBody>
          <a:bodyPr/>
          <a:lstStyle/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US" alt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Aim of the Module</a:t>
            </a:r>
          </a:p>
          <a:p>
            <a:pPr>
              <a:buFont typeface="Wingdings" panose="05000000000000000000" pitchFamily="2" charset="2"/>
              <a:buChar char="v"/>
              <a:defRPr/>
            </a:pPr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To develop understanding of the values, theories and policies underpinning health and social care practice and the mechanisms that exist to promote good practice.</a:t>
            </a:r>
          </a:p>
          <a:p>
            <a:pPr>
              <a:buFont typeface="Wingdings" panose="05000000000000000000" pitchFamily="2" charset="2"/>
              <a:buChar char="v"/>
              <a:defRPr/>
            </a:pPr>
            <a:endParaRPr lang="en-US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Upon the successful completion of this module, the student should be able to:</a:t>
            </a:r>
          </a:p>
          <a:p>
            <a:pPr marL="457200" indent="-457200">
              <a:spcBef>
                <a:spcPts val="0"/>
              </a:spcBef>
              <a:buFont typeface="+mj-lt"/>
              <a:buAutoNum type="arabicPeriod"/>
              <a:defRPr/>
            </a:pPr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Examine how principles of support are implemented in health and social care practice.</a:t>
            </a:r>
          </a:p>
          <a:p>
            <a:pPr marL="457200" indent="-457200">
              <a:spcBef>
                <a:spcPts val="0"/>
              </a:spcBef>
              <a:buFont typeface="+mj-lt"/>
              <a:buAutoNum type="arabicPeriod"/>
              <a:defRPr/>
            </a:pPr>
            <a:endParaRPr lang="en-US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spcBef>
                <a:spcPts val="0"/>
              </a:spcBef>
              <a:buFont typeface="+mj-lt"/>
              <a:buAutoNum type="arabicPeriod"/>
              <a:defRPr/>
            </a:pPr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Critically evaluate the impact of policy, legislation, regulation, codes of practice and standards on organisation policy and practice.</a:t>
            </a:r>
          </a:p>
          <a:p>
            <a:pPr marL="457200" indent="-457200">
              <a:spcBef>
                <a:spcPts val="0"/>
              </a:spcBef>
              <a:buFont typeface="+mj-lt"/>
              <a:buAutoNum type="arabicPeriod"/>
              <a:defRPr/>
            </a:pPr>
            <a:endParaRPr lang="en-US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spcBef>
                <a:spcPts val="0"/>
              </a:spcBef>
              <a:buFont typeface="+mj-lt"/>
              <a:buAutoNum type="arabicPeriod"/>
              <a:defRPr/>
            </a:pPr>
            <a:r>
              <a:rPr lang="en-US" alt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Analyse</a:t>
            </a:r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the theories that underpin health and social care practice.</a:t>
            </a:r>
          </a:p>
          <a:p>
            <a:pPr marL="457200" indent="-457200">
              <a:buFont typeface="+mj-lt"/>
              <a:buAutoNum type="arabicPeriod"/>
              <a:defRPr/>
            </a:pPr>
            <a:endParaRPr lang="en-US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>
            <a:extLst>
              <a:ext uri="{FF2B5EF4-FFF2-40B4-BE49-F238E27FC236}">
                <a16:creationId xmlns:a16="http://schemas.microsoft.com/office/drawing/2014/main" id="{584D976B-EAD6-4670-938E-B9D23B8CA3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4075" y="0"/>
            <a:ext cx="5327650" cy="836613"/>
          </a:xfrm>
        </p:spPr>
        <p:txBody>
          <a:bodyPr/>
          <a:lstStyle/>
          <a:p>
            <a:pPr algn="l"/>
            <a:r>
              <a:rPr lang="en-GB" altLang="en-US" sz="2800" b="1">
                <a:latin typeface="Arial" panose="020B0604020202020204" pitchFamily="34" charset="0"/>
                <a:cs typeface="Arial" panose="020B0604020202020204" pitchFamily="34" charset="0"/>
              </a:rPr>
              <a:t>AIM OF LECTURE</a:t>
            </a:r>
          </a:p>
        </p:txBody>
      </p:sp>
      <p:sp>
        <p:nvSpPr>
          <p:cNvPr id="7171" name="Content Placeholder 2">
            <a:extLst>
              <a:ext uri="{FF2B5EF4-FFF2-40B4-BE49-F238E27FC236}">
                <a16:creationId xmlns:a16="http://schemas.microsoft.com/office/drawing/2014/main" id="{85BB9D6E-D42F-4A50-AD70-DD821E45D7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341438"/>
            <a:ext cx="3851275" cy="4319587"/>
          </a:xfrm>
        </p:spPr>
        <p:txBody>
          <a:bodyPr/>
          <a:lstStyle/>
          <a:p>
            <a:pPr>
              <a:defRPr/>
            </a:pPr>
            <a:endParaRPr lang="en-US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•	Safeguarding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•	Duty of </a:t>
            </a:r>
            <a:r>
              <a:rPr lang="en-US" alt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Candour</a:t>
            </a:r>
            <a:endParaRPr lang="en-US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Font typeface="Arial" panose="020B0604020202020204" pitchFamily="34" charset="0"/>
              <a:buNone/>
              <a:defRPr/>
            </a:pPr>
            <a:endParaRPr lang="en-US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Font typeface="Arial" panose="020B0604020202020204" pitchFamily="34" charset="0"/>
              <a:buNone/>
              <a:defRPr/>
            </a:pPr>
            <a:endParaRPr lang="en-GB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196" name="Picture 1">
            <a:extLst>
              <a:ext uri="{FF2B5EF4-FFF2-40B4-BE49-F238E27FC236}">
                <a16:creationId xmlns:a16="http://schemas.microsoft.com/office/drawing/2014/main" id="{2E9CD352-F48F-438E-9FEF-5BAB8533CA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575" y="938213"/>
            <a:ext cx="5970588" cy="4613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>
            <a:extLst>
              <a:ext uri="{FF2B5EF4-FFF2-40B4-BE49-F238E27FC236}">
                <a16:creationId xmlns:a16="http://schemas.microsoft.com/office/drawing/2014/main" id="{E310B23B-0564-44DF-8B70-09C32BE24F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36525"/>
            <a:ext cx="8229600" cy="700088"/>
          </a:xfrm>
        </p:spPr>
        <p:txBody>
          <a:bodyPr/>
          <a:lstStyle/>
          <a:p>
            <a:r>
              <a:rPr lang="en-GB" altLang="en-US" sz="2400" b="1"/>
              <a:t>SAFEGUARDING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378692-6DD8-4792-8128-342E97F347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7950" y="1052513"/>
            <a:ext cx="8856663" cy="4537075"/>
          </a:xfrm>
        </p:spPr>
        <p:txBody>
          <a:bodyPr/>
          <a:lstStyle/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US" sz="1800" dirty="0"/>
              <a:t>Safeguarding means protecting a citizen’s health, wellbeing and human rights; enabling them to live free from harm, abuse and neglect. It is an integral part of providing high-quality health care.  Safeguarding children, young people and adults is a collective responsibility.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endParaRPr lang="en-US" sz="1800" dirty="0"/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US" sz="1800" dirty="0"/>
              <a:t>Those most in need of protection include:</a:t>
            </a:r>
          </a:p>
          <a:p>
            <a:pPr>
              <a:defRPr/>
            </a:pPr>
            <a:r>
              <a:rPr lang="en-US" sz="1800" dirty="0"/>
              <a:t>Children and young people</a:t>
            </a:r>
          </a:p>
          <a:p>
            <a:pPr>
              <a:defRPr/>
            </a:pPr>
            <a:r>
              <a:rPr lang="en-US" sz="1800" dirty="0"/>
              <a:t>Adults at risk, such as those receiving care in their own home, people with physical, sensory and mental impairments </a:t>
            </a:r>
          </a:p>
          <a:p>
            <a:pPr>
              <a:defRPr/>
            </a:pPr>
            <a:r>
              <a:rPr lang="en-US" sz="1800" dirty="0"/>
              <a:t>Those with learning disabilities.</a:t>
            </a:r>
          </a:p>
          <a:p>
            <a:pPr>
              <a:defRPr/>
            </a:pPr>
            <a:endParaRPr lang="en-US" sz="1800" dirty="0"/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US" sz="1800" dirty="0"/>
              <a:t>All staff, whether they work in a hospital, a care home, in general practice, or in providing community care, and whether they are employed by a public sector, private, or not-for-profit organisation, have a responsibility to safeguard children and adults at risk of abuse or neglect.                                                  ( CQC, 2020)</a:t>
            </a:r>
            <a:endParaRPr lang="en-GB" sz="18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CF7157-207C-4276-9F39-6C662FC3D437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6A031790-F955-46DD-89EF-3C5AABB9CC0F}" type="datetime1">
              <a:rPr lang="en-GB" altLang="en-US" smtClean="0"/>
              <a:pPr>
                <a:defRPr/>
              </a:pPr>
              <a:t>12/06/2020</a:t>
            </a:fld>
            <a:endParaRPr lang="en-GB" altLang="en-US" dirty="0"/>
          </a:p>
        </p:txBody>
      </p:sp>
      <p:sp>
        <p:nvSpPr>
          <p:cNvPr id="9221" name="Slide Number Placeholder 4">
            <a:extLst>
              <a:ext uri="{FF2B5EF4-FFF2-40B4-BE49-F238E27FC236}">
                <a16:creationId xmlns:a16="http://schemas.microsoft.com/office/drawing/2014/main" id="{C15F0BB3-CAE5-4A63-8AF7-CBBA1AB4811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DCD85ED0-F8CE-4A47-AEB8-BAF72E622BB0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4</a:t>
            </a:fld>
            <a:endParaRPr lang="en-GB" altLang="en-US" sz="120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>
            <a:extLst>
              <a:ext uri="{FF2B5EF4-FFF2-40B4-BE49-F238E27FC236}">
                <a16:creationId xmlns:a16="http://schemas.microsoft.com/office/drawing/2014/main" id="{A6C180DA-5EE5-4FD1-879D-2896161ED1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36525"/>
            <a:ext cx="8229600" cy="771525"/>
          </a:xfrm>
        </p:spPr>
        <p:txBody>
          <a:bodyPr/>
          <a:lstStyle/>
          <a:p>
            <a:r>
              <a:rPr lang="en-US" altLang="en-US" sz="2400" b="1"/>
              <a:t>Safeguarding Legal/Policy Framework</a:t>
            </a:r>
            <a:br>
              <a:rPr lang="en-US" altLang="en-US" sz="2400"/>
            </a:br>
            <a:endParaRPr lang="en-GB" altLang="en-US" sz="24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D83A68-3B40-4208-88CB-C1144B2BA2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7950" y="620713"/>
            <a:ext cx="8856663" cy="4895850"/>
          </a:xfrm>
        </p:spPr>
        <p:txBody>
          <a:bodyPr/>
          <a:lstStyle/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US" sz="1800" dirty="0"/>
              <a:t>Prior to the introduction of the Care Act in 2014, the No Secrets statutory guidance which covered adult safeguarding, used a broad definition of a ‘vulnerable adult’ as a person: 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US" sz="1800" dirty="0"/>
              <a:t>“</a:t>
            </a:r>
            <a:r>
              <a:rPr lang="en-US" sz="1800" i="1" dirty="0">
                <a:solidFill>
                  <a:srgbClr val="0070C0"/>
                </a:solidFill>
              </a:rPr>
              <a:t>who is or may be in need of community care services by reason of mental or other disability, age or illness; and who is or may be unable to take care of him or herself, or unable to protect him or herself against significant harm or exploitation</a:t>
            </a:r>
            <a:r>
              <a:rPr lang="en-US" sz="1800" dirty="0"/>
              <a:t>”. 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endParaRPr lang="en-US" sz="1800" dirty="0"/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US" sz="1800" dirty="0"/>
              <a:t>The Care Act 2014 has superseded this, and S.42 now identifies ‘an adult at risk.’ 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endParaRPr lang="en-US" sz="1800" dirty="0"/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US" sz="1800" dirty="0"/>
              <a:t>S.42 of The Care Act (2014) states that the Local Authority (LA) must make (or cause to be made) enquiries if it has reasonable cause to suspect an adult in it’s area:</a:t>
            </a:r>
          </a:p>
          <a:p>
            <a:pPr>
              <a:spcBef>
                <a:spcPts val="0"/>
              </a:spcBef>
              <a:defRPr/>
            </a:pPr>
            <a:r>
              <a:rPr lang="en-US" sz="1800" dirty="0"/>
              <a:t>Has needs for care and support</a:t>
            </a:r>
          </a:p>
          <a:p>
            <a:pPr>
              <a:spcBef>
                <a:spcPts val="0"/>
              </a:spcBef>
              <a:defRPr/>
            </a:pPr>
            <a:r>
              <a:rPr lang="en-US" sz="1800" dirty="0"/>
              <a:t>Is experiencing or is at risk of, abuse/neglect</a:t>
            </a:r>
          </a:p>
          <a:p>
            <a:pPr>
              <a:spcBef>
                <a:spcPts val="0"/>
              </a:spcBef>
              <a:defRPr/>
            </a:pPr>
            <a:r>
              <a:rPr lang="en-US" sz="1800" dirty="0"/>
              <a:t>As a result is unable to protect him or herself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endParaRPr lang="en-US" sz="2000" dirty="0"/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US" sz="2000" dirty="0"/>
              <a:t>						(Care Act 2014)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endParaRPr lang="en-GB" sz="20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E1B55C-EBDC-453A-85D0-422E34ACA734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6A031790-F955-46DD-89EF-3C5AABB9CC0F}" type="datetime1">
              <a:rPr lang="en-GB" altLang="en-US" smtClean="0"/>
              <a:pPr>
                <a:defRPr/>
              </a:pPr>
              <a:t>12/06/2020</a:t>
            </a:fld>
            <a:endParaRPr lang="en-GB" altLang="en-US" dirty="0"/>
          </a:p>
        </p:txBody>
      </p:sp>
      <p:sp>
        <p:nvSpPr>
          <p:cNvPr id="10245" name="Slide Number Placeholder 4">
            <a:extLst>
              <a:ext uri="{FF2B5EF4-FFF2-40B4-BE49-F238E27FC236}">
                <a16:creationId xmlns:a16="http://schemas.microsoft.com/office/drawing/2014/main" id="{E10B172D-7157-4456-9200-E8CD0E40930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FF7BD5F8-97FC-4822-BFF8-F13DE85090E0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5</a:t>
            </a:fld>
            <a:endParaRPr lang="en-GB" altLang="en-US" sz="120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>
            <a:extLst>
              <a:ext uri="{FF2B5EF4-FFF2-40B4-BE49-F238E27FC236}">
                <a16:creationId xmlns:a16="http://schemas.microsoft.com/office/drawing/2014/main" id="{6567F136-A868-4FF6-98FC-8B250BC77C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36525"/>
            <a:ext cx="8229600" cy="771525"/>
          </a:xfrm>
        </p:spPr>
        <p:txBody>
          <a:bodyPr/>
          <a:lstStyle/>
          <a:p>
            <a:r>
              <a:rPr lang="en-GB" altLang="en-US" sz="2400" b="1"/>
              <a:t>Care Act 2014 - Safeguarding Principles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63A29D-7183-487D-BCDF-CD4911EDB2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3838" y="908050"/>
            <a:ext cx="8596312" cy="4824413"/>
          </a:xfrm>
        </p:spPr>
        <p:txBody>
          <a:bodyPr/>
          <a:lstStyle/>
          <a:p>
            <a:pPr defTabSz="457200">
              <a:defRPr/>
            </a:pPr>
            <a:r>
              <a:rPr lang="en-GB" sz="1800" dirty="0">
                <a:solidFill>
                  <a:prstClr val="black"/>
                </a:solidFill>
                <a:ea typeface="MS PGothic" pitchFamily="34" charset="-128"/>
              </a:rPr>
              <a:t>The Care Act 2014 encourages caregivers to take a </a:t>
            </a:r>
            <a:r>
              <a:rPr lang="en-GB" sz="1800" b="1" dirty="0">
                <a:ea typeface="MS PGothic" pitchFamily="34" charset="-128"/>
              </a:rPr>
              <a:t>person-centred approach </a:t>
            </a:r>
            <a:r>
              <a:rPr lang="en-GB" sz="1800" dirty="0">
                <a:solidFill>
                  <a:prstClr val="black"/>
                </a:solidFill>
                <a:ea typeface="MS PGothic" pitchFamily="34" charset="-128"/>
              </a:rPr>
              <a:t>when </a:t>
            </a:r>
            <a:r>
              <a:rPr lang="en-GB" sz="1800" b="1" dirty="0">
                <a:solidFill>
                  <a:srgbClr val="FF0000"/>
                </a:solidFill>
                <a:ea typeface="MS PGothic" pitchFamily="34" charset="-128"/>
              </a:rPr>
              <a:t>safeguarding</a:t>
            </a:r>
            <a:r>
              <a:rPr lang="en-GB" sz="1800" dirty="0">
                <a:solidFill>
                  <a:prstClr val="black"/>
                </a:solidFill>
                <a:ea typeface="MS PGothic" pitchFamily="34" charset="-128"/>
              </a:rPr>
              <a:t> vulnerable adults. </a:t>
            </a:r>
          </a:p>
          <a:p>
            <a:pPr defTabSz="457200">
              <a:defRPr/>
            </a:pPr>
            <a:r>
              <a:rPr lang="en-GB" sz="1800" dirty="0">
                <a:solidFill>
                  <a:prstClr val="black"/>
                </a:solidFill>
                <a:ea typeface="MS PGothic" pitchFamily="34" charset="-128"/>
              </a:rPr>
              <a:t>When you follow the principles, you too place the vulnerable person’s wellbeing and needs at the </a:t>
            </a:r>
            <a:r>
              <a:rPr lang="en-GB" sz="1800" b="1" i="1" dirty="0">
                <a:ea typeface="MS PGothic" pitchFamily="34" charset="-128"/>
              </a:rPr>
              <a:t>forefront</a:t>
            </a:r>
            <a:r>
              <a:rPr lang="en-GB" sz="1800" b="1" i="1" dirty="0">
                <a:solidFill>
                  <a:srgbClr val="FF0000"/>
                </a:solidFill>
                <a:ea typeface="MS PGothic" pitchFamily="34" charset="-128"/>
              </a:rPr>
              <a:t> </a:t>
            </a:r>
            <a:r>
              <a:rPr lang="en-GB" sz="1800" dirty="0">
                <a:solidFill>
                  <a:prstClr val="black"/>
                </a:solidFill>
                <a:ea typeface="MS PGothic" pitchFamily="34" charset="-128"/>
              </a:rPr>
              <a:t>of safeguarding processes. </a:t>
            </a:r>
          </a:p>
          <a:p>
            <a:pPr defTabSz="457200">
              <a:defRPr/>
            </a:pPr>
            <a:r>
              <a:rPr lang="en-GB" sz="1800" dirty="0">
                <a:solidFill>
                  <a:prstClr val="black"/>
                </a:solidFill>
                <a:ea typeface="MS PGothic" pitchFamily="34" charset="-128"/>
              </a:rPr>
              <a:t>The principles help you directly involve the vulnerable person – and any nominated people who can help reach decisions in the vulnerable adult’s best interest – when managing safeguarding concerns and care plans.</a:t>
            </a:r>
          </a:p>
          <a:p>
            <a:pPr marL="0" indent="0" defTabSz="457200">
              <a:buFont typeface="Arial" panose="020B0604020202020204" pitchFamily="34" charset="0"/>
              <a:buNone/>
              <a:defRPr/>
            </a:pPr>
            <a:r>
              <a:rPr lang="en-GB" sz="1800" dirty="0">
                <a:solidFill>
                  <a:prstClr val="black"/>
                </a:solidFill>
                <a:ea typeface="MS PGothic" pitchFamily="34" charset="-128"/>
              </a:rPr>
              <a:t>There are 6 key principles:</a:t>
            </a:r>
          </a:p>
          <a:p>
            <a:pPr marL="457200" indent="-457200" defTabSz="457200">
              <a:buFont typeface="+mj-lt"/>
              <a:buAutoNum type="arabicPeriod"/>
              <a:defRPr/>
            </a:pPr>
            <a:r>
              <a:rPr lang="en-GB" sz="1800" dirty="0">
                <a:solidFill>
                  <a:prstClr val="black"/>
                </a:solidFill>
                <a:ea typeface="MS PGothic" pitchFamily="34" charset="-128"/>
              </a:rPr>
              <a:t>Empowerment.</a:t>
            </a:r>
          </a:p>
          <a:p>
            <a:pPr marL="457200" indent="-457200" defTabSz="457200">
              <a:buFont typeface="+mj-lt"/>
              <a:buAutoNum type="arabicPeriod"/>
              <a:defRPr/>
            </a:pPr>
            <a:r>
              <a:rPr lang="en-GB" sz="1800" dirty="0">
                <a:solidFill>
                  <a:prstClr val="black"/>
                </a:solidFill>
                <a:ea typeface="MS PGothic" pitchFamily="34" charset="-128"/>
              </a:rPr>
              <a:t>Protection.</a:t>
            </a:r>
          </a:p>
          <a:p>
            <a:pPr marL="457200" indent="-457200" defTabSz="457200">
              <a:buFont typeface="+mj-lt"/>
              <a:buAutoNum type="arabicPeriod"/>
              <a:defRPr/>
            </a:pPr>
            <a:r>
              <a:rPr lang="en-GB" sz="1800" dirty="0">
                <a:solidFill>
                  <a:prstClr val="black"/>
                </a:solidFill>
                <a:ea typeface="MS PGothic" pitchFamily="34" charset="-128"/>
              </a:rPr>
              <a:t>Prevention.</a:t>
            </a:r>
          </a:p>
          <a:p>
            <a:pPr marL="457200" indent="-457200" defTabSz="457200">
              <a:buFont typeface="+mj-lt"/>
              <a:buAutoNum type="arabicPeriod"/>
              <a:defRPr/>
            </a:pPr>
            <a:r>
              <a:rPr lang="en-GB" sz="1800" dirty="0">
                <a:solidFill>
                  <a:prstClr val="black"/>
                </a:solidFill>
                <a:ea typeface="MS PGothic" pitchFamily="34" charset="-128"/>
              </a:rPr>
              <a:t>Proportionality.</a:t>
            </a:r>
          </a:p>
          <a:p>
            <a:pPr marL="457200" indent="-457200" defTabSz="457200">
              <a:buFont typeface="+mj-lt"/>
              <a:buAutoNum type="arabicPeriod"/>
              <a:defRPr/>
            </a:pPr>
            <a:r>
              <a:rPr lang="en-GB" sz="1800" dirty="0">
                <a:solidFill>
                  <a:prstClr val="black"/>
                </a:solidFill>
                <a:ea typeface="MS PGothic" pitchFamily="34" charset="-128"/>
              </a:rPr>
              <a:t>Partnership.</a:t>
            </a:r>
          </a:p>
          <a:p>
            <a:pPr marL="457200" indent="-457200" defTabSz="457200">
              <a:buFont typeface="+mj-lt"/>
              <a:buAutoNum type="arabicPeriod"/>
              <a:defRPr/>
            </a:pPr>
            <a:r>
              <a:rPr lang="en-GB" sz="1800" dirty="0">
                <a:solidFill>
                  <a:prstClr val="black"/>
                </a:solidFill>
                <a:ea typeface="MS PGothic" pitchFamily="34" charset="-128"/>
              </a:rPr>
              <a:t>Accountability.</a:t>
            </a:r>
            <a:endParaRPr lang="en-GB" sz="18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D7F40D-AA61-4BA5-B17E-B74C588B0617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6A031790-F955-46DD-89EF-3C5AABB9CC0F}" type="datetime1">
              <a:rPr lang="en-GB" altLang="en-US" smtClean="0"/>
              <a:pPr>
                <a:defRPr/>
              </a:pPr>
              <a:t>12/06/2020</a:t>
            </a:fld>
            <a:endParaRPr lang="en-GB" altLang="en-US" dirty="0"/>
          </a:p>
        </p:txBody>
      </p:sp>
      <p:sp>
        <p:nvSpPr>
          <p:cNvPr id="11269" name="Slide Number Placeholder 4">
            <a:extLst>
              <a:ext uri="{FF2B5EF4-FFF2-40B4-BE49-F238E27FC236}">
                <a16:creationId xmlns:a16="http://schemas.microsoft.com/office/drawing/2014/main" id="{61454F80-3503-4300-A971-71F10DD72A6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09ACC115-3D76-4CBE-B8CB-799402C099D3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6</a:t>
            </a:fld>
            <a:endParaRPr lang="en-GB" altLang="en-US" sz="120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>
            <a:extLst>
              <a:ext uri="{FF2B5EF4-FFF2-40B4-BE49-F238E27FC236}">
                <a16:creationId xmlns:a16="http://schemas.microsoft.com/office/drawing/2014/main" id="{52FBDEDD-C6A7-4BB0-BBE7-37333CA07D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36525"/>
            <a:ext cx="8229600" cy="771525"/>
          </a:xfrm>
        </p:spPr>
        <p:txBody>
          <a:bodyPr/>
          <a:lstStyle/>
          <a:p>
            <a:r>
              <a:rPr lang="en-GB" altLang="en-US" sz="2400" b="1"/>
              <a:t>Duty of Candour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70CDC3-3D57-4AFA-A621-582149DABC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7950" y="765175"/>
            <a:ext cx="8856663" cy="4967288"/>
          </a:xfrm>
        </p:spPr>
        <p:txBody>
          <a:bodyPr/>
          <a:lstStyle/>
          <a:p>
            <a:pPr marL="0" indent="0" defTabSz="457200">
              <a:buFont typeface="Arial" panose="020B0604020202020204" pitchFamily="34" charset="0"/>
              <a:buNone/>
              <a:defRPr/>
            </a:pPr>
            <a:r>
              <a:rPr lang="en-GB" sz="1700" dirty="0">
                <a:solidFill>
                  <a:prstClr val="black"/>
                </a:solidFill>
                <a:latin typeface="Calibri"/>
                <a:ea typeface="MS PGothic" pitchFamily="34" charset="-128"/>
              </a:rPr>
              <a:t>Every healthcare professional must be </a:t>
            </a:r>
            <a:r>
              <a:rPr lang="en-GB" sz="1700" b="1" dirty="0">
                <a:solidFill>
                  <a:srgbClr val="FF0000"/>
                </a:solidFill>
                <a:latin typeface="Calibri"/>
                <a:ea typeface="MS PGothic" pitchFamily="34" charset="-128"/>
              </a:rPr>
              <a:t>open and honest with patients </a:t>
            </a:r>
            <a:r>
              <a:rPr lang="en-GB" sz="1700" dirty="0">
                <a:solidFill>
                  <a:prstClr val="black"/>
                </a:solidFill>
                <a:latin typeface="Calibri"/>
                <a:ea typeface="MS PGothic" pitchFamily="34" charset="-128"/>
              </a:rPr>
              <a:t>when something that goes wrong with their treatment or care causes, or has the </a:t>
            </a:r>
            <a:r>
              <a:rPr lang="en-GB" sz="1700" b="1" dirty="0">
                <a:solidFill>
                  <a:srgbClr val="0070C0"/>
                </a:solidFill>
                <a:latin typeface="Calibri"/>
                <a:ea typeface="MS PGothic" pitchFamily="34" charset="-128"/>
              </a:rPr>
              <a:t>potential to cause, harm or distress</a:t>
            </a:r>
            <a:r>
              <a:rPr lang="en-GB" sz="1700" dirty="0">
                <a:solidFill>
                  <a:prstClr val="black"/>
                </a:solidFill>
                <a:latin typeface="Calibri"/>
                <a:ea typeface="MS PGothic" pitchFamily="34" charset="-128"/>
              </a:rPr>
              <a:t>. </a:t>
            </a:r>
          </a:p>
          <a:p>
            <a:pPr marL="0" indent="0" defTabSz="457200">
              <a:buFont typeface="Arial" panose="020B0604020202020204" pitchFamily="34" charset="0"/>
              <a:buNone/>
              <a:defRPr/>
            </a:pPr>
            <a:endParaRPr lang="en-GB" sz="1700" dirty="0">
              <a:solidFill>
                <a:prstClr val="black"/>
              </a:solidFill>
              <a:latin typeface="Calibri"/>
              <a:ea typeface="MS PGothic" pitchFamily="34" charset="-128"/>
            </a:endParaRPr>
          </a:p>
          <a:p>
            <a:pPr marL="0" indent="0" defTabSz="457200">
              <a:buFont typeface="Arial" panose="020B0604020202020204" pitchFamily="34" charset="0"/>
              <a:buNone/>
              <a:defRPr/>
            </a:pPr>
            <a:r>
              <a:rPr lang="en-GB" sz="1700" dirty="0">
                <a:solidFill>
                  <a:prstClr val="black"/>
                </a:solidFill>
                <a:latin typeface="Calibri"/>
                <a:ea typeface="MS PGothic" pitchFamily="34" charset="-128"/>
              </a:rPr>
              <a:t>This means that healthcare professionals must:</a:t>
            </a:r>
          </a:p>
          <a:p>
            <a:pPr defTabSz="457200">
              <a:defRPr/>
            </a:pPr>
            <a:r>
              <a:rPr lang="en-GB" sz="1700" dirty="0">
                <a:solidFill>
                  <a:prstClr val="black"/>
                </a:solidFill>
                <a:latin typeface="Calibri"/>
                <a:ea typeface="MS PGothic" pitchFamily="34" charset="-128"/>
              </a:rPr>
              <a:t>tell the patient (or, where appropriate, the patient’s advocate, carer or family) when something has gone wrong</a:t>
            </a:r>
          </a:p>
          <a:p>
            <a:pPr defTabSz="457200">
              <a:defRPr/>
            </a:pPr>
            <a:r>
              <a:rPr lang="en-GB" sz="1700" dirty="0">
                <a:solidFill>
                  <a:prstClr val="black"/>
                </a:solidFill>
                <a:latin typeface="Calibri"/>
                <a:ea typeface="MS PGothic" pitchFamily="34" charset="-128"/>
              </a:rPr>
              <a:t>apologise to the patient (or, where appropriate, the patient’s advocate, carer or family)</a:t>
            </a:r>
          </a:p>
          <a:p>
            <a:pPr defTabSz="457200">
              <a:defRPr/>
            </a:pPr>
            <a:r>
              <a:rPr lang="en-GB" sz="1700" dirty="0">
                <a:solidFill>
                  <a:prstClr val="black"/>
                </a:solidFill>
                <a:latin typeface="Calibri"/>
                <a:ea typeface="MS PGothic" pitchFamily="34" charset="-128"/>
              </a:rPr>
              <a:t>offer an appropriate remedy or support to put matters right (if possible)</a:t>
            </a:r>
          </a:p>
          <a:p>
            <a:pPr defTabSz="457200">
              <a:defRPr/>
            </a:pPr>
            <a:r>
              <a:rPr lang="en-GB" sz="1700" dirty="0">
                <a:solidFill>
                  <a:prstClr val="black"/>
                </a:solidFill>
                <a:latin typeface="Calibri"/>
                <a:ea typeface="MS PGothic" pitchFamily="34" charset="-128"/>
              </a:rPr>
              <a:t>explain fully to the patient (or, where appropriate, the patient’s advocate, carer or family) the short and long term effects of what has happened.</a:t>
            </a:r>
          </a:p>
          <a:p>
            <a:pPr defTabSz="457200">
              <a:defRPr/>
            </a:pPr>
            <a:endParaRPr lang="en-GB" sz="1700" dirty="0">
              <a:solidFill>
                <a:prstClr val="black"/>
              </a:solidFill>
              <a:latin typeface="Calibri"/>
              <a:ea typeface="MS PGothic" pitchFamily="34" charset="-128"/>
            </a:endParaRPr>
          </a:p>
          <a:p>
            <a:pPr marL="0" indent="0" defTabSz="457200">
              <a:buFont typeface="Arial" panose="020B0604020202020204" pitchFamily="34" charset="0"/>
              <a:buNone/>
              <a:defRPr/>
            </a:pPr>
            <a:r>
              <a:rPr lang="en-GB" sz="1700" dirty="0">
                <a:solidFill>
                  <a:prstClr val="black"/>
                </a:solidFill>
                <a:latin typeface="Calibri"/>
                <a:ea typeface="MS PGothic" pitchFamily="34" charset="-128"/>
              </a:rPr>
              <a:t>Healthcare professionals must also be </a:t>
            </a:r>
            <a:r>
              <a:rPr lang="en-GB" sz="1700" b="1" dirty="0">
                <a:solidFill>
                  <a:srgbClr val="FF0000"/>
                </a:solidFill>
                <a:latin typeface="Calibri"/>
                <a:ea typeface="MS PGothic" pitchFamily="34" charset="-128"/>
              </a:rPr>
              <a:t>open and honest with their colleagues, employers and relevant organisations</a:t>
            </a:r>
            <a:r>
              <a:rPr lang="en-GB" sz="1700" dirty="0">
                <a:solidFill>
                  <a:prstClr val="black"/>
                </a:solidFill>
                <a:latin typeface="Calibri"/>
                <a:ea typeface="MS PGothic" pitchFamily="34" charset="-128"/>
              </a:rPr>
              <a:t>, and take part in reviews and investigations when requested. They must also be </a:t>
            </a:r>
            <a:r>
              <a:rPr lang="en-GB" sz="1700" u="sng" dirty="0">
                <a:solidFill>
                  <a:srgbClr val="FF0000"/>
                </a:solidFill>
                <a:latin typeface="Calibri"/>
                <a:ea typeface="MS PGothic" pitchFamily="34" charset="-128"/>
              </a:rPr>
              <a:t>open and honest with their regulators, raising concerns where appropriate</a:t>
            </a:r>
            <a:r>
              <a:rPr lang="en-GB" sz="1700" dirty="0">
                <a:solidFill>
                  <a:prstClr val="black"/>
                </a:solidFill>
                <a:latin typeface="Calibri"/>
                <a:ea typeface="MS PGothic" pitchFamily="34" charset="-128"/>
              </a:rPr>
              <a:t>. </a:t>
            </a:r>
          </a:p>
          <a:p>
            <a:pPr marL="0" indent="0" defTabSz="457200">
              <a:buFont typeface="Arial" panose="020B0604020202020204" pitchFamily="34" charset="0"/>
              <a:buNone/>
              <a:defRPr/>
            </a:pPr>
            <a:endParaRPr lang="en-GB" sz="1700" dirty="0">
              <a:solidFill>
                <a:prstClr val="black"/>
              </a:solidFill>
              <a:latin typeface="Calibri"/>
              <a:ea typeface="MS PGothic" pitchFamily="34" charset="-128"/>
            </a:endParaRPr>
          </a:p>
          <a:p>
            <a:pPr marL="0" indent="0" defTabSz="457200">
              <a:buFont typeface="Arial" panose="020B0604020202020204" pitchFamily="34" charset="0"/>
              <a:buNone/>
              <a:defRPr/>
            </a:pPr>
            <a:r>
              <a:rPr lang="en-GB" sz="1700" dirty="0">
                <a:solidFill>
                  <a:prstClr val="black"/>
                </a:solidFill>
                <a:latin typeface="Calibri"/>
                <a:ea typeface="MS PGothic" pitchFamily="34" charset="-128"/>
              </a:rPr>
              <a:t>They </a:t>
            </a:r>
            <a:r>
              <a:rPr lang="en-GB" sz="1700" i="1" dirty="0">
                <a:solidFill>
                  <a:srgbClr val="FF0000"/>
                </a:solidFill>
                <a:latin typeface="Calibri"/>
                <a:ea typeface="MS PGothic" pitchFamily="34" charset="-128"/>
              </a:rPr>
              <a:t>must support and encourage each other to be open and honest</a:t>
            </a:r>
            <a:r>
              <a:rPr lang="en-GB" sz="1700" dirty="0">
                <a:solidFill>
                  <a:prstClr val="black"/>
                </a:solidFill>
                <a:latin typeface="Calibri"/>
                <a:ea typeface="MS PGothic" pitchFamily="34" charset="-128"/>
              </a:rPr>
              <a:t>, and not stop someone from raising concerns.                                                                      (CQC,2020)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endParaRPr lang="en-GB" sz="20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26BEAE-0DB7-43EB-A2EB-832F441D111A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6A031790-F955-46DD-89EF-3C5AABB9CC0F}" type="datetime1">
              <a:rPr lang="en-GB" altLang="en-US" smtClean="0"/>
              <a:pPr>
                <a:defRPr/>
              </a:pPr>
              <a:t>12/06/2020</a:t>
            </a:fld>
            <a:endParaRPr lang="en-GB" altLang="en-US" dirty="0"/>
          </a:p>
        </p:txBody>
      </p:sp>
      <p:sp>
        <p:nvSpPr>
          <p:cNvPr id="12293" name="Slide Number Placeholder 4">
            <a:extLst>
              <a:ext uri="{FF2B5EF4-FFF2-40B4-BE49-F238E27FC236}">
                <a16:creationId xmlns:a16="http://schemas.microsoft.com/office/drawing/2014/main" id="{4F61B499-0F98-4F4F-AC57-581443C35F8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F043CC51-D5DC-45B1-87B4-C259715EA1E5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7</a:t>
            </a:fld>
            <a:endParaRPr lang="en-GB" altLang="en-US" sz="120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>
            <a:extLst>
              <a:ext uri="{FF2B5EF4-FFF2-40B4-BE49-F238E27FC236}">
                <a16:creationId xmlns:a16="http://schemas.microsoft.com/office/drawing/2014/main" id="{21F3404F-B2E3-456F-8A07-4E10F16054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b="1"/>
              <a:t>QUESTION TIME</a:t>
            </a:r>
          </a:p>
        </p:txBody>
      </p:sp>
      <p:pic>
        <p:nvPicPr>
          <p:cNvPr id="13315" name="Content Placeholder 5">
            <a:extLst>
              <a:ext uri="{FF2B5EF4-FFF2-40B4-BE49-F238E27FC236}">
                <a16:creationId xmlns:a16="http://schemas.microsoft.com/office/drawing/2014/main" id="{33E3797A-773E-4B14-BB61-36C3B19B203E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348038" y="2359025"/>
            <a:ext cx="2146300" cy="2139950"/>
          </a:xfr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14186A-96B1-4CD1-AE60-8DA5890A8ADC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C329EE58-E6A4-4677-BD48-D1D3A6272A9B}" type="datetime1">
              <a:rPr lang="en-GB" altLang="en-US" smtClean="0"/>
              <a:pPr>
                <a:defRPr/>
              </a:pPr>
              <a:t>12/06/2020</a:t>
            </a:fld>
            <a:endParaRPr lang="en-GB" altLang="en-US" dirty="0"/>
          </a:p>
        </p:txBody>
      </p:sp>
      <p:sp>
        <p:nvSpPr>
          <p:cNvPr id="13317" name="Slide Number Placeholder 4">
            <a:extLst>
              <a:ext uri="{FF2B5EF4-FFF2-40B4-BE49-F238E27FC236}">
                <a16:creationId xmlns:a16="http://schemas.microsoft.com/office/drawing/2014/main" id="{EB67DAE7-6222-4A2A-89BF-319CA81FD01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79332D91-18DE-4A02-8A79-590FC272E786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8</a:t>
            </a:fld>
            <a:endParaRPr lang="en-GB" altLang="en-US" sz="1200">
              <a:solidFill>
                <a:srgbClr val="898989"/>
              </a:solidFill>
            </a:endParaRPr>
          </a:p>
        </p:txBody>
      </p:sp>
      <p:pic>
        <p:nvPicPr>
          <p:cNvPr id="13318" name="Picture 6">
            <a:extLst>
              <a:ext uri="{FF2B5EF4-FFF2-40B4-BE49-F238E27FC236}">
                <a16:creationId xmlns:a16="http://schemas.microsoft.com/office/drawing/2014/main" id="{A897CEF8-A42D-4026-9109-A007F73342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713" y="1417638"/>
            <a:ext cx="1871662" cy="2444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9" name="Picture 7">
            <a:extLst>
              <a:ext uri="{FF2B5EF4-FFF2-40B4-BE49-F238E27FC236}">
                <a16:creationId xmlns:a16="http://schemas.microsoft.com/office/drawing/2014/main" id="{2DE9341F-E9F2-46D1-A32D-6316F37A4E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3644900"/>
            <a:ext cx="2468562" cy="184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>
            <a:extLst>
              <a:ext uri="{FF2B5EF4-FFF2-40B4-BE49-F238E27FC236}">
                <a16:creationId xmlns:a16="http://schemas.microsoft.com/office/drawing/2014/main" id="{7023E4BA-3802-4074-9CFA-29F2453239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437"/>
          </a:xfrm>
        </p:spPr>
        <p:txBody>
          <a:bodyPr/>
          <a:lstStyle/>
          <a:p>
            <a:r>
              <a:rPr lang="en-GB" altLang="en-US" sz="2800" b="1"/>
              <a:t>REFERENCES </a:t>
            </a:r>
          </a:p>
        </p:txBody>
      </p:sp>
      <p:sp>
        <p:nvSpPr>
          <p:cNvPr id="14339" name="Content Placeholder 2">
            <a:extLst>
              <a:ext uri="{FF2B5EF4-FFF2-40B4-BE49-F238E27FC236}">
                <a16:creationId xmlns:a16="http://schemas.microsoft.com/office/drawing/2014/main" id="{593236E2-AF8E-43E4-A5E8-A8DF64DE9E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7950" y="1196975"/>
            <a:ext cx="8856663" cy="4319588"/>
          </a:xfrm>
        </p:spPr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US" altLang="en-US" sz="1800">
              <a:hlinkClick r:id="rId2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US" altLang="en-US" sz="1800">
                <a:hlinkClick r:id="rId2"/>
              </a:rPr>
              <a:t>https://www.cqc.org.uk/what-we-do/how-we-do-our-job/fundamental-standards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altLang="en-US" sz="1800">
                <a:hlinkClick r:id="rId2"/>
              </a:rPr>
              <a:t>www.skillsforhealth.org.uk</a:t>
            </a:r>
            <a:endParaRPr lang="en-US" altLang="en-US" sz="1800"/>
          </a:p>
          <a:p>
            <a:pPr marL="0" indent="0">
              <a:buFont typeface="Arial" panose="020B0604020202020204" pitchFamily="34" charset="0"/>
              <a:buNone/>
            </a:pPr>
            <a:endParaRPr lang="en-US" altLang="en-US" sz="1800"/>
          </a:p>
          <a:p>
            <a:pPr marL="0" indent="0">
              <a:buFont typeface="Arial" panose="020B0604020202020204" pitchFamily="34" charset="0"/>
              <a:buNone/>
            </a:pPr>
            <a:r>
              <a:rPr lang="en-US" altLang="en-US" sz="1800">
                <a:hlinkClick r:id="rId3"/>
              </a:rPr>
              <a:t>https://www.nmc.org.uk/standards/code/</a:t>
            </a:r>
            <a:endParaRPr lang="en-US" altLang="en-US" sz="1800"/>
          </a:p>
          <a:p>
            <a:pPr marL="0" indent="0">
              <a:buFont typeface="Arial" panose="020B0604020202020204" pitchFamily="34" charset="0"/>
              <a:buNone/>
            </a:pPr>
            <a:r>
              <a:rPr lang="en-US" altLang="en-US" sz="1800">
                <a:hlinkClick r:id="rId4"/>
              </a:rPr>
              <a:t>https://www.nmc.org.uk/standards/code/read-the-code-online/</a:t>
            </a:r>
            <a:endParaRPr lang="en-US" altLang="en-US" sz="1800"/>
          </a:p>
          <a:p>
            <a:pPr marL="0" indent="0">
              <a:buFont typeface="Arial" panose="020B0604020202020204" pitchFamily="34" charset="0"/>
              <a:buNone/>
            </a:pPr>
            <a:endParaRPr lang="en-US" altLang="en-US" sz="1800"/>
          </a:p>
          <a:p>
            <a:pPr marL="0" indent="0">
              <a:buFont typeface="Arial" panose="020B0604020202020204" pitchFamily="34" charset="0"/>
              <a:buNone/>
            </a:pPr>
            <a:endParaRPr lang="en-US" altLang="en-US" sz="1800"/>
          </a:p>
          <a:p>
            <a:pPr marL="0" indent="0">
              <a:buFont typeface="Arial" panose="020B0604020202020204" pitchFamily="34" charset="0"/>
              <a:buNone/>
            </a:pPr>
            <a:endParaRPr lang="en-US" altLang="en-US" sz="1800"/>
          </a:p>
          <a:p>
            <a:pPr marL="0" indent="0">
              <a:buFont typeface="Arial" panose="020B0604020202020204" pitchFamily="34" charset="0"/>
              <a:buNone/>
            </a:pPr>
            <a:endParaRPr lang="en-GB" altLang="en-US" sz="180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58D9E3-8AAA-41AB-B7D8-548FB60A4874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7E5EACB9-F52E-43D0-8100-AA25099FF70C}" type="datetime1">
              <a:rPr lang="en-GB" altLang="en-US" smtClean="0"/>
              <a:pPr>
                <a:defRPr/>
              </a:pPr>
              <a:t>12/06/2020</a:t>
            </a:fld>
            <a:endParaRPr lang="en-GB" altLang="en-US" dirty="0"/>
          </a:p>
        </p:txBody>
      </p:sp>
      <p:sp>
        <p:nvSpPr>
          <p:cNvPr id="14341" name="Slide Number Placeholder 4">
            <a:extLst>
              <a:ext uri="{FF2B5EF4-FFF2-40B4-BE49-F238E27FC236}">
                <a16:creationId xmlns:a16="http://schemas.microsoft.com/office/drawing/2014/main" id="{76C56D41-EA7C-44F7-A49D-1224491B3BD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F164C45C-E537-4C15-8F3B-89800529A880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9</a:t>
            </a:fld>
            <a:endParaRPr lang="en-GB" altLang="en-US" sz="120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>
            <a:extLst>
              <a:ext uri="{FF2B5EF4-FFF2-40B4-BE49-F238E27FC236}">
                <a16:creationId xmlns:a16="http://schemas.microsoft.com/office/drawing/2014/main" id="{2EBB2F8B-E3AB-4CD5-95E5-B7E193AEC2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950" y="136525"/>
            <a:ext cx="8856663" cy="844550"/>
          </a:xfrm>
        </p:spPr>
        <p:txBody>
          <a:bodyPr/>
          <a:lstStyle/>
          <a:p>
            <a:r>
              <a:rPr lang="en-GB" altLang="en-US" sz="2400" b="1"/>
              <a:t>NEXT WEEK - FURTHER READING</a:t>
            </a:r>
          </a:p>
        </p:txBody>
      </p:sp>
      <p:sp>
        <p:nvSpPr>
          <p:cNvPr id="15363" name="Content Placeholder 2">
            <a:extLst>
              <a:ext uri="{FF2B5EF4-FFF2-40B4-BE49-F238E27FC236}">
                <a16:creationId xmlns:a16="http://schemas.microsoft.com/office/drawing/2014/main" id="{BEE99DB1-815A-48EE-B502-875CCA75FB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7950" y="836613"/>
            <a:ext cx="8856663" cy="4824412"/>
          </a:xfrm>
        </p:spPr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r>
              <a:rPr lang="en-US" altLang="en-US" sz="2000">
                <a:latin typeface="Arial" panose="020B0604020202020204" pitchFamily="34" charset="0"/>
                <a:cs typeface="Arial" panose="020B0604020202020204" pitchFamily="34" charset="0"/>
              </a:rPr>
              <a:t>In preparation for next week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altLang="en-US" sz="20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US" altLang="en-US" sz="2000" b="1">
                <a:latin typeface="Arial" panose="020B0604020202020204" pitchFamily="34" charset="0"/>
                <a:cs typeface="Arial" panose="020B0604020202020204" pitchFamily="34" charset="0"/>
              </a:rPr>
              <a:t>Next week we will be looking at the following</a:t>
            </a:r>
            <a:r>
              <a:rPr lang="en-US" altLang="en-US" sz="200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altLang="en-US" sz="2000">
                <a:latin typeface="Arial" panose="020B0604020202020204" pitchFamily="34" charset="0"/>
                <a:cs typeface="Arial" panose="020B0604020202020204" pitchFamily="34" charset="0"/>
              </a:rPr>
              <a:t>•	Person centred values and practice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altLang="en-US" sz="2000">
                <a:latin typeface="Arial" panose="020B0604020202020204" pitchFamily="34" charset="0"/>
                <a:cs typeface="Arial" panose="020B0604020202020204" pitchFamily="34" charset="0"/>
              </a:rPr>
              <a:t>•	Dignity in care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altLang="en-US" sz="2000">
                <a:latin typeface="Arial" panose="020B0604020202020204" pitchFamily="34" charset="0"/>
                <a:cs typeface="Arial" panose="020B0604020202020204" pitchFamily="34" charset="0"/>
              </a:rPr>
              <a:t>•	Equality and Diversity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altLang="en-US" sz="20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altLang="en-US" sz="200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0F0706-8FF7-4841-9124-B54418DD62B5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C329EE58-E6A4-4677-BD48-D1D3A6272A9B}" type="datetime1">
              <a:rPr lang="en-GB" altLang="en-US" smtClean="0"/>
              <a:pPr>
                <a:defRPr/>
              </a:pPr>
              <a:t>12/06/2020</a:t>
            </a:fld>
            <a:endParaRPr lang="en-GB" altLang="en-US" dirty="0"/>
          </a:p>
        </p:txBody>
      </p:sp>
      <p:sp>
        <p:nvSpPr>
          <p:cNvPr id="15365" name="Slide Number Placeholder 4">
            <a:extLst>
              <a:ext uri="{FF2B5EF4-FFF2-40B4-BE49-F238E27FC236}">
                <a16:creationId xmlns:a16="http://schemas.microsoft.com/office/drawing/2014/main" id="{A60F0759-9D3F-4C4C-A578-8B41B6359C8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9A3A5A19-F744-4403-9E88-E749973E0218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10</a:t>
            </a:fld>
            <a:endParaRPr lang="en-GB" altLang="en-US" sz="120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Words>862</Words>
  <Application>Microsoft Office PowerPoint</Application>
  <PresentationFormat>On-screen Show (4:3)</PresentationFormat>
  <Paragraphs>97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20140311PresentationUWTSDTemplate</vt:lpstr>
      <vt:lpstr>BMHP5002 Principles of Health &amp; Social Care </vt:lpstr>
      <vt:lpstr> MODULE AIM  &amp; LEARNING OUTCOMES </vt:lpstr>
      <vt:lpstr>AIM OF LECTURE</vt:lpstr>
      <vt:lpstr>SAFEGUARDING</vt:lpstr>
      <vt:lpstr>Safeguarding Legal/Policy Framework </vt:lpstr>
      <vt:lpstr>Care Act 2014 - Safeguarding Principles</vt:lpstr>
      <vt:lpstr>Duty of Candour </vt:lpstr>
      <vt:lpstr>QUESTION TIME</vt:lpstr>
      <vt:lpstr>REFERENCES </vt:lpstr>
      <vt:lpstr>NEXT WEEK - FURTHER READING</vt:lpstr>
    </vt:vector>
  </TitlesOfParts>
  <Company>University of Wales Lampeter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Personal Management Skills I</dc:title>
  <dc:creator>Venus</dc:creator>
  <cp:lastModifiedBy>Barbara Chinyani</cp:lastModifiedBy>
  <cp:revision>117</cp:revision>
  <cp:lastPrinted>1601-01-01T00:00:00Z</cp:lastPrinted>
  <dcterms:created xsi:type="dcterms:W3CDTF">2002-10-07T19:43:58Z</dcterms:created>
  <dcterms:modified xsi:type="dcterms:W3CDTF">2020-06-12T09:59:23Z</dcterms:modified>
</cp:coreProperties>
</file>