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8" r:id="rId12"/>
    <p:sldId id="269" r:id="rId13"/>
    <p:sldId id="267" r:id="rId14"/>
    <p:sldId id="270" r:id="rId15"/>
    <p:sldId id="273" r:id="rId16"/>
    <p:sldId id="272" r:id="rId17"/>
    <p:sldId id="274" r:id="rId18"/>
    <p:sldId id="271" r:id="rId19"/>
    <p:sldId id="275" r:id="rId20"/>
    <p:sldId id="278" r:id="rId21"/>
    <p:sldId id="279" r:id="rId22"/>
    <p:sldId id="276" r:id="rId23"/>
    <p:sldId id="277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5" d="100"/>
          <a:sy n="75" d="100"/>
        </p:scale>
        <p:origin x="32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2651F-66CA-44B3-BB87-17C4326110A1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CCA26-FE73-4B2A-9337-6297C600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041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2651F-66CA-44B3-BB87-17C4326110A1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CCA26-FE73-4B2A-9337-6297C600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3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2651F-66CA-44B3-BB87-17C4326110A1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CCA26-FE73-4B2A-9337-6297C600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532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2651F-66CA-44B3-BB87-17C4326110A1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CCA26-FE73-4B2A-9337-6297C600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608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2651F-66CA-44B3-BB87-17C4326110A1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CCA26-FE73-4B2A-9337-6297C600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716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2651F-66CA-44B3-BB87-17C4326110A1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CCA26-FE73-4B2A-9337-6297C600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362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2651F-66CA-44B3-BB87-17C4326110A1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CCA26-FE73-4B2A-9337-6297C600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853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2651F-66CA-44B3-BB87-17C4326110A1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CCA26-FE73-4B2A-9337-6297C600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81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2651F-66CA-44B3-BB87-17C4326110A1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CCA26-FE73-4B2A-9337-6297C600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46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2651F-66CA-44B3-BB87-17C4326110A1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CCA26-FE73-4B2A-9337-6297C600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983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2651F-66CA-44B3-BB87-17C4326110A1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CCA26-FE73-4B2A-9337-6297C600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326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2651F-66CA-44B3-BB87-17C4326110A1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CCA26-FE73-4B2A-9337-6297C600D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118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5L8Em5vU0FU" TargetMode="Externa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https://www.youtube.com/embed/u5f-If9YFJ8" TargetMode="External"/><Relationship Id="rId1" Type="http://schemas.openxmlformats.org/officeDocument/2006/relationships/video" Target="https://www.youtube.com/embed/Gu7mzTPHeJI" TargetMode="Externa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WqMl3m6Q5PY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GA8z7f7a2P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Leadership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Are you an Ant or a Duck?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27038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28206" y="1092529"/>
            <a:ext cx="4572000" cy="5630883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61952" y="159972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“</a:t>
            </a:r>
            <a:r>
              <a:rPr lang="en-GB" sz="5300" b="1" dirty="0" smtClean="0"/>
              <a:t>Leadership</a:t>
            </a:r>
            <a:r>
              <a:rPr lang="en-GB" dirty="0" smtClean="0"/>
              <a:t> is like the </a:t>
            </a:r>
            <a:r>
              <a:rPr lang="en-GB" sz="6000" b="1" dirty="0" smtClean="0"/>
              <a:t>abominable snowman </a:t>
            </a:r>
            <a:r>
              <a:rPr lang="en-GB" dirty="0" smtClean="0"/>
              <a:t>whose footprints are everywhere, but is nowhere to be seen.”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(Warren Bennis, 1985)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0197" y="2513876"/>
            <a:ext cx="3440876" cy="400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40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403761"/>
            <a:ext cx="10515600" cy="577320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‘ </a:t>
            </a:r>
            <a:r>
              <a:rPr lang="en-GB" sz="4000" b="1" dirty="0" smtClean="0"/>
              <a:t>A leader is</a:t>
            </a:r>
            <a:r>
              <a:rPr lang="en-GB" dirty="0" smtClean="0"/>
              <a:t> a dealer in hope’ Napoleon </a:t>
            </a:r>
            <a:r>
              <a:rPr lang="en-GB" dirty="0" err="1" smtClean="0"/>
              <a:t>Bonepart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‘Leadership is </a:t>
            </a:r>
            <a:r>
              <a:rPr lang="en-GB" sz="3600" b="1" dirty="0" smtClean="0"/>
              <a:t>influence</a:t>
            </a:r>
            <a:r>
              <a:rPr lang="en-GB" dirty="0" smtClean="0"/>
              <a:t>’ John Maxwell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‘As we look ahead into the next century, leaders will be those who </a:t>
            </a:r>
            <a:r>
              <a:rPr lang="en-GB" sz="3600" b="1" dirty="0" smtClean="0"/>
              <a:t>empower</a:t>
            </a:r>
            <a:r>
              <a:rPr lang="en-GB" dirty="0" smtClean="0"/>
              <a:t> </a:t>
            </a:r>
            <a:r>
              <a:rPr lang="en-GB" sz="3600" b="1" dirty="0"/>
              <a:t>others</a:t>
            </a:r>
            <a:r>
              <a:rPr lang="en-GB" dirty="0" smtClean="0"/>
              <a:t>.’ Bill Gates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				‘</a:t>
            </a:r>
            <a:r>
              <a:rPr lang="en-GB" sz="3200" b="1" dirty="0" smtClean="0"/>
              <a:t>Innovation</a:t>
            </a:r>
            <a:r>
              <a:rPr lang="en-GB" dirty="0" smtClean="0"/>
              <a:t> distinguishes between a leader 				and a follower.’ Steve Jobs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3050" y="279318"/>
            <a:ext cx="2190750" cy="2095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8176" y="3437100"/>
            <a:ext cx="2418149" cy="342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653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68135"/>
            <a:ext cx="10515600" cy="5808828"/>
          </a:xfrm>
        </p:spPr>
        <p:txBody>
          <a:bodyPr/>
          <a:lstStyle/>
          <a:p>
            <a:pPr marL="0" indent="0" algn="r">
              <a:spcBef>
                <a:spcPts val="0"/>
              </a:spcBef>
              <a:buNone/>
            </a:pPr>
            <a:r>
              <a:rPr lang="en-GB" dirty="0" smtClean="0"/>
              <a:t>	‘The		 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en-GB" sz="4400" b="1" dirty="0" smtClean="0"/>
              <a:t>pessimist</a:t>
            </a:r>
            <a:r>
              <a:rPr lang="en-GB" dirty="0" smtClean="0"/>
              <a:t> 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en-GB" dirty="0" smtClean="0"/>
              <a:t>complains about the wind.</a:t>
            </a:r>
          </a:p>
          <a:p>
            <a:pPr marL="0" indent="0" algn="r">
              <a:buNone/>
            </a:pPr>
            <a:endParaRPr lang="en-GB" dirty="0"/>
          </a:p>
          <a:p>
            <a:pPr marL="0" indent="0" algn="r">
              <a:buNone/>
            </a:pPr>
            <a:r>
              <a:rPr lang="en-GB" dirty="0" smtClean="0"/>
              <a:t>The	 </a:t>
            </a:r>
          </a:p>
          <a:p>
            <a:pPr marL="0" indent="0" algn="r">
              <a:buNone/>
            </a:pPr>
            <a:r>
              <a:rPr lang="en-GB" sz="4000" b="1" dirty="0"/>
              <a:t>o</a:t>
            </a:r>
            <a:r>
              <a:rPr lang="en-GB" sz="4000" b="1" dirty="0" smtClean="0"/>
              <a:t>ptimist</a:t>
            </a:r>
          </a:p>
          <a:p>
            <a:pPr marL="0" indent="0" algn="r">
              <a:buNone/>
            </a:pPr>
            <a:r>
              <a:rPr lang="en-GB" dirty="0"/>
              <a:t>e</a:t>
            </a:r>
            <a:r>
              <a:rPr lang="en-GB" dirty="0" smtClean="0"/>
              <a:t>xpects it to change.</a:t>
            </a:r>
          </a:p>
          <a:p>
            <a:pPr marL="0" indent="0" algn="r">
              <a:buNone/>
            </a:pPr>
            <a:endParaRPr lang="en-GB" dirty="0" smtClean="0"/>
          </a:p>
          <a:p>
            <a:pPr marL="0" indent="0" algn="r">
              <a:buNone/>
            </a:pPr>
            <a:r>
              <a:rPr lang="en-GB" dirty="0" smtClean="0"/>
              <a:t>The				 </a:t>
            </a:r>
          </a:p>
          <a:p>
            <a:pPr marL="0" indent="0" algn="r">
              <a:buNone/>
            </a:pPr>
            <a:r>
              <a:rPr lang="en-GB" sz="4400" b="1" dirty="0" smtClean="0"/>
              <a:t>Leader</a:t>
            </a:r>
            <a:r>
              <a:rPr lang="en-GB" dirty="0" smtClean="0"/>
              <a:t> adjusts the sails.’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423" y="-169834"/>
            <a:ext cx="5082577" cy="6884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65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0750" y="1641516"/>
            <a:ext cx="2381250" cy="47625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34390"/>
            <a:ext cx="10515600" cy="564257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“Leadership is the interpersonal influence, exercised in a situation, and directed, through the communications process, toward the attainment of a specified goal or goals.” </a:t>
            </a:r>
          </a:p>
          <a:p>
            <a:pPr marL="0" indent="0">
              <a:buNone/>
            </a:pPr>
            <a:r>
              <a:rPr lang="en-GB" dirty="0" smtClean="0"/>
              <a:t>Tannenbaum, </a:t>
            </a:r>
            <a:r>
              <a:rPr lang="en-GB" dirty="0" err="1" smtClean="0"/>
              <a:t>Weschler</a:t>
            </a:r>
            <a:r>
              <a:rPr lang="en-GB" dirty="0" smtClean="0"/>
              <a:t> &amp; </a:t>
            </a:r>
            <a:r>
              <a:rPr lang="en-GB" dirty="0" err="1" smtClean="0"/>
              <a:t>Masserik</a:t>
            </a:r>
            <a:r>
              <a:rPr lang="en-GB" dirty="0" smtClean="0"/>
              <a:t> (1961, p.24)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“Management is the efficiency in climbing the ladder of success; leadership determines whether the ladder is leaning against the </a:t>
            </a:r>
          </a:p>
          <a:p>
            <a:pPr marL="0" indent="0">
              <a:buNone/>
            </a:pPr>
            <a:r>
              <a:rPr lang="en-GB" dirty="0" smtClean="0"/>
              <a:t>right wall.”</a:t>
            </a:r>
          </a:p>
          <a:p>
            <a:pPr marL="0" indent="0">
              <a:buNone/>
            </a:pPr>
            <a:r>
              <a:rPr lang="en-GB" dirty="0" smtClean="0"/>
              <a:t>Stephen R. Covey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459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34390"/>
            <a:ext cx="10515600" cy="564257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There are almost as many different definitions as there are people who have tried to define it.</a:t>
            </a:r>
          </a:p>
          <a:p>
            <a:pPr marL="0" indent="0">
              <a:buNone/>
            </a:pPr>
            <a:r>
              <a:rPr lang="en-GB" dirty="0" smtClean="0"/>
              <a:t>(Stogdill,1974)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The function of leadership is to produce more </a:t>
            </a:r>
            <a:r>
              <a:rPr lang="en-GB" sz="4000" b="1" dirty="0" smtClean="0"/>
              <a:t>leaders</a:t>
            </a:r>
            <a:r>
              <a:rPr lang="en-GB" dirty="0" smtClean="0"/>
              <a:t>, not more followers</a:t>
            </a:r>
          </a:p>
          <a:p>
            <a:pPr marL="0" indent="0">
              <a:buNone/>
            </a:pPr>
            <a:r>
              <a:rPr lang="en-GB" dirty="0" smtClean="0"/>
              <a:t>(Ralph </a:t>
            </a:r>
            <a:r>
              <a:rPr lang="en-GB" dirty="0" err="1" smtClean="0"/>
              <a:t>Nadar</a:t>
            </a:r>
            <a:r>
              <a:rPr lang="en-GB" dirty="0" smtClean="0"/>
              <a:t>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The only definition of a leader is someone who </a:t>
            </a:r>
            <a:r>
              <a:rPr lang="en-GB" sz="4000" b="1" dirty="0" smtClean="0"/>
              <a:t>has followers</a:t>
            </a:r>
          </a:p>
          <a:p>
            <a:pPr marL="0" indent="0">
              <a:buNone/>
            </a:pPr>
            <a:r>
              <a:rPr lang="en-GB" dirty="0" smtClean="0"/>
              <a:t>(The Drucker Foundation, 1996)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47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you want in a leader?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09700"/>
            <a:ext cx="10515600" cy="51816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Is there a perfect recipe for leadership?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What would the ingredients be?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2 cups- Charisma</a:t>
            </a:r>
          </a:p>
          <a:p>
            <a:pPr marL="0" indent="0">
              <a:buNone/>
            </a:pPr>
            <a:r>
              <a:rPr lang="en-GB" dirty="0" smtClean="0"/>
              <a:t>300ml – trust</a:t>
            </a:r>
          </a:p>
          <a:p>
            <a:pPr marL="0" indent="0">
              <a:buNone/>
            </a:pPr>
            <a:r>
              <a:rPr lang="en-GB" dirty="0" smtClean="0"/>
              <a:t>9 teaspoons  - Honesty</a:t>
            </a:r>
          </a:p>
          <a:p>
            <a:pPr marL="0" indent="0">
              <a:buNone/>
            </a:pPr>
            <a:r>
              <a:rPr lang="en-GB" dirty="0" smtClean="0"/>
              <a:t>A dash of creativity</a:t>
            </a:r>
          </a:p>
          <a:p>
            <a:pPr marL="0" indent="0">
              <a:buNone/>
            </a:pPr>
            <a:r>
              <a:rPr lang="en-GB" dirty="0" smtClean="0"/>
              <a:t>Emotional intelligence to taste</a:t>
            </a:r>
          </a:p>
          <a:p>
            <a:pPr marL="0" indent="0">
              <a:buNone/>
            </a:pPr>
            <a:r>
              <a:rPr lang="en-GB" dirty="0" smtClean="0"/>
              <a:t>1 cup – analytical skill</a:t>
            </a:r>
          </a:p>
          <a:p>
            <a:pPr marL="0" indent="0">
              <a:buNone/>
            </a:pPr>
            <a:r>
              <a:rPr lang="en-GB" dirty="0" smtClean="0"/>
              <a:t>A good </a:t>
            </a:r>
            <a:r>
              <a:rPr lang="en-GB" dirty="0" err="1" smtClean="0"/>
              <a:t>dollup</a:t>
            </a:r>
            <a:r>
              <a:rPr lang="en-GB" dirty="0" smtClean="0"/>
              <a:t> of vision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7930" y="2413334"/>
            <a:ext cx="4444666" cy="444466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71636" y="2611521"/>
            <a:ext cx="3195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 smtClean="0"/>
              <a:t>Mary Berry’s Leadership </a:t>
            </a:r>
            <a:r>
              <a:rPr lang="en-GB" b="1" i="1" dirty="0" err="1" smtClean="0"/>
              <a:t>Battenburg</a:t>
            </a:r>
            <a:endParaRPr lang="en-GB" b="1" i="1" dirty="0"/>
          </a:p>
        </p:txBody>
      </p:sp>
    </p:spTree>
    <p:extLst>
      <p:ext uri="{BB962C8B-B14F-4D97-AF65-F5344CB8AC3E}">
        <p14:creationId xmlns:p14="http://schemas.microsoft.com/office/powerpoint/2010/main" val="371922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Pick your leader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05288"/>
            <a:ext cx="10515600" cy="477167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Here </a:t>
            </a:r>
            <a:r>
              <a:rPr lang="en-GB" dirty="0"/>
              <a:t>are the facts about 3 candidates</a:t>
            </a:r>
            <a:br>
              <a:rPr lang="en-GB" dirty="0"/>
            </a:b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Associates </a:t>
            </a:r>
            <a:r>
              <a:rPr lang="en-GB" dirty="0"/>
              <a:t>with crooked politicians, and consults with astrologists. He's had two Mistresses. He also chain smokes and drinks 8 to 10 martinis a day.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He </a:t>
            </a:r>
            <a:r>
              <a:rPr lang="en-GB" dirty="0"/>
              <a:t>was kicked out of office twice, sleeps until noon, used opium in college and drinks a quart of whiskey every evening.</a:t>
            </a:r>
            <a:br>
              <a:rPr lang="en-GB" dirty="0"/>
            </a:br>
            <a:endParaRPr lang="en-GB" dirty="0" smtClean="0"/>
          </a:p>
          <a:p>
            <a:pPr marL="0" indent="0">
              <a:buNone/>
            </a:pP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He </a:t>
            </a:r>
            <a:r>
              <a:rPr lang="en-GB" dirty="0"/>
              <a:t>is a decorated war hero. He's a vegetarian, doesn't smoke, drinks an occasional beer and never cheated on his wife.</a:t>
            </a:r>
            <a:br>
              <a:rPr lang="en-GB" dirty="0"/>
            </a:b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838200" y="4215864"/>
            <a:ext cx="2877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- Winston </a:t>
            </a:r>
            <a:r>
              <a:rPr lang="en-GB" sz="2400" dirty="0"/>
              <a:t>Churchill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8200" y="5715298"/>
            <a:ext cx="2877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- Adolf Hitler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2827103"/>
            <a:ext cx="2877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- Franklin D Roosevelt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494377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000" b="1" dirty="0" smtClean="0"/>
              <a:t>Who</a:t>
            </a:r>
            <a:r>
              <a:rPr lang="en-GB" dirty="0" smtClean="0"/>
              <a:t> is the </a:t>
            </a:r>
            <a:r>
              <a:rPr lang="en-GB" sz="6000" b="1" dirty="0" smtClean="0"/>
              <a:t>Leader</a:t>
            </a:r>
            <a:endParaRPr lang="en-GB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98600"/>
            <a:ext cx="10515600" cy="4678363"/>
          </a:xfrm>
        </p:spPr>
        <p:txBody>
          <a:bodyPr/>
          <a:lstStyle/>
          <a:p>
            <a:pPr marL="0" indent="0">
              <a:buNone/>
            </a:pPr>
            <a:r>
              <a:rPr lang="en-GB" sz="4400" dirty="0" smtClean="0"/>
              <a:t>Is it…..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sz="4800" dirty="0" smtClean="0"/>
              <a:t>The musicians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4800" dirty="0" smtClean="0"/>
              <a:t>The first violinist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4800" dirty="0" smtClean="0"/>
              <a:t>The Conductor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4800" dirty="0" smtClean="0"/>
              <a:t>Other</a:t>
            </a:r>
            <a:endParaRPr lang="en-GB" sz="4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5491"/>
          <a:stretch/>
        </p:blipFill>
        <p:spPr>
          <a:xfrm>
            <a:off x="6600825" y="254000"/>
            <a:ext cx="4752975" cy="612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829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44835"/>
            <a:ext cx="10515600" cy="543212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sz="3900" dirty="0" smtClean="0">
              <a:latin typeface="Comic Sans MS" panose="030F0702030302020204" pitchFamily="66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buNone/>
            </a:pPr>
            <a:r>
              <a:rPr lang="en-GB" sz="3900" dirty="0" smtClean="0">
                <a:latin typeface="Comic Sans MS" panose="030F0702030302020204" pitchFamily="66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They need to be directed and</a:t>
            </a:r>
          </a:p>
          <a:p>
            <a:pPr marL="0" indent="0">
              <a:buNone/>
            </a:pPr>
            <a:r>
              <a:rPr lang="en-GB" sz="3900" dirty="0" smtClean="0">
                <a:latin typeface="Comic Sans MS" panose="030F0702030302020204" pitchFamily="66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controlled.</a:t>
            </a:r>
          </a:p>
          <a:p>
            <a:pPr marL="0" indent="0">
              <a:buNone/>
            </a:pPr>
            <a:endParaRPr lang="en-GB" sz="3900" dirty="0">
              <a:latin typeface="Comic Sans MS" panose="030F0702030302020204" pitchFamily="66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buNone/>
            </a:pPr>
            <a:r>
              <a:rPr lang="en-GB" sz="3900" dirty="0" smtClean="0">
                <a:latin typeface="Comic Sans MS" panose="030F0702030302020204" pitchFamily="66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They want SECURITY not </a:t>
            </a:r>
          </a:p>
          <a:p>
            <a:pPr marL="0" indent="0">
              <a:buNone/>
            </a:pPr>
            <a:r>
              <a:rPr lang="en-GB" sz="3900" dirty="0" smtClean="0">
                <a:latin typeface="Comic Sans MS" panose="030F0702030302020204" pitchFamily="66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RESPONSIBILITY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			OR</a:t>
            </a:r>
            <a:endParaRPr lang="en-GB" dirty="0">
              <a:latin typeface="Comic Sans MS" panose="030F0702030302020204" pitchFamily="66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61701" y="508000"/>
            <a:ext cx="521719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People find work </a:t>
            </a:r>
          </a:p>
          <a:p>
            <a:pPr algn="ctr"/>
            <a:r>
              <a:rPr lang="en-GB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unpleasant!</a:t>
            </a:r>
            <a:endParaRPr lang="en-GB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84" t="8757" r="-484" b="10746"/>
          <a:stretch/>
        </p:blipFill>
        <p:spPr>
          <a:xfrm>
            <a:off x="6943725" y="508000"/>
            <a:ext cx="5248275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051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500" y="508000"/>
            <a:ext cx="10515600" cy="54321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sz="3900" dirty="0" smtClean="0">
              <a:latin typeface="Comic Sans MS" panose="030F0702030302020204" pitchFamily="66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buNone/>
            </a:pPr>
            <a:endParaRPr lang="en-GB" sz="3900" dirty="0" smtClean="0">
              <a:latin typeface="Comic Sans MS" panose="030F0702030302020204" pitchFamily="66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buNone/>
            </a:pPr>
            <a:r>
              <a:rPr lang="en-GB" sz="3900" dirty="0" smtClean="0">
                <a:latin typeface="Comic Sans MS" panose="030F0702030302020204" pitchFamily="66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Self-motivated, </a:t>
            </a:r>
          </a:p>
          <a:p>
            <a:pPr marL="0" indent="0">
              <a:buNone/>
            </a:pPr>
            <a:r>
              <a:rPr lang="en-GB" sz="3900" dirty="0" smtClean="0">
                <a:latin typeface="Comic Sans MS" panose="030F0702030302020204" pitchFamily="66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accept </a:t>
            </a:r>
          </a:p>
          <a:p>
            <a:pPr marL="0" indent="0">
              <a:buNone/>
            </a:pPr>
            <a:r>
              <a:rPr lang="en-GB" sz="3900" dirty="0" smtClean="0">
                <a:latin typeface="Comic Sans MS" panose="030F0702030302020204" pitchFamily="66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&amp; </a:t>
            </a:r>
            <a:r>
              <a:rPr lang="en-GB" sz="5400" b="1" dirty="0" smtClean="0">
                <a:latin typeface="Comic Sans MS" panose="030F0702030302020204" pitchFamily="66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seek</a:t>
            </a:r>
            <a:r>
              <a:rPr lang="en-GB" sz="3900" dirty="0" smtClean="0">
                <a:latin typeface="Comic Sans MS" panose="030F0702030302020204" pitchFamily="66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responsibility</a:t>
            </a:r>
            <a:endParaRPr lang="en-GB" dirty="0">
              <a:latin typeface="Comic Sans MS" panose="030F0702030302020204" pitchFamily="66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4115" y="1257300"/>
            <a:ext cx="49273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People like work</a:t>
            </a:r>
            <a:endParaRPr lang="en-GB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128" y="711200"/>
            <a:ext cx="7335871" cy="5226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22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3180" y="1511300"/>
            <a:ext cx="10405046" cy="3415507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9262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9987" y="-828742"/>
            <a:ext cx="3213100" cy="51293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900" y="3584574"/>
            <a:ext cx="6838950" cy="3321986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63" y="954779"/>
            <a:ext cx="4318273" cy="3238705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381038"/>
            <a:ext cx="9476509" cy="7300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072748" y="5245567"/>
            <a:ext cx="688769" cy="16743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478429" y="4842434"/>
            <a:ext cx="46907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Are you a an ant or a duck?</a:t>
            </a:r>
            <a:endParaRPr lang="en-GB" sz="4000" dirty="0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377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1450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Let’s consider the Ant</a:t>
            </a:r>
            <a:br>
              <a:rPr lang="en-GB" dirty="0" smtClean="0"/>
            </a:br>
            <a:r>
              <a:rPr lang="en-GB" dirty="0"/>
              <a:t>	</a:t>
            </a:r>
            <a:r>
              <a:rPr lang="en-GB" dirty="0" smtClean="0"/>
              <a:t>			Ants work together </a:t>
            </a:r>
            <a:br>
              <a:rPr lang="en-GB" dirty="0" smtClean="0"/>
            </a:br>
            <a:r>
              <a:rPr lang="en-GB" dirty="0"/>
              <a:t>	</a:t>
            </a:r>
            <a:r>
              <a:rPr lang="en-GB" dirty="0" smtClean="0"/>
              <a:t>			to overcome any obstacle</a:t>
            </a:r>
            <a:endParaRPr lang="en-GB" dirty="0"/>
          </a:p>
        </p:txBody>
      </p:sp>
      <p:pic>
        <p:nvPicPr>
          <p:cNvPr id="4" name="5L8Em5vU0FU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168239" y="2686298"/>
            <a:ext cx="6800603" cy="38253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8200" y="1690688"/>
            <a:ext cx="3686299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Qualities of the ant</a:t>
            </a:r>
          </a:p>
          <a:p>
            <a:endParaRPr lang="en-GB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Strong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Team working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Tenacious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Tireless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Organised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Uncompromising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Fierce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Structured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Hierarchical</a:t>
            </a:r>
          </a:p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6323" y="118753"/>
            <a:ext cx="2612201" cy="2857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64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3850"/>
            <a:ext cx="10515600" cy="1325563"/>
          </a:xfrm>
        </p:spPr>
        <p:txBody>
          <a:bodyPr/>
          <a:lstStyle/>
          <a:p>
            <a:r>
              <a:rPr lang="en-GB" dirty="0" smtClean="0"/>
              <a:t>Transactional Leadership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89413"/>
            <a:ext cx="10515600" cy="47875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Isn’t about </a:t>
            </a:r>
            <a:r>
              <a:rPr lang="en-GB" sz="4000" b="1" dirty="0" smtClean="0"/>
              <a:t>changing the future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 smtClean="0"/>
              <a:t>It’s about getting the </a:t>
            </a:r>
            <a:r>
              <a:rPr lang="en-GB" sz="4000" b="1" dirty="0" smtClean="0"/>
              <a:t>job done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Transactional Leaders exchange</a:t>
            </a:r>
            <a:r>
              <a:rPr lang="en-GB" sz="3600" b="1" dirty="0" smtClean="0"/>
              <a:t> rewards </a:t>
            </a:r>
            <a:r>
              <a:rPr lang="en-GB" dirty="0" smtClean="0"/>
              <a:t>and </a:t>
            </a:r>
            <a:r>
              <a:rPr lang="en-GB" sz="3600" b="1" dirty="0" smtClean="0"/>
              <a:t>punishments</a:t>
            </a:r>
            <a:r>
              <a:rPr lang="en-GB" dirty="0" smtClean="0"/>
              <a:t> according to the quantity/quality of the work produced.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“If people are good only because they fear punishment, </a:t>
            </a:r>
          </a:p>
          <a:p>
            <a:pPr marL="0" indent="0">
              <a:buNone/>
            </a:pPr>
            <a:r>
              <a:rPr lang="en-GB" dirty="0" smtClean="0"/>
              <a:t>and hope for reward then we are a sorry lot indeed.” </a:t>
            </a:r>
          </a:p>
          <a:p>
            <a:pPr marL="0" indent="0">
              <a:buNone/>
            </a:pPr>
            <a:r>
              <a:rPr lang="en-GB" dirty="0" smtClean="0"/>
              <a:t>(Albert Einstein)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0543" y="3693226"/>
            <a:ext cx="2043257" cy="316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02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3850"/>
            <a:ext cx="10515600" cy="1325563"/>
          </a:xfrm>
        </p:spPr>
        <p:txBody>
          <a:bodyPr/>
          <a:lstStyle/>
          <a:p>
            <a:r>
              <a:rPr lang="en-GB" dirty="0" smtClean="0"/>
              <a:t>Transactional Leadership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89413"/>
            <a:ext cx="10515600" cy="478755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200" dirty="0" smtClean="0"/>
              <a:t>Transactional leadership places </a:t>
            </a:r>
            <a:r>
              <a:rPr lang="en-GB" sz="4400" b="1" dirty="0" smtClean="0"/>
              <a:t>Great</a:t>
            </a:r>
            <a:r>
              <a:rPr lang="en-GB" sz="3200" dirty="0"/>
              <a:t/>
            </a:r>
            <a:br>
              <a:rPr lang="en-GB" sz="3200" dirty="0"/>
            </a:br>
            <a:r>
              <a:rPr lang="en-GB" sz="3200" dirty="0"/>
              <a:t>importance </a:t>
            </a:r>
            <a:r>
              <a:rPr lang="en-GB" sz="3200" dirty="0" smtClean="0"/>
              <a:t>on short term goals &amp; </a:t>
            </a:r>
            <a:r>
              <a:rPr lang="en-GB" sz="3200" dirty="0"/>
              <a:t>the observance of standard</a:t>
            </a:r>
            <a:br>
              <a:rPr lang="en-GB" sz="3200" dirty="0"/>
            </a:br>
            <a:r>
              <a:rPr lang="en-GB" sz="3200" dirty="0" smtClean="0"/>
              <a:t>operating procedures &amp; Rules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33881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7559" y="365125"/>
            <a:ext cx="7092181" cy="5855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87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Ants </a:t>
            </a:r>
            <a:r>
              <a:rPr lang="en-GB" dirty="0" smtClean="0"/>
              <a:t>do not </a:t>
            </a:r>
            <a:r>
              <a:rPr lang="en-GB" dirty="0" smtClean="0"/>
              <a:t>always </a:t>
            </a:r>
            <a:r>
              <a:rPr lang="en-GB" dirty="0" smtClean="0"/>
              <a:t>meet their goal</a:t>
            </a:r>
            <a:br>
              <a:rPr lang="en-GB" dirty="0" smtClean="0"/>
            </a:br>
            <a:r>
              <a:rPr lang="en-GB" dirty="0" smtClean="0"/>
              <a:t>Some obstacles stop the colony from progress</a:t>
            </a:r>
            <a:endParaRPr lang="en-GB" dirty="0"/>
          </a:p>
        </p:txBody>
      </p:sp>
      <p:pic>
        <p:nvPicPr>
          <p:cNvPr id="4" name="Gu7mzTPHeJI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676894" y="2391765"/>
            <a:ext cx="4798949" cy="2699409"/>
          </a:xfrm>
          <a:prstGeom prst="rect">
            <a:avLst/>
          </a:prstGeom>
        </p:spPr>
      </p:pic>
      <p:pic>
        <p:nvPicPr>
          <p:cNvPr id="5" name="u5f-If9YFJ8"/>
          <p:cNvPicPr>
            <a:picLocks noRot="1" noChangeAspect="1"/>
          </p:cNvPicPr>
          <p:nvPr>
            <a:videoFile r:link="rId2"/>
          </p:nvPr>
        </p:nvPicPr>
        <p:blipFill>
          <a:blip r:embed="rId4"/>
          <a:stretch>
            <a:fillRect/>
          </a:stretch>
        </p:blipFill>
        <p:spPr>
          <a:xfrm>
            <a:off x="5884884" y="2391765"/>
            <a:ext cx="4798950" cy="2699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309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2550"/>
            <a:ext cx="10515600" cy="1325563"/>
          </a:xfrm>
        </p:spPr>
        <p:txBody>
          <a:bodyPr/>
          <a:lstStyle/>
          <a:p>
            <a:r>
              <a:rPr lang="en-GB" dirty="0" smtClean="0"/>
              <a:t>Now Ducks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80481" y="1398113"/>
            <a:ext cx="3852553" cy="51333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Qualities of Ducks</a:t>
            </a:r>
          </a:p>
          <a:p>
            <a:r>
              <a:rPr lang="en-GB" dirty="0" smtClean="0"/>
              <a:t>Team work</a:t>
            </a:r>
          </a:p>
          <a:p>
            <a:r>
              <a:rPr lang="en-GB" dirty="0" smtClean="0"/>
              <a:t>Supportive</a:t>
            </a:r>
          </a:p>
          <a:p>
            <a:r>
              <a:rPr lang="en-GB" dirty="0" smtClean="0"/>
              <a:t>Intelligent</a:t>
            </a:r>
          </a:p>
          <a:p>
            <a:r>
              <a:rPr lang="en-GB" dirty="0" smtClean="0"/>
              <a:t>Focused</a:t>
            </a:r>
          </a:p>
          <a:p>
            <a:r>
              <a:rPr lang="en-GB" dirty="0" smtClean="0"/>
              <a:t>Tireless</a:t>
            </a:r>
          </a:p>
          <a:p>
            <a:r>
              <a:rPr lang="en-GB" dirty="0" smtClean="0"/>
              <a:t>Trusting</a:t>
            </a:r>
          </a:p>
          <a:p>
            <a:r>
              <a:rPr lang="en-GB" dirty="0" smtClean="0"/>
              <a:t>Sharing</a:t>
            </a:r>
          </a:p>
          <a:p>
            <a:r>
              <a:rPr lang="en-GB" dirty="0" smtClean="0"/>
              <a:t>Compromising</a:t>
            </a:r>
          </a:p>
          <a:p>
            <a:r>
              <a:rPr lang="en-GB" dirty="0" smtClean="0"/>
              <a:t>Successful</a:t>
            </a:r>
            <a:endParaRPr lang="en-GB" dirty="0"/>
          </a:p>
        </p:txBody>
      </p:sp>
      <p:pic>
        <p:nvPicPr>
          <p:cNvPr id="1026" name="Picture 2" descr="Image result for daffy du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002" y="1184357"/>
            <a:ext cx="3542714" cy="5455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439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Lessons from nature</a:t>
            </a:r>
            <a:endParaRPr lang="en-GB" dirty="0"/>
          </a:p>
        </p:txBody>
      </p:sp>
      <p:pic>
        <p:nvPicPr>
          <p:cNvPr id="4" name="WqMl3m6Q5PY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959428" y="1690688"/>
            <a:ext cx="8273143" cy="4653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84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537" y="385762"/>
            <a:ext cx="11210925" cy="6086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017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288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Spot the leader</a:t>
            </a:r>
            <a:endParaRPr lang="en-GB" dirty="0"/>
          </a:p>
        </p:txBody>
      </p:sp>
      <p:pic>
        <p:nvPicPr>
          <p:cNvPr id="6" name="GA8z7f7a2Pk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327563" y="1690688"/>
            <a:ext cx="7192488" cy="404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541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424</Words>
  <Application>Microsoft Office PowerPoint</Application>
  <PresentationFormat>Widescreen</PresentationFormat>
  <Paragraphs>129</Paragraphs>
  <Slides>23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 Unicode MS</vt:lpstr>
      <vt:lpstr>Arial</vt:lpstr>
      <vt:lpstr>Calibri</vt:lpstr>
      <vt:lpstr>Calibri Light</vt:lpstr>
      <vt:lpstr>Comic Sans MS</vt:lpstr>
      <vt:lpstr>Wingdings</vt:lpstr>
      <vt:lpstr>Office Theme</vt:lpstr>
      <vt:lpstr>Leadership</vt:lpstr>
      <vt:lpstr>“Leadership is like the abominable snowman whose footprints are everywhere, but is nowhere to be seen.”  (Warren Bennis, 1985) </vt:lpstr>
      <vt:lpstr>PowerPoint Presentation</vt:lpstr>
      <vt:lpstr>PowerPoint Presentation</vt:lpstr>
      <vt:lpstr>PowerPoint Presentation</vt:lpstr>
      <vt:lpstr>PowerPoint Presentation</vt:lpstr>
      <vt:lpstr>What do you want in a leader?</vt:lpstr>
      <vt:lpstr>Pick your leader</vt:lpstr>
      <vt:lpstr>Who is the Leader</vt:lpstr>
      <vt:lpstr>PowerPoint Presentation</vt:lpstr>
      <vt:lpstr>PowerPoint Presentation</vt:lpstr>
      <vt:lpstr>PowerPoint Presentation</vt:lpstr>
      <vt:lpstr>PowerPoint Presentation</vt:lpstr>
      <vt:lpstr>Let’s consider the Ant     Ants work together      to overcome any obstacle</vt:lpstr>
      <vt:lpstr>Transactional Leadership</vt:lpstr>
      <vt:lpstr>Transactional Leadership</vt:lpstr>
      <vt:lpstr>PowerPoint Presentation</vt:lpstr>
      <vt:lpstr>Ants do not always meet their goal Some obstacles stop the colony from progress</vt:lpstr>
      <vt:lpstr>Now Ducks</vt:lpstr>
      <vt:lpstr>Lessons from nature</vt:lpstr>
      <vt:lpstr>PowerPoint Presentation</vt:lpstr>
      <vt:lpstr>PowerPoint Presentation</vt:lpstr>
      <vt:lpstr>Spot the leader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Leadership</dc:title>
  <dc:creator>Julie Potter</dc:creator>
  <cp:lastModifiedBy>Julie Potter</cp:lastModifiedBy>
  <cp:revision>5</cp:revision>
  <dcterms:created xsi:type="dcterms:W3CDTF">2016-11-07T18:28:59Z</dcterms:created>
  <dcterms:modified xsi:type="dcterms:W3CDTF">2017-01-25T11:45:29Z</dcterms:modified>
</cp:coreProperties>
</file>