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9" r:id="rId5"/>
    <p:sldId id="266" r:id="rId6"/>
    <p:sldId id="267" r:id="rId7"/>
    <p:sldId id="261"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72027" autoAdjust="0"/>
  </p:normalViewPr>
  <p:slideViewPr>
    <p:cSldViewPr snapToGrid="0">
      <p:cViewPr varScale="1">
        <p:scale>
          <a:sx n="80" d="100"/>
          <a:sy n="80" d="100"/>
        </p:scale>
        <p:origin x="18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82835D-30B0-48A8-8504-DD48C240B73E}"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DD902AB-CDEE-40B8-AF03-64E8D26D4CE3}">
      <dgm:prSet/>
      <dgm:spPr/>
      <dgm:t>
        <a:bodyPr/>
        <a:lstStyle/>
        <a:p>
          <a:pPr>
            <a:defRPr cap="all"/>
          </a:pPr>
          <a:r>
            <a:rPr lang="en-GB"/>
            <a:t>This presentation explains the key findings of entrepreneurial motivation evaluation concerning Richard Branson as an example.</a:t>
          </a:r>
          <a:endParaRPr lang="en-US"/>
        </a:p>
      </dgm:t>
    </dgm:pt>
    <dgm:pt modelId="{F8771752-59C5-4BA4-A1F8-5D3D9E92A5DD}" type="parTrans" cxnId="{726CC1B5-A08B-44DD-A63D-ECAF3D332D4D}">
      <dgm:prSet/>
      <dgm:spPr/>
      <dgm:t>
        <a:bodyPr/>
        <a:lstStyle/>
        <a:p>
          <a:endParaRPr lang="en-US"/>
        </a:p>
      </dgm:t>
    </dgm:pt>
    <dgm:pt modelId="{0F4DD567-C42A-4046-B7DA-8B0BFA1C6C0C}" type="sibTrans" cxnId="{726CC1B5-A08B-44DD-A63D-ECAF3D332D4D}">
      <dgm:prSet/>
      <dgm:spPr/>
      <dgm:t>
        <a:bodyPr/>
        <a:lstStyle/>
        <a:p>
          <a:endParaRPr lang="en-US"/>
        </a:p>
      </dgm:t>
    </dgm:pt>
    <dgm:pt modelId="{2C8AA507-97AA-48E9-8960-C93371359006}">
      <dgm:prSet/>
      <dgm:spPr/>
      <dgm:t>
        <a:bodyPr/>
        <a:lstStyle/>
        <a:p>
          <a:pPr>
            <a:defRPr cap="all"/>
          </a:pPr>
          <a:r>
            <a:rPr lang="en-GB"/>
            <a:t>This presentation also includes key entrepreneurial theories and motivational theories.</a:t>
          </a:r>
          <a:endParaRPr lang="en-US"/>
        </a:p>
      </dgm:t>
    </dgm:pt>
    <dgm:pt modelId="{60F98AE5-75F8-4C70-BA45-E409ED5065CE}" type="parTrans" cxnId="{EC0CB675-9F79-441B-8CEB-1BE5E5CD0AEA}">
      <dgm:prSet/>
      <dgm:spPr/>
      <dgm:t>
        <a:bodyPr/>
        <a:lstStyle/>
        <a:p>
          <a:endParaRPr lang="en-US"/>
        </a:p>
      </dgm:t>
    </dgm:pt>
    <dgm:pt modelId="{EB3C0334-8EB3-44D6-88F5-D95CE9204414}" type="sibTrans" cxnId="{EC0CB675-9F79-441B-8CEB-1BE5E5CD0AEA}">
      <dgm:prSet/>
      <dgm:spPr/>
      <dgm:t>
        <a:bodyPr/>
        <a:lstStyle/>
        <a:p>
          <a:endParaRPr lang="en-US"/>
        </a:p>
      </dgm:t>
    </dgm:pt>
    <dgm:pt modelId="{7E6FE3B8-2476-4ADC-B8A0-EFCD1DDBBB6F}">
      <dgm:prSet/>
      <dgm:spPr/>
      <dgm:t>
        <a:bodyPr/>
        <a:lstStyle/>
        <a:p>
          <a:pPr>
            <a:defRPr cap="all"/>
          </a:pPr>
          <a:r>
            <a:rPr lang="en-GB"/>
            <a:t>Entrepreneurs are the establisher of new business which are motivated by both internal and external factors of motivation. </a:t>
          </a:r>
          <a:endParaRPr lang="en-US"/>
        </a:p>
      </dgm:t>
    </dgm:pt>
    <dgm:pt modelId="{16FA4682-5F17-4716-9649-66650F6DADF5}" type="parTrans" cxnId="{9606C0BD-620C-4867-AC28-EAE99142F2AB}">
      <dgm:prSet/>
      <dgm:spPr/>
      <dgm:t>
        <a:bodyPr/>
        <a:lstStyle/>
        <a:p>
          <a:endParaRPr lang="en-US"/>
        </a:p>
      </dgm:t>
    </dgm:pt>
    <dgm:pt modelId="{C6FA7B73-E1F4-45F1-9569-C2BFFA1CAC7C}" type="sibTrans" cxnId="{9606C0BD-620C-4867-AC28-EAE99142F2AB}">
      <dgm:prSet/>
      <dgm:spPr/>
      <dgm:t>
        <a:bodyPr/>
        <a:lstStyle/>
        <a:p>
          <a:endParaRPr lang="en-US"/>
        </a:p>
      </dgm:t>
    </dgm:pt>
    <dgm:pt modelId="{32FCF8A2-EDD8-45CD-A372-C6C158DD0F0F}" type="pres">
      <dgm:prSet presAssocID="{8782835D-30B0-48A8-8504-DD48C240B73E}" presName="root" presStyleCnt="0">
        <dgm:presLayoutVars>
          <dgm:dir/>
          <dgm:resizeHandles val="exact"/>
        </dgm:presLayoutVars>
      </dgm:prSet>
      <dgm:spPr/>
    </dgm:pt>
    <dgm:pt modelId="{2F730EC6-908D-4625-B70D-4497FFAE9A6C}" type="pres">
      <dgm:prSet presAssocID="{9DD902AB-CDEE-40B8-AF03-64E8D26D4CE3}" presName="compNode" presStyleCnt="0"/>
      <dgm:spPr/>
    </dgm:pt>
    <dgm:pt modelId="{3ED76824-064D-4C6A-ABE5-051D638AC62B}" type="pres">
      <dgm:prSet presAssocID="{9DD902AB-CDEE-40B8-AF03-64E8D26D4CE3}" presName="iconBgRect" presStyleLbl="bgShp" presStyleIdx="0" presStyleCnt="3"/>
      <dgm:spPr>
        <a:prstGeom prst="round2DiagRect">
          <a:avLst>
            <a:gd name="adj1" fmla="val 29727"/>
            <a:gd name="adj2" fmla="val 0"/>
          </a:avLst>
        </a:prstGeom>
      </dgm:spPr>
    </dgm:pt>
    <dgm:pt modelId="{BB78A14B-3BBE-42CC-95E0-5B6329245C5F}" type="pres">
      <dgm:prSet presAssocID="{9DD902AB-CDEE-40B8-AF03-64E8D26D4CE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B26F8431-B276-4307-AFCD-7CE9DB9B7A9E}" type="pres">
      <dgm:prSet presAssocID="{9DD902AB-CDEE-40B8-AF03-64E8D26D4CE3}" presName="spaceRect" presStyleCnt="0"/>
      <dgm:spPr/>
    </dgm:pt>
    <dgm:pt modelId="{9A20C798-9472-4AF7-90B3-FA6CCB30A12C}" type="pres">
      <dgm:prSet presAssocID="{9DD902AB-CDEE-40B8-AF03-64E8D26D4CE3}" presName="textRect" presStyleLbl="revTx" presStyleIdx="0" presStyleCnt="3">
        <dgm:presLayoutVars>
          <dgm:chMax val="1"/>
          <dgm:chPref val="1"/>
        </dgm:presLayoutVars>
      </dgm:prSet>
      <dgm:spPr/>
    </dgm:pt>
    <dgm:pt modelId="{EB22B2A6-182F-46D1-A10F-74B7FED79F26}" type="pres">
      <dgm:prSet presAssocID="{0F4DD567-C42A-4046-B7DA-8B0BFA1C6C0C}" presName="sibTrans" presStyleCnt="0"/>
      <dgm:spPr/>
    </dgm:pt>
    <dgm:pt modelId="{5C29372D-DD0F-4A9F-9F5C-FCBCA129884A}" type="pres">
      <dgm:prSet presAssocID="{2C8AA507-97AA-48E9-8960-C93371359006}" presName="compNode" presStyleCnt="0"/>
      <dgm:spPr/>
    </dgm:pt>
    <dgm:pt modelId="{86D517C1-D350-4D78-B8FB-72C89F920962}" type="pres">
      <dgm:prSet presAssocID="{2C8AA507-97AA-48E9-8960-C93371359006}" presName="iconBgRect" presStyleLbl="bgShp" presStyleIdx="1" presStyleCnt="3"/>
      <dgm:spPr>
        <a:prstGeom prst="round2DiagRect">
          <a:avLst>
            <a:gd name="adj1" fmla="val 29727"/>
            <a:gd name="adj2" fmla="val 0"/>
          </a:avLst>
        </a:prstGeom>
      </dgm:spPr>
    </dgm:pt>
    <dgm:pt modelId="{C78ED04D-26A1-4AFB-9B03-A9DDAAE84FA4}" type="pres">
      <dgm:prSet presAssocID="{2C8AA507-97AA-48E9-8960-C933713590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2371E83-D06B-40C5-BC80-6EF88AF4A872}" type="pres">
      <dgm:prSet presAssocID="{2C8AA507-97AA-48E9-8960-C93371359006}" presName="spaceRect" presStyleCnt="0"/>
      <dgm:spPr/>
    </dgm:pt>
    <dgm:pt modelId="{E3445266-B230-4562-967A-CF4EC02DFBAB}" type="pres">
      <dgm:prSet presAssocID="{2C8AA507-97AA-48E9-8960-C93371359006}" presName="textRect" presStyleLbl="revTx" presStyleIdx="1" presStyleCnt="3">
        <dgm:presLayoutVars>
          <dgm:chMax val="1"/>
          <dgm:chPref val="1"/>
        </dgm:presLayoutVars>
      </dgm:prSet>
      <dgm:spPr/>
    </dgm:pt>
    <dgm:pt modelId="{C815F97E-FFF0-4600-A36B-560EA30D9A31}" type="pres">
      <dgm:prSet presAssocID="{EB3C0334-8EB3-44D6-88F5-D95CE9204414}" presName="sibTrans" presStyleCnt="0"/>
      <dgm:spPr/>
    </dgm:pt>
    <dgm:pt modelId="{9CCA6A8D-8FD1-4FB4-811A-1D193BBECB46}" type="pres">
      <dgm:prSet presAssocID="{7E6FE3B8-2476-4ADC-B8A0-EFCD1DDBBB6F}" presName="compNode" presStyleCnt="0"/>
      <dgm:spPr/>
    </dgm:pt>
    <dgm:pt modelId="{C2CE0C3D-0619-42B2-AC15-511C7E40E84B}" type="pres">
      <dgm:prSet presAssocID="{7E6FE3B8-2476-4ADC-B8A0-EFCD1DDBBB6F}" presName="iconBgRect" presStyleLbl="bgShp" presStyleIdx="2" presStyleCnt="3"/>
      <dgm:spPr>
        <a:prstGeom prst="round2DiagRect">
          <a:avLst>
            <a:gd name="adj1" fmla="val 29727"/>
            <a:gd name="adj2" fmla="val 0"/>
          </a:avLst>
        </a:prstGeom>
      </dgm:spPr>
    </dgm:pt>
    <dgm:pt modelId="{D1C42C74-BB80-4FB7-A7AC-F72AB3251B82}" type="pres">
      <dgm:prSet presAssocID="{7E6FE3B8-2476-4ADC-B8A0-EFCD1DDBBB6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EA28139-EFAA-4593-9F49-1280FB795CFE}" type="pres">
      <dgm:prSet presAssocID="{7E6FE3B8-2476-4ADC-B8A0-EFCD1DDBBB6F}" presName="spaceRect" presStyleCnt="0"/>
      <dgm:spPr/>
    </dgm:pt>
    <dgm:pt modelId="{39F8C4B5-EBB0-483D-AF6A-75DA4A55E912}" type="pres">
      <dgm:prSet presAssocID="{7E6FE3B8-2476-4ADC-B8A0-EFCD1DDBBB6F}" presName="textRect" presStyleLbl="revTx" presStyleIdx="2" presStyleCnt="3">
        <dgm:presLayoutVars>
          <dgm:chMax val="1"/>
          <dgm:chPref val="1"/>
        </dgm:presLayoutVars>
      </dgm:prSet>
      <dgm:spPr/>
    </dgm:pt>
  </dgm:ptLst>
  <dgm:cxnLst>
    <dgm:cxn modelId="{B0AA9300-3CA2-4763-8E36-38A2782D6E41}" type="presOf" srcId="{7E6FE3B8-2476-4ADC-B8A0-EFCD1DDBBB6F}" destId="{39F8C4B5-EBB0-483D-AF6A-75DA4A55E912}" srcOrd="0" destOrd="0" presId="urn:microsoft.com/office/officeart/2018/5/layout/IconLeafLabelList"/>
    <dgm:cxn modelId="{EC0CB675-9F79-441B-8CEB-1BE5E5CD0AEA}" srcId="{8782835D-30B0-48A8-8504-DD48C240B73E}" destId="{2C8AA507-97AA-48E9-8960-C93371359006}" srcOrd="1" destOrd="0" parTransId="{60F98AE5-75F8-4C70-BA45-E409ED5065CE}" sibTransId="{EB3C0334-8EB3-44D6-88F5-D95CE9204414}"/>
    <dgm:cxn modelId="{FE50D882-169A-4DEB-AFDD-7DD50AF70C04}" type="presOf" srcId="{2C8AA507-97AA-48E9-8960-C93371359006}" destId="{E3445266-B230-4562-967A-CF4EC02DFBAB}" srcOrd="0" destOrd="0" presId="urn:microsoft.com/office/officeart/2018/5/layout/IconLeafLabelList"/>
    <dgm:cxn modelId="{A2A20A90-19D9-4629-8572-21DC1D2EF658}" type="presOf" srcId="{9DD902AB-CDEE-40B8-AF03-64E8D26D4CE3}" destId="{9A20C798-9472-4AF7-90B3-FA6CCB30A12C}" srcOrd="0" destOrd="0" presId="urn:microsoft.com/office/officeart/2018/5/layout/IconLeafLabelList"/>
    <dgm:cxn modelId="{726CC1B5-A08B-44DD-A63D-ECAF3D332D4D}" srcId="{8782835D-30B0-48A8-8504-DD48C240B73E}" destId="{9DD902AB-CDEE-40B8-AF03-64E8D26D4CE3}" srcOrd="0" destOrd="0" parTransId="{F8771752-59C5-4BA4-A1F8-5D3D9E92A5DD}" sibTransId="{0F4DD567-C42A-4046-B7DA-8B0BFA1C6C0C}"/>
    <dgm:cxn modelId="{9606C0BD-620C-4867-AC28-EAE99142F2AB}" srcId="{8782835D-30B0-48A8-8504-DD48C240B73E}" destId="{7E6FE3B8-2476-4ADC-B8A0-EFCD1DDBBB6F}" srcOrd="2" destOrd="0" parTransId="{16FA4682-5F17-4716-9649-66650F6DADF5}" sibTransId="{C6FA7B73-E1F4-45F1-9569-C2BFFA1CAC7C}"/>
    <dgm:cxn modelId="{A959E6E6-ECF7-4139-80FD-8E41AC4487CE}" type="presOf" srcId="{8782835D-30B0-48A8-8504-DD48C240B73E}" destId="{32FCF8A2-EDD8-45CD-A372-C6C158DD0F0F}" srcOrd="0" destOrd="0" presId="urn:microsoft.com/office/officeart/2018/5/layout/IconLeafLabelList"/>
    <dgm:cxn modelId="{2B4903C9-4AB4-489F-9B6C-62EFB991528D}" type="presParOf" srcId="{32FCF8A2-EDD8-45CD-A372-C6C158DD0F0F}" destId="{2F730EC6-908D-4625-B70D-4497FFAE9A6C}" srcOrd="0" destOrd="0" presId="urn:microsoft.com/office/officeart/2018/5/layout/IconLeafLabelList"/>
    <dgm:cxn modelId="{7B86A099-143D-419D-8423-7D43ADEAA180}" type="presParOf" srcId="{2F730EC6-908D-4625-B70D-4497FFAE9A6C}" destId="{3ED76824-064D-4C6A-ABE5-051D638AC62B}" srcOrd="0" destOrd="0" presId="urn:microsoft.com/office/officeart/2018/5/layout/IconLeafLabelList"/>
    <dgm:cxn modelId="{5023984A-540B-453E-BDE7-E0C3FB82CE8D}" type="presParOf" srcId="{2F730EC6-908D-4625-B70D-4497FFAE9A6C}" destId="{BB78A14B-3BBE-42CC-95E0-5B6329245C5F}" srcOrd="1" destOrd="0" presId="urn:microsoft.com/office/officeart/2018/5/layout/IconLeafLabelList"/>
    <dgm:cxn modelId="{3B05012A-8562-4B0E-8271-D2CE036F4A49}" type="presParOf" srcId="{2F730EC6-908D-4625-B70D-4497FFAE9A6C}" destId="{B26F8431-B276-4307-AFCD-7CE9DB9B7A9E}" srcOrd="2" destOrd="0" presId="urn:microsoft.com/office/officeart/2018/5/layout/IconLeafLabelList"/>
    <dgm:cxn modelId="{F0E938DF-C277-4F57-9A11-F42FBAD0B633}" type="presParOf" srcId="{2F730EC6-908D-4625-B70D-4497FFAE9A6C}" destId="{9A20C798-9472-4AF7-90B3-FA6CCB30A12C}" srcOrd="3" destOrd="0" presId="urn:microsoft.com/office/officeart/2018/5/layout/IconLeafLabelList"/>
    <dgm:cxn modelId="{06980363-4CE7-4E10-A3A7-D89CB40BA191}" type="presParOf" srcId="{32FCF8A2-EDD8-45CD-A372-C6C158DD0F0F}" destId="{EB22B2A6-182F-46D1-A10F-74B7FED79F26}" srcOrd="1" destOrd="0" presId="urn:microsoft.com/office/officeart/2018/5/layout/IconLeafLabelList"/>
    <dgm:cxn modelId="{75C22F7E-0E83-4D8A-AF6B-56A6CBDDE9AC}" type="presParOf" srcId="{32FCF8A2-EDD8-45CD-A372-C6C158DD0F0F}" destId="{5C29372D-DD0F-4A9F-9F5C-FCBCA129884A}" srcOrd="2" destOrd="0" presId="urn:microsoft.com/office/officeart/2018/5/layout/IconLeafLabelList"/>
    <dgm:cxn modelId="{5D7ABB68-C660-4085-A53E-29C5D1B2C050}" type="presParOf" srcId="{5C29372D-DD0F-4A9F-9F5C-FCBCA129884A}" destId="{86D517C1-D350-4D78-B8FB-72C89F920962}" srcOrd="0" destOrd="0" presId="urn:microsoft.com/office/officeart/2018/5/layout/IconLeafLabelList"/>
    <dgm:cxn modelId="{00280460-78F7-40D7-8F6B-E7A766DCAE8C}" type="presParOf" srcId="{5C29372D-DD0F-4A9F-9F5C-FCBCA129884A}" destId="{C78ED04D-26A1-4AFB-9B03-A9DDAAE84FA4}" srcOrd="1" destOrd="0" presId="urn:microsoft.com/office/officeart/2018/5/layout/IconLeafLabelList"/>
    <dgm:cxn modelId="{4F8B0019-EF84-4D0D-B4A9-56FA64F64931}" type="presParOf" srcId="{5C29372D-DD0F-4A9F-9F5C-FCBCA129884A}" destId="{A2371E83-D06B-40C5-BC80-6EF88AF4A872}" srcOrd="2" destOrd="0" presId="urn:microsoft.com/office/officeart/2018/5/layout/IconLeafLabelList"/>
    <dgm:cxn modelId="{17A56BE6-E797-49D8-99BB-15BDBA52B8E3}" type="presParOf" srcId="{5C29372D-DD0F-4A9F-9F5C-FCBCA129884A}" destId="{E3445266-B230-4562-967A-CF4EC02DFBAB}" srcOrd="3" destOrd="0" presId="urn:microsoft.com/office/officeart/2018/5/layout/IconLeafLabelList"/>
    <dgm:cxn modelId="{A9AF5413-6E2F-4E96-A5D8-2B6F332E6189}" type="presParOf" srcId="{32FCF8A2-EDD8-45CD-A372-C6C158DD0F0F}" destId="{C815F97E-FFF0-4600-A36B-560EA30D9A31}" srcOrd="3" destOrd="0" presId="urn:microsoft.com/office/officeart/2018/5/layout/IconLeafLabelList"/>
    <dgm:cxn modelId="{B0CD6FEA-AB52-48D4-9E2F-6DE5CAE42C0C}" type="presParOf" srcId="{32FCF8A2-EDD8-45CD-A372-C6C158DD0F0F}" destId="{9CCA6A8D-8FD1-4FB4-811A-1D193BBECB46}" srcOrd="4" destOrd="0" presId="urn:microsoft.com/office/officeart/2018/5/layout/IconLeafLabelList"/>
    <dgm:cxn modelId="{08215E75-6B3E-4C94-AECC-53D610945656}" type="presParOf" srcId="{9CCA6A8D-8FD1-4FB4-811A-1D193BBECB46}" destId="{C2CE0C3D-0619-42B2-AC15-511C7E40E84B}" srcOrd="0" destOrd="0" presId="urn:microsoft.com/office/officeart/2018/5/layout/IconLeafLabelList"/>
    <dgm:cxn modelId="{3BB2EF25-8CB3-46AB-BD3C-33C04C81C914}" type="presParOf" srcId="{9CCA6A8D-8FD1-4FB4-811A-1D193BBECB46}" destId="{D1C42C74-BB80-4FB7-A7AC-F72AB3251B82}" srcOrd="1" destOrd="0" presId="urn:microsoft.com/office/officeart/2018/5/layout/IconLeafLabelList"/>
    <dgm:cxn modelId="{C0D576D9-A15D-47C1-9A75-0A831BC3EBDE}" type="presParOf" srcId="{9CCA6A8D-8FD1-4FB4-811A-1D193BBECB46}" destId="{7EA28139-EFAA-4593-9F49-1280FB795CFE}" srcOrd="2" destOrd="0" presId="urn:microsoft.com/office/officeart/2018/5/layout/IconLeafLabelList"/>
    <dgm:cxn modelId="{DE6206D4-A3F9-4EE3-BA6E-9CEA6957320A}" type="presParOf" srcId="{9CCA6A8D-8FD1-4FB4-811A-1D193BBECB46}" destId="{39F8C4B5-EBB0-483D-AF6A-75DA4A55E91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76824-064D-4C6A-ABE5-051D638AC62B}">
      <dsp:nvSpPr>
        <dsp:cNvPr id="0" name=""/>
        <dsp:cNvSpPr/>
      </dsp:nvSpPr>
      <dsp:spPr>
        <a:xfrm>
          <a:off x="1136892" y="7247"/>
          <a:ext cx="1647000" cy="1647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8A14B-3BBE-42CC-95E0-5B6329245C5F}">
      <dsp:nvSpPr>
        <dsp:cNvPr id="0" name=""/>
        <dsp:cNvSpPr/>
      </dsp:nvSpPr>
      <dsp:spPr>
        <a:xfrm>
          <a:off x="1487892" y="358247"/>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20C798-9472-4AF7-90B3-FA6CCB30A12C}">
      <dsp:nvSpPr>
        <dsp:cNvPr id="0" name=""/>
        <dsp:cNvSpPr/>
      </dsp:nvSpPr>
      <dsp:spPr>
        <a:xfrm>
          <a:off x="610392" y="2167248"/>
          <a:ext cx="27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presentation explains the key findings of entrepreneurial motivation evaluation concerning Richard Branson as an example.</a:t>
          </a:r>
          <a:endParaRPr lang="en-US" sz="1100" kern="1200"/>
        </a:p>
      </dsp:txBody>
      <dsp:txXfrm>
        <a:off x="610392" y="2167248"/>
        <a:ext cx="2700000" cy="787500"/>
      </dsp:txXfrm>
    </dsp:sp>
    <dsp:sp modelId="{86D517C1-D350-4D78-B8FB-72C89F920962}">
      <dsp:nvSpPr>
        <dsp:cNvPr id="0" name=""/>
        <dsp:cNvSpPr/>
      </dsp:nvSpPr>
      <dsp:spPr>
        <a:xfrm>
          <a:off x="4309393" y="7247"/>
          <a:ext cx="1647000" cy="1647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8ED04D-26A1-4AFB-9B03-A9DDAAE84FA4}">
      <dsp:nvSpPr>
        <dsp:cNvPr id="0" name=""/>
        <dsp:cNvSpPr/>
      </dsp:nvSpPr>
      <dsp:spPr>
        <a:xfrm>
          <a:off x="4660393" y="358247"/>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445266-B230-4562-967A-CF4EC02DFBAB}">
      <dsp:nvSpPr>
        <dsp:cNvPr id="0" name=""/>
        <dsp:cNvSpPr/>
      </dsp:nvSpPr>
      <dsp:spPr>
        <a:xfrm>
          <a:off x="3782893" y="2167248"/>
          <a:ext cx="27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This presentation also includes key entrepreneurial theories and motivational theories.</a:t>
          </a:r>
          <a:endParaRPr lang="en-US" sz="1100" kern="1200"/>
        </a:p>
      </dsp:txBody>
      <dsp:txXfrm>
        <a:off x="3782893" y="2167248"/>
        <a:ext cx="2700000" cy="787500"/>
      </dsp:txXfrm>
    </dsp:sp>
    <dsp:sp modelId="{C2CE0C3D-0619-42B2-AC15-511C7E40E84B}">
      <dsp:nvSpPr>
        <dsp:cNvPr id="0" name=""/>
        <dsp:cNvSpPr/>
      </dsp:nvSpPr>
      <dsp:spPr>
        <a:xfrm>
          <a:off x="7481893" y="7247"/>
          <a:ext cx="1647000" cy="1647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42C74-BB80-4FB7-A7AC-F72AB3251B82}">
      <dsp:nvSpPr>
        <dsp:cNvPr id="0" name=""/>
        <dsp:cNvSpPr/>
      </dsp:nvSpPr>
      <dsp:spPr>
        <a:xfrm>
          <a:off x="7832893" y="358247"/>
          <a:ext cx="945000" cy="945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F8C4B5-EBB0-483D-AF6A-75DA4A55E912}">
      <dsp:nvSpPr>
        <dsp:cNvPr id="0" name=""/>
        <dsp:cNvSpPr/>
      </dsp:nvSpPr>
      <dsp:spPr>
        <a:xfrm>
          <a:off x="6955393" y="2167248"/>
          <a:ext cx="270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Entrepreneurs are the establisher of new business which are motivated by both internal and external factors of motivation. </a:t>
          </a:r>
          <a:endParaRPr lang="en-US" sz="1100" kern="1200"/>
        </a:p>
      </dsp:txBody>
      <dsp:txXfrm>
        <a:off x="6955393" y="2167248"/>
        <a:ext cx="2700000" cy="787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2941028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4077032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413332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C3AB7C-A2C3-48A7-A489-E15EB2171A89}"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3420878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C3AB7C-A2C3-48A7-A489-E15EB2171A89}" type="datetimeFigureOut">
              <a:rPr lang="en-GB" smtClean="0"/>
              <a:t>29/05/2020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4252742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C3AB7C-A2C3-48A7-A489-E15EB2171A89}" type="datetimeFigureOut">
              <a:rPr lang="en-GB" smtClean="0"/>
              <a:t>29/05/2020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1746682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C3AB7C-A2C3-48A7-A489-E15EB2171A89}" type="datetimeFigureOut">
              <a:rPr lang="en-GB" smtClean="0"/>
              <a:t>29/05/2020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267245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C3AB7C-A2C3-48A7-A489-E15EB2171A89}"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4169040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C3AB7C-A2C3-48A7-A489-E15EB2171A89}"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2025121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6124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30C3764-5431-46C5-85B4-F92C00EA28A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81723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C3AB7C-A2C3-48A7-A489-E15EB2171A89}"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157552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C3AB7C-A2C3-48A7-A489-E15EB2171A89}"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0C3764-5431-46C5-85B4-F92C00EA28A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55540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C3AB7C-A2C3-48A7-A489-E15EB2171A89}" type="datetimeFigureOut">
              <a:rPr lang="en-GB" smtClean="0"/>
              <a:t>29/05/2020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908527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2902351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C3AB7C-A2C3-48A7-A489-E15EB2171A89}" type="datetimeFigureOut">
              <a:rPr lang="en-GB" smtClean="0"/>
              <a:t>29/05/2020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30C3764-5431-46C5-85B4-F92C00EA28A9}" type="slidenum">
              <a:rPr lang="en-GB" smtClean="0"/>
              <a:t>‹#›</a:t>
            </a:fld>
            <a:endParaRPr lang="en-GB"/>
          </a:p>
        </p:txBody>
      </p:sp>
    </p:spTree>
    <p:extLst>
      <p:ext uri="{BB962C8B-B14F-4D97-AF65-F5344CB8AC3E}">
        <p14:creationId xmlns:p14="http://schemas.microsoft.com/office/powerpoint/2010/main" val="4253066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1C3AB7C-A2C3-48A7-A489-E15EB2171A89}" type="datetimeFigureOut">
              <a:rPr lang="en-GB" smtClean="0"/>
              <a:t>29/05/2020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30C3764-5431-46C5-85B4-F92C00EA28A9}" type="slidenum">
              <a:rPr lang="en-GB" smtClean="0"/>
              <a:t>‹#›</a:t>
            </a:fld>
            <a:endParaRPr lang="en-GB"/>
          </a:p>
        </p:txBody>
      </p:sp>
    </p:spTree>
    <p:extLst>
      <p:ext uri="{BB962C8B-B14F-4D97-AF65-F5344CB8AC3E}">
        <p14:creationId xmlns:p14="http://schemas.microsoft.com/office/powerpoint/2010/main" val="34599218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9659C08A-AC07-4D2C-8F90-AA53ECDF21C0}"/>
              </a:ext>
            </a:extLst>
          </p:cNvPr>
          <p:cNvPicPr>
            <a:picLocks noChangeAspect="1"/>
          </p:cNvPicPr>
          <p:nvPr/>
        </p:nvPicPr>
        <p:blipFill rotWithShape="1">
          <a:blip r:embed="rId2">
            <a:alphaModFix amt="40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D2DB6B99-1E5C-46B1-BECB-3BC13C51BFE1}"/>
              </a:ext>
            </a:extLst>
          </p:cNvPr>
          <p:cNvSpPr>
            <a:spLocks noGrp="1"/>
          </p:cNvSpPr>
          <p:nvPr>
            <p:ph type="ctrTitle"/>
          </p:nvPr>
        </p:nvSpPr>
        <p:spPr>
          <a:xfrm>
            <a:off x="2589213" y="2514600"/>
            <a:ext cx="8915399" cy="2262781"/>
          </a:xfrm>
        </p:spPr>
        <p:txBody>
          <a:bodyPr>
            <a:normAutofit/>
          </a:bodyPr>
          <a:lstStyle/>
          <a:p>
            <a:r>
              <a:rPr lang="en-GB">
                <a:solidFill>
                  <a:schemeClr val="tx1"/>
                </a:solidFill>
              </a:rPr>
              <a:t>Entrepreneurship- Mark Zuckerberg</a:t>
            </a:r>
          </a:p>
        </p:txBody>
      </p:sp>
      <p:sp>
        <p:nvSpPr>
          <p:cNvPr id="3" name="Subtitle 2">
            <a:extLst>
              <a:ext uri="{FF2B5EF4-FFF2-40B4-BE49-F238E27FC236}">
                <a16:creationId xmlns:a16="http://schemas.microsoft.com/office/drawing/2014/main" id="{78E47D46-65BA-4931-A2E7-A3399878EA9D}"/>
              </a:ext>
            </a:extLst>
          </p:cNvPr>
          <p:cNvSpPr>
            <a:spLocks noGrp="1"/>
          </p:cNvSpPr>
          <p:nvPr>
            <p:ph type="subTitle" idx="1"/>
          </p:nvPr>
        </p:nvSpPr>
        <p:spPr>
          <a:xfrm>
            <a:off x="2589213" y="4777379"/>
            <a:ext cx="8915399" cy="1126283"/>
          </a:xfrm>
        </p:spPr>
        <p:txBody>
          <a:bodyPr>
            <a:normAutofit/>
          </a:bodyPr>
          <a:lstStyle/>
          <a:p>
            <a:r>
              <a:rPr lang="en-US" dirty="0"/>
              <a:t>Mohamed Ahmed</a:t>
            </a:r>
          </a:p>
          <a:p>
            <a:r>
              <a:rPr lang="en-US" dirty="0"/>
              <a:t>Student ID: 1815827</a:t>
            </a:r>
          </a:p>
          <a:p>
            <a:endParaRPr lang="en-US" dirty="0"/>
          </a:p>
          <a:p>
            <a:endParaRPr lang="en-GB" dirty="0"/>
          </a:p>
        </p:txBody>
      </p:sp>
      <p:sp>
        <p:nvSpPr>
          <p:cNvPr id="48" name="Rectangle 47">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34861154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A61E51C-39AB-4D09-8A65-DA6C2246F377}"/>
              </a:ext>
            </a:extLst>
          </p:cNvPr>
          <p:cNvSpPr>
            <a:spLocks noGrp="1"/>
          </p:cNvSpPr>
          <p:nvPr>
            <p:ph type="title"/>
          </p:nvPr>
        </p:nvSpPr>
        <p:spPr>
          <a:xfrm>
            <a:off x="541867" y="787400"/>
            <a:ext cx="7145866" cy="778933"/>
          </a:xfrm>
        </p:spPr>
        <p:txBody>
          <a:bodyPr anchor="ctr">
            <a:normAutofit/>
          </a:bodyPr>
          <a:lstStyle/>
          <a:p>
            <a:pPr>
              <a:lnSpc>
                <a:spcPct val="90000"/>
              </a:lnSpc>
            </a:pPr>
            <a:r>
              <a:rPr lang="en-GB" sz="2500" b="1">
                <a:solidFill>
                  <a:srgbClr val="FEFFFF"/>
                </a:solidFill>
              </a:rPr>
              <a:t>Introduction </a:t>
            </a:r>
            <a:br>
              <a:rPr lang="en-GB" sz="2500" b="1">
                <a:solidFill>
                  <a:srgbClr val="FEFFFF"/>
                </a:solidFill>
              </a:rPr>
            </a:br>
            <a:endParaRPr lang="en-GB" sz="2500">
              <a:solidFill>
                <a:srgbClr val="FEFFFF"/>
              </a:solidFill>
            </a:endParaRPr>
          </a:p>
        </p:txBody>
      </p:sp>
      <p:sp>
        <p:nvSpPr>
          <p:cNvPr id="3" name="Content Placeholder 2">
            <a:extLst>
              <a:ext uri="{FF2B5EF4-FFF2-40B4-BE49-F238E27FC236}">
                <a16:creationId xmlns:a16="http://schemas.microsoft.com/office/drawing/2014/main" id="{C3C36FC6-3BA5-455B-A3F4-2F24F3EC3557}"/>
              </a:ext>
            </a:extLst>
          </p:cNvPr>
          <p:cNvSpPr>
            <a:spLocks noGrp="1"/>
          </p:cNvSpPr>
          <p:nvPr>
            <p:ph idx="1"/>
          </p:nvPr>
        </p:nvSpPr>
        <p:spPr>
          <a:xfrm>
            <a:off x="541866" y="2032000"/>
            <a:ext cx="7145867" cy="3879222"/>
          </a:xfrm>
        </p:spPr>
        <p:txBody>
          <a:bodyPr>
            <a:normAutofit/>
          </a:bodyPr>
          <a:lstStyle/>
          <a:p>
            <a:pPr>
              <a:lnSpc>
                <a:spcPct val="90000"/>
              </a:lnSpc>
            </a:pPr>
            <a:r>
              <a:rPr lang="en-GB" sz="1500">
                <a:solidFill>
                  <a:srgbClr val="FEFFFF"/>
                </a:solidFill>
              </a:rPr>
              <a:t>Entrepreneurs are considered as the key source of innovation that brings new concepts of ideas related to product and services development, and business process or procedures. </a:t>
            </a:r>
          </a:p>
          <a:p>
            <a:pPr>
              <a:lnSpc>
                <a:spcPct val="90000"/>
              </a:lnSpc>
            </a:pPr>
            <a:r>
              <a:rPr lang="en-GB" sz="1500">
                <a:solidFill>
                  <a:srgbClr val="FEFFFF"/>
                </a:solidFill>
              </a:rPr>
              <a:t>The process of entrepreneurship involves high risk in the establishment of new ventures but also a great source of generating higher revenues as it contrite in economic wealth generation, innovation, and growth.</a:t>
            </a:r>
          </a:p>
          <a:p>
            <a:pPr>
              <a:lnSpc>
                <a:spcPct val="90000"/>
              </a:lnSpc>
            </a:pPr>
            <a:r>
              <a:rPr lang="en-GB" sz="1500">
                <a:solidFill>
                  <a:srgbClr val="FEFFFF"/>
                </a:solidFill>
              </a:rPr>
              <a:t>Entrepreneur refers to an individual who identifies an existing need of market and customer that no existing business addresses and make the initiative to determine possible solutions and outcomes related to the identified need (Cuervo, et al., 2007).  </a:t>
            </a:r>
          </a:p>
          <a:p>
            <a:pPr>
              <a:lnSpc>
                <a:spcPct val="90000"/>
              </a:lnSpc>
            </a:pPr>
            <a:r>
              <a:rPr lang="en-GB" sz="1500">
                <a:solidFill>
                  <a:srgbClr val="FEFFFF"/>
                </a:solidFill>
              </a:rPr>
              <a:t>This presentation will demonstrate some key findings related to an evaluation of entrepreneurial motivations concerning different entrepreneurial theories. </a:t>
            </a:r>
          </a:p>
          <a:p>
            <a:pPr>
              <a:lnSpc>
                <a:spcPct val="90000"/>
              </a:lnSpc>
            </a:pPr>
            <a:endParaRPr lang="en-GB" sz="1500">
              <a:solidFill>
                <a:srgbClr val="FEFFFF"/>
              </a:solidFill>
            </a:endParaRPr>
          </a:p>
        </p:txBody>
      </p:sp>
      <p:pic>
        <p:nvPicPr>
          <p:cNvPr id="7" name="Graphic 6" descr="CRM Customer Insights App">
            <a:extLst>
              <a:ext uri="{FF2B5EF4-FFF2-40B4-BE49-F238E27FC236}">
                <a16:creationId xmlns:a16="http://schemas.microsoft.com/office/drawing/2014/main" id="{B2196B4E-ACB5-42A7-A299-2CBFE55C01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13057" y="2462282"/>
            <a:ext cx="3001931" cy="3001931"/>
          </a:xfrm>
          <a:prstGeom prst="rect">
            <a:avLst/>
          </a:prstGeom>
        </p:spPr>
      </p:pic>
    </p:spTree>
    <p:extLst>
      <p:ext uri="{BB962C8B-B14F-4D97-AF65-F5344CB8AC3E}">
        <p14:creationId xmlns:p14="http://schemas.microsoft.com/office/powerpoint/2010/main" val="223561221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C42A-EE90-463A-9016-D203877F31D5}"/>
              </a:ext>
            </a:extLst>
          </p:cNvPr>
          <p:cNvSpPr>
            <a:spLocks noGrp="1"/>
          </p:cNvSpPr>
          <p:nvPr>
            <p:ph type="title"/>
          </p:nvPr>
        </p:nvSpPr>
        <p:spPr>
          <a:xfrm>
            <a:off x="649224" y="645106"/>
            <a:ext cx="3650279" cy="1259894"/>
          </a:xfrm>
        </p:spPr>
        <p:txBody>
          <a:bodyPr>
            <a:normAutofit/>
          </a:bodyPr>
          <a:lstStyle/>
          <a:p>
            <a:pPr>
              <a:lnSpc>
                <a:spcPct val="90000"/>
              </a:lnSpc>
            </a:pPr>
            <a:r>
              <a:rPr lang="en-GB" sz="2000" b="1"/>
              <a:t>Introduction and Background of the Selected Entrepreneur </a:t>
            </a:r>
            <a:br>
              <a:rPr lang="en-GB" sz="2000" b="1"/>
            </a:br>
            <a:endParaRPr lang="en-GB" sz="2000"/>
          </a:p>
        </p:txBody>
      </p:sp>
      <p:sp>
        <p:nvSpPr>
          <p:cNvPr id="3" name="Content Placeholder 2">
            <a:extLst>
              <a:ext uri="{FF2B5EF4-FFF2-40B4-BE49-F238E27FC236}">
                <a16:creationId xmlns:a16="http://schemas.microsoft.com/office/drawing/2014/main" id="{9B674B53-F8F3-415F-BA9D-984D51A555EB}"/>
              </a:ext>
            </a:extLst>
          </p:cNvPr>
          <p:cNvSpPr>
            <a:spLocks noGrp="1"/>
          </p:cNvSpPr>
          <p:nvPr>
            <p:ph idx="1"/>
          </p:nvPr>
        </p:nvSpPr>
        <p:spPr>
          <a:xfrm>
            <a:off x="649225" y="2133600"/>
            <a:ext cx="3650278" cy="3759253"/>
          </a:xfrm>
        </p:spPr>
        <p:txBody>
          <a:bodyPr>
            <a:normAutofit/>
          </a:bodyPr>
          <a:lstStyle/>
          <a:p>
            <a:pPr>
              <a:lnSpc>
                <a:spcPct val="90000"/>
              </a:lnSpc>
            </a:pPr>
            <a:r>
              <a:rPr lang="en-GB" sz="1100"/>
              <a:t>The entrepreneur selected for this presentation is Mark Zuckerberg which is an American internet entrepreneur.</a:t>
            </a:r>
          </a:p>
          <a:p>
            <a:pPr>
              <a:lnSpc>
                <a:spcPct val="90000"/>
              </a:lnSpc>
            </a:pPr>
            <a:r>
              <a:rPr lang="en-GB" sz="1100"/>
              <a:t>Mark Zuckerberg is the founder of Facebook Incorporation in which he is contributing through his services by working as Chairman and chief executive officer of Facebook.</a:t>
            </a:r>
          </a:p>
          <a:p>
            <a:pPr>
              <a:lnSpc>
                <a:spcPct val="90000"/>
              </a:lnSpc>
            </a:pPr>
            <a:r>
              <a:rPr lang="en-GB" sz="1100"/>
              <a:t>Due to his entrepreneurial personality and achievements as an entrepreneur he is known as the youngest, famous business icon and influencer in the world. </a:t>
            </a:r>
          </a:p>
          <a:p>
            <a:pPr>
              <a:lnSpc>
                <a:spcPct val="90000"/>
              </a:lnSpc>
            </a:pPr>
            <a:r>
              <a:rPr lang="en-GB" sz="1100"/>
              <a:t>Mark Zuckerberg was born during the year 1984 in White Plains, New York. </a:t>
            </a:r>
          </a:p>
          <a:p>
            <a:pPr>
              <a:lnSpc>
                <a:spcPct val="90000"/>
              </a:lnSpc>
            </a:pPr>
            <a:r>
              <a:rPr lang="en-GB" sz="1100"/>
              <a:t>The total net worth of Mark Zuckerberg in the year 2020 is $84.7 billion </a:t>
            </a:r>
            <a:r>
              <a:rPr lang="en-US" sz="1100"/>
              <a:t>(Forbes, 2020)</a:t>
            </a:r>
            <a:r>
              <a:rPr lang="en-GB" sz="1100"/>
              <a:t>.</a:t>
            </a:r>
          </a:p>
          <a:p>
            <a:pPr>
              <a:lnSpc>
                <a:spcPct val="90000"/>
              </a:lnSpc>
            </a:pPr>
            <a:endParaRPr lang="en-GB" sz="1100"/>
          </a:p>
        </p:txBody>
      </p:sp>
      <p:pic>
        <p:nvPicPr>
          <p:cNvPr id="5" name="Picture 4" descr="A person smiling for the camera&#10;&#10;Description automatically generated">
            <a:extLst>
              <a:ext uri="{FF2B5EF4-FFF2-40B4-BE49-F238E27FC236}">
                <a16:creationId xmlns:a16="http://schemas.microsoft.com/office/drawing/2014/main" id="{667D2B38-F905-473D-8962-237248FF0E13}"/>
              </a:ext>
            </a:extLst>
          </p:cNvPr>
          <p:cNvPicPr>
            <a:picLocks noChangeAspect="1"/>
          </p:cNvPicPr>
          <p:nvPr/>
        </p:nvPicPr>
        <p:blipFill rotWithShape="1">
          <a:blip r:embed="rId2"/>
          <a:srcRect l="13468" r="3718"/>
          <a:stretch/>
        </p:blipFill>
        <p:spPr>
          <a:xfrm>
            <a:off x="4619543" y="10"/>
            <a:ext cx="7572457" cy="6857990"/>
          </a:xfrm>
          <a:prstGeom prst="rect">
            <a:avLst/>
          </a:prstGeom>
        </p:spPr>
      </p:pic>
    </p:spTree>
    <p:extLst>
      <p:ext uri="{BB962C8B-B14F-4D97-AF65-F5344CB8AC3E}">
        <p14:creationId xmlns:p14="http://schemas.microsoft.com/office/powerpoint/2010/main" val="240224482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AA3B730-8D2D-4014-B72C-96473EC57DB3}"/>
              </a:ext>
            </a:extLst>
          </p:cNvPr>
          <p:cNvSpPr>
            <a:spLocks noGrp="1"/>
          </p:cNvSpPr>
          <p:nvPr>
            <p:ph type="title"/>
          </p:nvPr>
        </p:nvSpPr>
        <p:spPr>
          <a:xfrm>
            <a:off x="1843391" y="624110"/>
            <a:ext cx="9383408" cy="1280890"/>
          </a:xfrm>
        </p:spPr>
        <p:txBody>
          <a:bodyPr>
            <a:normAutofit/>
          </a:bodyPr>
          <a:lstStyle/>
          <a:p>
            <a:r>
              <a:rPr lang="en-GB" b="1">
                <a:solidFill>
                  <a:srgbClr val="FFFFFF"/>
                </a:solidFill>
              </a:rPr>
              <a:t>Entrepreneurial Motivation</a:t>
            </a:r>
            <a:br>
              <a:rPr lang="en-GB" b="1">
                <a:solidFill>
                  <a:srgbClr val="FFFFFF"/>
                </a:solidFill>
              </a:rPr>
            </a:br>
            <a:endParaRPr lang="en-GB">
              <a:solidFill>
                <a:srgbClr val="FFFFFF"/>
              </a:solidFill>
            </a:endParaRP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3E6B5EDF-7705-4C85-B76D-3D9C6424EE55}"/>
              </a:ext>
            </a:extLst>
          </p:cNvPr>
          <p:cNvSpPr>
            <a:spLocks noGrp="1"/>
          </p:cNvSpPr>
          <p:nvPr>
            <p:ph idx="1"/>
          </p:nvPr>
        </p:nvSpPr>
        <p:spPr>
          <a:xfrm>
            <a:off x="1843392" y="2623930"/>
            <a:ext cx="9383408" cy="3287292"/>
          </a:xfrm>
        </p:spPr>
        <p:txBody>
          <a:bodyPr>
            <a:normAutofit/>
          </a:bodyPr>
          <a:lstStyle/>
          <a:p>
            <a:pPr>
              <a:lnSpc>
                <a:spcPct val="90000"/>
              </a:lnSpc>
            </a:pPr>
            <a:r>
              <a:rPr lang="en-GB" sz="1700"/>
              <a:t>Entrepreneurial motivation in the form of both internal and external sources is effective for individual growth and development as an entrepreneur. </a:t>
            </a:r>
          </a:p>
          <a:p>
            <a:pPr>
              <a:lnSpc>
                <a:spcPct val="90000"/>
              </a:lnSpc>
            </a:pPr>
            <a:r>
              <a:rPr lang="en-GB" sz="1700"/>
              <a:t>Internal motivation can be caused due to forces that help individuals in achieving business goals or objectives due to personal satisfaction and desire. Such as power, self-interdependence, and personal need for achievement </a:t>
            </a:r>
            <a:r>
              <a:rPr lang="en-US" sz="1700"/>
              <a:t>(Murnieks, et al., 2020)</a:t>
            </a:r>
            <a:r>
              <a:rPr lang="en-GB" sz="1700"/>
              <a:t>.</a:t>
            </a:r>
          </a:p>
          <a:p>
            <a:pPr>
              <a:lnSpc>
                <a:spcPct val="90000"/>
              </a:lnSpc>
            </a:pPr>
            <a:r>
              <a:rPr lang="en-GB" sz="1700"/>
              <a:t> External Motivation can be caused due to forces outside of the business that helps in the successful accomplishment of business objectives. Such as financial status, access to capital, career satisfaction, family support, and appraisals. </a:t>
            </a:r>
          </a:p>
          <a:p>
            <a:pPr>
              <a:lnSpc>
                <a:spcPct val="90000"/>
              </a:lnSpc>
            </a:pPr>
            <a:r>
              <a:rPr lang="en-GB" sz="1700"/>
              <a:t>Entrepreneurial motivation is the process through which the individual is transformed into a powerful individual with the ability of business establishment, opportunity creating, maximisation of wealth, and development both individual and economical </a:t>
            </a:r>
            <a:r>
              <a:rPr lang="en-US" sz="1700"/>
              <a:t>(Barba-Sánchez &amp; Atienza-</a:t>
            </a:r>
            <a:r>
              <a:rPr lang="en-US" sz="1700" err="1"/>
              <a:t>Sahuquillo</a:t>
            </a:r>
            <a:r>
              <a:rPr lang="en-US" sz="1700"/>
              <a:t>, 2018)</a:t>
            </a:r>
            <a:r>
              <a:rPr lang="en-GB" sz="1700"/>
              <a:t>. </a:t>
            </a:r>
          </a:p>
          <a:p>
            <a:pPr>
              <a:lnSpc>
                <a:spcPct val="90000"/>
              </a:lnSpc>
            </a:pPr>
            <a:endParaRPr lang="en-GB" sz="1700"/>
          </a:p>
        </p:txBody>
      </p:sp>
    </p:spTree>
    <p:extLst>
      <p:ext uri="{BB962C8B-B14F-4D97-AF65-F5344CB8AC3E}">
        <p14:creationId xmlns:p14="http://schemas.microsoft.com/office/powerpoint/2010/main" val="1429832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1119446-C674-483B-8BEA-3A08FF7C5C60}"/>
              </a:ext>
            </a:extLst>
          </p:cNvPr>
          <p:cNvPicPr>
            <a:picLocks noChangeAspect="1"/>
          </p:cNvPicPr>
          <p:nvPr/>
        </p:nvPicPr>
        <p:blipFill rotWithShape="1">
          <a:blip r:embed="rId2">
            <a:alphaModFix amt="35000"/>
          </a:blip>
          <a:srcRect l="3173" r="3494"/>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1FA62B90-5492-40A1-8B0B-C14AEABFB221}"/>
              </a:ext>
            </a:extLst>
          </p:cNvPr>
          <p:cNvSpPr>
            <a:spLocks noGrp="1"/>
          </p:cNvSpPr>
          <p:nvPr>
            <p:ph type="title"/>
          </p:nvPr>
        </p:nvSpPr>
        <p:spPr>
          <a:xfrm>
            <a:off x="2592925" y="624110"/>
            <a:ext cx="8911687" cy="1280890"/>
          </a:xfrm>
        </p:spPr>
        <p:txBody>
          <a:bodyPr>
            <a:normAutofit/>
          </a:bodyPr>
          <a:lstStyle/>
          <a:p>
            <a:r>
              <a:rPr lang="en-GB" b="1">
                <a:solidFill>
                  <a:srgbClr val="FFFFFF"/>
                </a:solidFill>
              </a:rPr>
              <a:t>Facebook </a:t>
            </a:r>
            <a:br>
              <a:rPr lang="en-GB" b="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E978281C-0633-46B1-96C4-2272AB0F57DF}"/>
              </a:ext>
            </a:extLst>
          </p:cNvPr>
          <p:cNvSpPr>
            <a:spLocks noGrp="1"/>
          </p:cNvSpPr>
          <p:nvPr>
            <p:ph idx="1"/>
          </p:nvPr>
        </p:nvSpPr>
        <p:spPr>
          <a:xfrm>
            <a:off x="2589212" y="2133600"/>
            <a:ext cx="8915400" cy="3777622"/>
          </a:xfrm>
        </p:spPr>
        <p:txBody>
          <a:bodyPr>
            <a:normAutofit/>
          </a:bodyPr>
          <a:lstStyle/>
          <a:p>
            <a:pPr>
              <a:lnSpc>
                <a:spcPct val="90000"/>
              </a:lnSpc>
              <a:buClr>
                <a:srgbClr val="CD7A62"/>
              </a:buClr>
            </a:pPr>
            <a:r>
              <a:rPr lang="en-GB" sz="1700"/>
              <a:t>The main purpose of higher-growth venture is to become the market leaders based on innovation. </a:t>
            </a:r>
          </a:p>
          <a:p>
            <a:pPr>
              <a:lnSpc>
                <a:spcPct val="90000"/>
              </a:lnSpc>
              <a:buClr>
                <a:srgbClr val="CD7A62"/>
              </a:buClr>
            </a:pPr>
            <a:r>
              <a:rPr lang="en-GB" sz="1700"/>
              <a:t>Facebook is one of the best examples of higher-growth ventures that operates with the purpose of attaining higher market growth, profitability and to remain the leading market leader in online social media and social networking service providers. </a:t>
            </a:r>
          </a:p>
          <a:p>
            <a:pPr>
              <a:lnSpc>
                <a:spcPct val="90000"/>
              </a:lnSpc>
              <a:buClr>
                <a:srgbClr val="CD7A62"/>
              </a:buClr>
            </a:pPr>
            <a:r>
              <a:rPr lang="en-GB" sz="1700"/>
              <a:t>According to Arroyo et al. </a:t>
            </a:r>
            <a:r>
              <a:rPr lang="en-US" sz="1700"/>
              <a:t>(2016)</a:t>
            </a:r>
            <a:r>
              <a:rPr lang="en-GB" sz="1700"/>
              <a:t>, higher growth ventures focus on attaining higher growth and profitability by providing innovative products and services.  </a:t>
            </a:r>
          </a:p>
          <a:p>
            <a:pPr>
              <a:lnSpc>
                <a:spcPct val="90000"/>
              </a:lnSpc>
              <a:buClr>
                <a:srgbClr val="CD7A62"/>
              </a:buClr>
            </a:pPr>
            <a:r>
              <a:rPr lang="en-GB" sz="1700"/>
              <a:t>Facebook is a higher growth venture because they provide</a:t>
            </a:r>
          </a:p>
          <a:p>
            <a:pPr>
              <a:lnSpc>
                <a:spcPct val="90000"/>
              </a:lnSpc>
              <a:buClr>
                <a:srgbClr val="CD7A62"/>
              </a:buClr>
            </a:pPr>
            <a:r>
              <a:rPr lang="en-GB" sz="1700"/>
              <a:t>Continuous innovation in the features they offered. </a:t>
            </a:r>
          </a:p>
          <a:p>
            <a:pPr>
              <a:lnSpc>
                <a:spcPct val="90000"/>
              </a:lnSpc>
              <a:buClr>
                <a:srgbClr val="CD7A62"/>
              </a:buClr>
            </a:pPr>
            <a:r>
              <a:rPr lang="en-GB" sz="1700"/>
              <a:t>Higher customer base market or billion of potential users of Facebook.</a:t>
            </a:r>
          </a:p>
          <a:p>
            <a:pPr>
              <a:lnSpc>
                <a:spcPct val="90000"/>
              </a:lnSpc>
              <a:buClr>
                <a:srgbClr val="CD7A62"/>
              </a:buClr>
            </a:pPr>
            <a:r>
              <a:rPr lang="en-GB" sz="1700"/>
              <a:t>Maintaining Higher growth and profit generation abilities. </a:t>
            </a:r>
          </a:p>
          <a:p>
            <a:pPr>
              <a:lnSpc>
                <a:spcPct val="90000"/>
              </a:lnSpc>
              <a:buClr>
                <a:srgbClr val="CD7A62"/>
              </a:buClr>
            </a:pPr>
            <a:endParaRPr lang="en-GB" sz="1700"/>
          </a:p>
        </p:txBody>
      </p:sp>
    </p:spTree>
    <p:extLst>
      <p:ext uri="{BB962C8B-B14F-4D97-AF65-F5344CB8AC3E}">
        <p14:creationId xmlns:p14="http://schemas.microsoft.com/office/powerpoint/2010/main" val="192868272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09A64A9-23EF-48C1-8275-01D9C20667C5}"/>
              </a:ext>
            </a:extLst>
          </p:cNvPr>
          <p:cNvSpPr>
            <a:spLocks noGrp="1"/>
          </p:cNvSpPr>
          <p:nvPr>
            <p:ph type="title"/>
          </p:nvPr>
        </p:nvSpPr>
        <p:spPr>
          <a:xfrm>
            <a:off x="1843391" y="624110"/>
            <a:ext cx="9383408" cy="1280890"/>
          </a:xfrm>
        </p:spPr>
        <p:txBody>
          <a:bodyPr>
            <a:normAutofit/>
          </a:bodyPr>
          <a:lstStyle/>
          <a:p>
            <a:pPr>
              <a:lnSpc>
                <a:spcPct val="90000"/>
              </a:lnSpc>
            </a:pPr>
            <a:r>
              <a:rPr lang="en-GB" sz="3100" b="1">
                <a:solidFill>
                  <a:srgbClr val="FFFFFF"/>
                </a:solidFill>
              </a:rPr>
              <a:t>Entrepreneurial Motivation of Mark Zuckerberg</a:t>
            </a:r>
            <a:br>
              <a:rPr lang="en-GB" sz="3100" b="1">
                <a:solidFill>
                  <a:srgbClr val="FFFFFF"/>
                </a:solidFill>
              </a:rPr>
            </a:br>
            <a:endParaRPr lang="en-GB" sz="3100">
              <a:solidFill>
                <a:srgbClr val="FFFFFF"/>
              </a:solidFill>
            </a:endParaRP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0E4ED297-6EB2-4ACE-BFD8-2166C85784E8}"/>
              </a:ext>
            </a:extLst>
          </p:cNvPr>
          <p:cNvSpPr>
            <a:spLocks noGrp="1"/>
          </p:cNvSpPr>
          <p:nvPr>
            <p:ph idx="1"/>
          </p:nvPr>
        </p:nvSpPr>
        <p:spPr>
          <a:xfrm>
            <a:off x="1843392" y="2623930"/>
            <a:ext cx="9383408" cy="3287292"/>
          </a:xfrm>
        </p:spPr>
        <p:txBody>
          <a:bodyPr>
            <a:normAutofit/>
          </a:bodyPr>
          <a:lstStyle/>
          <a:p>
            <a:r>
              <a:rPr lang="en-GB" sz="1700"/>
              <a:t>Entrepreneurial motivation plays a significant role in the case of Mark Zuckerberg. </a:t>
            </a:r>
          </a:p>
          <a:p>
            <a:r>
              <a:rPr lang="en-GB" sz="1700"/>
              <a:t>His main motivation to become a successful entrepreneur is wealth generation and his desire towards innovation. </a:t>
            </a:r>
          </a:p>
          <a:p>
            <a:r>
              <a:rPr lang="en-GB" sz="1700"/>
              <a:t>He is one of the highly successful entrepreneurs who started business in their younger age. </a:t>
            </a:r>
          </a:p>
          <a:p>
            <a:r>
              <a:rPr lang="en-GB" sz="1700"/>
              <a:t>He is highly creative and committed to the execution of his idea which is essential to convert a business idea into a viable business (Carlen, 2016). </a:t>
            </a:r>
          </a:p>
          <a:p>
            <a:r>
              <a:rPr lang="en-GB" sz="1700"/>
              <a:t>He is the founder of Facebook and now currently the owner of WhatsApp, Instagram, Oculus VR, Onavo, </a:t>
            </a:r>
            <a:r>
              <a:rPr lang="en-GB" sz="1700" err="1"/>
              <a:t>FriendFeed</a:t>
            </a:r>
            <a:r>
              <a:rPr lang="en-GB" sz="1700"/>
              <a:t>, LiveRail, </a:t>
            </a:r>
            <a:r>
              <a:rPr lang="en-GB" sz="1700" err="1"/>
              <a:t>Ascenta</a:t>
            </a:r>
            <a:r>
              <a:rPr lang="en-GB" sz="1700"/>
              <a:t> and Beluga </a:t>
            </a:r>
            <a:r>
              <a:rPr lang="en-US" sz="1700"/>
              <a:t>(Industry Leaders, 2020)</a:t>
            </a:r>
            <a:endParaRPr lang="en-GB" sz="1700"/>
          </a:p>
          <a:p>
            <a:endParaRPr lang="en-GB" sz="1700"/>
          </a:p>
        </p:txBody>
      </p:sp>
    </p:spTree>
    <p:extLst>
      <p:ext uri="{BB962C8B-B14F-4D97-AF65-F5344CB8AC3E}">
        <p14:creationId xmlns:p14="http://schemas.microsoft.com/office/powerpoint/2010/main" val="2033227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AE89C-9436-470B-AC54-741E44E739F4}"/>
              </a:ext>
            </a:extLst>
          </p:cNvPr>
          <p:cNvSpPr>
            <a:spLocks noGrp="1"/>
          </p:cNvSpPr>
          <p:nvPr>
            <p:ph type="title"/>
          </p:nvPr>
        </p:nvSpPr>
        <p:spPr>
          <a:xfrm>
            <a:off x="1046019" y="942108"/>
            <a:ext cx="3256550" cy="4969113"/>
          </a:xfrm>
        </p:spPr>
        <p:txBody>
          <a:bodyPr anchor="ctr">
            <a:normAutofit/>
          </a:bodyPr>
          <a:lstStyle/>
          <a:p>
            <a:r>
              <a:rPr lang="en-GB" b="1" dirty="0"/>
              <a:t>Personality and Behavioural Traits of Mark Zuckerberg</a:t>
            </a:r>
            <a:br>
              <a:rPr lang="en-GB" b="1" dirty="0"/>
            </a:br>
            <a:br>
              <a:rPr lang="en-GB" sz="3300" b="1" dirty="0">
                <a:solidFill>
                  <a:schemeClr val="tx2">
                    <a:lumMod val="75000"/>
                  </a:schemeClr>
                </a:solidFill>
              </a:rPr>
            </a:br>
            <a:endParaRPr lang="en-GB" sz="3300" dirty="0">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6B7584C2-95BC-4235-96B6-E0D49DD4C2F2}"/>
              </a:ext>
            </a:extLst>
          </p:cNvPr>
          <p:cNvSpPr>
            <a:spLocks noGrp="1"/>
          </p:cNvSpPr>
          <p:nvPr>
            <p:ph idx="1"/>
          </p:nvPr>
        </p:nvSpPr>
        <p:spPr>
          <a:xfrm>
            <a:off x="5049062" y="942108"/>
            <a:ext cx="6455549" cy="4969114"/>
          </a:xfrm>
        </p:spPr>
        <p:txBody>
          <a:bodyPr anchor="ctr">
            <a:normAutofit/>
          </a:bodyPr>
          <a:lstStyle/>
          <a:p>
            <a:r>
              <a:rPr lang="en-US" dirty="0">
                <a:solidFill>
                  <a:schemeClr val="tx2">
                    <a:lumMod val="75000"/>
                  </a:schemeClr>
                </a:solidFill>
              </a:rPr>
              <a:t>There are some of the key personality and </a:t>
            </a:r>
            <a:r>
              <a:rPr lang="en-US" dirty="0" err="1">
                <a:solidFill>
                  <a:schemeClr val="tx2">
                    <a:lumMod val="75000"/>
                  </a:schemeClr>
                </a:solidFill>
              </a:rPr>
              <a:t>behavioural</a:t>
            </a:r>
            <a:r>
              <a:rPr lang="en-US" dirty="0">
                <a:solidFill>
                  <a:schemeClr val="tx2">
                    <a:lumMod val="75000"/>
                  </a:schemeClr>
                </a:solidFill>
              </a:rPr>
              <a:t> traits that make an entrepreneur successful such as internal locus of control, need for achievement, risk-taking abilities, and tolerance for uncertainly. </a:t>
            </a:r>
          </a:p>
          <a:p>
            <a:r>
              <a:rPr lang="en-US" dirty="0">
                <a:solidFill>
                  <a:schemeClr val="tx2">
                    <a:lumMod val="75000"/>
                  </a:schemeClr>
                </a:solidFill>
              </a:rPr>
              <a:t>In these entrepreneurial traits need for achievement refers to an individual desire towards the achievement of targeted objective and goals, tolerance towards ambiguity refers to the willingness of individual in uncertain environments, locus of control refers to command and control over activities and risk-taking abilities refers to the process of measuring risk and handling it effectively. </a:t>
            </a:r>
          </a:p>
          <a:p>
            <a:r>
              <a:rPr lang="en-US" dirty="0">
                <a:solidFill>
                  <a:schemeClr val="tx2">
                    <a:lumMod val="75000"/>
                  </a:schemeClr>
                </a:solidFill>
              </a:rPr>
              <a:t>Some key traits of Mark Zuckerberg include outstanding self-publicist, outward going, adventurers, and propensity to take risk. </a:t>
            </a:r>
          </a:p>
          <a:p>
            <a:endParaRPr lang="en-GB" dirty="0">
              <a:solidFill>
                <a:schemeClr val="tx2">
                  <a:lumMod val="75000"/>
                </a:schemeClr>
              </a:solidFill>
            </a:endParaRPr>
          </a:p>
        </p:txBody>
      </p:sp>
    </p:spTree>
    <p:extLst>
      <p:ext uri="{BB962C8B-B14F-4D97-AF65-F5344CB8AC3E}">
        <p14:creationId xmlns:p14="http://schemas.microsoft.com/office/powerpoint/2010/main" val="2686389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8E74DA5-D89F-46AC-8A46-E42B077B50CC}"/>
              </a:ext>
            </a:extLst>
          </p:cNvPr>
          <p:cNvSpPr>
            <a:spLocks noGrp="1"/>
          </p:cNvSpPr>
          <p:nvPr>
            <p:ph type="title"/>
          </p:nvPr>
        </p:nvSpPr>
        <p:spPr>
          <a:xfrm>
            <a:off x="1843391" y="624110"/>
            <a:ext cx="9383408" cy="1280890"/>
          </a:xfrm>
        </p:spPr>
        <p:txBody>
          <a:bodyPr>
            <a:normAutofit/>
          </a:bodyPr>
          <a:lstStyle/>
          <a:p>
            <a:r>
              <a:rPr lang="en-GB" b="1">
                <a:solidFill>
                  <a:schemeClr val="bg1"/>
                </a:solidFill>
              </a:rPr>
              <a:t>Conclusion </a:t>
            </a:r>
            <a:br>
              <a:rPr lang="en-GB" b="1">
                <a:solidFill>
                  <a:schemeClr val="bg1"/>
                </a:solidFill>
              </a:rPr>
            </a:br>
            <a:endParaRPr lang="en-GB">
              <a:solidFill>
                <a:schemeClr val="bg1"/>
              </a:solidFill>
            </a:endParaRPr>
          </a:p>
        </p:txBody>
      </p:sp>
      <p:sp>
        <p:nvSpPr>
          <p:cNvPr id="13"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41331ADC-9006-45A6-A268-59A36144AF6B}"/>
              </a:ext>
            </a:extLst>
          </p:cNvPr>
          <p:cNvGraphicFramePr>
            <a:graphicFrameLocks noGrp="1"/>
          </p:cNvGraphicFramePr>
          <p:nvPr>
            <p:ph idx="1"/>
            <p:extLst>
              <p:ext uri="{D42A27DB-BD31-4B8C-83A1-F6EECF244321}">
                <p14:modId xmlns:p14="http://schemas.microsoft.com/office/powerpoint/2010/main" val="1010019029"/>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2627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D5296-8AE3-4281-A10D-1DC685A30FB4}"/>
              </a:ext>
            </a:extLst>
          </p:cNvPr>
          <p:cNvSpPr>
            <a:spLocks noGrp="1"/>
          </p:cNvSpPr>
          <p:nvPr>
            <p:ph type="title"/>
          </p:nvPr>
        </p:nvSpPr>
        <p:spPr>
          <a:xfrm>
            <a:off x="1046019" y="942108"/>
            <a:ext cx="3256550" cy="4969113"/>
          </a:xfrm>
        </p:spPr>
        <p:txBody>
          <a:bodyPr anchor="ctr">
            <a:normAutofit/>
          </a:bodyPr>
          <a:lstStyle/>
          <a:p>
            <a:r>
              <a:rPr lang="en-US" b="1">
                <a:solidFill>
                  <a:schemeClr val="tx2">
                    <a:lumMod val="75000"/>
                  </a:schemeClr>
                </a:solidFill>
              </a:rPr>
              <a:t>References </a:t>
            </a:r>
            <a:endParaRPr lang="en-GB" b="1">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D6158EEF-B933-4FB7-9A22-CA975B773509}"/>
              </a:ext>
            </a:extLst>
          </p:cNvPr>
          <p:cNvSpPr>
            <a:spLocks noGrp="1"/>
          </p:cNvSpPr>
          <p:nvPr>
            <p:ph idx="1"/>
          </p:nvPr>
        </p:nvSpPr>
        <p:spPr>
          <a:xfrm>
            <a:off x="5049062" y="702365"/>
            <a:ext cx="6455549" cy="5503511"/>
          </a:xfrm>
        </p:spPr>
        <p:txBody>
          <a:bodyPr anchor="ctr">
            <a:normAutofit fontScale="92500" lnSpcReduction="10000"/>
          </a:bodyPr>
          <a:lstStyle/>
          <a:p>
            <a:pPr marL="0" indent="0">
              <a:lnSpc>
                <a:spcPct val="90000"/>
              </a:lnSpc>
              <a:buNone/>
            </a:pPr>
            <a:endParaRPr lang="en-GB" sz="1500" dirty="0">
              <a:solidFill>
                <a:schemeClr val="tx2">
                  <a:lumMod val="75000"/>
                </a:schemeClr>
              </a:solidFill>
            </a:endParaRPr>
          </a:p>
          <a:p>
            <a:pPr>
              <a:lnSpc>
                <a:spcPct val="90000"/>
              </a:lnSpc>
            </a:pPr>
            <a:r>
              <a:rPr lang="en-GB" sz="1500" dirty="0">
                <a:solidFill>
                  <a:schemeClr val="tx2">
                    <a:lumMod val="75000"/>
                  </a:schemeClr>
                </a:solidFill>
              </a:rPr>
              <a:t>Arroyo, M. R., Fuentes, M. D. M. F. &amp; Jiménez, J. M. R., 2016. An international study of the factors explaining high-growth expectation in new ventures: A gender perspective. </a:t>
            </a:r>
            <a:r>
              <a:rPr lang="en-GB" sz="1500" dirty="0" err="1">
                <a:solidFill>
                  <a:schemeClr val="tx2">
                    <a:lumMod val="75000"/>
                  </a:schemeClr>
                </a:solidFill>
              </a:rPr>
              <a:t>Revista</a:t>
            </a:r>
            <a:r>
              <a:rPr lang="en-GB" sz="1500" dirty="0">
                <a:solidFill>
                  <a:schemeClr val="tx2">
                    <a:lumMod val="75000"/>
                  </a:schemeClr>
                </a:solidFill>
              </a:rPr>
              <a:t> </a:t>
            </a:r>
            <a:r>
              <a:rPr lang="en-GB" sz="1500" dirty="0" err="1">
                <a:solidFill>
                  <a:schemeClr val="tx2">
                    <a:lumMod val="75000"/>
                  </a:schemeClr>
                </a:solidFill>
              </a:rPr>
              <a:t>Brasileira</a:t>
            </a:r>
            <a:r>
              <a:rPr lang="en-GB" sz="1500" dirty="0">
                <a:solidFill>
                  <a:schemeClr val="tx2">
                    <a:lumMod val="75000"/>
                  </a:schemeClr>
                </a:solidFill>
              </a:rPr>
              <a:t> de </a:t>
            </a:r>
            <a:r>
              <a:rPr lang="en-GB" sz="1500" dirty="0" err="1">
                <a:solidFill>
                  <a:schemeClr val="tx2">
                    <a:lumMod val="75000"/>
                  </a:schemeClr>
                </a:solidFill>
              </a:rPr>
              <a:t>Gestão</a:t>
            </a:r>
            <a:r>
              <a:rPr lang="en-GB" sz="1500" dirty="0">
                <a:solidFill>
                  <a:schemeClr val="tx2">
                    <a:lumMod val="75000"/>
                  </a:schemeClr>
                </a:solidFill>
              </a:rPr>
              <a:t> de </a:t>
            </a:r>
            <a:r>
              <a:rPr lang="en-GB" sz="1500" dirty="0" err="1">
                <a:solidFill>
                  <a:schemeClr val="tx2">
                    <a:lumMod val="75000"/>
                  </a:schemeClr>
                </a:solidFill>
              </a:rPr>
              <a:t>Negócios</a:t>
            </a:r>
            <a:r>
              <a:rPr lang="en-GB" sz="1500" dirty="0">
                <a:solidFill>
                  <a:schemeClr val="tx2">
                    <a:lumMod val="75000"/>
                  </a:schemeClr>
                </a:solidFill>
              </a:rPr>
              <a:t>, 18(60), pp. 171-180.</a:t>
            </a:r>
          </a:p>
          <a:p>
            <a:pPr>
              <a:lnSpc>
                <a:spcPct val="90000"/>
              </a:lnSpc>
            </a:pPr>
            <a:r>
              <a:rPr lang="en-GB" sz="1500" dirty="0">
                <a:solidFill>
                  <a:schemeClr val="tx2">
                    <a:lumMod val="75000"/>
                  </a:schemeClr>
                </a:solidFill>
              </a:rPr>
              <a:t>Barba-Sánchez, V. &amp; Atienza-</a:t>
            </a:r>
            <a:r>
              <a:rPr lang="en-GB" sz="1500" dirty="0" err="1">
                <a:solidFill>
                  <a:schemeClr val="tx2">
                    <a:lumMod val="75000"/>
                  </a:schemeClr>
                </a:solidFill>
              </a:rPr>
              <a:t>Sahuquillo</a:t>
            </a:r>
            <a:r>
              <a:rPr lang="en-GB" sz="1500" dirty="0">
                <a:solidFill>
                  <a:schemeClr val="tx2">
                    <a:lumMod val="75000"/>
                  </a:schemeClr>
                </a:solidFill>
              </a:rPr>
              <a:t>, C., 2018. Entrepreneurial intention among engineering students: The role of entrepreneurship education. European Research on Management and Business Economics, 24(1), pp. 53-61.</a:t>
            </a:r>
          </a:p>
          <a:p>
            <a:pPr>
              <a:lnSpc>
                <a:spcPct val="90000"/>
              </a:lnSpc>
            </a:pPr>
            <a:r>
              <a:rPr lang="en-GB" sz="1500" dirty="0">
                <a:solidFill>
                  <a:schemeClr val="tx2">
                    <a:lumMod val="75000"/>
                  </a:schemeClr>
                </a:solidFill>
              </a:rPr>
              <a:t>Carlen, J., 2016. A brief history of entrepreneurship: the pioneers, profiteers, and racketeers who shaped our world. Columbia : Columbia University Press..</a:t>
            </a:r>
          </a:p>
          <a:p>
            <a:pPr>
              <a:lnSpc>
                <a:spcPct val="90000"/>
              </a:lnSpc>
            </a:pPr>
            <a:r>
              <a:rPr lang="en-GB" sz="1500" dirty="0">
                <a:solidFill>
                  <a:schemeClr val="tx2">
                    <a:lumMod val="75000"/>
                  </a:schemeClr>
                </a:solidFill>
              </a:rPr>
              <a:t>Cuervo, Á., Ribeiro, D. &amp; </a:t>
            </a:r>
            <a:r>
              <a:rPr lang="en-GB" sz="1500" dirty="0" err="1">
                <a:solidFill>
                  <a:schemeClr val="tx2">
                    <a:lumMod val="75000"/>
                  </a:schemeClr>
                </a:solidFill>
              </a:rPr>
              <a:t>Roig</a:t>
            </a:r>
            <a:r>
              <a:rPr lang="en-GB" sz="1500" dirty="0">
                <a:solidFill>
                  <a:schemeClr val="tx2">
                    <a:lumMod val="75000"/>
                  </a:schemeClr>
                </a:solidFill>
              </a:rPr>
              <a:t>, S., 2007. Entrepreneurship: concepts, theory and perspective. In: Entrepreneurship . Berlin, Heidelberg.: Springer, pp. 1-20.</a:t>
            </a:r>
          </a:p>
          <a:p>
            <a:pPr>
              <a:lnSpc>
                <a:spcPct val="90000"/>
              </a:lnSpc>
            </a:pPr>
            <a:r>
              <a:rPr lang="en-GB" sz="1500" dirty="0">
                <a:solidFill>
                  <a:schemeClr val="tx2">
                    <a:lumMod val="75000"/>
                  </a:schemeClr>
                </a:solidFill>
              </a:rPr>
              <a:t>Forbes, 2020. #7 Mark Zuckerberg. [Online] </a:t>
            </a:r>
          </a:p>
          <a:p>
            <a:pPr>
              <a:lnSpc>
                <a:spcPct val="90000"/>
              </a:lnSpc>
            </a:pPr>
            <a:r>
              <a:rPr lang="en-GB" sz="1500" dirty="0">
                <a:solidFill>
                  <a:schemeClr val="tx2">
                    <a:lumMod val="75000"/>
                  </a:schemeClr>
                </a:solidFill>
              </a:rPr>
              <a:t>Available at: https://www.forbes.com/profile/mark-zuckerberg/#5ab7869b3e06</a:t>
            </a:r>
          </a:p>
          <a:p>
            <a:pPr>
              <a:lnSpc>
                <a:spcPct val="90000"/>
              </a:lnSpc>
            </a:pPr>
            <a:r>
              <a:rPr lang="en-GB" sz="1500" dirty="0">
                <a:solidFill>
                  <a:schemeClr val="tx2">
                    <a:lumMod val="75000"/>
                  </a:schemeClr>
                </a:solidFill>
              </a:rPr>
              <a:t>Industry Leaders, 2020. Top Companies Owned by Facebook. [Online] </a:t>
            </a:r>
          </a:p>
          <a:p>
            <a:pPr>
              <a:lnSpc>
                <a:spcPct val="90000"/>
              </a:lnSpc>
            </a:pPr>
            <a:r>
              <a:rPr lang="en-GB" sz="1500" dirty="0">
                <a:solidFill>
                  <a:schemeClr val="tx2">
                    <a:lumMod val="75000"/>
                  </a:schemeClr>
                </a:solidFill>
              </a:rPr>
              <a:t>Available at: https://www.industryleadersmagazine.com/top-companies-owned-by-facebook/</a:t>
            </a:r>
          </a:p>
          <a:p>
            <a:pPr>
              <a:lnSpc>
                <a:spcPct val="90000"/>
              </a:lnSpc>
            </a:pPr>
            <a:r>
              <a:rPr lang="en-GB" sz="1500" dirty="0" err="1">
                <a:solidFill>
                  <a:schemeClr val="tx2">
                    <a:lumMod val="75000"/>
                  </a:schemeClr>
                </a:solidFill>
              </a:rPr>
              <a:t>Murnieks</a:t>
            </a:r>
            <a:r>
              <a:rPr lang="en-GB" sz="1500" dirty="0">
                <a:solidFill>
                  <a:schemeClr val="tx2">
                    <a:lumMod val="75000"/>
                  </a:schemeClr>
                </a:solidFill>
              </a:rPr>
              <a:t>, C. Y., Klotz, A. C. &amp; Shepherd, D. A., 2020. Entrepreneurial motivation: A review of the literature and an agenda for future research. Journal of Organizational </a:t>
            </a:r>
            <a:r>
              <a:rPr lang="en-GB" sz="1500" dirty="0" err="1">
                <a:solidFill>
                  <a:schemeClr val="tx2">
                    <a:lumMod val="75000"/>
                  </a:schemeClr>
                </a:solidFill>
              </a:rPr>
              <a:t>Behavior</a:t>
            </a:r>
            <a:r>
              <a:rPr lang="en-GB" sz="1500" dirty="0">
                <a:solidFill>
                  <a:schemeClr val="tx2">
                    <a:lumMod val="75000"/>
                  </a:schemeClr>
                </a:solidFill>
              </a:rPr>
              <a:t>, 41(2), pp. 115-143.</a:t>
            </a:r>
          </a:p>
          <a:p>
            <a:pPr>
              <a:lnSpc>
                <a:spcPct val="90000"/>
              </a:lnSpc>
            </a:pPr>
            <a:endParaRPr lang="en-GB" sz="1500" dirty="0">
              <a:solidFill>
                <a:schemeClr val="tx2">
                  <a:lumMod val="75000"/>
                </a:schemeClr>
              </a:solidFill>
            </a:endParaRPr>
          </a:p>
          <a:p>
            <a:pPr>
              <a:lnSpc>
                <a:spcPct val="90000"/>
              </a:lnSpc>
            </a:pPr>
            <a:endParaRPr lang="en-GB" sz="1500" dirty="0">
              <a:solidFill>
                <a:schemeClr val="tx2">
                  <a:lumMod val="75000"/>
                </a:schemeClr>
              </a:solidFill>
            </a:endParaRPr>
          </a:p>
          <a:p>
            <a:pPr>
              <a:lnSpc>
                <a:spcPct val="90000"/>
              </a:lnSpc>
            </a:pPr>
            <a:endParaRPr lang="en-GB" sz="1500" dirty="0">
              <a:solidFill>
                <a:schemeClr val="tx2">
                  <a:lumMod val="75000"/>
                </a:schemeClr>
              </a:solidFill>
            </a:endParaRPr>
          </a:p>
        </p:txBody>
      </p:sp>
    </p:spTree>
    <p:extLst>
      <p:ext uri="{BB962C8B-B14F-4D97-AF65-F5344CB8AC3E}">
        <p14:creationId xmlns:p14="http://schemas.microsoft.com/office/powerpoint/2010/main" val="32053100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1</TotalTime>
  <Words>1073</Words>
  <Application>Microsoft Macintosh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Wisp</vt:lpstr>
      <vt:lpstr>Entrepreneurship- Mark Zuckerberg</vt:lpstr>
      <vt:lpstr>Introduction  </vt:lpstr>
      <vt:lpstr>Introduction and Background of the Selected Entrepreneur  </vt:lpstr>
      <vt:lpstr>Entrepreneurial Motivation </vt:lpstr>
      <vt:lpstr>Facebook  </vt:lpstr>
      <vt:lpstr>Entrepreneurial Motivation of Mark Zuckerberg </vt:lpstr>
      <vt:lpstr>Personality and Behavioural Traits of Mark Zuckerberg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Mark Zuckerberg</dc:title>
  <dc:creator>Sundas Saeed</dc:creator>
  <cp:lastModifiedBy>Imran Ahmed</cp:lastModifiedBy>
  <cp:revision>4</cp:revision>
  <dcterms:created xsi:type="dcterms:W3CDTF">2020-05-21T08:17:05Z</dcterms:created>
  <dcterms:modified xsi:type="dcterms:W3CDTF">2020-05-29T17:24:59Z</dcterms:modified>
</cp:coreProperties>
</file>