
<file path=[Content_Types].xml><?xml version="1.0" encoding="utf-8"?>
<Types xmlns="http://schemas.openxmlformats.org/package/2006/content-types">
  <Default Extension="png" ContentType="image/png"/>
  <Default Extension="jpg&amp;ehk=c2" ContentType="image/jpeg"/>
  <Default Extension="jpeg" ContentType="image/jpeg"/>
  <Default Extension="rels" ContentType="application/vnd.openxmlformats-package.relationships+xml"/>
  <Default Extension="xml" ContentType="application/xml"/>
  <Default Extension="gif" ContentType="image/gif"/>
  <Default Extension="jpg" ContentType="image/jpeg"/>
  <Default Extension="jpg&amp;ehk=WX0qJESdMi0zks"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handoutMasterIdLst>
    <p:handoutMasterId r:id="rId30"/>
  </p:handout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7" r:id="rId24"/>
    <p:sldId id="278" r:id="rId25"/>
    <p:sldId id="279" r:id="rId26"/>
    <p:sldId id="275" r:id="rId27"/>
    <p:sldId id="276" r:id="rId2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2931" autoAdjust="0"/>
  </p:normalViewPr>
  <p:slideViewPr>
    <p:cSldViewPr>
      <p:cViewPr varScale="1">
        <p:scale>
          <a:sx n="57" d="100"/>
          <a:sy n="57" d="100"/>
        </p:scale>
        <p:origin x="1554" y="6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45"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39D533ED-3966-4AD9-835C-3427A1D54A17}"/>
    <pc:docChg chg="undo custSel addSld modSld">
      <pc:chgData name="Paul Tinkler" userId="bcebf29c-73c2-433d-80d2-6bad896374bf" providerId="ADAL" clId="{39D533ED-3966-4AD9-835C-3427A1D54A17}" dt="2017-09-05T20:06:01.656" v="2318" actId="20577"/>
      <pc:docMkLst>
        <pc:docMk/>
      </pc:docMkLst>
      <pc:sldChg chg="modSp">
        <pc:chgData name="Paul Tinkler" userId="bcebf29c-73c2-433d-80d2-6bad896374bf" providerId="ADAL" clId="{39D533ED-3966-4AD9-835C-3427A1D54A17}" dt="2017-09-02T14:14:54.170" v="19" actId="20577"/>
        <pc:sldMkLst>
          <pc:docMk/>
          <pc:sldMk cId="3408955283" sldId="256"/>
        </pc:sldMkLst>
        <pc:spChg chg="mod">
          <ac:chgData name="Paul Tinkler" userId="bcebf29c-73c2-433d-80d2-6bad896374bf" providerId="ADAL" clId="{39D533ED-3966-4AD9-835C-3427A1D54A17}" dt="2017-09-02T14:14:29.873" v="1" actId="27636"/>
          <ac:spMkLst>
            <pc:docMk/>
            <pc:sldMk cId="3408955283" sldId="256"/>
            <ac:spMk id="2" creationId="{00000000-0000-0000-0000-000000000000}"/>
          </ac:spMkLst>
        </pc:spChg>
        <pc:spChg chg="mod">
          <ac:chgData name="Paul Tinkler" userId="bcebf29c-73c2-433d-80d2-6bad896374bf" providerId="ADAL" clId="{39D533ED-3966-4AD9-835C-3427A1D54A17}" dt="2017-09-02T14:14:54.170" v="19" actId="20577"/>
          <ac:spMkLst>
            <pc:docMk/>
            <pc:sldMk cId="3408955283" sldId="256"/>
            <ac:spMk id="3" creationId="{00000000-0000-0000-0000-000000000000}"/>
          </ac:spMkLst>
        </pc:spChg>
      </pc:sldChg>
      <pc:sldChg chg="modSp">
        <pc:chgData name="Paul Tinkler" userId="bcebf29c-73c2-433d-80d2-6bad896374bf" providerId="ADAL" clId="{39D533ED-3966-4AD9-835C-3427A1D54A17}" dt="2017-09-02T14:18:02.956" v="145" actId="5793"/>
        <pc:sldMkLst>
          <pc:docMk/>
          <pc:sldMk cId="1947463288" sldId="257"/>
        </pc:sldMkLst>
        <pc:spChg chg="mod">
          <ac:chgData name="Paul Tinkler" userId="bcebf29c-73c2-433d-80d2-6bad896374bf" providerId="ADAL" clId="{39D533ED-3966-4AD9-835C-3427A1D54A17}" dt="2017-09-02T14:15:19.835" v="39" actId="20577"/>
          <ac:spMkLst>
            <pc:docMk/>
            <pc:sldMk cId="1947463288" sldId="257"/>
            <ac:spMk id="2" creationId="{00000000-0000-0000-0000-000000000000}"/>
          </ac:spMkLst>
        </pc:spChg>
        <pc:spChg chg="mod">
          <ac:chgData name="Paul Tinkler" userId="bcebf29c-73c2-433d-80d2-6bad896374bf" providerId="ADAL" clId="{39D533ED-3966-4AD9-835C-3427A1D54A17}" dt="2017-09-02T14:18:02.956" v="145" actId="5793"/>
          <ac:spMkLst>
            <pc:docMk/>
            <pc:sldMk cId="1947463288" sldId="257"/>
            <ac:spMk id="3" creationId="{00000000-0000-0000-0000-000000000000}"/>
          </ac:spMkLst>
        </pc:spChg>
      </pc:sldChg>
      <pc:sldChg chg="addSp delSp modSp add">
        <pc:chgData name="Paul Tinkler" userId="bcebf29c-73c2-433d-80d2-6bad896374bf" providerId="ADAL" clId="{39D533ED-3966-4AD9-835C-3427A1D54A17}" dt="2017-09-02T14:19:30.619" v="196" actId="255"/>
        <pc:sldMkLst>
          <pc:docMk/>
          <pc:sldMk cId="3858357684" sldId="258"/>
        </pc:sldMkLst>
        <pc:spChg chg="mod">
          <ac:chgData name="Paul Tinkler" userId="bcebf29c-73c2-433d-80d2-6bad896374bf" providerId="ADAL" clId="{39D533ED-3966-4AD9-835C-3427A1D54A17}" dt="2017-09-02T14:19:19.085" v="194" actId="114"/>
          <ac:spMkLst>
            <pc:docMk/>
            <pc:sldMk cId="3858357684" sldId="258"/>
            <ac:spMk id="2" creationId="{0EA8896C-FE66-40A5-A445-73880418B51F}"/>
          </ac:spMkLst>
        </pc:spChg>
        <pc:spChg chg="del">
          <ac:chgData name="Paul Tinkler" userId="bcebf29c-73c2-433d-80d2-6bad896374bf" providerId="ADAL" clId="{39D533ED-3966-4AD9-835C-3427A1D54A17}" dt="2017-09-02T14:19:29.176" v="195" actId="478"/>
          <ac:spMkLst>
            <pc:docMk/>
            <pc:sldMk cId="3858357684" sldId="258"/>
            <ac:spMk id="3" creationId="{1762645C-57D8-4EAC-A59C-84DAFA25CC0E}"/>
          </ac:spMkLst>
        </pc:spChg>
        <pc:graphicFrameChg chg="add">
          <ac:chgData name="Paul Tinkler" userId="bcebf29c-73c2-433d-80d2-6bad896374bf" providerId="ADAL" clId="{39D533ED-3966-4AD9-835C-3427A1D54A17}" dt="2017-09-02T14:19:30.619" v="196" actId="255"/>
          <ac:graphicFrameMkLst>
            <pc:docMk/>
            <pc:sldMk cId="3858357684" sldId="258"/>
            <ac:graphicFrameMk id="4" creationId="{76F2E4FB-061D-4EB1-819C-3B85FF005949}"/>
          </ac:graphicFrameMkLst>
        </pc:graphicFrameChg>
      </pc:sldChg>
      <pc:sldChg chg="addSp delSp modSp add">
        <pc:chgData name="Paul Tinkler" userId="bcebf29c-73c2-433d-80d2-6bad896374bf" providerId="ADAL" clId="{39D533ED-3966-4AD9-835C-3427A1D54A17}" dt="2017-09-02T14:25:27.387" v="271" actId="255"/>
        <pc:sldMkLst>
          <pc:docMk/>
          <pc:sldMk cId="3636763060" sldId="259"/>
        </pc:sldMkLst>
        <pc:spChg chg="mod">
          <ac:chgData name="Paul Tinkler" userId="bcebf29c-73c2-433d-80d2-6bad896374bf" providerId="ADAL" clId="{39D533ED-3966-4AD9-835C-3427A1D54A17}" dt="2017-09-02T14:25:03.162" v="268" actId="255"/>
          <ac:spMkLst>
            <pc:docMk/>
            <pc:sldMk cId="3636763060" sldId="259"/>
            <ac:spMk id="2" creationId="{AE3DCAF0-BD4A-4CE2-9976-8DAF855FE6A0}"/>
          </ac:spMkLst>
        </pc:spChg>
        <pc:spChg chg="del">
          <ac:chgData name="Paul Tinkler" userId="bcebf29c-73c2-433d-80d2-6bad896374bf" providerId="ADAL" clId="{39D533ED-3966-4AD9-835C-3427A1D54A17}" dt="2017-09-02T14:23:33.850" v="256" actId="478"/>
          <ac:spMkLst>
            <pc:docMk/>
            <pc:sldMk cId="3636763060" sldId="259"/>
            <ac:spMk id="3" creationId="{5F5E1BBD-366C-46D3-84D0-98F2FD0A6427}"/>
          </ac:spMkLst>
        </pc:spChg>
        <pc:graphicFrameChg chg="add mod modGraphic">
          <ac:chgData name="Paul Tinkler" userId="bcebf29c-73c2-433d-80d2-6bad896374bf" providerId="ADAL" clId="{39D533ED-3966-4AD9-835C-3427A1D54A17}" dt="2017-09-02T14:25:27.387" v="271" actId="255"/>
          <ac:graphicFrameMkLst>
            <pc:docMk/>
            <pc:sldMk cId="3636763060" sldId="259"/>
            <ac:graphicFrameMk id="4" creationId="{D909BE3A-D7AF-44CD-A6DA-EE0A82799002}"/>
          </ac:graphicFrameMkLst>
        </pc:graphicFrameChg>
      </pc:sldChg>
      <pc:sldChg chg="addSp delSp modSp add">
        <pc:chgData name="Paul Tinkler" userId="bcebf29c-73c2-433d-80d2-6bad896374bf" providerId="ADAL" clId="{39D533ED-3966-4AD9-835C-3427A1D54A17}" dt="2017-09-02T14:27:05.744" v="283" actId="14100"/>
        <pc:sldMkLst>
          <pc:docMk/>
          <pc:sldMk cId="387892777" sldId="260"/>
        </pc:sldMkLst>
        <pc:spChg chg="mod">
          <ac:chgData name="Paul Tinkler" userId="bcebf29c-73c2-433d-80d2-6bad896374bf" providerId="ADAL" clId="{39D533ED-3966-4AD9-835C-3427A1D54A17}" dt="2017-09-02T14:26:58.935" v="281" actId="1076"/>
          <ac:spMkLst>
            <pc:docMk/>
            <pc:sldMk cId="387892777" sldId="260"/>
            <ac:spMk id="2" creationId="{C5F1E497-7A98-42D3-9D39-B0A2F28F5BFB}"/>
          </ac:spMkLst>
        </pc:spChg>
        <pc:spChg chg="del">
          <ac:chgData name="Paul Tinkler" userId="bcebf29c-73c2-433d-80d2-6bad896374bf" providerId="ADAL" clId="{39D533ED-3966-4AD9-835C-3427A1D54A17}" dt="2017-09-02T14:26:43.479" v="278" actId="478"/>
          <ac:spMkLst>
            <pc:docMk/>
            <pc:sldMk cId="387892777" sldId="260"/>
            <ac:spMk id="3" creationId="{A044B699-C258-422F-BC02-72978DF55C44}"/>
          </ac:spMkLst>
        </pc:spChg>
        <pc:picChg chg="add mod">
          <ac:chgData name="Paul Tinkler" userId="bcebf29c-73c2-433d-80d2-6bad896374bf" providerId="ADAL" clId="{39D533ED-3966-4AD9-835C-3427A1D54A17}" dt="2017-09-02T14:27:05.744" v="283" actId="14100"/>
          <ac:picMkLst>
            <pc:docMk/>
            <pc:sldMk cId="387892777" sldId="260"/>
            <ac:picMk id="4" creationId="{B6C548D6-8B7D-4F04-A2A8-36706D0D1AE2}"/>
          </ac:picMkLst>
        </pc:picChg>
      </pc:sldChg>
      <pc:sldChg chg="modSp add">
        <pc:chgData name="Paul Tinkler" userId="bcebf29c-73c2-433d-80d2-6bad896374bf" providerId="ADAL" clId="{39D533ED-3966-4AD9-835C-3427A1D54A17}" dt="2017-09-02T14:28:34.132" v="286" actId="255"/>
        <pc:sldMkLst>
          <pc:docMk/>
          <pc:sldMk cId="2027285609" sldId="261"/>
        </pc:sldMkLst>
        <pc:spChg chg="mod">
          <ac:chgData name="Paul Tinkler" userId="bcebf29c-73c2-433d-80d2-6bad896374bf" providerId="ADAL" clId="{39D533ED-3966-4AD9-835C-3427A1D54A17}" dt="2017-09-02T14:28:23.475" v="285" actId="27636"/>
          <ac:spMkLst>
            <pc:docMk/>
            <pc:sldMk cId="2027285609" sldId="261"/>
            <ac:spMk id="2" creationId="{EB8E7E4F-5202-4074-8894-12B0F0FC47B8}"/>
          </ac:spMkLst>
        </pc:spChg>
        <pc:spChg chg="mod">
          <ac:chgData name="Paul Tinkler" userId="bcebf29c-73c2-433d-80d2-6bad896374bf" providerId="ADAL" clId="{39D533ED-3966-4AD9-835C-3427A1D54A17}" dt="2017-09-02T14:28:34.132" v="286" actId="255"/>
          <ac:spMkLst>
            <pc:docMk/>
            <pc:sldMk cId="2027285609" sldId="261"/>
            <ac:spMk id="3" creationId="{FBC0EB83-4D4C-477D-9F78-834DA3AB8B4A}"/>
          </ac:spMkLst>
        </pc:spChg>
      </pc:sldChg>
      <pc:sldChg chg="addSp delSp modSp add">
        <pc:chgData name="Paul Tinkler" userId="bcebf29c-73c2-433d-80d2-6bad896374bf" providerId="ADAL" clId="{39D533ED-3966-4AD9-835C-3427A1D54A17}" dt="2017-09-02T14:29:37.003" v="296" actId="1076"/>
        <pc:sldMkLst>
          <pc:docMk/>
          <pc:sldMk cId="2604556084" sldId="262"/>
        </pc:sldMkLst>
        <pc:spChg chg="mod">
          <ac:chgData name="Paul Tinkler" userId="bcebf29c-73c2-433d-80d2-6bad896374bf" providerId="ADAL" clId="{39D533ED-3966-4AD9-835C-3427A1D54A17}" dt="2017-09-02T14:29:02.424" v="290" actId="27636"/>
          <ac:spMkLst>
            <pc:docMk/>
            <pc:sldMk cId="2604556084" sldId="262"/>
            <ac:spMk id="2" creationId="{69C4686B-5BC2-4516-AC74-9A2A4EC8CD35}"/>
          </ac:spMkLst>
        </pc:spChg>
        <pc:spChg chg="del">
          <ac:chgData name="Paul Tinkler" userId="bcebf29c-73c2-433d-80d2-6bad896374bf" providerId="ADAL" clId="{39D533ED-3966-4AD9-835C-3427A1D54A17}" dt="2017-09-02T14:29:14.986" v="291" actId="478"/>
          <ac:spMkLst>
            <pc:docMk/>
            <pc:sldMk cId="2604556084" sldId="262"/>
            <ac:spMk id="3" creationId="{09E15B26-08BB-4DE8-AC3C-333EB90BE62E}"/>
          </ac:spMkLst>
        </pc:spChg>
        <pc:picChg chg="add mod">
          <ac:chgData name="Paul Tinkler" userId="bcebf29c-73c2-433d-80d2-6bad896374bf" providerId="ADAL" clId="{39D533ED-3966-4AD9-835C-3427A1D54A17}" dt="2017-09-02T14:29:37.003" v="296" actId="1076"/>
          <ac:picMkLst>
            <pc:docMk/>
            <pc:sldMk cId="2604556084" sldId="262"/>
            <ac:picMk id="4" creationId="{6DD39F95-D355-48DA-A846-85E1C976B17D}"/>
          </ac:picMkLst>
        </pc:picChg>
      </pc:sldChg>
      <pc:sldChg chg="addSp delSp modSp add">
        <pc:chgData name="Paul Tinkler" userId="bcebf29c-73c2-433d-80d2-6bad896374bf" providerId="ADAL" clId="{39D533ED-3966-4AD9-835C-3427A1D54A17}" dt="2017-09-02T14:31:39.391" v="301" actId="1076"/>
        <pc:sldMkLst>
          <pc:docMk/>
          <pc:sldMk cId="2359941767" sldId="263"/>
        </pc:sldMkLst>
        <pc:spChg chg="del">
          <ac:chgData name="Paul Tinkler" userId="bcebf29c-73c2-433d-80d2-6bad896374bf" providerId="ADAL" clId="{39D533ED-3966-4AD9-835C-3427A1D54A17}" dt="2017-09-02T14:30:29.565" v="297" actId="1076"/>
          <ac:spMkLst>
            <pc:docMk/>
            <pc:sldMk cId="2359941767" sldId="263"/>
            <ac:spMk id="2" creationId="{4085F067-C4FF-4AE5-B5DF-FE40A44ABC7F}"/>
          </ac:spMkLst>
        </pc:spChg>
        <pc:spChg chg="del">
          <ac:chgData name="Paul Tinkler" userId="bcebf29c-73c2-433d-80d2-6bad896374bf" providerId="ADAL" clId="{39D533ED-3966-4AD9-835C-3427A1D54A17}" dt="2017-09-02T14:31:21.818" v="298" actId="478"/>
          <ac:spMkLst>
            <pc:docMk/>
            <pc:sldMk cId="2359941767" sldId="263"/>
            <ac:spMk id="3" creationId="{CE9C7E1F-A24A-4BC4-94FC-C9AA7CA50362}"/>
          </ac:spMkLst>
        </pc:spChg>
        <pc:spChg chg="add">
          <ac:chgData name="Paul Tinkler" userId="bcebf29c-73c2-433d-80d2-6bad896374bf" providerId="ADAL" clId="{39D533ED-3966-4AD9-835C-3427A1D54A17}" dt="2017-09-02T14:30:29.565" v="297" actId="1076"/>
          <ac:spMkLst>
            <pc:docMk/>
            <pc:sldMk cId="2359941767" sldId="263"/>
            <ac:spMk id="4" creationId="{B751C240-5A8A-4929-9694-73EC3F50C8CF}"/>
          </ac:spMkLst>
        </pc:spChg>
        <pc:spChg chg="add mod">
          <ac:chgData name="Paul Tinkler" userId="bcebf29c-73c2-433d-80d2-6bad896374bf" providerId="ADAL" clId="{39D533ED-3966-4AD9-835C-3427A1D54A17}" dt="2017-09-02T14:31:39.391" v="301" actId="1076"/>
          <ac:spMkLst>
            <pc:docMk/>
            <pc:sldMk cId="2359941767" sldId="263"/>
            <ac:spMk id="5" creationId="{D712E3A3-F9BD-4280-897E-E0D4A280C417}"/>
          </ac:spMkLst>
        </pc:spChg>
      </pc:sldChg>
      <pc:sldChg chg="addSp delSp modSp add">
        <pc:chgData name="Paul Tinkler" userId="bcebf29c-73c2-433d-80d2-6bad896374bf" providerId="ADAL" clId="{39D533ED-3966-4AD9-835C-3427A1D54A17}" dt="2017-09-02T14:32:26.783" v="309" actId="1076"/>
        <pc:sldMkLst>
          <pc:docMk/>
          <pc:sldMk cId="2288805039" sldId="264"/>
        </pc:sldMkLst>
        <pc:spChg chg="mod">
          <ac:chgData name="Paul Tinkler" userId="bcebf29c-73c2-433d-80d2-6bad896374bf" providerId="ADAL" clId="{39D533ED-3966-4AD9-835C-3427A1D54A17}" dt="2017-09-02T14:32:01.387" v="303" actId="27636"/>
          <ac:spMkLst>
            <pc:docMk/>
            <pc:sldMk cId="2288805039" sldId="264"/>
            <ac:spMk id="2" creationId="{1825A6E1-D210-47F7-886D-C54937820A3B}"/>
          </ac:spMkLst>
        </pc:spChg>
        <pc:spChg chg="del">
          <ac:chgData name="Paul Tinkler" userId="bcebf29c-73c2-433d-80d2-6bad896374bf" providerId="ADAL" clId="{39D533ED-3966-4AD9-835C-3427A1D54A17}" dt="2017-09-02T14:32:06.138" v="304" actId="478"/>
          <ac:spMkLst>
            <pc:docMk/>
            <pc:sldMk cId="2288805039" sldId="264"/>
            <ac:spMk id="3" creationId="{02EB7C69-2F8E-4722-B5AF-687FB65ECAA8}"/>
          </ac:spMkLst>
        </pc:spChg>
        <pc:picChg chg="add mod">
          <ac:chgData name="Paul Tinkler" userId="bcebf29c-73c2-433d-80d2-6bad896374bf" providerId="ADAL" clId="{39D533ED-3966-4AD9-835C-3427A1D54A17}" dt="2017-09-02T14:32:26.783" v="309" actId="1076"/>
          <ac:picMkLst>
            <pc:docMk/>
            <pc:sldMk cId="2288805039" sldId="264"/>
            <ac:picMk id="4" creationId="{C7F759EE-3EDD-4A18-8F23-CE65DA23A14F}"/>
          </ac:picMkLst>
        </pc:picChg>
      </pc:sldChg>
      <pc:sldChg chg="addSp delSp modSp add">
        <pc:chgData name="Paul Tinkler" userId="bcebf29c-73c2-433d-80d2-6bad896374bf" providerId="ADAL" clId="{39D533ED-3966-4AD9-835C-3427A1D54A17}" dt="2017-09-02T14:34:30.400" v="314" actId="14100"/>
        <pc:sldMkLst>
          <pc:docMk/>
          <pc:sldMk cId="3025298140" sldId="265"/>
        </pc:sldMkLst>
        <pc:spChg chg="mod">
          <ac:chgData name="Paul Tinkler" userId="bcebf29c-73c2-433d-80d2-6bad896374bf" providerId="ADAL" clId="{39D533ED-3966-4AD9-835C-3427A1D54A17}" dt="2017-09-02T14:34:07.512" v="311" actId="27636"/>
          <ac:spMkLst>
            <pc:docMk/>
            <pc:sldMk cId="3025298140" sldId="265"/>
            <ac:spMk id="2" creationId="{4FA3F546-9A1F-4636-A783-4458356206E8}"/>
          </ac:spMkLst>
        </pc:spChg>
        <pc:spChg chg="del">
          <ac:chgData name="Paul Tinkler" userId="bcebf29c-73c2-433d-80d2-6bad896374bf" providerId="ADAL" clId="{39D533ED-3966-4AD9-835C-3427A1D54A17}" dt="2017-09-02T14:34:15.399" v="312" actId="478"/>
          <ac:spMkLst>
            <pc:docMk/>
            <pc:sldMk cId="3025298140" sldId="265"/>
            <ac:spMk id="3" creationId="{EC873F57-0FC9-4959-9E91-B165FE31F8BF}"/>
          </ac:spMkLst>
        </pc:spChg>
        <pc:spChg chg="add mod">
          <ac:chgData name="Paul Tinkler" userId="bcebf29c-73c2-433d-80d2-6bad896374bf" providerId="ADAL" clId="{39D533ED-3966-4AD9-835C-3427A1D54A17}" dt="2017-09-02T14:34:30.400" v="314" actId="14100"/>
          <ac:spMkLst>
            <pc:docMk/>
            <pc:sldMk cId="3025298140" sldId="265"/>
            <ac:spMk id="4" creationId="{DBC81091-F7C2-4823-B1BE-ACC81A6FC7D4}"/>
          </ac:spMkLst>
        </pc:spChg>
      </pc:sldChg>
      <pc:sldChg chg="addSp delSp modSp add">
        <pc:chgData name="Paul Tinkler" userId="bcebf29c-73c2-433d-80d2-6bad896374bf" providerId="ADAL" clId="{39D533ED-3966-4AD9-835C-3427A1D54A17}" dt="2017-09-02T14:35:22.991" v="320" actId="27636"/>
        <pc:sldMkLst>
          <pc:docMk/>
          <pc:sldMk cId="2082194970" sldId="266"/>
        </pc:sldMkLst>
        <pc:spChg chg="mod">
          <ac:chgData name="Paul Tinkler" userId="bcebf29c-73c2-433d-80d2-6bad896374bf" providerId="ADAL" clId="{39D533ED-3966-4AD9-835C-3427A1D54A17}" dt="2017-09-02T14:34:55.017" v="316" actId="27636"/>
          <ac:spMkLst>
            <pc:docMk/>
            <pc:sldMk cId="2082194970" sldId="266"/>
            <ac:spMk id="2" creationId="{408B7293-9E82-4D14-94F8-F874B2E1EACC}"/>
          </ac:spMkLst>
        </pc:spChg>
        <pc:spChg chg="del">
          <ac:chgData name="Paul Tinkler" userId="bcebf29c-73c2-433d-80d2-6bad896374bf" providerId="ADAL" clId="{39D533ED-3966-4AD9-835C-3427A1D54A17}" dt="2017-09-02T14:35:15.659" v="317" actId="478"/>
          <ac:spMkLst>
            <pc:docMk/>
            <pc:sldMk cId="2082194970" sldId="266"/>
            <ac:spMk id="3" creationId="{C5143D2E-B284-45AD-8338-8BCF87705893}"/>
          </ac:spMkLst>
        </pc:spChg>
        <pc:spChg chg="add mod">
          <ac:chgData name="Paul Tinkler" userId="bcebf29c-73c2-433d-80d2-6bad896374bf" providerId="ADAL" clId="{39D533ED-3966-4AD9-835C-3427A1D54A17}" dt="2017-09-02T14:35:22.991" v="320" actId="27636"/>
          <ac:spMkLst>
            <pc:docMk/>
            <pc:sldMk cId="2082194970" sldId="266"/>
            <ac:spMk id="4" creationId="{ACD5F5F9-E072-4FB1-966C-8CDFAB1CBE87}"/>
          </ac:spMkLst>
        </pc:spChg>
      </pc:sldChg>
      <pc:sldChg chg="addSp delSp modSp add">
        <pc:chgData name="Paul Tinkler" userId="bcebf29c-73c2-433d-80d2-6bad896374bf" providerId="ADAL" clId="{39D533ED-3966-4AD9-835C-3427A1D54A17}" dt="2017-09-02T14:36:19.135" v="328" actId="1076"/>
        <pc:sldMkLst>
          <pc:docMk/>
          <pc:sldMk cId="398058630" sldId="267"/>
        </pc:sldMkLst>
        <pc:spChg chg="mod">
          <ac:chgData name="Paul Tinkler" userId="bcebf29c-73c2-433d-80d2-6bad896374bf" providerId="ADAL" clId="{39D533ED-3966-4AD9-835C-3427A1D54A17}" dt="2017-09-02T14:35:47.030" v="322" actId="27636"/>
          <ac:spMkLst>
            <pc:docMk/>
            <pc:sldMk cId="398058630" sldId="267"/>
            <ac:spMk id="2" creationId="{C7821533-D61F-4CF0-9398-72B99EC7E577}"/>
          </ac:spMkLst>
        </pc:spChg>
        <pc:spChg chg="del">
          <ac:chgData name="Paul Tinkler" userId="bcebf29c-73c2-433d-80d2-6bad896374bf" providerId="ADAL" clId="{39D533ED-3966-4AD9-835C-3427A1D54A17}" dt="2017-09-02T14:35:56.103" v="323" actId="478"/>
          <ac:spMkLst>
            <pc:docMk/>
            <pc:sldMk cId="398058630" sldId="267"/>
            <ac:spMk id="3" creationId="{05003451-881F-4C76-9252-7ABD2DAD5F81}"/>
          </ac:spMkLst>
        </pc:spChg>
        <pc:spChg chg="add mod">
          <ac:chgData name="Paul Tinkler" userId="bcebf29c-73c2-433d-80d2-6bad896374bf" providerId="ADAL" clId="{39D533ED-3966-4AD9-835C-3427A1D54A17}" dt="2017-09-02T14:36:19.135" v="328" actId="1076"/>
          <ac:spMkLst>
            <pc:docMk/>
            <pc:sldMk cId="398058630" sldId="267"/>
            <ac:spMk id="5" creationId="{8D4C64AA-393A-47D2-B622-25D0E32E43B5}"/>
          </ac:spMkLst>
        </pc:spChg>
        <pc:picChg chg="add mod">
          <ac:chgData name="Paul Tinkler" userId="bcebf29c-73c2-433d-80d2-6bad896374bf" providerId="ADAL" clId="{39D533ED-3966-4AD9-835C-3427A1D54A17}" dt="2017-09-02T14:36:06.239" v="326" actId="1076"/>
          <ac:picMkLst>
            <pc:docMk/>
            <pc:sldMk cId="398058630" sldId="267"/>
            <ac:picMk id="4" creationId="{4BC00ADB-8F2F-4EB0-A4E4-33B95A1AC1D3}"/>
          </ac:picMkLst>
        </pc:picChg>
      </pc:sldChg>
      <pc:sldChg chg="addSp delSp modSp add">
        <pc:chgData name="Paul Tinkler" userId="bcebf29c-73c2-433d-80d2-6bad896374bf" providerId="ADAL" clId="{39D533ED-3966-4AD9-835C-3427A1D54A17}" dt="2017-09-02T14:36:53.872" v="334" actId="27636"/>
        <pc:sldMkLst>
          <pc:docMk/>
          <pc:sldMk cId="3591550320" sldId="268"/>
        </pc:sldMkLst>
        <pc:spChg chg="mod">
          <ac:chgData name="Paul Tinkler" userId="bcebf29c-73c2-433d-80d2-6bad896374bf" providerId="ADAL" clId="{39D533ED-3966-4AD9-835C-3427A1D54A17}" dt="2017-09-02T14:36:38.517" v="330" actId="27636"/>
          <ac:spMkLst>
            <pc:docMk/>
            <pc:sldMk cId="3591550320" sldId="268"/>
            <ac:spMk id="2" creationId="{D5EBB1A0-A239-48DA-9F7B-679D1AFAD2CD}"/>
          </ac:spMkLst>
        </pc:spChg>
        <pc:spChg chg="del">
          <ac:chgData name="Paul Tinkler" userId="bcebf29c-73c2-433d-80d2-6bad896374bf" providerId="ADAL" clId="{39D533ED-3966-4AD9-835C-3427A1D54A17}" dt="2017-09-02T14:36:48.186" v="331" actId="478"/>
          <ac:spMkLst>
            <pc:docMk/>
            <pc:sldMk cId="3591550320" sldId="268"/>
            <ac:spMk id="3" creationId="{421DBF09-92ED-49D4-A650-F3F0152799B3}"/>
          </ac:spMkLst>
        </pc:spChg>
        <pc:spChg chg="add mod">
          <ac:chgData name="Paul Tinkler" userId="bcebf29c-73c2-433d-80d2-6bad896374bf" providerId="ADAL" clId="{39D533ED-3966-4AD9-835C-3427A1D54A17}" dt="2017-09-02T14:36:53.872" v="334" actId="27636"/>
          <ac:spMkLst>
            <pc:docMk/>
            <pc:sldMk cId="3591550320" sldId="268"/>
            <ac:spMk id="4" creationId="{14C9D734-FE98-4F4C-B10D-1A67DCDDEB68}"/>
          </ac:spMkLst>
        </pc:spChg>
      </pc:sldChg>
      <pc:sldChg chg="addSp delSp modSp add">
        <pc:chgData name="Paul Tinkler" userId="bcebf29c-73c2-433d-80d2-6bad896374bf" providerId="ADAL" clId="{39D533ED-3966-4AD9-835C-3427A1D54A17}" dt="2017-09-02T14:37:48.316" v="342" actId="1076"/>
        <pc:sldMkLst>
          <pc:docMk/>
          <pc:sldMk cId="592758794" sldId="269"/>
        </pc:sldMkLst>
        <pc:spChg chg="mod">
          <ac:chgData name="Paul Tinkler" userId="bcebf29c-73c2-433d-80d2-6bad896374bf" providerId="ADAL" clId="{39D533ED-3966-4AD9-835C-3427A1D54A17}" dt="2017-09-02T14:37:48.316" v="342" actId="1076"/>
          <ac:spMkLst>
            <pc:docMk/>
            <pc:sldMk cId="592758794" sldId="269"/>
            <ac:spMk id="2" creationId="{18ACF367-91EF-41A0-BA72-39A1B82E279C}"/>
          </ac:spMkLst>
        </pc:spChg>
        <pc:spChg chg="del">
          <ac:chgData name="Paul Tinkler" userId="bcebf29c-73c2-433d-80d2-6bad896374bf" providerId="ADAL" clId="{39D533ED-3966-4AD9-835C-3427A1D54A17}" dt="2017-09-02T14:37:15.594" v="336" actId="478"/>
          <ac:spMkLst>
            <pc:docMk/>
            <pc:sldMk cId="592758794" sldId="269"/>
            <ac:spMk id="3" creationId="{E3533A11-C351-420A-9AA4-9040CAF5C6BD}"/>
          </ac:spMkLst>
        </pc:spChg>
        <pc:grpChg chg="add mod">
          <ac:chgData name="Paul Tinkler" userId="bcebf29c-73c2-433d-80d2-6bad896374bf" providerId="ADAL" clId="{39D533ED-3966-4AD9-835C-3427A1D54A17}" dt="2017-09-02T14:37:43.884" v="341" actId="14100"/>
          <ac:grpSpMkLst>
            <pc:docMk/>
            <pc:sldMk cId="592758794" sldId="269"/>
            <ac:grpSpMk id="4" creationId="{297C2F2C-E01D-4B90-A849-48EB39AA700A}"/>
          </ac:grpSpMkLst>
        </pc:grpChg>
      </pc:sldChg>
      <pc:sldChg chg="modSp add">
        <pc:chgData name="Paul Tinkler" userId="bcebf29c-73c2-433d-80d2-6bad896374bf" providerId="ADAL" clId="{39D533ED-3966-4AD9-835C-3427A1D54A17}" dt="2017-09-02T14:39:01.401" v="389" actId="114"/>
        <pc:sldMkLst>
          <pc:docMk/>
          <pc:sldMk cId="2097175812" sldId="270"/>
        </pc:sldMkLst>
        <pc:spChg chg="mod">
          <ac:chgData name="Paul Tinkler" userId="bcebf29c-73c2-433d-80d2-6bad896374bf" providerId="ADAL" clId="{39D533ED-3966-4AD9-835C-3427A1D54A17}" dt="2017-09-02T14:38:22.185" v="380" actId="20577"/>
          <ac:spMkLst>
            <pc:docMk/>
            <pc:sldMk cId="2097175812" sldId="270"/>
            <ac:spMk id="2" creationId="{DA5BF99E-5235-4F77-A16F-05A04C0721EC}"/>
          </ac:spMkLst>
        </pc:spChg>
        <pc:spChg chg="mod">
          <ac:chgData name="Paul Tinkler" userId="bcebf29c-73c2-433d-80d2-6bad896374bf" providerId="ADAL" clId="{39D533ED-3966-4AD9-835C-3427A1D54A17}" dt="2017-09-02T14:39:01.401" v="389" actId="114"/>
          <ac:spMkLst>
            <pc:docMk/>
            <pc:sldMk cId="2097175812" sldId="270"/>
            <ac:spMk id="3" creationId="{2302C8B8-4FE3-45CB-94DD-8A61C6255F6C}"/>
          </ac:spMkLst>
        </pc:spChg>
      </pc:sldChg>
      <pc:sldChg chg="addSp delSp modSp add">
        <pc:chgData name="Paul Tinkler" userId="bcebf29c-73c2-433d-80d2-6bad896374bf" providerId="ADAL" clId="{39D533ED-3966-4AD9-835C-3427A1D54A17}" dt="2017-09-02T14:54:04.985" v="697" actId="255"/>
        <pc:sldMkLst>
          <pc:docMk/>
          <pc:sldMk cId="531126153" sldId="271"/>
        </pc:sldMkLst>
        <pc:spChg chg="mod">
          <ac:chgData name="Paul Tinkler" userId="bcebf29c-73c2-433d-80d2-6bad896374bf" providerId="ADAL" clId="{39D533ED-3966-4AD9-835C-3427A1D54A17}" dt="2017-09-02T14:54:04.985" v="697" actId="255"/>
          <ac:spMkLst>
            <pc:docMk/>
            <pc:sldMk cId="531126153" sldId="271"/>
            <ac:spMk id="2" creationId="{18F6E035-702C-4494-982C-0DDBF90396EB}"/>
          </ac:spMkLst>
        </pc:spChg>
        <pc:spChg chg="del">
          <ac:chgData name="Paul Tinkler" userId="bcebf29c-73c2-433d-80d2-6bad896374bf" providerId="ADAL" clId="{39D533ED-3966-4AD9-835C-3427A1D54A17}" dt="2017-09-02T14:39:42.951" v="392" actId="478"/>
          <ac:spMkLst>
            <pc:docMk/>
            <pc:sldMk cId="531126153" sldId="271"/>
            <ac:spMk id="3" creationId="{2FB67216-69C2-45F9-9DF8-C6EBE33CC1EF}"/>
          </ac:spMkLst>
        </pc:spChg>
        <pc:picChg chg="add mod">
          <ac:chgData name="Paul Tinkler" userId="bcebf29c-73c2-433d-80d2-6bad896374bf" providerId="ADAL" clId="{39D533ED-3966-4AD9-835C-3427A1D54A17}" dt="2017-09-02T14:39:51.223" v="395" actId="1076"/>
          <ac:picMkLst>
            <pc:docMk/>
            <pc:sldMk cId="531126153" sldId="271"/>
            <ac:picMk id="4" creationId="{FD294C12-5A5F-43D3-BF8B-CF3B02F6E8F4}"/>
          </ac:picMkLst>
        </pc:picChg>
      </pc:sldChg>
      <pc:sldChg chg="addSp delSp modSp add">
        <pc:chgData name="Paul Tinkler" userId="bcebf29c-73c2-433d-80d2-6bad896374bf" providerId="ADAL" clId="{39D533ED-3966-4AD9-835C-3427A1D54A17}" dt="2017-09-02T14:53:39.134" v="689" actId="255"/>
        <pc:sldMkLst>
          <pc:docMk/>
          <pc:sldMk cId="1126905168" sldId="272"/>
        </pc:sldMkLst>
        <pc:spChg chg="mod">
          <ac:chgData name="Paul Tinkler" userId="bcebf29c-73c2-433d-80d2-6bad896374bf" providerId="ADAL" clId="{39D533ED-3966-4AD9-835C-3427A1D54A17}" dt="2017-09-02T14:53:39.134" v="689" actId="255"/>
          <ac:spMkLst>
            <pc:docMk/>
            <pc:sldMk cId="1126905168" sldId="272"/>
            <ac:spMk id="2" creationId="{17429B21-6F33-4CBC-B82C-BAFEDD8B6FF1}"/>
          </ac:spMkLst>
        </pc:spChg>
        <pc:spChg chg="del">
          <ac:chgData name="Paul Tinkler" userId="bcebf29c-73c2-433d-80d2-6bad896374bf" providerId="ADAL" clId="{39D533ED-3966-4AD9-835C-3427A1D54A17}" dt="2017-09-02T14:40:40.359" v="398" actId="478"/>
          <ac:spMkLst>
            <pc:docMk/>
            <pc:sldMk cId="1126905168" sldId="272"/>
            <ac:spMk id="3" creationId="{FC3FF0CC-94A4-427D-9F15-C5E0A7B95B63}"/>
          </ac:spMkLst>
        </pc:spChg>
        <pc:graphicFrameChg chg="add mod modGraphic">
          <ac:chgData name="Paul Tinkler" userId="bcebf29c-73c2-433d-80d2-6bad896374bf" providerId="ADAL" clId="{39D533ED-3966-4AD9-835C-3427A1D54A17}" dt="2017-09-02T14:43:00.616" v="418" actId="113"/>
          <ac:graphicFrameMkLst>
            <pc:docMk/>
            <pc:sldMk cId="1126905168" sldId="272"/>
            <ac:graphicFrameMk id="4" creationId="{AB6B8979-CDED-43D5-A3CD-CBF2726D1EB6}"/>
          </ac:graphicFrameMkLst>
        </pc:graphicFrameChg>
      </pc:sldChg>
      <pc:sldChg chg="addSp delSp modSp add">
        <pc:chgData name="Paul Tinkler" userId="bcebf29c-73c2-433d-80d2-6bad896374bf" providerId="ADAL" clId="{39D533ED-3966-4AD9-835C-3427A1D54A17}" dt="2017-09-02T14:52:35.913" v="681" actId="20577"/>
        <pc:sldMkLst>
          <pc:docMk/>
          <pc:sldMk cId="1309723344" sldId="273"/>
        </pc:sldMkLst>
        <pc:spChg chg="mod">
          <ac:chgData name="Paul Tinkler" userId="bcebf29c-73c2-433d-80d2-6bad896374bf" providerId="ADAL" clId="{39D533ED-3966-4AD9-835C-3427A1D54A17}" dt="2017-09-02T14:52:35.913" v="681" actId="20577"/>
          <ac:spMkLst>
            <pc:docMk/>
            <pc:sldMk cId="1309723344" sldId="273"/>
            <ac:spMk id="2" creationId="{D5F4A9F6-18B4-435D-B124-F8F496C0E7BA}"/>
          </ac:spMkLst>
        </pc:spChg>
        <pc:spChg chg="del">
          <ac:chgData name="Paul Tinkler" userId="bcebf29c-73c2-433d-80d2-6bad896374bf" providerId="ADAL" clId="{39D533ED-3966-4AD9-835C-3427A1D54A17}" dt="2017-09-02T14:44:36.055" v="463" actId="478"/>
          <ac:spMkLst>
            <pc:docMk/>
            <pc:sldMk cId="1309723344" sldId="273"/>
            <ac:spMk id="3" creationId="{B491F991-6BC9-4225-BF61-D9C4A5C46F6B}"/>
          </ac:spMkLst>
        </pc:spChg>
        <pc:picChg chg="add mod">
          <ac:chgData name="Paul Tinkler" userId="bcebf29c-73c2-433d-80d2-6bad896374bf" providerId="ADAL" clId="{39D533ED-3966-4AD9-835C-3427A1D54A17}" dt="2017-09-02T14:44:46.923" v="466" actId="1076"/>
          <ac:picMkLst>
            <pc:docMk/>
            <pc:sldMk cId="1309723344" sldId="273"/>
            <ac:picMk id="4" creationId="{83B74B98-CEAB-4001-B171-0DD053CB08D0}"/>
          </ac:picMkLst>
        </pc:picChg>
      </pc:sldChg>
      <pc:sldChg chg="addSp delSp modSp add">
        <pc:chgData name="Paul Tinkler" userId="bcebf29c-73c2-433d-80d2-6bad896374bf" providerId="ADAL" clId="{39D533ED-3966-4AD9-835C-3427A1D54A17}" dt="2017-09-02T14:53:02.808" v="685" actId="20577"/>
        <pc:sldMkLst>
          <pc:docMk/>
          <pc:sldMk cId="1991981504" sldId="274"/>
        </pc:sldMkLst>
        <pc:spChg chg="mod">
          <ac:chgData name="Paul Tinkler" userId="bcebf29c-73c2-433d-80d2-6bad896374bf" providerId="ADAL" clId="{39D533ED-3966-4AD9-835C-3427A1D54A17}" dt="2017-09-02T14:53:02.808" v="685" actId="20577"/>
          <ac:spMkLst>
            <pc:docMk/>
            <pc:sldMk cId="1991981504" sldId="274"/>
            <ac:spMk id="2" creationId="{5B1FFF62-00B0-4907-ACBA-0A4390062C89}"/>
          </ac:spMkLst>
        </pc:spChg>
        <pc:spChg chg="del">
          <ac:chgData name="Paul Tinkler" userId="bcebf29c-73c2-433d-80d2-6bad896374bf" providerId="ADAL" clId="{39D533ED-3966-4AD9-835C-3427A1D54A17}" dt="2017-09-02T14:45:44.328" v="488" actId="478"/>
          <ac:spMkLst>
            <pc:docMk/>
            <pc:sldMk cId="1991981504" sldId="274"/>
            <ac:spMk id="3" creationId="{102DAF98-5B2B-4FB7-8215-3F17B612AEEB}"/>
          </ac:spMkLst>
        </pc:spChg>
        <pc:graphicFrameChg chg="add mod modGraphic">
          <ac:chgData name="Paul Tinkler" userId="bcebf29c-73c2-433d-80d2-6bad896374bf" providerId="ADAL" clId="{39D533ED-3966-4AD9-835C-3427A1D54A17}" dt="2017-09-02T14:45:58.215" v="492" actId="1076"/>
          <ac:graphicFrameMkLst>
            <pc:docMk/>
            <pc:sldMk cId="1991981504" sldId="274"/>
            <ac:graphicFrameMk id="4" creationId="{3A94AE74-805D-4026-BC94-E92B59E84F82}"/>
          </ac:graphicFrameMkLst>
        </pc:graphicFrameChg>
      </pc:sldChg>
      <pc:sldChg chg="modSp add">
        <pc:chgData name="Paul Tinkler" userId="bcebf29c-73c2-433d-80d2-6bad896374bf" providerId="ADAL" clId="{39D533ED-3966-4AD9-835C-3427A1D54A17}" dt="2017-09-02T14:47:41.668" v="500" actId="255"/>
        <pc:sldMkLst>
          <pc:docMk/>
          <pc:sldMk cId="3974440392" sldId="275"/>
        </pc:sldMkLst>
        <pc:spChg chg="mod">
          <ac:chgData name="Paul Tinkler" userId="bcebf29c-73c2-433d-80d2-6bad896374bf" providerId="ADAL" clId="{39D533ED-3966-4AD9-835C-3427A1D54A17}" dt="2017-09-02T14:47:17.273" v="499" actId="20577"/>
          <ac:spMkLst>
            <pc:docMk/>
            <pc:sldMk cId="3974440392" sldId="275"/>
            <ac:spMk id="2" creationId="{2425B8B5-4FBC-42F9-A906-DF163C99E7FF}"/>
          </ac:spMkLst>
        </pc:spChg>
        <pc:spChg chg="mod">
          <ac:chgData name="Paul Tinkler" userId="bcebf29c-73c2-433d-80d2-6bad896374bf" providerId="ADAL" clId="{39D533ED-3966-4AD9-835C-3427A1D54A17}" dt="2017-09-02T14:47:41.668" v="500" actId="255"/>
          <ac:spMkLst>
            <pc:docMk/>
            <pc:sldMk cId="3974440392" sldId="275"/>
            <ac:spMk id="3" creationId="{CB33DDE4-1642-46AD-924D-90B91E512C9B}"/>
          </ac:spMkLst>
        </pc:spChg>
      </pc:sldChg>
      <pc:sldChg chg="modSp add">
        <pc:chgData name="Paul Tinkler" userId="bcebf29c-73c2-433d-80d2-6bad896374bf" providerId="ADAL" clId="{39D533ED-3966-4AD9-835C-3427A1D54A17}" dt="2017-09-02T14:51:26.675" v="658" actId="255"/>
        <pc:sldMkLst>
          <pc:docMk/>
          <pc:sldMk cId="4091143954" sldId="276"/>
        </pc:sldMkLst>
        <pc:spChg chg="mod">
          <ac:chgData name="Paul Tinkler" userId="bcebf29c-73c2-433d-80d2-6bad896374bf" providerId="ADAL" clId="{39D533ED-3966-4AD9-835C-3427A1D54A17}" dt="2017-09-02T14:48:06.941" v="502" actId="255"/>
          <ac:spMkLst>
            <pc:docMk/>
            <pc:sldMk cId="4091143954" sldId="276"/>
            <ac:spMk id="2" creationId="{B8BA3F2D-9D91-4E40-A7E3-918AD7D95BB0}"/>
          </ac:spMkLst>
        </pc:spChg>
        <pc:spChg chg="mod">
          <ac:chgData name="Paul Tinkler" userId="bcebf29c-73c2-433d-80d2-6bad896374bf" providerId="ADAL" clId="{39D533ED-3966-4AD9-835C-3427A1D54A17}" dt="2017-09-02T14:51:26.675" v="658" actId="255"/>
          <ac:spMkLst>
            <pc:docMk/>
            <pc:sldMk cId="4091143954" sldId="276"/>
            <ac:spMk id="3" creationId="{1653A311-59C4-4DF5-9895-3A40D2C60E40}"/>
          </ac:spMkLst>
        </pc:spChg>
      </pc:sldChg>
      <pc:sldChg chg="addSp delSp modSp add">
        <pc:chgData name="Paul Tinkler" userId="bcebf29c-73c2-433d-80d2-6bad896374bf" providerId="ADAL" clId="{39D533ED-3966-4AD9-835C-3427A1D54A17}" dt="2017-09-05T19:35:57.094" v="1156" actId="1076"/>
        <pc:sldMkLst>
          <pc:docMk/>
          <pc:sldMk cId="3675134563" sldId="277"/>
        </pc:sldMkLst>
        <pc:spChg chg="mod">
          <ac:chgData name="Paul Tinkler" userId="bcebf29c-73c2-433d-80d2-6bad896374bf" providerId="ADAL" clId="{39D533ED-3966-4AD9-835C-3427A1D54A17}" dt="2017-09-05T19:35:57.094" v="1156" actId="1076"/>
          <ac:spMkLst>
            <pc:docMk/>
            <pc:sldMk cId="3675134563" sldId="277"/>
            <ac:spMk id="2" creationId="{231B4F1C-4EEB-4C51-A8DB-5F7E169F4F7C}"/>
          </ac:spMkLst>
        </pc:spChg>
        <pc:spChg chg="mod">
          <ac:chgData name="Paul Tinkler" userId="bcebf29c-73c2-433d-80d2-6bad896374bf" providerId="ADAL" clId="{39D533ED-3966-4AD9-835C-3427A1D54A17}" dt="2017-09-05T19:35:34.432" v="1154" actId="27636"/>
          <ac:spMkLst>
            <pc:docMk/>
            <pc:sldMk cId="3675134563" sldId="277"/>
            <ac:spMk id="3" creationId="{4E46F81C-92DE-4D79-9784-4076946A0FB7}"/>
          </ac:spMkLst>
        </pc:spChg>
        <pc:spChg chg="add del mod">
          <ac:chgData name="Paul Tinkler" userId="bcebf29c-73c2-433d-80d2-6bad896374bf" providerId="ADAL" clId="{39D533ED-3966-4AD9-835C-3427A1D54A17}" dt="2017-09-05T19:34:35.734" v="1142" actId="478"/>
          <ac:spMkLst>
            <pc:docMk/>
            <pc:sldMk cId="3675134563" sldId="277"/>
            <ac:spMk id="6" creationId="{6A1B371C-E6FC-47C2-827B-28581C17E78D}"/>
          </ac:spMkLst>
        </pc:spChg>
        <pc:picChg chg="add mod ord">
          <ac:chgData name="Paul Tinkler" userId="bcebf29c-73c2-433d-80d2-6bad896374bf" providerId="ADAL" clId="{39D533ED-3966-4AD9-835C-3427A1D54A17}" dt="2017-09-05T19:35:48.537" v="1155" actId="14100"/>
          <ac:picMkLst>
            <pc:docMk/>
            <pc:sldMk cId="3675134563" sldId="277"/>
            <ac:picMk id="5" creationId="{629EF556-3165-4D3B-8A1D-C22906DA7E61}"/>
          </ac:picMkLst>
        </pc:picChg>
      </pc:sldChg>
      <pc:sldChg chg="modSp add modNotesTx">
        <pc:chgData name="Paul Tinkler" userId="bcebf29c-73c2-433d-80d2-6bad896374bf" providerId="ADAL" clId="{39D533ED-3966-4AD9-835C-3427A1D54A17}" dt="2017-09-05T19:41:37.226" v="1888" actId="20577"/>
        <pc:sldMkLst>
          <pc:docMk/>
          <pc:sldMk cId="159031" sldId="278"/>
        </pc:sldMkLst>
        <pc:spChg chg="mod">
          <ac:chgData name="Paul Tinkler" userId="bcebf29c-73c2-433d-80d2-6bad896374bf" providerId="ADAL" clId="{39D533ED-3966-4AD9-835C-3427A1D54A17}" dt="2017-09-05T19:36:26.200" v="1201" actId="20577"/>
          <ac:spMkLst>
            <pc:docMk/>
            <pc:sldMk cId="159031" sldId="278"/>
            <ac:spMk id="2" creationId="{17B12A94-A50C-412C-901A-A1F09A5E738B}"/>
          </ac:spMkLst>
        </pc:spChg>
        <pc:spChg chg="mod">
          <ac:chgData name="Paul Tinkler" userId="bcebf29c-73c2-433d-80d2-6bad896374bf" providerId="ADAL" clId="{39D533ED-3966-4AD9-835C-3427A1D54A17}" dt="2017-09-05T19:37:46.168" v="1343" actId="114"/>
          <ac:spMkLst>
            <pc:docMk/>
            <pc:sldMk cId="159031" sldId="278"/>
            <ac:spMk id="3" creationId="{7A8E4040-7602-4304-8A15-1AD4D201C059}"/>
          </ac:spMkLst>
        </pc:spChg>
      </pc:sldChg>
      <pc:sldChg chg="addSp delSp modSp add modNotesTx">
        <pc:chgData name="Paul Tinkler" userId="bcebf29c-73c2-433d-80d2-6bad896374bf" providerId="ADAL" clId="{39D533ED-3966-4AD9-835C-3427A1D54A17}" dt="2017-09-05T20:06:01.656" v="2318" actId="20577"/>
        <pc:sldMkLst>
          <pc:docMk/>
          <pc:sldMk cId="1982959484" sldId="279"/>
        </pc:sldMkLst>
        <pc:spChg chg="mod">
          <ac:chgData name="Paul Tinkler" userId="bcebf29c-73c2-433d-80d2-6bad896374bf" providerId="ADAL" clId="{39D533ED-3966-4AD9-835C-3427A1D54A17}" dt="2017-09-05T20:00:58.389" v="1977" actId="1076"/>
          <ac:spMkLst>
            <pc:docMk/>
            <pc:sldMk cId="1982959484" sldId="279"/>
            <ac:spMk id="2" creationId="{3042B251-45F1-4E3D-983C-4B520CC9EE81}"/>
          </ac:spMkLst>
        </pc:spChg>
        <pc:spChg chg="del">
          <ac:chgData name="Paul Tinkler" userId="bcebf29c-73c2-433d-80d2-6bad896374bf" providerId="ADAL" clId="{39D533ED-3966-4AD9-835C-3427A1D54A17}" dt="2017-09-05T20:00:32.388" v="1972" actId="478"/>
          <ac:spMkLst>
            <pc:docMk/>
            <pc:sldMk cId="1982959484" sldId="279"/>
            <ac:spMk id="3" creationId="{4545D5AA-64D8-4FC5-AE48-63C805A8470F}"/>
          </ac:spMkLst>
        </pc:spChg>
        <pc:spChg chg="add del mod">
          <ac:chgData name="Paul Tinkler" userId="bcebf29c-73c2-433d-80d2-6bad896374bf" providerId="ADAL" clId="{39D533ED-3966-4AD9-835C-3427A1D54A17}" dt="2017-09-05T20:01:53.976" v="1982"/>
          <ac:spMkLst>
            <pc:docMk/>
            <pc:sldMk cId="1982959484" sldId="279"/>
            <ac:spMk id="7" creationId="{C04011F9-68CB-41B2-8DCE-EADD18A11D87}"/>
          </ac:spMkLst>
        </pc:spChg>
        <pc:spChg chg="add del mod">
          <ac:chgData name="Paul Tinkler" userId="bcebf29c-73c2-433d-80d2-6bad896374bf" providerId="ADAL" clId="{39D533ED-3966-4AD9-835C-3427A1D54A17}" dt="2017-09-05T20:03:02.984" v="1989" actId="478"/>
          <ac:spMkLst>
            <pc:docMk/>
            <pc:sldMk cId="1982959484" sldId="279"/>
            <ac:spMk id="10" creationId="{5E651730-BD8A-4C1F-A132-518957319EFA}"/>
          </ac:spMkLst>
        </pc:spChg>
        <pc:picChg chg="add mod">
          <ac:chgData name="Paul Tinkler" userId="bcebf29c-73c2-433d-80d2-6bad896374bf" providerId="ADAL" clId="{39D533ED-3966-4AD9-835C-3427A1D54A17}" dt="2017-09-05T20:01:11.173" v="1980" actId="1076"/>
          <ac:picMkLst>
            <pc:docMk/>
            <pc:sldMk cId="1982959484" sldId="279"/>
            <ac:picMk id="4" creationId="{DF094BD8-9213-4E62-804D-07C2AC9E3FB1}"/>
          </ac:picMkLst>
        </pc:picChg>
        <pc:picChg chg="add del mod">
          <ac:chgData name="Paul Tinkler" userId="bcebf29c-73c2-433d-80d2-6bad896374bf" providerId="ADAL" clId="{39D533ED-3966-4AD9-835C-3427A1D54A17}" dt="2017-09-05T20:01:53.976" v="1982"/>
          <ac:picMkLst>
            <pc:docMk/>
            <pc:sldMk cId="1982959484" sldId="279"/>
            <ac:picMk id="6" creationId="{5DF69E6E-6F67-4E03-AF35-0DDBF7071873}"/>
          </ac:picMkLst>
        </pc:picChg>
        <pc:picChg chg="add mod">
          <ac:chgData name="Paul Tinkler" userId="bcebf29c-73c2-433d-80d2-6bad896374bf" providerId="ADAL" clId="{39D533ED-3966-4AD9-835C-3427A1D54A17}" dt="2017-09-05T20:03:13.713" v="1991" actId="1076"/>
          <ac:picMkLst>
            <pc:docMk/>
            <pc:sldMk cId="1982959484" sldId="279"/>
            <ac:picMk id="9" creationId="{54BED7B2-4167-4BC4-AE96-D4EE774B9996}"/>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19/10/2018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D85685B-6E10-4906-ADAA-C0B6AC31A001}" type="datetimeFigureOut">
              <a:rPr lang="en-GB" smtClean="0"/>
              <a:t>19/10/2018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C222AF44-E44B-43C4-9D63-9AA242289F08}" type="slidenum">
              <a:rPr lang="en-GB" smtClean="0"/>
              <a:t>‹#›</a:t>
            </a:fld>
            <a:endParaRPr lang="en-GB"/>
          </a:p>
        </p:txBody>
      </p:sp>
    </p:spTree>
    <p:extLst>
      <p:ext uri="{BB962C8B-B14F-4D97-AF65-F5344CB8AC3E}">
        <p14:creationId xmlns:p14="http://schemas.microsoft.com/office/powerpoint/2010/main" val="27707577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deparkes.co.uk/2015/05/26/how-to-learn-from-failure/"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8" Type="http://schemas.openxmlformats.org/officeDocument/2006/relationships/hyperlink" Target="https://www.mindtools.com/pages/article/newCT_94.htm" TargetMode="External"/><Relationship Id="rId3" Type="http://schemas.openxmlformats.org/officeDocument/2006/relationships/hyperlink" Target="https://www.mindtools.com/pages/article/newTMC_05_1.htm" TargetMode="External"/><Relationship Id="rId7" Type="http://schemas.openxmlformats.org/officeDocument/2006/relationships/hyperlink" Target="https://www.mindtools.com/pages/article/affirmations.htm"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www.mindtools.com/selfconf.html" TargetMode="External"/><Relationship Id="rId5" Type="http://schemas.openxmlformats.org/officeDocument/2006/relationships/hyperlink" Target="https://www.mindtools.com/page6.html" TargetMode="External"/><Relationship Id="rId10" Type="http://schemas.openxmlformats.org/officeDocument/2006/relationships/hyperlink" Target="https://processcoaching.com/judgmentrelease.html" TargetMode="External"/><Relationship Id="rId4" Type="http://schemas.openxmlformats.org/officeDocument/2006/relationships/hyperlink" Target="https://www.mindtools.com/pages/article/newTMM_89.htm" TargetMode="External"/><Relationship Id="rId9" Type="http://schemas.openxmlformats.org/officeDocument/2006/relationships/hyperlink" Target="https://www.mindtools.com/pages/article/newCDV_36.htm" TargetMode="Externa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mindtools.com/pages/article/newTMM_94.htm"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s://www.amazon.com/Attitude-Is-Everything-Paul-Meyer/dp/0898113040" TargetMode="External"/><Relationship Id="rId5" Type="http://schemas.openxmlformats.org/officeDocument/2006/relationships/hyperlink" Target="http://www.success-motivation.com/" TargetMode="External"/><Relationship Id="rId4" Type="http://schemas.openxmlformats.org/officeDocument/2006/relationships/hyperlink" Target="http://www.siop.org/tip/backissues/tipapr02/03rubin.aspx"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1</a:t>
            </a:fld>
            <a:endParaRPr lang="en-GB"/>
          </a:p>
        </p:txBody>
      </p:sp>
    </p:spTree>
    <p:extLst>
      <p:ext uri="{BB962C8B-B14F-4D97-AF65-F5344CB8AC3E}">
        <p14:creationId xmlns:p14="http://schemas.microsoft.com/office/powerpoint/2010/main" val="980295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2</a:t>
            </a:fld>
            <a:endParaRPr lang="en-GB"/>
          </a:p>
        </p:txBody>
      </p:sp>
    </p:spTree>
    <p:extLst>
      <p:ext uri="{BB962C8B-B14F-4D97-AF65-F5344CB8AC3E}">
        <p14:creationId xmlns:p14="http://schemas.microsoft.com/office/powerpoint/2010/main" val="14731792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3</a:t>
            </a:fld>
            <a:endParaRPr lang="en-GB"/>
          </a:p>
        </p:txBody>
      </p:sp>
    </p:spTree>
    <p:extLst>
      <p:ext uri="{BB962C8B-B14F-4D97-AF65-F5344CB8AC3E}">
        <p14:creationId xmlns:p14="http://schemas.microsoft.com/office/powerpoint/2010/main" val="728702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2000" b="1" i="0" u="none" strike="noStrike" baseline="0" dirty="0" smtClean="0">
                <a:solidFill>
                  <a:srgbClr val="A71216"/>
                </a:solidFill>
                <a:latin typeface="MetaOT-Bold"/>
              </a:rPr>
              <a:t>What is employability?</a:t>
            </a:r>
          </a:p>
          <a:p>
            <a:pPr algn="l"/>
            <a:r>
              <a:rPr lang="en-GB" sz="1200" b="0" i="0" u="none" strike="noStrike" baseline="0" dirty="0" smtClean="0">
                <a:solidFill>
                  <a:srgbClr val="000000"/>
                </a:solidFill>
                <a:latin typeface="MetaOT-Normal"/>
              </a:rPr>
              <a:t>A modern, competitive economy needs workers who possess skills, knowledge and attitudes they can take to any work situation and have the ability and willingness to continually adapt and prosper in a changing world. Universities and employers have attempted to define a sub-set of skills, which we have referred to as “employability skills” as well as the specialist knowledge and skills necessary for a</a:t>
            </a:r>
          </a:p>
          <a:p>
            <a:pPr algn="l"/>
            <a:r>
              <a:rPr lang="en-GB" sz="1200" b="0" i="0" u="none" strike="noStrike" baseline="0" dirty="0" smtClean="0">
                <a:solidFill>
                  <a:srgbClr val="000000"/>
                </a:solidFill>
                <a:latin typeface="MetaOT-Normal"/>
              </a:rPr>
              <a:t>particular role. Employability skills have been defined after extensive collaboration</a:t>
            </a:r>
          </a:p>
          <a:p>
            <a:pPr algn="l"/>
            <a:r>
              <a:rPr lang="en-GB" sz="1200" b="0" i="0" u="none" strike="noStrike" baseline="0" dirty="0" smtClean="0">
                <a:solidFill>
                  <a:srgbClr val="000000"/>
                </a:solidFill>
                <a:latin typeface="MetaOT-Normal"/>
              </a:rPr>
              <a:t>with business by the CBI as</a:t>
            </a:r>
            <a:r>
              <a:rPr lang="en-GB" sz="800" b="0" i="0" u="none" strike="noStrike" baseline="0" dirty="0" smtClean="0">
                <a:solidFill>
                  <a:srgbClr val="000000"/>
                </a:solidFill>
                <a:latin typeface="MetaOT-Normal"/>
              </a:rPr>
              <a:t>2</a:t>
            </a:r>
            <a:r>
              <a:rPr lang="en-GB" sz="1200" b="0" i="0" u="none" strike="noStrike" baseline="0" dirty="0" smtClean="0">
                <a:solidFill>
                  <a:srgbClr val="000000"/>
                </a:solidFill>
                <a:latin typeface="MetaOT-Normal"/>
              </a:rPr>
              <a:t>:</a:t>
            </a:r>
          </a:p>
          <a:p>
            <a:pPr algn="l"/>
            <a:r>
              <a:rPr lang="en-GB" sz="1200" b="0" i="1" u="none" strike="noStrike" baseline="0" dirty="0" smtClean="0">
                <a:solidFill>
                  <a:srgbClr val="000000"/>
                </a:solidFill>
                <a:latin typeface="MetaOT-NormalItalic"/>
              </a:rPr>
              <a:t>A set of attributes, skills and knowledge that all labour market participants should possess to ensure they have the capability of being effective in the workplace – to the benefit of themselves, their employer and the wider economy.</a:t>
            </a:r>
            <a:endParaRPr lang="en-GB" dirty="0" smtClean="0"/>
          </a:p>
          <a:p>
            <a:endParaRPr lang="en-GB" dirty="0" smtClean="0"/>
          </a:p>
          <a:p>
            <a:pPr algn="l"/>
            <a:r>
              <a:rPr lang="en-GB" sz="2000" b="1" i="0" u="none" strike="noStrike" baseline="0" dirty="0" smtClean="0">
                <a:solidFill>
                  <a:srgbClr val="A71216"/>
                </a:solidFill>
                <a:latin typeface="MetaOT-Bold"/>
              </a:rPr>
              <a:t>Employability skills include:</a:t>
            </a:r>
          </a:p>
          <a:p>
            <a:pPr algn="l"/>
            <a:r>
              <a:rPr lang="en-GB" sz="1200" b="1" i="0" u="none" strike="noStrike" baseline="0" dirty="0" smtClean="0">
                <a:solidFill>
                  <a:srgbClr val="A71216"/>
                </a:solidFill>
                <a:latin typeface="MetaOT-Bold"/>
              </a:rPr>
              <a:t>Self-management </a:t>
            </a:r>
            <a:r>
              <a:rPr lang="en-GB" sz="1200" b="0" i="0" u="none" strike="noStrike" baseline="0" dirty="0" smtClean="0">
                <a:solidFill>
                  <a:srgbClr val="000000"/>
                </a:solidFill>
                <a:latin typeface="MetaOT-Normal"/>
              </a:rPr>
              <a:t>– readiness to accept responsibility, flexibility, resilience, self-starting, appropriate assertiveness, time management, readiness to improve own performance based on feedback/ reflective learning.</a:t>
            </a:r>
          </a:p>
          <a:p>
            <a:pPr algn="l"/>
            <a:r>
              <a:rPr lang="en-GB" sz="1200" b="1" i="0" u="none" strike="noStrike" baseline="0" dirty="0" err="1" smtClean="0">
                <a:solidFill>
                  <a:srgbClr val="A71216"/>
                </a:solidFill>
                <a:latin typeface="MetaOT-Bold"/>
              </a:rPr>
              <a:t>Teamworking</a:t>
            </a:r>
            <a:r>
              <a:rPr lang="en-GB" sz="1200" b="1" i="0" u="none" strike="noStrike" baseline="0" dirty="0" smtClean="0">
                <a:solidFill>
                  <a:srgbClr val="A71216"/>
                </a:solidFill>
                <a:latin typeface="MetaOT-Bold"/>
              </a:rPr>
              <a:t> </a:t>
            </a:r>
            <a:r>
              <a:rPr lang="en-GB" sz="1200" b="0" i="0" u="none" strike="noStrike" baseline="0" dirty="0" smtClean="0">
                <a:solidFill>
                  <a:srgbClr val="000000"/>
                </a:solidFill>
                <a:latin typeface="MetaOT-Normal"/>
              </a:rPr>
              <a:t>– respecting others, co-operating, negotiating/ persuading, contributing to discussions, and awareness of interdependence with others.</a:t>
            </a:r>
          </a:p>
          <a:p>
            <a:pPr algn="l"/>
            <a:r>
              <a:rPr lang="en-GB" sz="1200" b="1" i="0" u="none" strike="noStrike" baseline="0" dirty="0" smtClean="0">
                <a:solidFill>
                  <a:srgbClr val="A71216"/>
                </a:solidFill>
                <a:latin typeface="MetaOT-Bold"/>
              </a:rPr>
              <a:t>Business and customer awareness </a:t>
            </a:r>
            <a:r>
              <a:rPr lang="en-GB" sz="1200" b="0" i="0" u="none" strike="noStrike" baseline="0" dirty="0" smtClean="0">
                <a:solidFill>
                  <a:srgbClr val="000000"/>
                </a:solidFill>
                <a:latin typeface="MetaOT-Normal"/>
              </a:rPr>
              <a:t>– basic understanding of the key drivers for business success – including the importance of innovation and taking calculated risks – and the need to provide customer satisfaction and build customer loyalty.</a:t>
            </a:r>
          </a:p>
          <a:p>
            <a:pPr algn="l"/>
            <a:r>
              <a:rPr lang="en-GB" sz="1200" b="1" i="0" u="none" strike="noStrike" baseline="0" dirty="0" smtClean="0">
                <a:solidFill>
                  <a:srgbClr val="A71216"/>
                </a:solidFill>
                <a:latin typeface="MetaOT-Bold"/>
              </a:rPr>
              <a:t>Problem solving </a:t>
            </a:r>
            <a:r>
              <a:rPr lang="en-GB" sz="1200" b="0" i="0" u="none" strike="noStrike" baseline="0" dirty="0" smtClean="0">
                <a:solidFill>
                  <a:srgbClr val="000000"/>
                </a:solidFill>
                <a:latin typeface="MetaOT-Normal"/>
              </a:rPr>
              <a:t>– analysing facts and situations and applying creative thinking to develop appropriate solutions</a:t>
            </a:r>
          </a:p>
          <a:p>
            <a:pPr algn="l"/>
            <a:r>
              <a:rPr lang="en-GB" sz="1200" b="1" i="0" u="none" strike="noStrike" baseline="0" dirty="0" smtClean="0">
                <a:solidFill>
                  <a:srgbClr val="A71216"/>
                </a:solidFill>
                <a:latin typeface="MetaOT-Bold"/>
              </a:rPr>
              <a:t>Communication and literacy </a:t>
            </a:r>
            <a:r>
              <a:rPr lang="en-GB" sz="1200" b="0" i="0" u="none" strike="noStrike" baseline="0" dirty="0" smtClean="0">
                <a:solidFill>
                  <a:srgbClr val="000000"/>
                </a:solidFill>
                <a:latin typeface="MetaOT-Normal"/>
              </a:rPr>
              <a:t>– application of literacy, ability to produce clear, structured written work and oral literacy – including listening and questioning.</a:t>
            </a:r>
          </a:p>
          <a:p>
            <a:pPr algn="l"/>
            <a:r>
              <a:rPr lang="en-GB" sz="1200" b="1" i="0" u="none" strike="noStrike" baseline="0" dirty="0" smtClean="0">
                <a:solidFill>
                  <a:srgbClr val="A71216"/>
                </a:solidFill>
                <a:latin typeface="MetaOT-Bold"/>
              </a:rPr>
              <a:t>Application of numeracy </a:t>
            </a:r>
            <a:r>
              <a:rPr lang="en-GB" sz="1200" b="0" i="0" u="none" strike="noStrike" baseline="0" dirty="0" smtClean="0">
                <a:solidFill>
                  <a:srgbClr val="000000"/>
                </a:solidFill>
                <a:latin typeface="MetaOT-Normal"/>
              </a:rPr>
              <a:t>– manipulation of numbers, general mathematical awareness and its application in practical contexts (e.g. measuring, weighing, estimating and applying formulae).</a:t>
            </a:r>
          </a:p>
          <a:p>
            <a:pPr algn="l"/>
            <a:r>
              <a:rPr lang="en-GB" sz="1200" b="1" i="0" u="none" strike="noStrike" baseline="0" dirty="0" smtClean="0">
                <a:solidFill>
                  <a:srgbClr val="A71216"/>
                </a:solidFill>
                <a:latin typeface="MetaOT-Bold"/>
              </a:rPr>
              <a:t>Application of information technology </a:t>
            </a:r>
            <a:r>
              <a:rPr lang="en-GB" sz="1200" b="0" i="0" u="none" strike="noStrike" baseline="0" dirty="0" smtClean="0">
                <a:solidFill>
                  <a:srgbClr val="000000"/>
                </a:solidFill>
                <a:latin typeface="MetaOT-Normal"/>
              </a:rPr>
              <a:t>– basic IT skills, including familiarity with word processing, spreadsheets, file management and use of internet search engines. Underpinning all these attributes, the key foundation, must be a</a:t>
            </a:r>
          </a:p>
          <a:p>
            <a:pPr algn="l"/>
            <a:r>
              <a:rPr lang="en-GB" sz="1200" b="1" i="0" u="none" strike="noStrike" baseline="0" dirty="0" smtClean="0">
                <a:solidFill>
                  <a:srgbClr val="A71216"/>
                </a:solidFill>
                <a:latin typeface="MetaOT-Bold"/>
              </a:rPr>
              <a:t>positive attitude</a:t>
            </a:r>
            <a:r>
              <a:rPr lang="en-GB" sz="1200" b="0" i="0" u="none" strike="noStrike" baseline="0" dirty="0" smtClean="0">
                <a:solidFill>
                  <a:srgbClr val="000000"/>
                </a:solidFill>
                <a:latin typeface="MetaOT-Normal"/>
              </a:rPr>
              <a:t>: a ‘can-do’ approach, a readiness to take part and contribute, openness to new ideas and a drive to make these happen. Frequently mentioned by both employers and universities is</a:t>
            </a:r>
          </a:p>
          <a:p>
            <a:pPr algn="l"/>
            <a:r>
              <a:rPr lang="en-GB" sz="1200" b="1" i="0" u="none" strike="noStrike" baseline="0" dirty="0" smtClean="0">
                <a:solidFill>
                  <a:srgbClr val="A71216"/>
                </a:solidFill>
                <a:latin typeface="MetaOT-Bold"/>
              </a:rPr>
              <a:t>entrepreneurship/enterprise</a:t>
            </a:r>
            <a:r>
              <a:rPr lang="en-GB" sz="1200" b="0" i="0" u="none" strike="noStrike" baseline="0" dirty="0" smtClean="0">
                <a:solidFill>
                  <a:srgbClr val="000000"/>
                </a:solidFill>
                <a:latin typeface="MetaOT-Normal"/>
              </a:rPr>
              <a:t>: broadly, an ability to demonstrate an innovative approach, creativity, collaboration and risk taking. An individual with these</a:t>
            </a:r>
          </a:p>
          <a:p>
            <a:pPr algn="l"/>
            <a:r>
              <a:rPr lang="en-GB" sz="1200" b="0" i="0" u="none" strike="noStrike" baseline="0" dirty="0" smtClean="0">
                <a:latin typeface="MetaOT-Normal"/>
              </a:rPr>
              <a:t>attributes can make a huge difference to any business.</a:t>
            </a:r>
          </a:p>
          <a:p>
            <a:pPr algn="l"/>
            <a:endParaRPr lang="en-GB" sz="1200" b="0" i="0" u="none" strike="noStrike" baseline="0" dirty="0" smtClean="0">
              <a:latin typeface="MetaOT-Normal"/>
            </a:endParaRPr>
          </a:p>
          <a:p>
            <a:pPr algn="l"/>
            <a:r>
              <a:rPr lang="en-GB" sz="1200" b="0" i="0" u="none" strike="noStrike" baseline="0" dirty="0" smtClean="0">
                <a:latin typeface="MetaOT-Normal"/>
              </a:rPr>
              <a:t>When graduates enter the labour market, businesses expect them to be able to draw on these employability skills. Definitions of employability skills used by universities often differ slightly from the CBI definition; in particular, they emphasise the skills that are acquired through higher education, such as research skills, managing complex information and critical thinking. But the interviewees in this report all recognised that the CBI definition encompassed most of the attributes they were seeking to instil in their students (in the case of universities) or looking for in their employees (in the case of employers). All participants made a clear distinction between these skills and what students needed to know to apply for a job, such as CV writing and interview techniques, although they recognised that the latter are also necessary in teaching students and graduates how to demonstrate that they possess the employability skills themselves.</a:t>
            </a:r>
          </a:p>
          <a:p>
            <a:endParaRPr lang="en-GB" dirty="0" smtClean="0"/>
          </a:p>
          <a:p>
            <a:r>
              <a:rPr lang="en-GB" b="1" dirty="0" smtClean="0"/>
              <a:t>Mullen 1997</a:t>
            </a:r>
          </a:p>
          <a:p>
            <a:endParaRPr lang="en-GB" b="1" dirty="0" smtClean="0"/>
          </a:p>
          <a:p>
            <a:pPr algn="l"/>
            <a:r>
              <a:rPr lang="en-GB" b="1" dirty="0" smtClean="0"/>
              <a:t>Oral communication and listening </a:t>
            </a:r>
            <a:r>
              <a:rPr lang="en-GB" b="0" dirty="0" smtClean="0"/>
              <a:t>The ability to explain what you mean in</a:t>
            </a:r>
            <a:r>
              <a:rPr lang="en-GB" b="0" baseline="0" dirty="0" smtClean="0"/>
              <a:t> </a:t>
            </a:r>
            <a:r>
              <a:rPr lang="en-GB" b="0" dirty="0" smtClean="0"/>
              <a:t>a clear and concise way through written</a:t>
            </a:r>
            <a:r>
              <a:rPr lang="en-GB" b="0" baseline="0" dirty="0" smtClean="0"/>
              <a:t> </a:t>
            </a:r>
            <a:r>
              <a:rPr lang="en-GB" b="0" dirty="0" smtClean="0"/>
              <a:t>and spoken means. To listen and relate</a:t>
            </a:r>
            <a:r>
              <a:rPr lang="en-GB" b="0" baseline="0" dirty="0" smtClean="0"/>
              <a:t> </a:t>
            </a:r>
            <a:r>
              <a:rPr lang="en-GB" b="0" dirty="0" smtClean="0"/>
              <a:t>to other people, and to act upon key</a:t>
            </a:r>
            <a:r>
              <a:rPr lang="en-GB" b="0" baseline="0" dirty="0" smtClean="0"/>
              <a:t> </a:t>
            </a:r>
            <a:r>
              <a:rPr lang="en-GB" b="0" dirty="0" smtClean="0"/>
              <a:t>information / instructions.</a:t>
            </a:r>
          </a:p>
          <a:p>
            <a:pPr algn="l"/>
            <a:r>
              <a:rPr lang="en-GB" b="1" dirty="0" smtClean="0"/>
              <a:t>Team working </a:t>
            </a:r>
            <a:r>
              <a:rPr lang="en-GB" sz="1200" b="0" i="0" u="none" strike="noStrike" baseline="0" dirty="0" err="1" smtClean="0">
                <a:latin typeface="Univers-Light"/>
              </a:rPr>
              <a:t>Working</a:t>
            </a:r>
            <a:r>
              <a:rPr lang="en-GB" sz="1200" b="0" i="0" u="none" strike="noStrike" baseline="0" dirty="0" smtClean="0">
                <a:latin typeface="Univers-Light"/>
              </a:rPr>
              <a:t> well with other people from different disciplines, backgrounds, and expertise to accomplish a task or goal.</a:t>
            </a:r>
          </a:p>
          <a:p>
            <a:pPr algn="l"/>
            <a:r>
              <a:rPr lang="en-GB" sz="1200" b="1" i="0" u="none" strike="noStrike" baseline="0" dirty="0" smtClean="0">
                <a:latin typeface="Univers-Light"/>
              </a:rPr>
              <a:t>Written communication </a:t>
            </a:r>
            <a:r>
              <a:rPr lang="en-GB" sz="1200" b="0" i="0" u="none" strike="noStrike" baseline="0" dirty="0" smtClean="0">
                <a:latin typeface="Univers-Light"/>
              </a:rPr>
              <a:t>reports, letters, memos etc. etc.</a:t>
            </a:r>
          </a:p>
          <a:p>
            <a:pPr algn="l"/>
            <a:r>
              <a:rPr lang="en-GB" sz="1200" b="1" i="0" u="none" strike="noStrike" baseline="0" dirty="0" smtClean="0">
                <a:latin typeface="Univers-Light"/>
              </a:rPr>
              <a:t>Problem solving </a:t>
            </a:r>
            <a:r>
              <a:rPr lang="en-GB" sz="1200" b="0" i="0" u="none" strike="noStrike" baseline="0" dirty="0" smtClean="0">
                <a:latin typeface="Univers-Light"/>
              </a:rPr>
              <a:t>The ability to understand a problem by breaking it down into smaller parts, and identifying the key issues, implications</a:t>
            </a:r>
          </a:p>
          <a:p>
            <a:pPr algn="l"/>
            <a:r>
              <a:rPr lang="en-GB" sz="1200" b="0" i="0" u="none" strike="noStrike" baseline="0" dirty="0" smtClean="0">
                <a:latin typeface="Univers-Light"/>
              </a:rPr>
              <a:t>and identifying solutions. To apply your knowledge from many different areas to solving a task.</a:t>
            </a:r>
            <a:endParaRPr lang="en-GB" b="0" dirty="0" smtClean="0"/>
          </a:p>
          <a:p>
            <a:endParaRPr lang="en-GB" dirty="0" smtClean="0"/>
          </a:p>
          <a:p>
            <a:endParaRPr lang="en-GB" dirty="0" smtClean="0"/>
          </a:p>
          <a:p>
            <a:r>
              <a:rPr lang="en-GB" b="1" dirty="0" smtClean="0"/>
              <a:t>Prospects 2011</a:t>
            </a:r>
          </a:p>
          <a:p>
            <a:endParaRPr lang="en-GB" dirty="0" smtClean="0"/>
          </a:p>
          <a:p>
            <a:r>
              <a:rPr lang="en-GB" b="1" dirty="0" smtClean="0"/>
              <a:t>General business acumen </a:t>
            </a:r>
            <a:r>
              <a:rPr lang="en-GB" dirty="0" smtClean="0"/>
              <a:t>involves the ability to effectively communicate with all functional areas in the organization. Even if a marketing manager has never studied finance, she knows how to speak the language of finance well enough to convey the logic behind her budgetary requests so finance people can understand them and hopefully approve them. Individuals with acumen are always looking ahead, trying to gain insight into what opportunities will be coming and what competitive threats are likely to emerge. Acumen means having the ability to devise strategies to remain one step ahead of competitors, a quality sometimes called vision.</a:t>
            </a:r>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smtClean="0">
                <a:ln>
                  <a:noFill/>
                </a:ln>
                <a:solidFill>
                  <a:srgbClr val="A71216"/>
                </a:solidFill>
                <a:effectLst/>
                <a:uLnTx/>
                <a:uFillTx/>
                <a:latin typeface="MetaOT-Bold"/>
                <a:ea typeface="+mn-ea"/>
                <a:cs typeface="+mn-cs"/>
              </a:rPr>
              <a:t>Application of numeracy </a:t>
            </a:r>
            <a:r>
              <a:rPr kumimoji="0" lang="en-GB" sz="1200" b="0" i="0" u="none" strike="noStrike" kern="1200" cap="none" spc="0" normalizeH="0" baseline="0" noProof="0" dirty="0" smtClean="0">
                <a:ln>
                  <a:noFill/>
                </a:ln>
                <a:solidFill>
                  <a:srgbClr val="000000"/>
                </a:solidFill>
                <a:effectLst/>
                <a:uLnTx/>
                <a:uFillTx/>
                <a:latin typeface="MetaOT-Normal"/>
                <a:ea typeface="+mn-ea"/>
                <a:cs typeface="+mn-cs"/>
              </a:rPr>
              <a:t>– manipulation of numbers, general mathematical awareness and its application in practical contexts (e.g. measuring, weighing, estimating and applying formulae).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srgbClr val="000000"/>
              </a:solidFill>
              <a:effectLst/>
              <a:uLnTx/>
              <a:uFillTx/>
              <a:latin typeface="MetaOT-Norm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smtClean="0">
                <a:ln>
                  <a:noFill/>
                </a:ln>
                <a:solidFill>
                  <a:srgbClr val="000000"/>
                </a:solidFill>
                <a:effectLst/>
                <a:uLnTx/>
                <a:uFillTx/>
                <a:latin typeface="MetaOT-Normal"/>
                <a:ea typeface="+mn-ea"/>
                <a:cs typeface="+mn-cs"/>
              </a:rPr>
              <a:t>Commitment </a:t>
            </a:r>
            <a:r>
              <a:rPr kumimoji="0" lang="en-GB" sz="1200" b="0" i="0" u="none" strike="noStrike" kern="1200" cap="none" spc="0" normalizeH="0" baseline="0" noProof="0" dirty="0" smtClean="0">
                <a:ln>
                  <a:noFill/>
                </a:ln>
                <a:solidFill>
                  <a:srgbClr val="000000"/>
                </a:solidFill>
                <a:effectLst/>
                <a:uLnTx/>
                <a:uFillTx/>
                <a:latin typeface="MetaOT-Normal"/>
                <a:ea typeface="+mn-ea"/>
                <a:cs typeface="+mn-cs"/>
              </a:rPr>
              <a:t>- the state or quality of being dedicated to a cause, activity, etc.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srgbClr val="000000"/>
              </a:solidFill>
              <a:effectLst/>
              <a:uLnTx/>
              <a:uFillTx/>
              <a:latin typeface="MetaOT-Norm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smtClean="0">
                <a:ln>
                  <a:noFill/>
                </a:ln>
                <a:solidFill>
                  <a:prstClr val="black"/>
                </a:solidFill>
                <a:effectLst/>
                <a:uLnTx/>
                <a:uFillTx/>
                <a:latin typeface="Univers-Light"/>
                <a:ea typeface="+mn-ea"/>
                <a:cs typeface="+mn-cs"/>
              </a:rPr>
              <a:t>Problem solving </a:t>
            </a:r>
            <a:r>
              <a:rPr kumimoji="0" lang="en-GB" sz="1200" b="0" i="0" u="none" strike="noStrike" kern="1200" cap="none" spc="0" normalizeH="0" baseline="0" noProof="0" dirty="0" smtClean="0">
                <a:ln>
                  <a:noFill/>
                </a:ln>
                <a:solidFill>
                  <a:prstClr val="black"/>
                </a:solidFill>
                <a:effectLst/>
                <a:uLnTx/>
                <a:uFillTx/>
                <a:latin typeface="Univers-Light"/>
                <a:ea typeface="+mn-ea"/>
                <a:cs typeface="+mn-cs"/>
              </a:rPr>
              <a:t>The ability to understand a problem by breaking it down into smaller parts, and identifying the key issues, implications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Univers-Light"/>
                <a:ea typeface="+mn-ea"/>
                <a:cs typeface="+mn-cs"/>
              </a:rPr>
              <a:t>and identifying solutions. To apply your knowledge from many different areas to solving a task.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Univers-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smtClean="0">
                <a:ln>
                  <a:noFill/>
                </a:ln>
                <a:solidFill>
                  <a:prstClr val="black"/>
                </a:solidFill>
                <a:effectLst/>
                <a:uLnTx/>
                <a:uFillTx/>
                <a:latin typeface="Univers-Light"/>
                <a:ea typeface="+mn-ea"/>
                <a:cs typeface="+mn-cs"/>
              </a:rPr>
              <a:t>Flexibility</a:t>
            </a:r>
            <a:r>
              <a:rPr kumimoji="0" lang="en-GB" sz="1200" b="0" i="0" u="none" strike="noStrike" kern="1200" cap="none" spc="0" normalizeH="0" baseline="0" noProof="0" dirty="0" smtClean="0">
                <a:ln>
                  <a:noFill/>
                </a:ln>
                <a:solidFill>
                  <a:prstClr val="black"/>
                </a:solidFill>
                <a:effectLst/>
                <a:uLnTx/>
                <a:uFillTx/>
                <a:latin typeface="Univers-Light"/>
                <a:ea typeface="+mn-ea"/>
                <a:cs typeface="+mn-cs"/>
              </a:rPr>
              <a:t> - The world of work is changing at an ever increasing pace so employers actively seek out graduates who can adapt to changing circumstances and environments, and embrace new ideas, who are enterprising, resourceful and adaptable.</a:t>
            </a:r>
          </a:p>
          <a:p>
            <a:pPr algn="l"/>
            <a:r>
              <a:rPr lang="en-GB" b="1" dirty="0" smtClean="0"/>
              <a:t>Flexibility involves:</a:t>
            </a:r>
          </a:p>
          <a:p>
            <a:pPr>
              <a:buFont typeface="Arial"/>
              <a:buChar char="•"/>
            </a:pPr>
            <a:r>
              <a:rPr lang="en-GB" dirty="0" smtClean="0"/>
              <a:t>adapting successfully to changing situations &amp; environments </a:t>
            </a:r>
          </a:p>
          <a:p>
            <a:pPr>
              <a:buFont typeface="Arial"/>
              <a:buChar char="•"/>
            </a:pPr>
            <a:r>
              <a:rPr lang="en-GB" dirty="0" smtClean="0"/>
              <a:t>Keeping calm in the face of difficulties </a:t>
            </a:r>
          </a:p>
          <a:p>
            <a:pPr>
              <a:buFont typeface="Arial"/>
              <a:buChar char="•"/>
            </a:pPr>
            <a:r>
              <a:rPr lang="en-GB" dirty="0" smtClean="0"/>
              <a:t>Planning ahead, but having alternative options in case things go wrong</a:t>
            </a:r>
          </a:p>
          <a:p>
            <a:pPr>
              <a:buFont typeface="Arial"/>
              <a:buChar char="•"/>
            </a:pPr>
            <a:r>
              <a:rPr lang="en-GB" dirty="0" smtClean="0"/>
              <a:t>Thinking quickly to respond to sudden changes in circumstances </a:t>
            </a:r>
          </a:p>
          <a:p>
            <a:pPr>
              <a:buFont typeface="Arial"/>
              <a:buChar char="•"/>
            </a:pPr>
            <a:r>
              <a:rPr lang="en-GB" dirty="0" smtClean="0"/>
              <a:t>Persisting in the face of unexpected difficulties</a:t>
            </a:r>
          </a:p>
          <a:p>
            <a:pPr>
              <a:buFont typeface="Arial"/>
              <a:buChar char="•"/>
            </a:pPr>
            <a:r>
              <a:rPr lang="en-GB" dirty="0" smtClean="0"/>
              <a:t>Anticipating &amp; responding positively to changing environments</a:t>
            </a:r>
          </a:p>
          <a:p>
            <a:pPr>
              <a:buFont typeface="Arial"/>
              <a:buChar char="•"/>
            </a:pPr>
            <a:r>
              <a:rPr lang="en-GB" dirty="0" smtClean="0"/>
              <a:t>Ability to adapt to change positively in response to changing circumstances</a:t>
            </a:r>
          </a:p>
          <a:p>
            <a:pPr>
              <a:buFont typeface="Arial"/>
              <a:buChar char="•"/>
            </a:pPr>
            <a:r>
              <a:rPr lang="en-GB" dirty="0" smtClean="0"/>
              <a:t>Taking on new challenges at short notice.</a:t>
            </a:r>
          </a:p>
          <a:p>
            <a:pPr>
              <a:buFont typeface="Arial"/>
              <a:buChar char="•"/>
            </a:pPr>
            <a:r>
              <a:rPr lang="en-GB" dirty="0" smtClean="0"/>
              <a:t>Dealing with changing priorities/workloads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srgbClr val="000000"/>
              </a:solidFill>
              <a:effectLst/>
              <a:uLnTx/>
              <a:uFillTx/>
              <a:latin typeface="MetaOT-Normal"/>
              <a:ea typeface="+mn-ea"/>
              <a:cs typeface="+mn-cs"/>
            </a:endParaRPr>
          </a:p>
          <a:p>
            <a:endParaRPr lang="en-GB" dirty="0"/>
          </a:p>
        </p:txBody>
      </p:sp>
      <p:sp>
        <p:nvSpPr>
          <p:cNvPr id="4" name="Slide Number Placeholder 3"/>
          <p:cNvSpPr>
            <a:spLocks noGrp="1"/>
          </p:cNvSpPr>
          <p:nvPr>
            <p:ph type="sldNum" sz="quarter" idx="10"/>
          </p:nvPr>
        </p:nvSpPr>
        <p:spPr/>
        <p:txBody>
          <a:bodyPr/>
          <a:lstStyle/>
          <a:p>
            <a:fld id="{C222AF44-E44B-43C4-9D63-9AA242289F08}" type="slidenum">
              <a:rPr lang="en-GB" smtClean="0"/>
              <a:t>4</a:t>
            </a:fld>
            <a:endParaRPr lang="en-GB"/>
          </a:p>
        </p:txBody>
      </p:sp>
    </p:spTree>
    <p:extLst>
      <p:ext uri="{BB962C8B-B14F-4D97-AF65-F5344CB8AC3E}">
        <p14:creationId xmlns:p14="http://schemas.microsoft.com/office/powerpoint/2010/main" val="10702207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sz="1400" b="0" i="0" u="none" strike="noStrike" baseline="0" dirty="0" smtClean="0">
              <a:solidFill>
                <a:srgbClr val="000000"/>
              </a:solidFill>
              <a:latin typeface="+mn-lt"/>
            </a:endParaRPr>
          </a:p>
          <a:p>
            <a:r>
              <a:rPr lang="en-GB" sz="1400" b="0" i="0" u="none" strike="noStrike" baseline="0" dirty="0" smtClean="0">
                <a:solidFill>
                  <a:srgbClr val="000000"/>
                </a:solidFill>
                <a:latin typeface="+mn-lt"/>
              </a:rPr>
              <a:t> </a:t>
            </a:r>
            <a:r>
              <a:rPr lang="en-GB" sz="1200" b="0" i="0" u="none" strike="noStrike" baseline="0" dirty="0" smtClean="0">
                <a:solidFill>
                  <a:srgbClr val="000000"/>
                </a:solidFill>
                <a:latin typeface="+mn-lt"/>
              </a:rPr>
              <a:t>Learning and Study Skills refer to a range of knowledge and skills which students need in order to be successful on higher education programmes. They vary slightly between disciplines but are likely to include time management; academic writing skills (including understanding academic referencing and what constitutes plagiarism); critical analysis; how to access, organise and evaluate information (often referred to as information literacy); how to learn with and through ICT and how to prepare for examinations. Some disciplines would also include team working, presentation skills, problem-solving approaches and various levels of numeracy. There is an overlap here with the concept of Employability Skills, which are also likely to be slightly differently defined in different disciplines. Employability skills are also likely to include self-presentation (including the preparation of </a:t>
            </a:r>
            <a:r>
              <a:rPr lang="en-GB" sz="1200" b="0" i="0" u="none" strike="noStrike" baseline="0" dirty="0" err="1" smtClean="0">
                <a:solidFill>
                  <a:srgbClr val="000000"/>
                </a:solidFill>
                <a:latin typeface="+mn-lt"/>
              </a:rPr>
              <a:t>c.v.s</a:t>
            </a:r>
            <a:r>
              <a:rPr lang="en-GB" sz="1200" b="0" i="0" u="none" strike="noStrike" baseline="0" dirty="0" smtClean="0">
                <a:solidFill>
                  <a:srgbClr val="000000"/>
                </a:solidFill>
                <a:latin typeface="+mn-lt"/>
              </a:rPr>
              <a:t>) ; career management and decision-making; an awareness of organisational cultures and commercial consideration; and the ability to adapt one’s writing to audience and purpose. The concepts might be represented thus: </a:t>
            </a:r>
            <a:endParaRPr lang="en-GB" dirty="0"/>
          </a:p>
        </p:txBody>
      </p:sp>
      <p:sp>
        <p:nvSpPr>
          <p:cNvPr id="4" name="Slide Number Placeholder 3"/>
          <p:cNvSpPr>
            <a:spLocks noGrp="1"/>
          </p:cNvSpPr>
          <p:nvPr>
            <p:ph type="sldNum" sz="quarter" idx="10"/>
          </p:nvPr>
        </p:nvSpPr>
        <p:spPr/>
        <p:txBody>
          <a:bodyPr/>
          <a:lstStyle/>
          <a:p>
            <a:fld id="{C222AF44-E44B-43C4-9D63-9AA242289F08}" type="slidenum">
              <a:rPr lang="en-GB" smtClean="0"/>
              <a:t>5</a:t>
            </a:fld>
            <a:endParaRPr lang="en-GB"/>
          </a:p>
        </p:txBody>
      </p:sp>
    </p:spTree>
    <p:extLst>
      <p:ext uri="{BB962C8B-B14F-4D97-AF65-F5344CB8AC3E}">
        <p14:creationId xmlns:p14="http://schemas.microsoft.com/office/powerpoint/2010/main" val="11772750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6</a:t>
            </a:fld>
            <a:endParaRPr lang="en-GB"/>
          </a:p>
        </p:txBody>
      </p:sp>
    </p:spTree>
    <p:extLst>
      <p:ext uri="{BB962C8B-B14F-4D97-AF65-F5344CB8AC3E}">
        <p14:creationId xmlns:p14="http://schemas.microsoft.com/office/powerpoint/2010/main" val="23611305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7</a:t>
            </a:fld>
            <a:endParaRPr lang="en-GB"/>
          </a:p>
        </p:txBody>
      </p:sp>
    </p:spTree>
    <p:extLst>
      <p:ext uri="{BB962C8B-B14F-4D97-AF65-F5344CB8AC3E}">
        <p14:creationId xmlns:p14="http://schemas.microsoft.com/office/powerpoint/2010/main" val="3455082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b="1" dirty="0" smtClean="0">
                <a:effectLst/>
              </a:rPr>
              <a:t>Subjective information</a:t>
            </a:r>
            <a:r>
              <a:rPr lang="en-GB" dirty="0" smtClean="0">
                <a:effectLst/>
              </a:rPr>
              <a:t> or writing is based on personal opinions, interpretations, points of view, emotions and judgment. It is often considered ill-suited for scenarios like news reporting or decision making in business or politics. </a:t>
            </a:r>
            <a:r>
              <a:rPr lang="en-GB" b="1" dirty="0" smtClean="0">
                <a:effectLst/>
              </a:rPr>
              <a:t>Objective information</a:t>
            </a:r>
            <a:r>
              <a:rPr lang="en-GB" dirty="0" smtClean="0">
                <a:effectLst/>
              </a:rPr>
              <a:t> or analysis is fact-based, measurable and observable. </a:t>
            </a:r>
          </a:p>
          <a:p>
            <a:r>
              <a:rPr lang="en-GB" dirty="0" smtClean="0">
                <a:effectLst/>
              </a:rPr>
              <a:t>			Objective				Subjective</a:t>
            </a:r>
          </a:p>
          <a:p>
            <a:r>
              <a:rPr lang="en-GB" dirty="0" smtClean="0">
                <a:effectLst/>
              </a:rPr>
              <a:t>Based upon			Observation of measurable facts		Personal opinions, assumptions, interpretations and beliefs</a:t>
            </a:r>
          </a:p>
          <a:p>
            <a:r>
              <a:rPr lang="en-GB" dirty="0" smtClean="0">
                <a:effectLst/>
              </a:rPr>
              <a:t>Commonly found in		</a:t>
            </a:r>
            <a:r>
              <a:rPr lang="en-GB" dirty="0" err="1" smtClean="0">
                <a:effectLst/>
              </a:rPr>
              <a:t>Encyclopedias</a:t>
            </a:r>
            <a:r>
              <a:rPr lang="en-GB" dirty="0" smtClean="0">
                <a:effectLst/>
              </a:rPr>
              <a:t>, textbooks, news reporting	Newspaper editorials, blogs, biographies, comments on the Internet</a:t>
            </a:r>
            <a:endParaRPr lang="en-GB" dirty="0"/>
          </a:p>
        </p:txBody>
      </p:sp>
      <p:sp>
        <p:nvSpPr>
          <p:cNvPr id="4" name="Slide Number Placeholder 3"/>
          <p:cNvSpPr>
            <a:spLocks noGrp="1"/>
          </p:cNvSpPr>
          <p:nvPr>
            <p:ph type="sldNum" sz="quarter" idx="10"/>
          </p:nvPr>
        </p:nvSpPr>
        <p:spPr/>
        <p:txBody>
          <a:bodyPr/>
          <a:lstStyle/>
          <a:p>
            <a:fld id="{C222AF44-E44B-43C4-9D63-9AA242289F08}" type="slidenum">
              <a:rPr lang="en-GB" smtClean="0"/>
              <a:t>8</a:t>
            </a:fld>
            <a:endParaRPr lang="en-GB"/>
          </a:p>
        </p:txBody>
      </p:sp>
    </p:spTree>
    <p:extLst>
      <p:ext uri="{BB962C8B-B14F-4D97-AF65-F5344CB8AC3E}">
        <p14:creationId xmlns:p14="http://schemas.microsoft.com/office/powerpoint/2010/main" val="27396458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History</a:t>
            </a:r>
            <a:endParaRPr lang="en-US" dirty="0" smtClean="0"/>
          </a:p>
          <a:p>
            <a:r>
              <a:rPr lang="en-US" dirty="0" smtClean="0"/>
              <a:t>It is necessary to improve self-awareness and personal development among individuals when they are in a group. The ‘</a:t>
            </a:r>
            <a:r>
              <a:rPr lang="en-US" dirty="0" err="1" smtClean="0"/>
              <a:t>Johari</a:t>
            </a:r>
            <a:r>
              <a:rPr lang="en-US" dirty="0" smtClean="0"/>
              <a:t>’ window model is a convenient method used to achieve this task of understanding and enhancing communication between the members in a group. American psychologists Joseph </a:t>
            </a:r>
            <a:r>
              <a:rPr lang="en-US" dirty="0" err="1" smtClean="0"/>
              <a:t>Luft</a:t>
            </a:r>
            <a:r>
              <a:rPr lang="en-US" dirty="0" smtClean="0"/>
              <a:t> and Harry Ingham developed this model in 1955. The idea was derived as the upshot of the group dynamics in University of California and was later improved by Joseph </a:t>
            </a:r>
            <a:r>
              <a:rPr lang="en-US" dirty="0" err="1" smtClean="0"/>
              <a:t>Luft</a:t>
            </a:r>
            <a:r>
              <a:rPr lang="en-US" dirty="0" smtClean="0"/>
              <a:t>. The name ‘</a:t>
            </a:r>
            <a:r>
              <a:rPr lang="en-US" dirty="0" err="1" smtClean="0"/>
              <a:t>Johari</a:t>
            </a:r>
            <a:r>
              <a:rPr lang="en-US" dirty="0" smtClean="0"/>
              <a:t>’ came from joining their first two names. This model is also denoted as feedback/disclosure model of self-awareness.</a:t>
            </a:r>
          </a:p>
          <a:p>
            <a:r>
              <a:rPr lang="en-US" b="1" dirty="0" smtClean="0"/>
              <a:t>Introduction</a:t>
            </a:r>
            <a:endParaRPr lang="en-US" dirty="0" smtClean="0"/>
          </a:p>
          <a:p>
            <a:r>
              <a:rPr lang="en-US" dirty="0" smtClean="0"/>
              <a:t>The </a:t>
            </a:r>
            <a:r>
              <a:rPr lang="en-US" dirty="0" err="1" smtClean="0"/>
              <a:t>Johari</a:t>
            </a:r>
            <a:r>
              <a:rPr lang="en-US" dirty="0" smtClean="0"/>
              <a:t> window model is used to enhance the individual’s perception on others. This model is based on two ideas- trust can be acquired by revealing information about you to others and learning yourselves from their feedbacks. Each person is represented by the </a:t>
            </a:r>
            <a:r>
              <a:rPr lang="en-US" dirty="0" err="1" smtClean="0"/>
              <a:t>Johari</a:t>
            </a:r>
            <a:r>
              <a:rPr lang="en-US" dirty="0" smtClean="0"/>
              <a:t> model through four quadrants or window pane. Each four window panes signifies personal information, feelings, motivation and whether that information is known or unknown to oneself or others in four viewpoints.</a:t>
            </a:r>
          </a:p>
          <a:p>
            <a:endParaRPr lang="en-GB" b="1" dirty="0" smtClean="0"/>
          </a:p>
          <a:p>
            <a:r>
              <a:rPr lang="en-US" dirty="0" smtClean="0"/>
              <a:t>The method of conveying and accepting feedback is interpreted in this model. A </a:t>
            </a:r>
            <a:r>
              <a:rPr lang="en-US" dirty="0" err="1" smtClean="0"/>
              <a:t>Johari</a:t>
            </a:r>
            <a:r>
              <a:rPr lang="en-US" dirty="0" smtClean="0"/>
              <a:t> is represented as a common window with four panes. Two of these panes represent self and the other two represent the part unknown to self but to others. The information transfers from one pane to the other as the result of mutual trust which can be achieved through socializing and the feedback got from other members of the group.</a:t>
            </a:r>
          </a:p>
          <a:p>
            <a:r>
              <a:rPr lang="en-US" dirty="0" smtClean="0"/>
              <a:t>1. </a:t>
            </a:r>
            <a:r>
              <a:rPr lang="en-US" b="1" dirty="0" smtClean="0"/>
              <a:t>Open/self-area or arena </a:t>
            </a:r>
            <a:r>
              <a:rPr lang="en-US" dirty="0" smtClean="0"/>
              <a:t>– Here the information about the person his attitudes, </a:t>
            </a:r>
            <a:r>
              <a:rPr lang="en-US" dirty="0" err="1" smtClean="0"/>
              <a:t>behaviour</a:t>
            </a:r>
            <a:r>
              <a:rPr lang="en-US" dirty="0" smtClean="0"/>
              <a:t>, emotions, feelings, skills and views will be known by the person as well as by others. This is mainly the area where all the communications occur and the larger the arena becomes the more effectual and dynamic the relationship will be. ‘Feedback solicitation’ is a process which occurs by understanding and listening to the feedback from another person. Through this way the open area can be increased horizontally decreasing the blind spot. The size of the arena can also be increased downwards and thus by reducing the hidden and unknown areas through revealing one’s feelings to other person.</a:t>
            </a:r>
          </a:p>
          <a:p>
            <a:r>
              <a:rPr lang="en-US" dirty="0" smtClean="0"/>
              <a:t>2. </a:t>
            </a:r>
            <a:r>
              <a:rPr lang="en-US" b="1" dirty="0" smtClean="0"/>
              <a:t>Blind self or blind spot</a:t>
            </a:r>
            <a:r>
              <a:rPr lang="en-US" dirty="0" smtClean="0"/>
              <a:t> – Information about yourselves that others know in a group but you will be unaware of it. Others may interpret yourselves differently than you expect. The blind spot is reduced for an efficient communication through seeking feedback from others.</a:t>
            </a:r>
          </a:p>
          <a:p>
            <a:r>
              <a:rPr lang="en-US" dirty="0" smtClean="0"/>
              <a:t>3. </a:t>
            </a:r>
            <a:r>
              <a:rPr lang="en-US" b="1" dirty="0" smtClean="0"/>
              <a:t>Hidden area or façade</a:t>
            </a:r>
            <a:r>
              <a:rPr lang="en-US" dirty="0" smtClean="0"/>
              <a:t> – Information that is known to you but will be kept unknown from others. This can be any personal information which you feel reluctant to reveal. This includes feelings, past experiences, fears, secrets etc. we keep some of our feelings and information as private as it affects the relationships and thus the hidden area must be reduced by moving the information to the open areas.</a:t>
            </a:r>
          </a:p>
          <a:p>
            <a:r>
              <a:rPr lang="en-US" dirty="0" smtClean="0"/>
              <a:t>4. </a:t>
            </a:r>
            <a:r>
              <a:rPr lang="en-US" b="1" dirty="0" smtClean="0"/>
              <a:t>Unknown area </a:t>
            </a:r>
            <a:r>
              <a:rPr lang="en-US" dirty="0" smtClean="0"/>
              <a:t>– The Information which are unaware to yourselves as well as others. This includes the information, feelings, capabilities, talents etc. This can be due to traumatic past experiences or events which can be unknown for a lifetime. The person will be unaware till he discovers his hidden qualities and capabilities or through observation of others. Open communication is also an effective way to decrease the unknown area and thus to communicate effectively.</a:t>
            </a:r>
          </a:p>
          <a:p>
            <a:endParaRPr lang="en-US" b="1" dirty="0" smtClean="0"/>
          </a:p>
          <a:p>
            <a:endParaRPr lang="en-US" b="1" dirty="0" smtClean="0"/>
          </a:p>
          <a:p>
            <a:endParaRPr lang="en-US" b="1" dirty="0" smtClean="0"/>
          </a:p>
          <a:p>
            <a:r>
              <a:rPr lang="en-US" b="1" dirty="0" smtClean="0"/>
              <a:t>APPLICATION OF THE JOHARI WINDOW IN SELF-AWARENESS</a:t>
            </a:r>
          </a:p>
          <a:p>
            <a:r>
              <a:rPr lang="en-US" dirty="0" smtClean="0"/>
              <a:t>We cannot talk about self-awareness without touching on the </a:t>
            </a:r>
            <a:r>
              <a:rPr lang="en-US" dirty="0" err="1" smtClean="0"/>
              <a:t>Johari</a:t>
            </a:r>
            <a:r>
              <a:rPr lang="en-US" dirty="0" smtClean="0"/>
              <a:t> Window, a tool that is popular for use in understanding relationships with oneself and with others. It is considered to be a very useful tool for the analysis of self-awareness so as to improve on it.</a:t>
            </a:r>
          </a:p>
          <a:p>
            <a:r>
              <a:rPr lang="en-US" dirty="0" smtClean="0"/>
              <a:t>The </a:t>
            </a:r>
            <a:r>
              <a:rPr lang="en-US" dirty="0" err="1" smtClean="0"/>
              <a:t>Johari</a:t>
            </a:r>
            <a:r>
              <a:rPr lang="en-US" dirty="0" smtClean="0"/>
              <a:t> Window has four regions or areas, representing the Self.</a:t>
            </a:r>
          </a:p>
          <a:p>
            <a:pPr>
              <a:buFont typeface="+mj-lt"/>
              <a:buAutoNum type="arabicPeriod"/>
            </a:pPr>
            <a:r>
              <a:rPr lang="en-US" b="1" dirty="0" smtClean="0"/>
              <a:t>Open Area</a:t>
            </a:r>
            <a:r>
              <a:rPr lang="en-US" dirty="0" smtClean="0"/>
              <a:t> – what a person knows about himself that is also known by other people. This is the part that is considered an open book. Everyone, especially you, knows about it. Of course, there may be differences in how you view yourself and how others see you, but the point is that you are aware of it, and so are the others.</a:t>
            </a:r>
          </a:p>
          <a:p>
            <a:pPr>
              <a:buFont typeface="+mj-lt"/>
              <a:buAutoNum type="arabicPeriod"/>
            </a:pPr>
            <a:r>
              <a:rPr lang="en-US" b="1" dirty="0" smtClean="0"/>
              <a:t>Blind Area</a:t>
            </a:r>
            <a:r>
              <a:rPr lang="en-US" dirty="0" smtClean="0"/>
              <a:t> – what a person does not know about himself, but is known by other people. There are things that others see in you, but you are completely unaware of. For example, some people may view you as someone who is arrogant or full of yourself, when you think that you are simply confident. Or they may think that you have the potential to be a good leader if you only try, while stepping up to lead is a concept that sounds very alien and scary to you.</a:t>
            </a:r>
          </a:p>
          <a:p>
            <a:pPr>
              <a:buFont typeface="+mj-lt"/>
              <a:buAutoNum type="arabicPeriod"/>
            </a:pPr>
            <a:r>
              <a:rPr lang="en-US" b="1" dirty="0" smtClean="0"/>
              <a:t>Hidden Area</a:t>
            </a:r>
            <a:r>
              <a:rPr lang="en-US" dirty="0" smtClean="0"/>
              <a:t> – what a person knows about himself, but is not known by others. These are the parts that you keep private, and refuse to show to others, for reasons that may be known only to </a:t>
            </a:r>
            <a:r>
              <a:rPr lang="en-US" dirty="0" err="1" smtClean="0"/>
              <a:t>you.There</a:t>
            </a:r>
            <a:r>
              <a:rPr lang="en-US" dirty="0" smtClean="0"/>
              <a:t> are people who claim to be leading “double lives”, where they show one side to others, but are keeping an aspect of themselves hidden from view.</a:t>
            </a:r>
          </a:p>
          <a:p>
            <a:pPr>
              <a:buFont typeface="+mj-lt"/>
              <a:buAutoNum type="arabicPeriod"/>
            </a:pPr>
            <a:r>
              <a:rPr lang="en-US" b="1" dirty="0" smtClean="0"/>
              <a:t>Unknown Area</a:t>
            </a:r>
            <a:r>
              <a:rPr lang="en-US" dirty="0" smtClean="0"/>
              <a:t> – what a person does not know about himself, that is also unknown by others. This is the part of yourself that no one knows about, least of all you. When they are tapped into or unleashed, you will be surprising both yourself and the people around you.</a:t>
            </a:r>
          </a:p>
          <a:p>
            <a:r>
              <a:rPr lang="en-US" dirty="0" smtClean="0"/>
              <a:t>Groups of individuals, employees and managers are often made to accomplish the </a:t>
            </a:r>
            <a:r>
              <a:rPr lang="en-US" dirty="0" err="1" smtClean="0"/>
              <a:t>Johari</a:t>
            </a:r>
            <a:r>
              <a:rPr lang="en-US" dirty="0" smtClean="0"/>
              <a:t> Window so they can get an idea of their levels of self-awareness. This has also become widely used in corporate settings, with the purpose of improving employees’ personal development, improvement of their communication skills, interpersonal relationships and teamwork or group dynamics.</a:t>
            </a:r>
          </a:p>
          <a:p>
            <a:endParaRPr lang="en-US" dirty="0" smtClean="0"/>
          </a:p>
          <a:p>
            <a:r>
              <a:rPr lang="en-US" dirty="0" smtClean="0"/>
              <a:t>From</a:t>
            </a:r>
            <a:r>
              <a:rPr lang="en-US" baseline="0" dirty="0" smtClean="0"/>
              <a:t> a </a:t>
            </a:r>
            <a:r>
              <a:rPr lang="en-US" baseline="0" dirty="0" err="1" smtClean="0"/>
              <a:t>organisational</a:t>
            </a:r>
            <a:r>
              <a:rPr lang="en-US" baseline="0" dirty="0" smtClean="0"/>
              <a:t> management book source below</a:t>
            </a:r>
          </a:p>
          <a:p>
            <a:pPr algn="l"/>
            <a:r>
              <a:rPr lang="en-GB" sz="1200" b="1" i="0" u="none" strike="noStrike" baseline="0" dirty="0" smtClean="0">
                <a:solidFill>
                  <a:srgbClr val="0000FF"/>
                </a:solidFill>
                <a:latin typeface="HelveticaNeue-Bold"/>
              </a:rPr>
              <a:t>The Johari window</a:t>
            </a:r>
          </a:p>
          <a:p>
            <a:pPr algn="l"/>
            <a:r>
              <a:rPr lang="en-GB" sz="1200" b="0" i="0" u="none" strike="noStrike" baseline="0" dirty="0" smtClean="0">
                <a:solidFill>
                  <a:srgbClr val="000000"/>
                </a:solidFill>
                <a:latin typeface="Giovanni-Book"/>
              </a:rPr>
              <a:t>A simple framework for looking at self-insight, which is used frequently to help individuals</a:t>
            </a:r>
          </a:p>
          <a:p>
            <a:pPr algn="l"/>
            <a:r>
              <a:rPr lang="en-GB" sz="1200" b="0" i="0" u="none" strike="noStrike" baseline="0" dirty="0" smtClean="0">
                <a:solidFill>
                  <a:srgbClr val="000000"/>
                </a:solidFill>
                <a:latin typeface="Giovanni-Book"/>
              </a:rPr>
              <a:t>in the T-group process, is the ‘</a:t>
            </a:r>
            <a:r>
              <a:rPr lang="en-GB" sz="1200" b="1" i="0" u="none" strike="noStrike" baseline="0" dirty="0" smtClean="0">
                <a:solidFill>
                  <a:srgbClr val="9A009A"/>
                </a:solidFill>
                <a:latin typeface="HelveticaNeue-Bold"/>
              </a:rPr>
              <a:t>Johari window</a:t>
            </a:r>
            <a:r>
              <a:rPr lang="en-GB" sz="1200" b="0" i="0" u="none" strike="noStrike" baseline="0" dirty="0" smtClean="0">
                <a:solidFill>
                  <a:srgbClr val="000000"/>
                </a:solidFill>
                <a:latin typeface="Giovanni-Book"/>
              </a:rPr>
              <a:t>’ (</a:t>
            </a:r>
            <a:r>
              <a:rPr lang="en-GB" sz="1200" b="0" i="1" u="none" strike="noStrike" baseline="0" dirty="0" smtClean="0">
                <a:solidFill>
                  <a:srgbClr val="000000"/>
                </a:solidFill>
                <a:latin typeface="Giovanni-BookItalic"/>
              </a:rPr>
              <a:t>see </a:t>
            </a:r>
            <a:r>
              <a:rPr lang="en-GB" sz="1200" b="0" i="0" u="none" strike="noStrike" baseline="0" dirty="0" smtClean="0">
                <a:solidFill>
                  <a:srgbClr val="000000"/>
                </a:solidFill>
                <a:latin typeface="Giovanni-Book"/>
              </a:rPr>
              <a:t>Figure 9.7). This classifies behaviour</a:t>
            </a:r>
          </a:p>
          <a:p>
            <a:pPr algn="l"/>
            <a:r>
              <a:rPr lang="en-GB" sz="1200" b="0" i="0" u="none" strike="noStrike" baseline="0" dirty="0" smtClean="0">
                <a:solidFill>
                  <a:srgbClr val="000000"/>
                </a:solidFill>
                <a:latin typeface="Giovanni-Book"/>
              </a:rPr>
              <a:t>in matrix form between what is known–unknown to self and what is known–unknown to</a:t>
            </a:r>
          </a:p>
          <a:p>
            <a:pPr algn="l"/>
            <a:r>
              <a:rPr lang="en-GB" sz="1200" b="0" i="0" u="none" strike="noStrike" baseline="0" dirty="0" smtClean="0">
                <a:solidFill>
                  <a:srgbClr val="000000"/>
                </a:solidFill>
                <a:latin typeface="Giovanni-Book"/>
              </a:rPr>
              <a:t>others.</a:t>
            </a:r>
            <a:r>
              <a:rPr lang="en-GB" sz="800" b="0" i="0" u="none" strike="noStrike" baseline="0" dirty="0" smtClean="0">
                <a:solidFill>
                  <a:srgbClr val="000000"/>
                </a:solidFill>
                <a:latin typeface="Giovanni-Book"/>
              </a:rPr>
              <a:t>37 </a:t>
            </a:r>
            <a:r>
              <a:rPr lang="en-GB" sz="1200" b="0" i="0" u="none" strike="noStrike" baseline="0" dirty="0" smtClean="0">
                <a:solidFill>
                  <a:srgbClr val="000000"/>
                </a:solidFill>
                <a:latin typeface="Giovanni-Book"/>
              </a:rPr>
              <a:t>A central feature of the T-group is reduction of the individual’s ‘hidden’ behaviour</a:t>
            </a:r>
          </a:p>
          <a:p>
            <a:pPr algn="l"/>
            <a:r>
              <a:rPr lang="en-GB" sz="1200" b="0" i="0" u="none" strike="noStrike" baseline="0" dirty="0" smtClean="0">
                <a:solidFill>
                  <a:srgbClr val="000000"/>
                </a:solidFill>
                <a:latin typeface="Giovanni-Book"/>
              </a:rPr>
              <a:t>through self-disclosure and reduction of the ‘blind’ behaviour through feedback from</a:t>
            </a:r>
          </a:p>
          <a:p>
            <a:pPr algn="l"/>
            <a:r>
              <a:rPr lang="en-GB" sz="1200" b="0" i="0" u="none" strike="noStrike" baseline="0" dirty="0" smtClean="0">
                <a:solidFill>
                  <a:srgbClr val="000000"/>
                </a:solidFill>
                <a:latin typeface="Giovanni-Book"/>
              </a:rPr>
              <a:t>others.</a:t>
            </a:r>
          </a:p>
          <a:p>
            <a:pPr algn="l"/>
            <a:r>
              <a:rPr lang="en-GB" sz="800" b="0" i="0" u="none" strike="noStrike" baseline="0" dirty="0" smtClean="0">
                <a:solidFill>
                  <a:srgbClr val="9A009A"/>
                </a:solidFill>
                <a:latin typeface="ZapfDingbats"/>
              </a:rPr>
              <a:t>■ </a:t>
            </a:r>
            <a:r>
              <a:rPr lang="en-GB" sz="1200" b="1" i="0" u="none" strike="noStrike" baseline="0" dirty="0" smtClean="0">
                <a:solidFill>
                  <a:srgbClr val="000000"/>
                </a:solidFill>
                <a:latin typeface="Giovanni-Bold"/>
              </a:rPr>
              <a:t>Hidden behaviour </a:t>
            </a:r>
            <a:r>
              <a:rPr lang="en-GB" sz="1200" b="0" i="0" u="none" strike="noStrike" baseline="0" dirty="0" smtClean="0">
                <a:solidFill>
                  <a:srgbClr val="000000"/>
                </a:solidFill>
                <a:latin typeface="Giovanni-Book"/>
              </a:rPr>
              <a:t>is that which the individual wishes to conceal from, or not to communicate</a:t>
            </a:r>
          </a:p>
          <a:p>
            <a:pPr algn="l"/>
            <a:r>
              <a:rPr lang="en-GB" sz="1200" b="0" i="0" u="none" strike="noStrike" baseline="0" dirty="0" smtClean="0">
                <a:solidFill>
                  <a:srgbClr val="000000"/>
                </a:solidFill>
                <a:latin typeface="Giovanni-Book"/>
              </a:rPr>
              <a:t>to, other group members. It is part of the private self. An important role of the</a:t>
            </a:r>
          </a:p>
          <a:p>
            <a:pPr algn="l"/>
            <a:r>
              <a:rPr lang="en-GB" sz="2000" b="1" i="1" u="none" strike="noStrike" baseline="0" dirty="0" smtClean="0">
                <a:solidFill>
                  <a:srgbClr val="FFFFFF"/>
                </a:solidFill>
                <a:latin typeface="HelveticaNeue-BoldItalic"/>
              </a:rPr>
              <a:t>Critical reflection</a:t>
            </a:r>
          </a:p>
          <a:p>
            <a:pPr algn="l"/>
            <a:r>
              <a:rPr lang="en-GB" sz="1200" b="0" i="0" u="none" strike="noStrike" baseline="0" dirty="0" smtClean="0">
                <a:solidFill>
                  <a:srgbClr val="000000"/>
                </a:solidFill>
                <a:latin typeface="HelveticaNeue-Roman"/>
              </a:rPr>
              <a:t>‘Sensitivity training programmes are an unnecessary activity that have no practical value</a:t>
            </a:r>
          </a:p>
          <a:p>
            <a:pPr algn="l"/>
            <a:r>
              <a:rPr lang="en-GB" sz="1200" b="0" i="0" u="none" strike="noStrike" baseline="0" dirty="0" smtClean="0">
                <a:solidFill>
                  <a:srgbClr val="000000"/>
                </a:solidFill>
                <a:latin typeface="HelveticaNeue-Roman"/>
              </a:rPr>
              <a:t>as a means of increasing the long-term standard of group performance, and for many</a:t>
            </a:r>
          </a:p>
          <a:p>
            <a:pPr algn="l"/>
            <a:r>
              <a:rPr lang="en-GB" sz="1200" b="0" i="0" u="none" strike="noStrike" baseline="0" dirty="0" smtClean="0">
                <a:solidFill>
                  <a:srgbClr val="000000"/>
                </a:solidFill>
                <a:latin typeface="HelveticaNeue-Roman"/>
              </a:rPr>
              <a:t>people they are an embarrassing and demeaning experience.’</a:t>
            </a:r>
          </a:p>
          <a:p>
            <a:pPr algn="l"/>
            <a:r>
              <a:rPr lang="en-GB" sz="1200" b="0" i="1" u="none" strike="noStrike" baseline="0" dirty="0" smtClean="0">
                <a:solidFill>
                  <a:srgbClr val="000000"/>
                </a:solidFill>
                <a:latin typeface="HelveticaNeue-Italic"/>
              </a:rPr>
              <a:t>Under what circumstances can such programmes ever be justified? How do you feel</a:t>
            </a:r>
          </a:p>
          <a:p>
            <a:pPr algn="l"/>
            <a:r>
              <a:rPr lang="en-GB" sz="1200" b="0" i="1" u="none" strike="noStrike" baseline="0" dirty="0" smtClean="0">
                <a:solidFill>
                  <a:srgbClr val="000000"/>
                </a:solidFill>
                <a:latin typeface="HelveticaNeue-Italic"/>
              </a:rPr>
              <a:t>about participating in such a programme?</a:t>
            </a:r>
          </a:p>
          <a:p>
            <a:pPr algn="l"/>
            <a:r>
              <a:rPr lang="en-GB" sz="1200" b="1" i="0" u="none" strike="noStrike" baseline="0" dirty="0" smtClean="0">
                <a:solidFill>
                  <a:srgbClr val="FFFFFF"/>
                </a:solidFill>
                <a:latin typeface="HelveticaNeue-Bold"/>
              </a:rPr>
              <a:t>Figure 9.7 </a:t>
            </a:r>
            <a:r>
              <a:rPr lang="en-GB" sz="1200" b="1" i="0" u="none" strike="noStrike" baseline="0" dirty="0" smtClean="0">
                <a:solidFill>
                  <a:srgbClr val="000000"/>
                </a:solidFill>
                <a:latin typeface="HelveticaNeue-Bold"/>
              </a:rPr>
              <a:t>The Johari window</a:t>
            </a:r>
          </a:p>
          <a:p>
            <a:pPr algn="l"/>
            <a:r>
              <a:rPr lang="en-GB" sz="800" b="1" i="0" u="none" strike="noStrike" baseline="0" dirty="0" smtClean="0">
                <a:solidFill>
                  <a:srgbClr val="000000"/>
                </a:solidFill>
                <a:latin typeface="HelveticaNeue-Bold"/>
              </a:rPr>
              <a:t>CHAPTER 9 </a:t>
            </a:r>
            <a:r>
              <a:rPr lang="en-GB" sz="800" b="0" i="0" u="none" strike="noStrike" baseline="0" dirty="0" smtClean="0">
                <a:solidFill>
                  <a:srgbClr val="000000"/>
                </a:solidFill>
                <a:latin typeface="HelveticaNeue-Roman"/>
              </a:rPr>
              <a:t>WORKING IN GROUPS AND TEAMS</a:t>
            </a:r>
          </a:p>
          <a:p>
            <a:pPr algn="l"/>
            <a:r>
              <a:rPr lang="en-GB" sz="1200" b="1" i="0" u="none" strike="noStrike" baseline="0" dirty="0" smtClean="0">
                <a:solidFill>
                  <a:srgbClr val="000000"/>
                </a:solidFill>
                <a:latin typeface="HelveticaNeue-Bold"/>
              </a:rPr>
              <a:t>359</a:t>
            </a:r>
          </a:p>
          <a:p>
            <a:pPr algn="l"/>
            <a:r>
              <a:rPr lang="en-GB" sz="1200" b="0" i="0" u="none" strike="noStrike" baseline="0" dirty="0" smtClean="0">
                <a:solidFill>
                  <a:srgbClr val="000000"/>
                </a:solidFill>
                <a:latin typeface="Giovanni-Book"/>
              </a:rPr>
              <a:t>group is to establish whether members conceal too much, or too little, about themselves</a:t>
            </a:r>
          </a:p>
          <a:p>
            <a:pPr algn="l"/>
            <a:r>
              <a:rPr lang="en-GB" sz="1200" b="0" i="0" u="none" strike="noStrike" baseline="0" dirty="0" smtClean="0">
                <a:solidFill>
                  <a:srgbClr val="000000"/>
                </a:solidFill>
                <a:latin typeface="Giovanni-Book"/>
              </a:rPr>
              <a:t>from other members.</a:t>
            </a:r>
          </a:p>
          <a:p>
            <a:pPr algn="l"/>
            <a:r>
              <a:rPr lang="en-GB" sz="800" b="0" i="0" u="none" strike="noStrike" baseline="0" dirty="0" smtClean="0">
                <a:solidFill>
                  <a:srgbClr val="9A009A"/>
                </a:solidFill>
                <a:latin typeface="ZapfDingbats"/>
              </a:rPr>
              <a:t>■ </a:t>
            </a:r>
            <a:r>
              <a:rPr lang="en-GB" sz="1200" b="1" i="0" u="none" strike="noStrike" baseline="0" dirty="0" smtClean="0">
                <a:solidFill>
                  <a:srgbClr val="000000"/>
                </a:solidFill>
                <a:latin typeface="Giovanni-Bold"/>
              </a:rPr>
              <a:t>The blind area </a:t>
            </a:r>
            <a:r>
              <a:rPr lang="en-GB" sz="1200" b="0" i="0" u="none" strike="noStrike" baseline="0" dirty="0" smtClean="0">
                <a:solidFill>
                  <a:srgbClr val="000000"/>
                </a:solidFill>
                <a:latin typeface="Giovanni-Book"/>
              </a:rPr>
              <a:t>(that is behaviour known to others but unknown to self) includes</a:t>
            </a:r>
          </a:p>
          <a:p>
            <a:pPr algn="l"/>
            <a:r>
              <a:rPr lang="en-GB" sz="1200" b="0" i="0" u="none" strike="noStrike" baseline="0" dirty="0" smtClean="0">
                <a:solidFill>
                  <a:srgbClr val="000000"/>
                </a:solidFill>
                <a:latin typeface="Giovanni-Book"/>
              </a:rPr>
              <a:t>mannerisms, gestures and tone of voice and represents behaviour of the impact of which</a:t>
            </a:r>
          </a:p>
          <a:p>
            <a:pPr algn="l"/>
            <a:r>
              <a:rPr lang="en-GB" sz="1200" b="0" i="0" u="none" strike="noStrike" baseline="0" dirty="0" smtClean="0">
                <a:solidFill>
                  <a:srgbClr val="000000"/>
                </a:solidFill>
                <a:latin typeface="Giovanni-Book"/>
              </a:rPr>
              <a:t>on others the individual is unaware. This is sometimes referred to as the ‘bad breath’</a:t>
            </a:r>
          </a:p>
          <a:p>
            <a:pPr algn="l"/>
            <a:r>
              <a:rPr lang="en-GB" sz="1200" b="0" i="0" u="none" strike="noStrike" baseline="0" dirty="0" smtClean="0">
                <a:solidFill>
                  <a:srgbClr val="000000"/>
                </a:solidFill>
                <a:latin typeface="Giovanni-Book"/>
              </a:rPr>
              <a:t>area.</a:t>
            </a:r>
          </a:p>
          <a:p>
            <a:pPr algn="l"/>
            <a:r>
              <a:rPr lang="en-GB" sz="1200" b="0" i="0" u="none" strike="noStrike" baseline="0" dirty="0" smtClean="0">
                <a:solidFill>
                  <a:srgbClr val="000000"/>
                </a:solidFill>
                <a:latin typeface="Giovanni-Book"/>
              </a:rPr>
              <a:t>Members must establish an atmosphere of openness and trust in order that hidden and</a:t>
            </a:r>
          </a:p>
          <a:p>
            <a:pPr algn="l"/>
            <a:r>
              <a:rPr lang="en-GB" sz="1200" b="0" i="0" u="none" strike="noStrike" baseline="0" dirty="0" smtClean="0">
                <a:solidFill>
                  <a:srgbClr val="000000"/>
                </a:solidFill>
                <a:latin typeface="Giovanni-Book"/>
              </a:rPr>
              <a:t>blind behaviours are reduced and the public behaviour enhanced. (Recall also the comment</a:t>
            </a:r>
          </a:p>
          <a:p>
            <a:pPr algn="l"/>
            <a:r>
              <a:rPr lang="en-GB" sz="1200" b="0" i="0" u="none" strike="noStrike" baseline="0" smtClean="0">
                <a:solidFill>
                  <a:srgbClr val="000000"/>
                </a:solidFill>
                <a:latin typeface="Giovanni-Book"/>
              </a:rPr>
              <a:t>in Chapter 4 on making public people’s private attitudes.)</a:t>
            </a:r>
            <a:endParaRPr lang="en-US" dirty="0" smtClean="0"/>
          </a:p>
          <a:p>
            <a:endParaRPr lang="en-US" dirty="0"/>
          </a:p>
        </p:txBody>
      </p:sp>
      <p:sp>
        <p:nvSpPr>
          <p:cNvPr id="4" name="Slide Number Placeholder 3"/>
          <p:cNvSpPr>
            <a:spLocks noGrp="1"/>
          </p:cNvSpPr>
          <p:nvPr>
            <p:ph type="sldNum" sz="quarter" idx="10"/>
          </p:nvPr>
        </p:nvSpPr>
        <p:spPr/>
        <p:txBody>
          <a:bodyPr/>
          <a:lstStyle/>
          <a:p>
            <a:fld id="{C222AF44-E44B-43C4-9D63-9AA242289F08}" type="slidenum">
              <a:rPr lang="en-GB" smtClean="0"/>
              <a:t>9</a:t>
            </a:fld>
            <a:endParaRPr lang="en-GB"/>
          </a:p>
        </p:txBody>
      </p:sp>
    </p:spTree>
    <p:extLst>
      <p:ext uri="{BB962C8B-B14F-4D97-AF65-F5344CB8AC3E}">
        <p14:creationId xmlns:p14="http://schemas.microsoft.com/office/powerpoint/2010/main" val="9742279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Step 1:</a:t>
            </a:r>
            <a:r>
              <a:rPr lang="en-GB" baseline="0" dirty="0" smtClean="0"/>
              <a:t> </a:t>
            </a:r>
            <a:r>
              <a:rPr lang="en-GB" dirty="0" smtClean="0"/>
              <a:t>The skills you want to develop are your goals/aims</a:t>
            </a:r>
            <a:endParaRPr lang="en-GB" dirty="0"/>
          </a:p>
        </p:txBody>
      </p:sp>
      <p:sp>
        <p:nvSpPr>
          <p:cNvPr id="4" name="Slide Number Placeholder 3"/>
          <p:cNvSpPr>
            <a:spLocks noGrp="1"/>
          </p:cNvSpPr>
          <p:nvPr>
            <p:ph type="sldNum" sz="quarter" idx="10"/>
          </p:nvPr>
        </p:nvSpPr>
        <p:spPr/>
        <p:txBody>
          <a:bodyPr/>
          <a:lstStyle/>
          <a:p>
            <a:fld id="{C222AF44-E44B-43C4-9D63-9AA242289F08}" type="slidenum">
              <a:rPr lang="en-GB" smtClean="0"/>
              <a:t>10</a:t>
            </a:fld>
            <a:endParaRPr lang="en-GB"/>
          </a:p>
        </p:txBody>
      </p:sp>
    </p:spTree>
    <p:extLst>
      <p:ext uri="{BB962C8B-B14F-4D97-AF65-F5344CB8AC3E}">
        <p14:creationId xmlns:p14="http://schemas.microsoft.com/office/powerpoint/2010/main" val="1757413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Step 2: Are the objectives that</a:t>
            </a:r>
            <a:r>
              <a:rPr lang="en-GB" baseline="0" dirty="0" smtClean="0"/>
              <a:t> will allow you to develop the skills you set as your goals/aims in step 1.</a:t>
            </a:r>
            <a:endParaRPr lang="en-GB" dirty="0"/>
          </a:p>
        </p:txBody>
      </p:sp>
      <p:sp>
        <p:nvSpPr>
          <p:cNvPr id="4" name="Slide Number Placeholder 3"/>
          <p:cNvSpPr>
            <a:spLocks noGrp="1"/>
          </p:cNvSpPr>
          <p:nvPr>
            <p:ph type="sldNum" sz="quarter" idx="10"/>
          </p:nvPr>
        </p:nvSpPr>
        <p:spPr/>
        <p:txBody>
          <a:bodyPr/>
          <a:lstStyle/>
          <a:p>
            <a:fld id="{C222AF44-E44B-43C4-9D63-9AA242289F08}" type="slidenum">
              <a:rPr lang="en-GB" smtClean="0"/>
              <a:t>11</a:t>
            </a:fld>
            <a:endParaRPr lang="en-GB"/>
          </a:p>
        </p:txBody>
      </p:sp>
    </p:spTree>
    <p:extLst>
      <p:ext uri="{BB962C8B-B14F-4D97-AF65-F5344CB8AC3E}">
        <p14:creationId xmlns:p14="http://schemas.microsoft.com/office/powerpoint/2010/main" val="16520298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1. Concrete Experience</a:t>
            </a:r>
          </a:p>
          <a:p>
            <a:r>
              <a:rPr lang="en-GB" dirty="0" smtClean="0"/>
              <a:t>This is something that happens to you or you experience. This can be absolutely anything. It might be something that happens at work, or at home, or in a relationship. It might be that the experience is a simulated one or an example in a training course. The experience could be on your own, such as dealing with your boss; or a group activity, such as the ice-breaker in a team </a:t>
            </a:r>
            <a:r>
              <a:rPr lang="en-GB" dirty="0" err="1" smtClean="0"/>
              <a:t>excercise</a:t>
            </a:r>
            <a:r>
              <a:rPr lang="en-GB" dirty="0" smtClean="0"/>
              <a:t>.</a:t>
            </a:r>
          </a:p>
          <a:p>
            <a:r>
              <a:rPr lang="en-GB" b="1" dirty="0" smtClean="0"/>
              <a:t>2. Reflective Observation</a:t>
            </a:r>
          </a:p>
          <a:p>
            <a:r>
              <a:rPr lang="en-GB" dirty="0" smtClean="0"/>
              <a:t>Having had your concrete experience you should take time to think about the activity or event. Think about what happened – what worked? What didn’t work? What was easy? Difficult? Was anything surprising? Did things happen as expected?</a:t>
            </a:r>
          </a:p>
          <a:p>
            <a:r>
              <a:rPr lang="en-GB" b="1" dirty="0" smtClean="0"/>
              <a:t>In a more formal context, you might also want to think about writing a </a:t>
            </a:r>
            <a:r>
              <a:rPr lang="en-GB" b="1" dirty="0" smtClean="0">
                <a:hlinkClick r:id="rId3"/>
              </a:rPr>
              <a:t>lessons learned document</a:t>
            </a:r>
            <a:r>
              <a:rPr lang="en-GB" b="1" dirty="0" smtClean="0"/>
              <a:t>.</a:t>
            </a:r>
          </a:p>
          <a:p>
            <a:r>
              <a:rPr lang="en-GB" b="1" dirty="0" smtClean="0"/>
              <a:t>3. Abstract Conceptualisation</a:t>
            </a:r>
          </a:p>
          <a:p>
            <a:r>
              <a:rPr lang="en-GB" dirty="0" smtClean="0"/>
              <a:t>This stage takes the ideas in step 2 and advances them and widens their scope. Involves trying to make sense of what has happened</a:t>
            </a:r>
          </a:p>
          <a:p>
            <a:pPr>
              <a:buFont typeface="Arial"/>
              <a:buChar char="•"/>
            </a:pPr>
            <a:r>
              <a:rPr lang="en-GB" dirty="0" smtClean="0"/>
              <a:t>in the context of your (group) experience</a:t>
            </a:r>
          </a:p>
          <a:p>
            <a:pPr>
              <a:buFont typeface="Arial"/>
              <a:buChar char="•"/>
            </a:pPr>
            <a:r>
              <a:rPr lang="en-GB" dirty="0" smtClean="0"/>
              <a:t>historical experience e.g. how does this experience compare with how it has gone down in the past?</a:t>
            </a:r>
          </a:p>
          <a:p>
            <a:pPr>
              <a:buFont typeface="Arial"/>
              <a:buChar char="•"/>
            </a:pPr>
            <a:r>
              <a:rPr lang="en-GB" dirty="0" smtClean="0"/>
              <a:t>theoretical frameworks e.g. how does what has happened to you fit in with text-book explanations for what should or might happen?</a:t>
            </a:r>
          </a:p>
          <a:p>
            <a:r>
              <a:rPr lang="en-GB" dirty="0" smtClean="0"/>
              <a:t>This stage is also an opportunity to think about the connections and relationships between your observations and experiences.</a:t>
            </a:r>
          </a:p>
          <a:p>
            <a:r>
              <a:rPr lang="en-GB" b="1" dirty="0" smtClean="0"/>
              <a:t>4. Active Experimentation</a:t>
            </a:r>
          </a:p>
          <a:p>
            <a:r>
              <a:rPr lang="en-GB" dirty="0" smtClean="0"/>
              <a:t>The final step in the learning cycle is to think about how you are going to put into practice what you learned in steps 1 to 3.</a:t>
            </a:r>
          </a:p>
          <a:p>
            <a:r>
              <a:rPr lang="en-GB" dirty="0" smtClean="0"/>
              <a:t>Make a plan for how you can build on what has happened. Make some predictions about what might happen next. How might your behaviour change the next time you encounter this event or experience?</a:t>
            </a:r>
          </a:p>
          <a:p>
            <a:r>
              <a:rPr lang="en-GB" b="1" dirty="0" smtClean="0"/>
              <a:t>The Learning Cycle</a:t>
            </a:r>
          </a:p>
          <a:p>
            <a:r>
              <a:rPr lang="en-GB" dirty="0" smtClean="0"/>
              <a:t>To make the most of these stages, you really should try to think of them in terms of a cycle or loop. As your experience of a event or lesson advances, you will be better able to deal with it the next time. You can incorporate your reflection and the lessons you learned into your approach to tackling problems or situations.</a:t>
            </a:r>
          </a:p>
          <a:p>
            <a:endParaRPr lang="en-GB" dirty="0"/>
          </a:p>
        </p:txBody>
      </p:sp>
      <p:sp>
        <p:nvSpPr>
          <p:cNvPr id="4" name="Slide Number Placeholder 3"/>
          <p:cNvSpPr>
            <a:spLocks noGrp="1"/>
          </p:cNvSpPr>
          <p:nvPr>
            <p:ph type="sldNum" sz="quarter" idx="10"/>
          </p:nvPr>
        </p:nvSpPr>
        <p:spPr/>
        <p:txBody>
          <a:bodyPr/>
          <a:lstStyle/>
          <a:p>
            <a:fld id="{C222AF44-E44B-43C4-9D63-9AA242289F08}" type="slidenum">
              <a:rPr lang="en-GB" smtClean="0"/>
              <a:t>12</a:t>
            </a:fld>
            <a:endParaRPr lang="en-GB"/>
          </a:p>
        </p:txBody>
      </p:sp>
    </p:spTree>
    <p:extLst>
      <p:ext uri="{BB962C8B-B14F-4D97-AF65-F5344CB8AC3E}">
        <p14:creationId xmlns:p14="http://schemas.microsoft.com/office/powerpoint/2010/main" val="25552966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13</a:t>
            </a:fld>
            <a:endParaRPr lang="en-GB"/>
          </a:p>
        </p:txBody>
      </p:sp>
    </p:spTree>
    <p:extLst>
      <p:ext uri="{BB962C8B-B14F-4D97-AF65-F5344CB8AC3E}">
        <p14:creationId xmlns:p14="http://schemas.microsoft.com/office/powerpoint/2010/main" val="40140936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effectLst/>
                <a:latin typeface="ProximaNova-b7"/>
              </a:rPr>
              <a:t>The Conscious Competence Ladder</a:t>
            </a:r>
          </a:p>
          <a:p>
            <a:r>
              <a:rPr lang="en-GB" b="1" dirty="0" smtClean="0">
                <a:effectLst/>
                <a:latin typeface="ProximaNova-b7"/>
              </a:rPr>
              <a:t>Keeping Going When Learning Gets Tough</a:t>
            </a:r>
          </a:p>
          <a:p>
            <a:r>
              <a:rPr lang="en-GB" b="1" dirty="0" smtClean="0">
                <a:effectLst/>
                <a:latin typeface="ProximaNova-b7"/>
              </a:rPr>
              <a:t>Also called the "Conscious Competence Matrix," the "Learning Matrix," and the "Four Stages of Learning."</a:t>
            </a:r>
          </a:p>
          <a:p>
            <a:pPr marL="0" marR="0">
              <a:spcBef>
                <a:spcPts val="0"/>
              </a:spcBef>
            </a:pPr>
            <a:r>
              <a:rPr lang="en-GB" dirty="0" smtClean="0">
                <a:effectLst/>
              </a:rPr>
              <a:t>When the going gets tough, put things into perspective.</a:t>
            </a:r>
          </a:p>
          <a:p>
            <a:pPr marL="0" marR="0">
              <a:spcBef>
                <a:spcPts val="0"/>
              </a:spcBef>
            </a:pPr>
            <a:r>
              <a:rPr lang="en-GB" dirty="0" smtClean="0">
                <a:effectLst/>
              </a:rPr>
              <a:t>When we learn new skills, we experience different emotions at different stages of the learning process.</a:t>
            </a:r>
          </a:p>
          <a:p>
            <a:pPr marL="0" marR="0">
              <a:spcBef>
                <a:spcPts val="0"/>
              </a:spcBef>
            </a:pPr>
            <a:r>
              <a:rPr lang="en-GB" dirty="0" smtClean="0">
                <a:effectLst/>
              </a:rPr>
              <a:t>For instance, at the beginning, we may not appreciate how much we need to learn. Then, when we discover what we don't know about a subject, we may get disheartened, and we might even give up.</a:t>
            </a:r>
          </a:p>
          <a:p>
            <a:pPr marL="0" marR="0">
              <a:spcBef>
                <a:spcPts val="0"/>
              </a:spcBef>
            </a:pPr>
            <a:r>
              <a:rPr lang="en-GB" dirty="0" smtClean="0">
                <a:effectLst/>
              </a:rPr>
              <a:t>This is why it helps to understand the emotions that you're likely to experience at each stage of the learning process, so that you can manage the emotional ups and downs that go along with learning a new skill.</a:t>
            </a:r>
          </a:p>
          <a:p>
            <a:pPr marL="0" marR="0">
              <a:spcBef>
                <a:spcPts val="0"/>
              </a:spcBef>
            </a:pPr>
            <a:r>
              <a:rPr lang="en-GB" dirty="0" smtClean="0">
                <a:effectLst/>
              </a:rPr>
              <a:t>The Conscious Competence Ladder helps you do this. In this article, we'll look at this model, and we'll highlight how you can use it to learn new skills more effectively.</a:t>
            </a:r>
          </a:p>
          <a:p>
            <a:r>
              <a:rPr lang="en-GB" b="1" dirty="0" smtClean="0">
                <a:effectLst/>
                <a:latin typeface="ProximaNova-b7"/>
              </a:rPr>
              <a:t>Understanding the Model</a:t>
            </a:r>
          </a:p>
          <a:p>
            <a:pPr marL="0" marR="0">
              <a:spcBef>
                <a:spcPts val="0"/>
              </a:spcBef>
            </a:pPr>
            <a:r>
              <a:rPr lang="en-GB" dirty="0" smtClean="0">
                <a:effectLst/>
              </a:rPr>
              <a:t>Noel Burch, an employee with Gordon Training International, developed the Conscious Competence Ladder in the 1970s. It helps us understand our thoughts and emotions during the sometimes-dispiriting learning process.</a:t>
            </a:r>
          </a:p>
          <a:p>
            <a:pPr marL="0" marR="0">
              <a:spcBef>
                <a:spcPts val="0"/>
              </a:spcBef>
            </a:pPr>
            <a:r>
              <a:rPr lang="en-GB" dirty="0" smtClean="0">
                <a:effectLst/>
              </a:rPr>
              <a:t>The model highlights two factors that affect our thinking as we learn a new skill: consciousness (awareness) and skill level (competence).</a:t>
            </a:r>
          </a:p>
          <a:p>
            <a:pPr marL="0" marR="0">
              <a:spcBef>
                <a:spcPts val="0"/>
              </a:spcBef>
            </a:pPr>
            <a:r>
              <a:rPr lang="en-GB" dirty="0" smtClean="0">
                <a:effectLst/>
              </a:rPr>
              <a:t>According to the model, we move through the following levels as we build competence in a new skill:</a:t>
            </a:r>
          </a:p>
          <a:p>
            <a:pPr>
              <a:buFont typeface="+mj-lt"/>
              <a:buAutoNum type="arabicPeriod"/>
            </a:pPr>
            <a:r>
              <a:rPr lang="en-GB" dirty="0" smtClean="0">
                <a:effectLst/>
              </a:rPr>
              <a:t>Unconsciously unskilled – we don't know that we don't have this skill, or that we need to learn it.</a:t>
            </a:r>
          </a:p>
          <a:p>
            <a:pPr>
              <a:buFont typeface="+mj-lt"/>
              <a:buAutoNum type="arabicPeriod"/>
            </a:pPr>
            <a:r>
              <a:rPr lang="en-GB" dirty="0" smtClean="0">
                <a:effectLst/>
              </a:rPr>
              <a:t>Consciously unskilled – we know that we don't have this skill.</a:t>
            </a:r>
          </a:p>
          <a:p>
            <a:pPr>
              <a:buFont typeface="+mj-lt"/>
              <a:buAutoNum type="arabicPeriod"/>
            </a:pPr>
            <a:r>
              <a:rPr lang="en-GB" dirty="0" smtClean="0">
                <a:effectLst/>
              </a:rPr>
              <a:t>Consciously skilled– we know that we have this skill.</a:t>
            </a:r>
          </a:p>
          <a:p>
            <a:pPr>
              <a:buFont typeface="+mj-lt"/>
              <a:buAutoNum type="arabicPeriod"/>
            </a:pPr>
            <a:r>
              <a:rPr lang="en-GB" dirty="0" smtClean="0">
                <a:effectLst/>
              </a:rPr>
              <a:t>Unconsciously skilled – we don't know that we have this skill (it just seems easy).</a:t>
            </a:r>
          </a:p>
          <a:p>
            <a:pPr marL="0" marR="0">
              <a:spcBef>
                <a:spcPts val="0"/>
              </a:spcBef>
            </a:pPr>
            <a:r>
              <a:rPr lang="en-GB" dirty="0" smtClean="0">
                <a:effectLst/>
              </a:rPr>
              <a:t>This "ladder of learning" is shown</a:t>
            </a:r>
            <a:r>
              <a:rPr lang="en-GB" baseline="0" dirty="0" smtClean="0">
                <a:effectLst/>
              </a:rPr>
              <a:t> on slide.</a:t>
            </a:r>
          </a:p>
          <a:p>
            <a:pPr marL="0" marR="0">
              <a:spcBef>
                <a:spcPts val="0"/>
              </a:spcBef>
            </a:pPr>
            <a:endParaRPr lang="en-GB" b="1" baseline="0" dirty="0" smtClean="0">
              <a:effectLst/>
            </a:endParaRPr>
          </a:p>
          <a:p>
            <a:r>
              <a:rPr lang="en-GB" b="1" dirty="0" smtClean="0">
                <a:effectLst/>
                <a:latin typeface="ProximaNova-b7"/>
              </a:rPr>
              <a:t>Applying the Model</a:t>
            </a:r>
          </a:p>
          <a:p>
            <a:pPr marL="0" marR="0">
              <a:spcBef>
                <a:spcPts val="0"/>
              </a:spcBef>
            </a:pPr>
            <a:r>
              <a:rPr lang="en-GB" dirty="0" smtClean="0">
                <a:effectLst/>
              </a:rPr>
              <a:t>Let's look at each level in more detail, and highlight strategies that you can use to move yourself through each stage successfully, as you learn a new skill.</a:t>
            </a:r>
          </a:p>
          <a:p>
            <a:r>
              <a:rPr lang="en-GB" b="1" dirty="0" smtClean="0">
                <a:effectLst/>
                <a:latin typeface="ProximaNova-b7"/>
              </a:rPr>
              <a:t>Level 1 – Unconsciously Unskilled</a:t>
            </a:r>
          </a:p>
          <a:p>
            <a:pPr marL="0" marR="0">
              <a:spcBef>
                <a:spcPts val="0"/>
              </a:spcBef>
            </a:pPr>
            <a:r>
              <a:rPr lang="en-GB" dirty="0" smtClean="0">
                <a:effectLst/>
              </a:rPr>
              <a:t>At this level, you are blissfully ignorant: you have a complete lack of knowledge and skills in a specific area, and you're unaware of this. Your confidence therefore far exceeds your abilities.</a:t>
            </a:r>
          </a:p>
          <a:p>
            <a:pPr marL="0" marR="0">
              <a:spcBef>
                <a:spcPts val="0"/>
              </a:spcBef>
            </a:pPr>
            <a:r>
              <a:rPr lang="en-GB" dirty="0" smtClean="0">
                <a:effectLst/>
              </a:rPr>
              <a:t>To move out of level 1, use tools like </a:t>
            </a:r>
            <a:r>
              <a:rPr lang="en-GB" b="1" u="none" strike="noStrike" dirty="0" smtClean="0">
                <a:solidFill>
                  <a:srgbClr val="0861A2"/>
                </a:solidFill>
                <a:effectLst/>
                <a:hlinkClick r:id="rId3"/>
              </a:rPr>
              <a:t>Personal SWOT Analysis</a:t>
            </a:r>
            <a:r>
              <a:rPr lang="en-GB" dirty="0" smtClean="0">
                <a:effectLst/>
              </a:rPr>
              <a:t>   and a </a:t>
            </a:r>
            <a:r>
              <a:rPr lang="en-GB" b="1" u="none" strike="noStrike" dirty="0" smtClean="0">
                <a:solidFill>
                  <a:srgbClr val="0861A2"/>
                </a:solidFill>
                <a:effectLst/>
                <a:hlinkClick r:id="rId4"/>
              </a:rPr>
              <a:t>Training Needs Assessment</a:t>
            </a:r>
            <a:r>
              <a:rPr lang="en-GB" dirty="0" smtClean="0">
                <a:effectLst/>
              </a:rPr>
              <a:t>   to identify your strengths and weaknesses, and to understand which skills you need to learn. As part of this, ask other people for their input, so that you can uncover weaknesses and skill needs that you might otherwise miss.</a:t>
            </a:r>
          </a:p>
          <a:p>
            <a:pPr marL="0" marR="0">
              <a:spcBef>
                <a:spcPts val="0"/>
              </a:spcBef>
            </a:pPr>
            <a:r>
              <a:rPr lang="en-GB" dirty="0" smtClean="0">
                <a:effectLst/>
              </a:rPr>
              <a:t>Also, make sure that you understand your learning objectives – there's no point learning skills in areas that don't align with your personal or work </a:t>
            </a:r>
            <a:r>
              <a:rPr lang="en-GB" b="1" u="none" strike="noStrike" dirty="0" smtClean="0">
                <a:solidFill>
                  <a:srgbClr val="0861A2"/>
                </a:solidFill>
                <a:effectLst/>
                <a:hlinkClick r:id="rId5"/>
              </a:rPr>
              <a:t>goals</a:t>
            </a:r>
            <a:r>
              <a:rPr lang="en-GB" dirty="0" smtClean="0">
                <a:effectLst/>
              </a:rPr>
              <a:t>   .</a:t>
            </a:r>
          </a:p>
          <a:p>
            <a:r>
              <a:rPr lang="en-GB" b="1" dirty="0" smtClean="0">
                <a:effectLst/>
                <a:latin typeface="ProximaNova-b7"/>
              </a:rPr>
              <a:t>Level 2 – Consciously Unskilled</a:t>
            </a:r>
          </a:p>
          <a:p>
            <a:pPr marL="0" marR="0">
              <a:spcBef>
                <a:spcPts val="0"/>
              </a:spcBef>
            </a:pPr>
            <a:r>
              <a:rPr lang="en-GB" dirty="0" smtClean="0">
                <a:effectLst/>
              </a:rPr>
              <a:t>By this stage, you've discovered that you need to learn new skills. You realize that others are much more competent than you are, and that they can easily do things that you are struggling with.</a:t>
            </a:r>
          </a:p>
          <a:p>
            <a:pPr marL="0" marR="0">
              <a:spcBef>
                <a:spcPts val="0"/>
              </a:spcBef>
            </a:pPr>
            <a:r>
              <a:rPr lang="en-GB" dirty="0" smtClean="0">
                <a:effectLst/>
              </a:rPr>
              <a:t>This level can be demoralizing, causing people to lose </a:t>
            </a:r>
            <a:r>
              <a:rPr lang="en-GB" b="1" u="none" strike="noStrike" dirty="0" smtClean="0">
                <a:solidFill>
                  <a:srgbClr val="0861A2"/>
                </a:solidFill>
                <a:effectLst/>
                <a:hlinkClick r:id="rId6"/>
              </a:rPr>
              <a:t>confidence</a:t>
            </a:r>
            <a:r>
              <a:rPr lang="en-GB" dirty="0" smtClean="0">
                <a:effectLst/>
              </a:rPr>
              <a:t>   or even give up on their learning efforts altogether. Therefore, it's important to stay </a:t>
            </a:r>
            <a:r>
              <a:rPr lang="en-GB" b="1" u="none" strike="noStrike" dirty="0" smtClean="0">
                <a:solidFill>
                  <a:srgbClr val="0861A2"/>
                </a:solidFill>
                <a:effectLst/>
                <a:hlinkClick r:id="rId6"/>
              </a:rPr>
              <a:t>positive</a:t>
            </a:r>
            <a:r>
              <a:rPr lang="en-GB" dirty="0" smtClean="0">
                <a:effectLst/>
              </a:rPr>
              <a:t>   at this stage.</a:t>
            </a:r>
          </a:p>
          <a:p>
            <a:pPr marL="0" marR="0">
              <a:spcBef>
                <a:spcPts val="0"/>
              </a:spcBef>
            </a:pPr>
            <a:r>
              <a:rPr lang="en-GB" dirty="0" smtClean="0">
                <a:effectLst/>
              </a:rPr>
              <a:t>Use tools like </a:t>
            </a:r>
            <a:r>
              <a:rPr lang="en-GB" b="1" u="none" strike="noStrike" dirty="0" smtClean="0">
                <a:solidFill>
                  <a:srgbClr val="0861A2"/>
                </a:solidFill>
                <a:effectLst/>
                <a:hlinkClick r:id="rId7"/>
              </a:rPr>
              <a:t>affirmations</a:t>
            </a:r>
            <a:r>
              <a:rPr lang="en-GB" dirty="0" smtClean="0">
                <a:effectLst/>
              </a:rPr>
              <a:t>   and </a:t>
            </a:r>
            <a:r>
              <a:rPr lang="en-GB" b="1" u="none" strike="noStrike" dirty="0" smtClean="0">
                <a:solidFill>
                  <a:srgbClr val="0861A2"/>
                </a:solidFill>
                <a:effectLst/>
                <a:hlinkClick r:id="rId8"/>
              </a:rPr>
              <a:t>Treasure Maps</a:t>
            </a:r>
            <a:r>
              <a:rPr lang="en-GB" dirty="0" smtClean="0">
                <a:effectLst/>
              </a:rPr>
              <a:t>   to combat negative thinking and to refocus your energy on days when you feel down. Remember, learning might be uncomfortable in the short term, but these skills will help you reach your goals and build a better life.</a:t>
            </a:r>
          </a:p>
          <a:p>
            <a:r>
              <a:rPr lang="en-GB" b="1" dirty="0" smtClean="0">
                <a:effectLst/>
                <a:latin typeface="ProximaNova-b7"/>
              </a:rPr>
              <a:t>Level 3 – Consciously Skilled</a:t>
            </a:r>
          </a:p>
          <a:p>
            <a:pPr marL="0" marR="0">
              <a:spcBef>
                <a:spcPts val="0"/>
              </a:spcBef>
            </a:pPr>
            <a:r>
              <a:rPr lang="en-GB" dirty="0" smtClean="0">
                <a:effectLst/>
              </a:rPr>
              <a:t>At this level, you know that you have acquired the skills and knowledge you need. You put your learning into practice regularly, and you gain even more confidence as you use your new skills.</a:t>
            </a:r>
          </a:p>
          <a:p>
            <a:pPr marL="0" marR="0">
              <a:spcBef>
                <a:spcPts val="0"/>
              </a:spcBef>
            </a:pPr>
            <a:r>
              <a:rPr lang="en-GB" dirty="0" smtClean="0">
                <a:effectLst/>
              </a:rPr>
              <a:t>You still need to concentrate when you perform these activities, but, as you get more practice and experience, these activities become increasingly automatic.</a:t>
            </a:r>
          </a:p>
          <a:p>
            <a:pPr marL="0" marR="0">
              <a:spcBef>
                <a:spcPts val="0"/>
              </a:spcBef>
            </a:pPr>
            <a:r>
              <a:rPr lang="en-GB" dirty="0" smtClean="0">
                <a:effectLst/>
              </a:rPr>
              <a:t>To move successfully through Level 3, look for opportunities to use your skills as often as you can. For example, you could volunteer for projects that require your new skills, or </a:t>
            </a:r>
            <a:r>
              <a:rPr lang="en-GB" b="1" u="none" strike="noStrike" dirty="0" smtClean="0">
                <a:solidFill>
                  <a:srgbClr val="0861A2"/>
                </a:solidFill>
                <a:effectLst/>
                <a:hlinkClick r:id="rId9"/>
              </a:rPr>
              <a:t>craft your job</a:t>
            </a:r>
            <a:r>
              <a:rPr lang="en-GB" dirty="0" smtClean="0">
                <a:effectLst/>
              </a:rPr>
              <a:t>   to use these skills more often in your current role.</a:t>
            </a:r>
          </a:p>
          <a:p>
            <a:r>
              <a:rPr lang="en-GB" b="1" dirty="0" smtClean="0">
                <a:effectLst/>
                <a:latin typeface="ProximaNova-b7"/>
              </a:rPr>
              <a:t>Level 4 – Unconsciously Skilled</a:t>
            </a:r>
          </a:p>
          <a:p>
            <a:pPr marL="0" marR="0">
              <a:spcBef>
                <a:spcPts val="0"/>
              </a:spcBef>
            </a:pPr>
            <a:r>
              <a:rPr lang="en-GB" dirty="0" smtClean="0">
                <a:effectLst/>
              </a:rPr>
              <a:t>At this level, you use your new skills effortlessly, and you perform tasks without conscious effort. You are completely confident of success.</a:t>
            </a:r>
          </a:p>
          <a:p>
            <a:pPr marL="0" marR="0">
              <a:spcBef>
                <a:spcPts val="0"/>
              </a:spcBef>
            </a:pPr>
            <a:r>
              <a:rPr lang="en-GB" dirty="0" smtClean="0">
                <a:effectLst/>
              </a:rPr>
              <a:t>Once you master one set of skills, it's important to learn more if you want to continue to grow.</a:t>
            </a:r>
          </a:p>
          <a:p>
            <a:pPr marL="0" marR="0">
              <a:spcBef>
                <a:spcPts val="0"/>
              </a:spcBef>
            </a:pPr>
            <a:r>
              <a:rPr lang="en-GB" dirty="0" smtClean="0">
                <a:effectLst/>
              </a:rPr>
              <a:t>A good way to do this is to teach these new skills to others in your organization. This will keep information fresh in your mind, deepen your understanding of the material, and give you a rewarding way to pass this knowledge on to others.</a:t>
            </a:r>
          </a:p>
          <a:p>
            <a:pPr marL="0" marR="0">
              <a:spcBef>
                <a:spcPts val="0"/>
              </a:spcBef>
            </a:pPr>
            <a:r>
              <a:rPr lang="en-GB" dirty="0" smtClean="0">
                <a:effectLst/>
              </a:rPr>
              <a:t>Also, bear in mind that you may go backwards down the ladder if you don't use your new skills regularly.</a:t>
            </a:r>
          </a:p>
          <a:p>
            <a:pPr marL="0" marR="0">
              <a:spcBef>
                <a:spcPts val="0"/>
              </a:spcBef>
            </a:pPr>
            <a:endParaRPr lang="en-GB" b="1" dirty="0" smtClean="0">
              <a:effectLst/>
            </a:endParaRPr>
          </a:p>
          <a:p>
            <a:endParaRPr lang="en-GB" b="1" dirty="0" smtClean="0">
              <a:effectLst/>
            </a:endParaRPr>
          </a:p>
          <a:p>
            <a:endParaRPr lang="en-GB" b="1" dirty="0" smtClean="0">
              <a:effectLst/>
            </a:endParaRPr>
          </a:p>
          <a:p>
            <a:r>
              <a:rPr lang="en-GB" b="1" dirty="0" smtClean="0">
                <a:effectLst/>
              </a:rPr>
              <a:t>The Four Stages of Learning from another source</a:t>
            </a:r>
          </a:p>
          <a:p>
            <a:pPr algn="r"/>
            <a:r>
              <a:rPr lang="en-GB" dirty="0" smtClean="0">
                <a:effectLst/>
              </a:rPr>
              <a:t>by John Pateros</a:t>
            </a:r>
          </a:p>
          <a:p>
            <a:r>
              <a:rPr lang="en-GB" dirty="0" smtClean="0">
                <a:effectLst/>
              </a:rPr>
              <a:t>The learning process has often become more difficult than necessary because of the bad feelings people get when they make mistakes in learning. The bad feelings come from judgments like, "not doing it right," "not good enough," "can never learn this," etc.</a:t>
            </a:r>
            <a:br>
              <a:rPr lang="en-GB" dirty="0" smtClean="0">
                <a:effectLst/>
              </a:rPr>
            </a:br>
            <a:r>
              <a:rPr lang="en-GB" dirty="0" smtClean="0">
                <a:effectLst/>
              </a:rPr>
              <a:t/>
            </a:r>
            <a:br>
              <a:rPr lang="en-GB" dirty="0" smtClean="0">
                <a:effectLst/>
              </a:rPr>
            </a:br>
            <a:r>
              <a:rPr lang="en-GB" dirty="0" smtClean="0">
                <a:effectLst/>
              </a:rPr>
              <a:t>Ironically, not doing it right and making mistakes are vital steps in the learning process. Yet too often our attention goes to trying to avoid the bad feelings, rather than to the learning at hand. Understanding the four stages of learning a skill can help keep the learning process focused on learning to do something, and not feeling bad about ourselves for not already knowing how.</a:t>
            </a:r>
          </a:p>
          <a:p>
            <a:r>
              <a:rPr lang="en-GB" dirty="0" smtClean="0">
                <a:effectLst/>
              </a:rPr>
              <a:t>The four stages of learning, also known as the four stages of competence where first uncovered by Noel Burch of Gordon Training International, although Abraham Maslow is often erroneously credited.</a:t>
            </a:r>
            <a:br>
              <a:rPr lang="en-GB" dirty="0" smtClean="0">
                <a:effectLst/>
              </a:rPr>
            </a:br>
            <a:r>
              <a:rPr lang="en-GB" dirty="0" smtClean="0">
                <a:effectLst/>
              </a:rPr>
              <a:t/>
            </a:r>
            <a:br>
              <a:rPr lang="en-GB" dirty="0" smtClean="0">
                <a:effectLst/>
              </a:rPr>
            </a:br>
            <a:r>
              <a:rPr lang="en-GB" b="1" dirty="0" smtClean="0">
                <a:effectLst/>
              </a:rPr>
              <a:t>1. Unconscious Incompetence</a:t>
            </a:r>
            <a:r>
              <a:rPr lang="en-GB" dirty="0" smtClean="0">
                <a:effectLst/>
              </a:rPr>
              <a:t/>
            </a:r>
            <a:br>
              <a:rPr lang="en-GB" dirty="0" smtClean="0">
                <a:effectLst/>
              </a:rPr>
            </a:br>
            <a:r>
              <a:rPr lang="en-GB" dirty="0" smtClean="0">
                <a:effectLst/>
              </a:rPr>
              <a:t/>
            </a:r>
            <a:br>
              <a:rPr lang="en-GB" dirty="0" smtClean="0">
                <a:effectLst/>
              </a:rPr>
            </a:br>
            <a:r>
              <a:rPr lang="en-GB" dirty="0" smtClean="0">
                <a:effectLst/>
              </a:rPr>
              <a:t>"I don't know that I don't know how to do this." This is the stage of blissful ignorance before learning begins.</a:t>
            </a:r>
            <a:br>
              <a:rPr lang="en-GB" dirty="0" smtClean="0">
                <a:effectLst/>
              </a:rPr>
            </a:br>
            <a:r>
              <a:rPr lang="en-GB" dirty="0" smtClean="0">
                <a:effectLst/>
              </a:rPr>
              <a:t/>
            </a:r>
            <a:br>
              <a:rPr lang="en-GB" dirty="0" smtClean="0">
                <a:effectLst/>
              </a:rPr>
            </a:br>
            <a:r>
              <a:rPr lang="en-GB" b="1" dirty="0" smtClean="0">
                <a:effectLst/>
              </a:rPr>
              <a:t>2. Conscious Incompetence</a:t>
            </a:r>
            <a:r>
              <a:rPr lang="en-GB" dirty="0" smtClean="0">
                <a:effectLst/>
              </a:rPr>
              <a:t/>
            </a:r>
            <a:br>
              <a:rPr lang="en-GB" dirty="0" smtClean="0">
                <a:effectLst/>
              </a:rPr>
            </a:br>
            <a:r>
              <a:rPr lang="en-GB" dirty="0" smtClean="0">
                <a:effectLst/>
              </a:rPr>
              <a:t/>
            </a:r>
            <a:br>
              <a:rPr lang="en-GB" dirty="0" smtClean="0">
                <a:effectLst/>
              </a:rPr>
            </a:br>
            <a:r>
              <a:rPr lang="en-GB" dirty="0" smtClean="0">
                <a:effectLst/>
              </a:rPr>
              <a:t>"I know that I don't know how to do this, yet." This is the most difficult stage, where learning begins, and where the most judgments against self are formed. This is also the stage that most people give up.</a:t>
            </a:r>
            <a:br>
              <a:rPr lang="en-GB" dirty="0" smtClean="0">
                <a:effectLst/>
              </a:rPr>
            </a:br>
            <a:r>
              <a:rPr lang="en-GB" dirty="0" smtClean="0">
                <a:effectLst/>
              </a:rPr>
              <a:t/>
            </a:r>
            <a:br>
              <a:rPr lang="en-GB" dirty="0" smtClean="0">
                <a:effectLst/>
              </a:rPr>
            </a:br>
            <a:r>
              <a:rPr lang="en-GB" b="1" dirty="0" smtClean="0">
                <a:effectLst/>
              </a:rPr>
              <a:t>3. Conscious Competence</a:t>
            </a:r>
            <a:br>
              <a:rPr lang="en-GB" b="1" dirty="0" smtClean="0">
                <a:effectLst/>
              </a:rPr>
            </a:br>
            <a:r>
              <a:rPr lang="en-GB" dirty="0" smtClean="0">
                <a:effectLst/>
              </a:rPr>
              <a:t/>
            </a:r>
            <a:br>
              <a:rPr lang="en-GB" dirty="0" smtClean="0">
                <a:effectLst/>
              </a:rPr>
            </a:br>
            <a:r>
              <a:rPr lang="en-GB" dirty="0" smtClean="0">
                <a:effectLst/>
              </a:rPr>
              <a:t>"I know that I know how to do this." This stage of learning is much easier than the second stage, but it is still a bit uncomfortable and self-conscious.</a:t>
            </a:r>
            <a:br>
              <a:rPr lang="en-GB" dirty="0" smtClean="0">
                <a:effectLst/>
              </a:rPr>
            </a:br>
            <a:r>
              <a:rPr lang="en-GB" dirty="0" smtClean="0">
                <a:effectLst/>
              </a:rPr>
              <a:t/>
            </a:r>
            <a:br>
              <a:rPr lang="en-GB" dirty="0" smtClean="0">
                <a:effectLst/>
              </a:rPr>
            </a:br>
            <a:r>
              <a:rPr lang="en-GB" b="1" dirty="0" smtClean="0">
                <a:effectLst/>
              </a:rPr>
              <a:t>4. Unconscious Competence</a:t>
            </a:r>
            <a:r>
              <a:rPr lang="en-GB" dirty="0" smtClean="0">
                <a:effectLst/>
              </a:rPr>
              <a:t/>
            </a:r>
            <a:br>
              <a:rPr lang="en-GB" dirty="0" smtClean="0">
                <a:effectLst/>
              </a:rPr>
            </a:br>
            <a:r>
              <a:rPr lang="en-GB" dirty="0" smtClean="0">
                <a:effectLst/>
              </a:rPr>
              <a:t/>
            </a:r>
            <a:br>
              <a:rPr lang="en-GB" dirty="0" smtClean="0">
                <a:effectLst/>
              </a:rPr>
            </a:br>
            <a:r>
              <a:rPr lang="en-GB" dirty="0" smtClean="0">
                <a:effectLst/>
              </a:rPr>
              <a:t>"What, you say I did something well?" The final stage of learning a skill is when it has become a natural part of us; we don't have to think about it.</a:t>
            </a:r>
            <a:br>
              <a:rPr lang="en-GB" dirty="0" smtClean="0">
                <a:effectLst/>
              </a:rPr>
            </a:br>
            <a:r>
              <a:rPr lang="en-GB" dirty="0" smtClean="0">
                <a:effectLst/>
              </a:rPr>
              <a:t/>
            </a:r>
            <a:br>
              <a:rPr lang="en-GB" dirty="0" smtClean="0">
                <a:effectLst/>
              </a:rPr>
            </a:br>
            <a:r>
              <a:rPr lang="en-GB" dirty="0" smtClean="0">
                <a:effectLst/>
              </a:rPr>
              <a:t>Using the example of learning to drive a car, as a child I first thought that all I needed to do was sit behind the wheel and steer and use the pedals. I didn't realize that driving skills existed or that I had any deficiency in that area. This was the happy stage of </a:t>
            </a:r>
            <a:r>
              <a:rPr lang="en-GB" u="sng" dirty="0" smtClean="0">
                <a:effectLst/>
              </a:rPr>
              <a:t>unconscious incompetence</a:t>
            </a:r>
            <a:r>
              <a:rPr lang="en-GB" dirty="0" smtClean="0">
                <a:effectLst/>
              </a:rPr>
              <a:t>. </a:t>
            </a:r>
            <a:br>
              <a:rPr lang="en-GB" dirty="0" smtClean="0">
                <a:effectLst/>
              </a:rPr>
            </a:br>
            <a:r>
              <a:rPr lang="en-GB" dirty="0" smtClean="0">
                <a:effectLst/>
              </a:rPr>
              <a:t/>
            </a:r>
            <a:br>
              <a:rPr lang="en-GB" dirty="0" smtClean="0">
                <a:effectLst/>
              </a:rPr>
            </a:br>
            <a:r>
              <a:rPr lang="en-GB" dirty="0" smtClean="0">
                <a:effectLst/>
              </a:rPr>
              <a:t>When I first began learning to drive, I realized there was a whole lot more to it than I'd imagined, and I felt a little daunted. This was the stage of my </a:t>
            </a:r>
            <a:r>
              <a:rPr lang="en-GB" u="sng" dirty="0" smtClean="0">
                <a:effectLst/>
              </a:rPr>
              <a:t>conscious incompetence</a:t>
            </a:r>
            <a:r>
              <a:rPr lang="en-GB" dirty="0" smtClean="0">
                <a:effectLst/>
              </a:rPr>
              <a:t>. There were so many different things to do and think about, literally hundreds of new </a:t>
            </a:r>
            <a:r>
              <a:rPr lang="en-GB" dirty="0" err="1" smtClean="0">
                <a:effectLst/>
              </a:rPr>
              <a:t>behaviors</a:t>
            </a:r>
            <a:r>
              <a:rPr lang="en-GB" dirty="0" smtClean="0">
                <a:effectLst/>
              </a:rPr>
              <a:t> to learn.</a:t>
            </a:r>
            <a:br>
              <a:rPr lang="en-GB" dirty="0" smtClean="0">
                <a:effectLst/>
              </a:rPr>
            </a:br>
            <a:r>
              <a:rPr lang="en-GB" dirty="0" smtClean="0">
                <a:effectLst/>
              </a:rPr>
              <a:t/>
            </a:r>
            <a:br>
              <a:rPr lang="en-GB" dirty="0" smtClean="0">
                <a:effectLst/>
              </a:rPr>
            </a:br>
            <a:r>
              <a:rPr lang="en-GB" dirty="0" smtClean="0">
                <a:effectLst/>
              </a:rPr>
              <a:t>In this stage I made lots of mistakes, along with judgments against myself for not already knowing how to do it. </a:t>
            </a:r>
            <a:r>
              <a:rPr lang="en-GB" dirty="0" smtClean="0">
                <a:effectLst/>
                <a:hlinkClick r:id="rId10"/>
              </a:rPr>
              <a:t>Judgment release</a:t>
            </a:r>
            <a:r>
              <a:rPr lang="en-GB" dirty="0" smtClean="0">
                <a:effectLst/>
              </a:rPr>
              <a:t> can be very helpful here in the second stage because mistakes are </a:t>
            </a:r>
            <a:r>
              <a:rPr lang="en-GB" dirty="0" err="1" smtClean="0">
                <a:effectLst/>
              </a:rPr>
              <a:t>necessay</a:t>
            </a:r>
            <a:r>
              <a:rPr lang="en-GB" dirty="0" smtClean="0">
                <a:effectLst/>
              </a:rPr>
              <a:t> and integral to the learning process. I just wish I'd known about judgment release when I was in school.</a:t>
            </a:r>
          </a:p>
          <a:p>
            <a:r>
              <a:rPr lang="en-GB" dirty="0" smtClean="0">
                <a:effectLst/>
              </a:rPr>
              <a:t>Mistakes are necessary because any skill-learning is essentially experimental and experience-based, trial and error. Information can be accumulated, but until it is practiced and used, it's only information. It's not learning, and certainly not a skill.</a:t>
            </a:r>
            <a:br>
              <a:rPr lang="en-GB" dirty="0" smtClean="0">
                <a:effectLst/>
              </a:rPr>
            </a:br>
            <a:r>
              <a:rPr lang="en-GB" dirty="0" smtClean="0">
                <a:effectLst/>
              </a:rPr>
              <a:t/>
            </a:r>
            <a:br>
              <a:rPr lang="en-GB" dirty="0" smtClean="0">
                <a:effectLst/>
              </a:rPr>
            </a:br>
            <a:r>
              <a:rPr lang="en-GB" dirty="0" smtClean="0">
                <a:effectLst/>
              </a:rPr>
              <a:t>Sure enough, as I practiced I began dipping into the third stage of learning, </a:t>
            </a:r>
            <a:r>
              <a:rPr lang="en-GB" u="sng" dirty="0" smtClean="0">
                <a:effectLst/>
              </a:rPr>
              <a:t>conscious competence</a:t>
            </a:r>
            <a:r>
              <a:rPr lang="en-GB" dirty="0" smtClean="0">
                <a:effectLst/>
              </a:rPr>
              <a:t>. This felt a lot better to me, but still I wasn't very smooth or fluid in my driving. I often had to think about what to do next, and that felt awkward and uncomfortable. If you've ever driven behind a consciously competent driver, you probably know how this is. Practice in this stage is usually much more fruitful than in the second stage.</a:t>
            </a:r>
            <a:br>
              <a:rPr lang="en-GB" dirty="0" smtClean="0">
                <a:effectLst/>
              </a:rPr>
            </a:br>
            <a:r>
              <a:rPr lang="en-GB" dirty="0" smtClean="0">
                <a:effectLst/>
              </a:rPr>
              <a:t/>
            </a:r>
            <a:br>
              <a:rPr lang="en-GB" dirty="0" smtClean="0">
                <a:effectLst/>
              </a:rPr>
            </a:br>
            <a:r>
              <a:rPr lang="en-GB" dirty="0" smtClean="0">
                <a:effectLst/>
              </a:rPr>
              <a:t>Finally, after enough practice, I got to the place where I didn't have to think about every little thing I was doing while driving. I thought about my driving only when something alerted me to it. I became unconsciously competent. Because of the ease and grace in unconscious competence, my driving became much safer.</a:t>
            </a:r>
          </a:p>
          <a:p>
            <a:endParaRPr lang="en-GB" dirty="0"/>
          </a:p>
        </p:txBody>
      </p:sp>
      <p:sp>
        <p:nvSpPr>
          <p:cNvPr id="4" name="Slide Number Placeholder 3"/>
          <p:cNvSpPr>
            <a:spLocks noGrp="1"/>
          </p:cNvSpPr>
          <p:nvPr>
            <p:ph type="sldNum" sz="quarter" idx="10"/>
          </p:nvPr>
        </p:nvSpPr>
        <p:spPr/>
        <p:txBody>
          <a:bodyPr/>
          <a:lstStyle/>
          <a:p>
            <a:fld id="{C222AF44-E44B-43C4-9D63-9AA242289F08}" type="slidenum">
              <a:rPr lang="en-GB" smtClean="0"/>
              <a:t>14</a:t>
            </a:fld>
            <a:endParaRPr lang="en-GB"/>
          </a:p>
        </p:txBody>
      </p:sp>
    </p:spTree>
    <p:extLst>
      <p:ext uri="{BB962C8B-B14F-4D97-AF65-F5344CB8AC3E}">
        <p14:creationId xmlns:p14="http://schemas.microsoft.com/office/powerpoint/2010/main" val="31204251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effectLst/>
                <a:latin typeface="ProximaNova-b7"/>
              </a:rPr>
              <a:t>Both your goals and objectives should by SMART</a:t>
            </a:r>
          </a:p>
          <a:p>
            <a:endParaRPr lang="en-GB" b="1" dirty="0" smtClean="0">
              <a:effectLst/>
              <a:latin typeface="ProximaNova-b7"/>
            </a:endParaRPr>
          </a:p>
          <a:p>
            <a:r>
              <a:rPr lang="en-GB" b="1" dirty="0" smtClean="0">
                <a:effectLst/>
                <a:latin typeface="ProximaNova-b7"/>
              </a:rPr>
              <a:t>SMART Goals</a:t>
            </a:r>
          </a:p>
          <a:p>
            <a:r>
              <a:rPr lang="en-GB" b="1" dirty="0" smtClean="0">
                <a:effectLst/>
                <a:latin typeface="ProximaNova-b7"/>
              </a:rPr>
              <a:t>How to Make Your Goals Achievable</a:t>
            </a:r>
          </a:p>
          <a:p>
            <a:pPr marL="0" marR="0">
              <a:spcBef>
                <a:spcPts val="0"/>
              </a:spcBef>
            </a:pPr>
            <a:r>
              <a:rPr lang="en-GB" dirty="0" smtClean="0">
                <a:effectLst/>
              </a:rPr>
              <a:t>Use SMART goals to reach your objectives. </a:t>
            </a:r>
          </a:p>
          <a:p>
            <a:pPr marL="0" marR="0">
              <a:spcBef>
                <a:spcPts val="0"/>
              </a:spcBef>
            </a:pPr>
            <a:r>
              <a:rPr lang="en-GB" dirty="0" smtClean="0">
                <a:effectLst/>
              </a:rPr>
              <a:t>The trouble with not having a goal is that you can spend your life running up and down the field and never score.</a:t>
            </a:r>
            <a:r>
              <a:rPr lang="en-GB" i="1" dirty="0" smtClean="0">
                <a:effectLst/>
              </a:rPr>
              <a:t>– Bill </a:t>
            </a:r>
            <a:r>
              <a:rPr lang="en-GB" i="1" dirty="0" err="1" smtClean="0">
                <a:effectLst/>
              </a:rPr>
              <a:t>Copeland.</a:t>
            </a:r>
            <a:r>
              <a:rPr lang="en-GB" dirty="0" err="1" smtClean="0">
                <a:effectLst/>
              </a:rPr>
              <a:t>Do</a:t>
            </a:r>
            <a:r>
              <a:rPr lang="en-GB" dirty="0" smtClean="0">
                <a:effectLst/>
              </a:rPr>
              <a:t> you ever feel like you're working hard but not getting anywhere? Maybe you see little improvement in your skills or achievements when you reflect on the last five or 10 years. Or perhaps you struggle to see how you'll fulfil your ambitions during the next few years.</a:t>
            </a:r>
          </a:p>
          <a:p>
            <a:pPr marL="0" marR="0">
              <a:spcBef>
                <a:spcPts val="0"/>
              </a:spcBef>
            </a:pPr>
            <a:r>
              <a:rPr lang="en-GB" dirty="0" smtClean="0">
                <a:effectLst/>
              </a:rPr>
              <a:t>Many people spend their lives drifting from one job to another, or rushing around trying to get more done while actually accomplishing very little. Setting SMART goals means you can clarify your ideas, focus your efforts, use your time and resources productively, and increase your chances of achieving what you want in life.</a:t>
            </a:r>
          </a:p>
          <a:p>
            <a:pPr marL="0" marR="0">
              <a:spcBef>
                <a:spcPts val="0"/>
              </a:spcBef>
            </a:pPr>
            <a:r>
              <a:rPr lang="en-GB" dirty="0" smtClean="0">
                <a:effectLst/>
              </a:rPr>
              <a:t>In this article, we'll explore what SMART goals are, and we'll look at how you can use them to achieve your objectives.</a:t>
            </a:r>
          </a:p>
          <a:p>
            <a:r>
              <a:rPr lang="en-GB" b="1" dirty="0" smtClean="0">
                <a:effectLst/>
                <a:latin typeface="ProximaNova-b7"/>
              </a:rPr>
              <a:t>What Does SMART Mean?</a:t>
            </a:r>
          </a:p>
          <a:p>
            <a:pPr marL="0" marR="0">
              <a:spcBef>
                <a:spcPts val="0"/>
              </a:spcBef>
            </a:pPr>
            <a:r>
              <a:rPr lang="en-GB" dirty="0" smtClean="0">
                <a:effectLst/>
              </a:rPr>
              <a:t>SMART is an acronym that you can use to guide your goal setting.</a:t>
            </a:r>
          </a:p>
          <a:p>
            <a:pPr marL="0" marR="0">
              <a:spcBef>
                <a:spcPts val="0"/>
              </a:spcBef>
            </a:pPr>
            <a:r>
              <a:rPr lang="en-GB" dirty="0" smtClean="0">
                <a:effectLst/>
              </a:rPr>
              <a:t>Its criteria are commonly attributed to Peter Drucker's </a:t>
            </a:r>
            <a:r>
              <a:rPr lang="en-GB" b="1" u="none" strike="noStrike" dirty="0" smtClean="0">
                <a:solidFill>
                  <a:srgbClr val="0861A2"/>
                </a:solidFill>
                <a:effectLst/>
                <a:hlinkClick r:id="rId3"/>
              </a:rPr>
              <a:t>Management by Objectives</a:t>
            </a:r>
            <a:r>
              <a:rPr lang="en-GB" dirty="0" smtClean="0">
                <a:effectLst/>
              </a:rPr>
              <a:t>   concept. The first known use of the term occurs in the November 1981 issue of </a:t>
            </a:r>
            <a:r>
              <a:rPr lang="en-GB" i="1" dirty="0" smtClean="0">
                <a:effectLst/>
              </a:rPr>
              <a:t>Management Review</a:t>
            </a:r>
            <a:r>
              <a:rPr lang="en-GB" dirty="0" smtClean="0">
                <a:effectLst/>
              </a:rPr>
              <a:t> by George T. Doran. Since then, Professor </a:t>
            </a:r>
            <a:r>
              <a:rPr lang="en-GB" b="1" u="none" strike="noStrike" dirty="0" smtClean="0">
                <a:solidFill>
                  <a:srgbClr val="0861A2"/>
                </a:solidFill>
                <a:effectLst/>
                <a:hlinkClick r:id="rId4"/>
              </a:rPr>
              <a:t>Robert S. Rubin</a:t>
            </a:r>
            <a:r>
              <a:rPr lang="en-GB" dirty="0" smtClean="0">
                <a:effectLst/>
              </a:rPr>
              <a:t> (Saint Louis University) wrote about SMART in an article for The Society for Industrial and Organizational Psychology. He stated that SMART has come to mean different things to different people, as shown below.</a:t>
            </a:r>
          </a:p>
          <a:p>
            <a:pPr marL="0" marR="0">
              <a:spcBef>
                <a:spcPts val="0"/>
              </a:spcBef>
            </a:pPr>
            <a:r>
              <a:rPr lang="en-GB" dirty="0" smtClean="0">
                <a:effectLst/>
              </a:rPr>
              <a:t>To make sure your goals are clear and reachable, each one should be:</a:t>
            </a:r>
          </a:p>
          <a:p>
            <a:pPr>
              <a:buFont typeface="Arial"/>
              <a:buChar char="•"/>
            </a:pPr>
            <a:r>
              <a:rPr lang="en-GB" b="1" dirty="0" smtClean="0">
                <a:effectLst/>
              </a:rPr>
              <a:t>S</a:t>
            </a:r>
            <a:r>
              <a:rPr lang="en-GB" dirty="0" smtClean="0">
                <a:effectLst/>
              </a:rPr>
              <a:t>pecific (simple, sensible, significant).</a:t>
            </a:r>
          </a:p>
          <a:p>
            <a:pPr>
              <a:buFont typeface="Arial"/>
              <a:buChar char="•"/>
            </a:pPr>
            <a:r>
              <a:rPr lang="en-GB" b="1" dirty="0" smtClean="0">
                <a:effectLst/>
              </a:rPr>
              <a:t>M</a:t>
            </a:r>
            <a:r>
              <a:rPr lang="en-GB" dirty="0" smtClean="0">
                <a:effectLst/>
              </a:rPr>
              <a:t>easurable (meaningful, motivating).</a:t>
            </a:r>
          </a:p>
          <a:p>
            <a:pPr>
              <a:buFont typeface="Arial"/>
              <a:buChar char="•"/>
            </a:pPr>
            <a:r>
              <a:rPr lang="en-GB" b="1" dirty="0" smtClean="0">
                <a:effectLst/>
              </a:rPr>
              <a:t>A</a:t>
            </a:r>
            <a:r>
              <a:rPr lang="en-GB" dirty="0" smtClean="0">
                <a:effectLst/>
              </a:rPr>
              <a:t>chievable (agreed, attainable).</a:t>
            </a:r>
          </a:p>
          <a:p>
            <a:pPr>
              <a:buFont typeface="Arial"/>
              <a:buChar char="•"/>
            </a:pPr>
            <a:r>
              <a:rPr lang="en-GB" b="1" dirty="0" smtClean="0">
                <a:effectLst/>
              </a:rPr>
              <a:t>R</a:t>
            </a:r>
            <a:r>
              <a:rPr lang="en-GB" dirty="0" smtClean="0">
                <a:effectLst/>
              </a:rPr>
              <a:t>elevant (reasonable, realistic and resourced, results-based).</a:t>
            </a:r>
          </a:p>
          <a:p>
            <a:pPr>
              <a:buFont typeface="Arial"/>
              <a:buChar char="•"/>
            </a:pPr>
            <a:r>
              <a:rPr lang="en-GB" b="1" dirty="0" smtClean="0">
                <a:effectLst/>
              </a:rPr>
              <a:t>T</a:t>
            </a:r>
            <a:r>
              <a:rPr lang="en-GB" dirty="0" smtClean="0">
                <a:effectLst/>
              </a:rPr>
              <a:t>ime bound (time-based, time limited, time/cost limited, timely, time-sensitive).</a:t>
            </a:r>
          </a:p>
          <a:p>
            <a:pPr marL="0" marR="0">
              <a:spcBef>
                <a:spcPts val="0"/>
              </a:spcBef>
            </a:pPr>
            <a:r>
              <a:rPr lang="en-GB" dirty="0" smtClean="0">
                <a:effectLst/>
              </a:rPr>
              <a:t>Professor Rubin also notes that the definition of the SMART acronym may need updating to reflect the importance of efficacy and feedback. However, some authors have expanded it to include extra focus areas; SMARTER, for example, includes </a:t>
            </a:r>
            <a:r>
              <a:rPr lang="en-GB" b="1" dirty="0" smtClean="0">
                <a:effectLst/>
              </a:rPr>
              <a:t>E</a:t>
            </a:r>
            <a:r>
              <a:rPr lang="en-GB" dirty="0" smtClean="0">
                <a:effectLst/>
              </a:rPr>
              <a:t>valuated and </a:t>
            </a:r>
            <a:r>
              <a:rPr lang="en-GB" b="1" dirty="0" smtClean="0">
                <a:effectLst/>
              </a:rPr>
              <a:t>R</a:t>
            </a:r>
            <a:r>
              <a:rPr lang="en-GB" dirty="0" smtClean="0">
                <a:effectLst/>
              </a:rPr>
              <a:t>eviewed.</a:t>
            </a:r>
          </a:p>
          <a:p>
            <a:r>
              <a:rPr lang="en-GB" b="1" dirty="0" smtClean="0">
                <a:effectLst/>
                <a:latin typeface="ProximaNova-b7"/>
              </a:rPr>
              <a:t>How to Use SMART</a:t>
            </a:r>
          </a:p>
          <a:p>
            <a:pPr marL="0" marR="0">
              <a:spcBef>
                <a:spcPts val="0"/>
              </a:spcBef>
            </a:pPr>
            <a:r>
              <a:rPr lang="en-GB" dirty="0" smtClean="0">
                <a:effectLst/>
              </a:rPr>
              <a:t>Paul J. Meyer, businessman, author and founder of </a:t>
            </a:r>
            <a:r>
              <a:rPr lang="en-GB" b="1" u="none" strike="noStrike" dirty="0" smtClean="0">
                <a:solidFill>
                  <a:srgbClr val="0861A2"/>
                </a:solidFill>
                <a:effectLst/>
                <a:hlinkClick r:id="rId5"/>
              </a:rPr>
              <a:t>Success Motivation International</a:t>
            </a:r>
            <a:r>
              <a:rPr lang="en-GB" dirty="0" smtClean="0">
                <a:effectLst/>
              </a:rPr>
              <a:t>, describes the characteristics of SMART goals in his 2003 book, "</a:t>
            </a:r>
            <a:r>
              <a:rPr lang="en-GB" b="1" u="none" strike="noStrike" dirty="0" smtClean="0">
                <a:solidFill>
                  <a:srgbClr val="0861A2"/>
                </a:solidFill>
                <a:effectLst/>
                <a:hlinkClick r:id="rId6"/>
              </a:rPr>
              <a:t>Attitude Is Everything: If You Want to Succeed Above and Beyond</a:t>
            </a:r>
            <a:r>
              <a:rPr lang="en-GB" dirty="0" smtClean="0">
                <a:effectLst/>
              </a:rPr>
              <a:t>." We'll expand on his definitions to explore how to create, develop and achieve your goals:</a:t>
            </a:r>
          </a:p>
          <a:p>
            <a:r>
              <a:rPr lang="en-GB" b="1" dirty="0" smtClean="0">
                <a:effectLst/>
                <a:latin typeface="ProximaNova-b7"/>
              </a:rPr>
              <a:t>1. Specific</a:t>
            </a:r>
          </a:p>
          <a:p>
            <a:pPr marL="0" marR="0">
              <a:spcBef>
                <a:spcPts val="0"/>
              </a:spcBef>
            </a:pPr>
            <a:r>
              <a:rPr lang="en-GB" dirty="0" smtClean="0">
                <a:effectLst/>
              </a:rPr>
              <a:t>Your goal should be clear and specific, otherwise you won't be able to focus your efforts or feel truly motivated to achieve it. When drafting your goal, try to answer the five "W" questions:</a:t>
            </a:r>
          </a:p>
          <a:p>
            <a:pPr>
              <a:buFont typeface="Arial"/>
              <a:buChar char="•"/>
            </a:pPr>
            <a:r>
              <a:rPr lang="en-GB" b="1" dirty="0" smtClean="0">
                <a:effectLst/>
              </a:rPr>
              <a:t>What</a:t>
            </a:r>
            <a:r>
              <a:rPr lang="en-GB" dirty="0" smtClean="0">
                <a:effectLst/>
              </a:rPr>
              <a:t> do I want to accomplish?</a:t>
            </a:r>
          </a:p>
          <a:p>
            <a:pPr>
              <a:buFont typeface="Arial"/>
              <a:buChar char="•"/>
            </a:pPr>
            <a:r>
              <a:rPr lang="en-GB" b="1" dirty="0" smtClean="0">
                <a:effectLst/>
              </a:rPr>
              <a:t>Why</a:t>
            </a:r>
            <a:r>
              <a:rPr lang="en-GB" dirty="0" smtClean="0">
                <a:effectLst/>
              </a:rPr>
              <a:t> is this goal important?</a:t>
            </a:r>
          </a:p>
          <a:p>
            <a:pPr>
              <a:buFont typeface="Arial"/>
              <a:buChar char="•"/>
            </a:pPr>
            <a:r>
              <a:rPr lang="en-GB" b="1" dirty="0" smtClean="0">
                <a:effectLst/>
              </a:rPr>
              <a:t>Who</a:t>
            </a:r>
            <a:r>
              <a:rPr lang="en-GB" dirty="0" smtClean="0">
                <a:effectLst/>
              </a:rPr>
              <a:t> is involved?</a:t>
            </a:r>
          </a:p>
          <a:p>
            <a:pPr>
              <a:buFont typeface="Arial"/>
              <a:buChar char="•"/>
            </a:pPr>
            <a:r>
              <a:rPr lang="en-GB" b="1" dirty="0" smtClean="0">
                <a:effectLst/>
              </a:rPr>
              <a:t>Where</a:t>
            </a:r>
            <a:r>
              <a:rPr lang="en-GB" dirty="0" smtClean="0">
                <a:effectLst/>
              </a:rPr>
              <a:t> is it located?</a:t>
            </a:r>
          </a:p>
          <a:p>
            <a:pPr>
              <a:buFont typeface="Arial"/>
              <a:buChar char="•"/>
            </a:pPr>
            <a:r>
              <a:rPr lang="en-GB" b="1" dirty="0" smtClean="0">
                <a:effectLst/>
              </a:rPr>
              <a:t>Which</a:t>
            </a:r>
            <a:r>
              <a:rPr lang="en-GB" dirty="0" smtClean="0">
                <a:effectLst/>
              </a:rPr>
              <a:t> resources or limits are involved?</a:t>
            </a:r>
          </a:p>
          <a:p>
            <a:r>
              <a:rPr lang="en-GB" b="1" dirty="0" smtClean="0">
                <a:effectLst/>
                <a:latin typeface="ProximaNova-b7"/>
              </a:rPr>
              <a:t>Example</a:t>
            </a:r>
          </a:p>
          <a:p>
            <a:pPr marL="0" marR="0">
              <a:spcBef>
                <a:spcPts val="0"/>
              </a:spcBef>
            </a:pPr>
            <a:r>
              <a:rPr lang="en-GB" dirty="0" smtClean="0">
                <a:effectLst/>
              </a:rPr>
              <a:t>Imagine that you are currently a marketing executive, and you'd like to become head of marketing. A specific goal could be, "I want to​ gain the skills and experience necessary to become head of marketing within my organization, so that I can​ build my career​ and lead a successful team."</a:t>
            </a:r>
          </a:p>
          <a:p>
            <a:r>
              <a:rPr lang="en-GB" b="1" dirty="0" smtClean="0">
                <a:effectLst/>
                <a:latin typeface="ProximaNova-b7"/>
              </a:rPr>
              <a:t>2. Measurable</a:t>
            </a:r>
          </a:p>
          <a:p>
            <a:pPr marL="0" marR="0">
              <a:spcBef>
                <a:spcPts val="0"/>
              </a:spcBef>
            </a:pPr>
            <a:r>
              <a:rPr lang="en-GB" dirty="0" smtClean="0">
                <a:effectLst/>
              </a:rPr>
              <a:t>It's important to have measurable goals, so that you can track your progress and stay motivated. Assessing progress helps you to stay focused, meet your deadlines, and feel the excitement of getting closer to achieving your goal.</a:t>
            </a:r>
          </a:p>
          <a:p>
            <a:pPr marL="0" marR="0">
              <a:spcBef>
                <a:spcPts val="0"/>
              </a:spcBef>
            </a:pPr>
            <a:r>
              <a:rPr lang="en-GB" dirty="0" smtClean="0">
                <a:effectLst/>
              </a:rPr>
              <a:t>A measurable goal should address questions such as:</a:t>
            </a:r>
          </a:p>
          <a:p>
            <a:pPr>
              <a:buFont typeface="Arial"/>
              <a:buChar char="•"/>
            </a:pPr>
            <a:r>
              <a:rPr lang="en-GB" dirty="0" smtClean="0">
                <a:effectLst/>
              </a:rPr>
              <a:t>How much?</a:t>
            </a:r>
          </a:p>
          <a:p>
            <a:pPr>
              <a:buFont typeface="Arial"/>
              <a:buChar char="•"/>
            </a:pPr>
            <a:r>
              <a:rPr lang="en-GB" dirty="0" smtClean="0">
                <a:effectLst/>
              </a:rPr>
              <a:t>How many?</a:t>
            </a:r>
          </a:p>
          <a:p>
            <a:pPr>
              <a:buFont typeface="Arial"/>
              <a:buChar char="•"/>
            </a:pPr>
            <a:r>
              <a:rPr lang="en-GB" dirty="0" smtClean="0">
                <a:effectLst/>
              </a:rPr>
              <a:t>How will I know when it is accomplished?</a:t>
            </a:r>
          </a:p>
          <a:p>
            <a:r>
              <a:rPr lang="en-GB" b="1" dirty="0" smtClean="0">
                <a:effectLst/>
                <a:latin typeface="ProximaNova-b7"/>
              </a:rPr>
              <a:t>Example</a:t>
            </a:r>
          </a:p>
          <a:p>
            <a:pPr marL="0" marR="0">
              <a:spcBef>
                <a:spcPts val="0"/>
              </a:spcBef>
            </a:pPr>
            <a:r>
              <a:rPr lang="en-GB" dirty="0" smtClean="0">
                <a:effectLst/>
              </a:rPr>
              <a:t>You might measure your goal of ​acquiring the skills to become head of marketing by determining that you will have ​completed the necessary training courses and gained the relevant experience within five years' time.</a:t>
            </a:r>
          </a:p>
          <a:p>
            <a:r>
              <a:rPr lang="en-GB" b="1" dirty="0" smtClean="0">
                <a:effectLst/>
                <a:latin typeface="ProximaNova-b7"/>
              </a:rPr>
              <a:t>3. Achievable</a:t>
            </a:r>
          </a:p>
          <a:p>
            <a:pPr marL="0" marR="0">
              <a:spcBef>
                <a:spcPts val="0"/>
              </a:spcBef>
            </a:pPr>
            <a:r>
              <a:rPr lang="en-GB" dirty="0" smtClean="0">
                <a:effectLst/>
              </a:rPr>
              <a:t>Your goal also needs to be realistic and attainable to be successful. In other words, it should stretch your abilities but still remain possible. When you set an achievable goal, you may be able to identify previously overlooked opportunities or resources that can bring you closer to it.</a:t>
            </a:r>
          </a:p>
          <a:p>
            <a:pPr marL="0" marR="0">
              <a:spcBef>
                <a:spcPts val="0"/>
              </a:spcBef>
            </a:pPr>
            <a:r>
              <a:rPr lang="en-GB" dirty="0" smtClean="0">
                <a:effectLst/>
              </a:rPr>
              <a:t>An achievable goal will usually answer questions such as:</a:t>
            </a:r>
          </a:p>
          <a:p>
            <a:pPr>
              <a:buFont typeface="Arial"/>
              <a:buChar char="•"/>
            </a:pPr>
            <a:r>
              <a:rPr lang="en-GB" dirty="0" smtClean="0">
                <a:effectLst/>
              </a:rPr>
              <a:t>How can I accomplish this goal?</a:t>
            </a:r>
          </a:p>
          <a:p>
            <a:pPr>
              <a:buFont typeface="Arial"/>
              <a:buChar char="•"/>
            </a:pPr>
            <a:r>
              <a:rPr lang="en-GB" dirty="0" smtClean="0">
                <a:effectLst/>
              </a:rPr>
              <a:t>How realistic is the goal, based on other constraints, such as financial factors?</a:t>
            </a:r>
          </a:p>
          <a:p>
            <a:r>
              <a:rPr lang="en-GB" b="1" dirty="0" smtClean="0">
                <a:effectLst/>
                <a:latin typeface="ProximaNova-b7"/>
              </a:rPr>
              <a:t>Example</a:t>
            </a:r>
          </a:p>
          <a:p>
            <a:pPr marL="0" marR="0">
              <a:spcBef>
                <a:spcPts val="0"/>
              </a:spcBef>
            </a:pPr>
            <a:r>
              <a:rPr lang="en-GB" dirty="0" smtClean="0">
                <a:effectLst/>
              </a:rPr>
              <a:t>You might need to ask yourself whether ​developing the skills required to become head of marketing is realistic, based on your ​existing ​experience and qualifications. For example, do you have the time to complete the required training effectively? Are the necessary resources available to you? Can you afford to do it?</a:t>
            </a:r>
          </a:p>
          <a:p>
            <a:pPr marL="0" marR="0">
              <a:spcBef>
                <a:spcPts val="0"/>
              </a:spcBef>
            </a:pPr>
            <a:r>
              <a:rPr lang="en-GB" b="1" dirty="0" smtClean="0">
                <a:effectLst/>
                <a:latin typeface="ProximaNova-b7"/>
              </a:rPr>
              <a:t>Tip:</a:t>
            </a:r>
          </a:p>
          <a:p>
            <a:pPr marL="0" marR="0">
              <a:spcBef>
                <a:spcPts val="0"/>
              </a:spcBef>
            </a:pPr>
            <a:r>
              <a:rPr lang="en-GB" b="0" dirty="0" smtClean="0">
                <a:effectLst/>
              </a:rPr>
              <a:t>Beware setting goals that someone else has power over. For example, "Get that promotion!" depends on who else applies, and on the recruiter's decision. But "Get the experience and training that I need to be considered for that promotion" </a:t>
            </a:r>
            <a:r>
              <a:rPr lang="en-GB" b="1" dirty="0" smtClean="0">
                <a:effectLst/>
              </a:rPr>
              <a:t>is</a:t>
            </a:r>
            <a:r>
              <a:rPr lang="en-GB" b="0" dirty="0" smtClean="0">
                <a:effectLst/>
              </a:rPr>
              <a:t> entirely down to you.</a:t>
            </a:r>
          </a:p>
          <a:p>
            <a:r>
              <a:rPr lang="en-GB" b="1" dirty="0" smtClean="0">
                <a:effectLst/>
                <a:latin typeface="ProximaNova-b7"/>
              </a:rPr>
              <a:t>4. Relevant</a:t>
            </a:r>
          </a:p>
          <a:p>
            <a:pPr marL="0" marR="0">
              <a:spcBef>
                <a:spcPts val="0"/>
              </a:spcBef>
            </a:pPr>
            <a:r>
              <a:rPr lang="en-GB" dirty="0" smtClean="0">
                <a:effectLst/>
              </a:rPr>
              <a:t>This step is about ensuring that your goal matters to you, and that it also aligns with other relevant goals. We all need support and assistance in achieving our goals, but it's important to retain control over them. So, make sure that your plans drive everyone forward, but that you're still responsible for achieving your own goal.</a:t>
            </a:r>
          </a:p>
          <a:p>
            <a:pPr marL="0" marR="0">
              <a:spcBef>
                <a:spcPts val="0"/>
              </a:spcBef>
            </a:pPr>
            <a:r>
              <a:rPr lang="en-GB" dirty="0" smtClean="0">
                <a:effectLst/>
              </a:rPr>
              <a:t>A relevant goal can answer "yes" to these questions:</a:t>
            </a:r>
          </a:p>
          <a:p>
            <a:pPr>
              <a:buFont typeface="Arial"/>
              <a:buChar char="•"/>
            </a:pPr>
            <a:r>
              <a:rPr lang="en-GB" dirty="0" smtClean="0">
                <a:effectLst/>
              </a:rPr>
              <a:t>Does this seem worthwhile?</a:t>
            </a:r>
          </a:p>
          <a:p>
            <a:pPr>
              <a:buFont typeface="Arial"/>
              <a:buChar char="•"/>
            </a:pPr>
            <a:r>
              <a:rPr lang="en-GB" dirty="0" smtClean="0">
                <a:effectLst/>
              </a:rPr>
              <a:t>Is this the right time?</a:t>
            </a:r>
          </a:p>
          <a:p>
            <a:pPr>
              <a:buFont typeface="Arial"/>
              <a:buChar char="•"/>
            </a:pPr>
            <a:r>
              <a:rPr lang="en-GB" dirty="0" smtClean="0">
                <a:effectLst/>
              </a:rPr>
              <a:t>Does this match our other efforts/needs?</a:t>
            </a:r>
          </a:p>
          <a:p>
            <a:pPr>
              <a:buFont typeface="Arial"/>
              <a:buChar char="•"/>
            </a:pPr>
            <a:r>
              <a:rPr lang="en-GB" dirty="0" smtClean="0">
                <a:effectLst/>
              </a:rPr>
              <a:t>Am I the right person to reach this goal?</a:t>
            </a:r>
          </a:p>
          <a:p>
            <a:pPr>
              <a:buFont typeface="Arial"/>
              <a:buChar char="•"/>
            </a:pPr>
            <a:r>
              <a:rPr lang="en-GB" dirty="0" smtClean="0">
                <a:effectLst/>
              </a:rPr>
              <a:t>Is it applicable in the current socio-economic environment?</a:t>
            </a:r>
          </a:p>
          <a:p>
            <a:r>
              <a:rPr lang="en-GB" b="1" dirty="0" smtClean="0">
                <a:effectLst/>
                <a:latin typeface="ProximaNova-b7"/>
              </a:rPr>
              <a:t>Example</a:t>
            </a:r>
          </a:p>
          <a:p>
            <a:pPr marL="0" marR="0">
              <a:spcBef>
                <a:spcPts val="0"/>
              </a:spcBef>
            </a:pPr>
            <a:r>
              <a:rPr lang="en-GB" dirty="0" smtClean="0">
                <a:effectLst/>
              </a:rPr>
              <a:t>You might want to ​gain the skills to become head of marketing within your organization, but ​is it the right time to undertake the required training, or work toward additional qualifications? Are you sure that you're the right person for the head of marketing role? Have you considered your spouse's goals? For example, if you want to start a family, would ​completing training in your free time make this more difficult?</a:t>
            </a:r>
          </a:p>
          <a:p>
            <a:r>
              <a:rPr lang="en-GB" b="1" dirty="0" smtClean="0">
                <a:effectLst/>
                <a:latin typeface="ProximaNova-b7"/>
              </a:rPr>
              <a:t>5. Time-bound</a:t>
            </a:r>
          </a:p>
          <a:p>
            <a:pPr marL="0" marR="0">
              <a:spcBef>
                <a:spcPts val="0"/>
              </a:spcBef>
            </a:pPr>
            <a:r>
              <a:rPr lang="en-GB" dirty="0" smtClean="0">
                <a:effectLst/>
              </a:rPr>
              <a:t>Every goal needs a target date, so that you have a deadline to focus on and something to work toward. This part of the SMART goal criteria helps to prevent everyday tasks from taking priority over your longer-term goals.</a:t>
            </a:r>
          </a:p>
          <a:p>
            <a:pPr marL="0" marR="0">
              <a:spcBef>
                <a:spcPts val="0"/>
              </a:spcBef>
            </a:pPr>
            <a:r>
              <a:rPr lang="en-GB" dirty="0" smtClean="0">
                <a:effectLst/>
              </a:rPr>
              <a:t>A time-bound goal will usually answer these questions:</a:t>
            </a:r>
          </a:p>
          <a:p>
            <a:pPr>
              <a:buFont typeface="Arial"/>
              <a:buChar char="•"/>
            </a:pPr>
            <a:r>
              <a:rPr lang="en-GB" dirty="0" smtClean="0">
                <a:effectLst/>
              </a:rPr>
              <a:t>When?</a:t>
            </a:r>
          </a:p>
          <a:p>
            <a:pPr>
              <a:buFont typeface="Arial"/>
              <a:buChar char="•"/>
            </a:pPr>
            <a:r>
              <a:rPr lang="en-GB" dirty="0" smtClean="0">
                <a:effectLst/>
              </a:rPr>
              <a:t>What can I do six months from now?</a:t>
            </a:r>
          </a:p>
          <a:p>
            <a:pPr>
              <a:buFont typeface="Arial"/>
              <a:buChar char="•"/>
            </a:pPr>
            <a:r>
              <a:rPr lang="en-GB" dirty="0" smtClean="0">
                <a:effectLst/>
              </a:rPr>
              <a:t>What can I do six weeks from now?</a:t>
            </a:r>
          </a:p>
          <a:p>
            <a:pPr>
              <a:buFont typeface="Arial"/>
              <a:buChar char="•"/>
            </a:pPr>
            <a:r>
              <a:rPr lang="en-GB" dirty="0" smtClean="0">
                <a:effectLst/>
              </a:rPr>
              <a:t>What can I do today?</a:t>
            </a:r>
          </a:p>
          <a:p>
            <a:r>
              <a:rPr lang="en-GB" b="1" dirty="0" smtClean="0">
                <a:effectLst/>
                <a:latin typeface="ProximaNova-b7"/>
              </a:rPr>
              <a:t>Example</a:t>
            </a:r>
          </a:p>
          <a:p>
            <a:pPr marL="0" marR="0">
              <a:spcBef>
                <a:spcPts val="0"/>
              </a:spcBef>
            </a:pPr>
            <a:r>
              <a:rPr lang="en-GB" dirty="0" smtClean="0">
                <a:effectLst/>
              </a:rPr>
              <a:t>Gaining the skills to become head of marketing may require additional training​ or experience​, as we mentioned earlier. How long will it take you to acquire these skills? Do you need​ further training, so that you're eligible for certain exams or qualifications? It's important to give yourself a realistic time frame for accomplishing the smaller goals that are necessary to achieving your final objective.</a:t>
            </a:r>
          </a:p>
          <a:p>
            <a:endParaRPr lang="en-GB" b="1" dirty="0" smtClean="0">
              <a:effectLst/>
              <a:latin typeface="ProximaNova-b7"/>
            </a:endParaRPr>
          </a:p>
          <a:p>
            <a:r>
              <a:rPr lang="en-GB" b="1" dirty="0" smtClean="0">
                <a:effectLst/>
                <a:latin typeface="ProximaNova-b7"/>
              </a:rPr>
              <a:t>Benefits and Drawbacks</a:t>
            </a:r>
          </a:p>
          <a:p>
            <a:pPr marL="0" marR="0">
              <a:spcBef>
                <a:spcPts val="0"/>
              </a:spcBef>
            </a:pPr>
            <a:r>
              <a:rPr lang="en-GB" dirty="0" smtClean="0">
                <a:effectLst/>
              </a:rPr>
              <a:t>SMART is an effective tool that provides the clarity, focus and motivation you need to achieve your goals. It can also improve your ability to reach them by encouraging you to define your objectives and set a completion date. SMART goals are also easy to use by anyone, anywhere, without the need for specialist tools or training.</a:t>
            </a:r>
          </a:p>
          <a:p>
            <a:endParaRPr lang="en-GB" dirty="0"/>
          </a:p>
        </p:txBody>
      </p:sp>
      <p:sp>
        <p:nvSpPr>
          <p:cNvPr id="4" name="Slide Number Placeholder 3"/>
          <p:cNvSpPr>
            <a:spLocks noGrp="1"/>
          </p:cNvSpPr>
          <p:nvPr>
            <p:ph type="sldNum" sz="quarter" idx="10"/>
          </p:nvPr>
        </p:nvSpPr>
        <p:spPr/>
        <p:txBody>
          <a:bodyPr/>
          <a:lstStyle/>
          <a:p>
            <a:fld id="{C222AF44-E44B-43C4-9D63-9AA242289F08}" type="slidenum">
              <a:rPr lang="en-GB" smtClean="0"/>
              <a:t>15</a:t>
            </a:fld>
            <a:endParaRPr lang="en-GB"/>
          </a:p>
        </p:txBody>
      </p:sp>
    </p:spTree>
    <p:extLst>
      <p:ext uri="{BB962C8B-B14F-4D97-AF65-F5344CB8AC3E}">
        <p14:creationId xmlns:p14="http://schemas.microsoft.com/office/powerpoint/2010/main" val="38151578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222AF44-E44B-43C4-9D63-9AA242289F08}" type="slidenum">
              <a:rPr lang="en-GB" smtClean="0"/>
              <a:t>16</a:t>
            </a:fld>
            <a:endParaRPr lang="en-GB"/>
          </a:p>
        </p:txBody>
      </p:sp>
    </p:spTree>
    <p:extLst>
      <p:ext uri="{BB962C8B-B14F-4D97-AF65-F5344CB8AC3E}">
        <p14:creationId xmlns:p14="http://schemas.microsoft.com/office/powerpoint/2010/main" val="13928869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17</a:t>
            </a:fld>
            <a:endParaRPr lang="en-GB"/>
          </a:p>
        </p:txBody>
      </p:sp>
    </p:spTree>
    <p:extLst>
      <p:ext uri="{BB962C8B-B14F-4D97-AF65-F5344CB8AC3E}">
        <p14:creationId xmlns:p14="http://schemas.microsoft.com/office/powerpoint/2010/main" val="13300278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222AF44-E44B-43C4-9D63-9AA242289F08}" type="slidenum">
              <a:rPr lang="en-GB" smtClean="0"/>
              <a:t>18</a:t>
            </a:fld>
            <a:endParaRPr lang="en-GB"/>
          </a:p>
        </p:txBody>
      </p:sp>
    </p:spTree>
    <p:extLst>
      <p:ext uri="{BB962C8B-B14F-4D97-AF65-F5344CB8AC3E}">
        <p14:creationId xmlns:p14="http://schemas.microsoft.com/office/powerpoint/2010/main" val="39878487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19</a:t>
            </a:fld>
            <a:endParaRPr lang="en-GB"/>
          </a:p>
        </p:txBody>
      </p:sp>
    </p:spTree>
    <p:extLst>
      <p:ext uri="{BB962C8B-B14F-4D97-AF65-F5344CB8AC3E}">
        <p14:creationId xmlns:p14="http://schemas.microsoft.com/office/powerpoint/2010/main" val="17528610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20</a:t>
            </a:fld>
            <a:endParaRPr lang="en-GB"/>
          </a:p>
        </p:txBody>
      </p:sp>
    </p:spTree>
    <p:extLst>
      <p:ext uri="{BB962C8B-B14F-4D97-AF65-F5344CB8AC3E}">
        <p14:creationId xmlns:p14="http://schemas.microsoft.com/office/powerpoint/2010/main" val="19587588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bring out different methods of monitoring progress – achievement of objectives against plan, learning log reflections, feedback from friends and colleagues….and fellow students AND tutors!  Formal assessment via assignment.  Progress in professional career, work situation – </a:t>
            </a:r>
            <a:r>
              <a:rPr lang="en-GB"/>
              <a:t>greater success.  </a:t>
            </a:r>
            <a:r>
              <a:rPr lang="en-GB" dirty="0"/>
              <a:t>Increasing confidence.  Ability to learn and develop improving….able to adapt to change more easily….more successful time management….less procrastination….less STRESS….happier!, etc..</a:t>
            </a:r>
          </a:p>
        </p:txBody>
      </p:sp>
      <p:sp>
        <p:nvSpPr>
          <p:cNvPr id="4" name="Slide Number Placeholder 3"/>
          <p:cNvSpPr>
            <a:spLocks noGrp="1"/>
          </p:cNvSpPr>
          <p:nvPr>
            <p:ph type="sldNum" sz="quarter" idx="10"/>
          </p:nvPr>
        </p:nvSpPr>
        <p:spPr/>
        <p:txBody>
          <a:bodyPr/>
          <a:lstStyle/>
          <a:p>
            <a:fld id="{C222AF44-E44B-43C4-9D63-9AA242289F08}" type="slidenum">
              <a:rPr lang="en-GB" smtClean="0"/>
              <a:t>21</a:t>
            </a:fld>
            <a:endParaRPr lang="en-GB"/>
          </a:p>
        </p:txBody>
      </p:sp>
    </p:spTree>
    <p:extLst>
      <p:ext uri="{BB962C8B-B14F-4D97-AF65-F5344CB8AC3E}">
        <p14:creationId xmlns:p14="http://schemas.microsoft.com/office/powerpoint/2010/main" val="9371663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self regulation assessment loop equates closely to Deming’s Cycle of continuous improvement – Plan, Do, Check, Act.  The ‘Do’ phase equates to Self-monitoring and Self assessment as we implement our PDP and work towards our learning and development </a:t>
            </a:r>
            <a:r>
              <a:rPr lang="en-GB" dirty="0" smtClean="0"/>
              <a:t>outcomes</a:t>
            </a:r>
            <a:r>
              <a:rPr lang="en-GB" dirty="0"/>
              <a:t>.  It is continuous self-improvement</a:t>
            </a:r>
            <a:r>
              <a:rPr lang="en-GB" dirty="0" smtClean="0"/>
              <a:t>.</a:t>
            </a:r>
          </a:p>
          <a:p>
            <a:endParaRPr lang="en-GB" dirty="0" smtClean="0"/>
          </a:p>
          <a:p>
            <a:endParaRPr lang="en-GB" dirty="0" smtClean="0"/>
          </a:p>
          <a:p>
            <a:r>
              <a:rPr lang="en-GB" b="1" i="0" dirty="0" smtClean="0">
                <a:solidFill>
                  <a:srgbClr val="000000"/>
                </a:solidFill>
                <a:effectLst/>
                <a:latin typeface="Georgia"/>
              </a:rPr>
              <a:t>1. PLAN</a:t>
            </a:r>
            <a:endParaRPr lang="en-GB" b="0" i="0" dirty="0" smtClean="0">
              <a:solidFill>
                <a:srgbClr val="000000"/>
              </a:solidFill>
              <a:effectLst/>
              <a:latin typeface="Georgia"/>
            </a:endParaRPr>
          </a:p>
          <a:p>
            <a:r>
              <a:rPr lang="en-GB" b="0" i="0" dirty="0" smtClean="0">
                <a:solidFill>
                  <a:srgbClr val="000000"/>
                </a:solidFill>
                <a:effectLst/>
                <a:latin typeface="Georgia"/>
              </a:rPr>
              <a:t>This initial phase involves identifying a goal or purpose, formulating a theory, defining success metrics, and putting a plan into action.  In this stage, we establish the objectives and processes necessary to deliver results in accordance with the expected output.  By establishing output expectations, the completeness and accuracy of the specification is also a part of the targeted improvement.</a:t>
            </a:r>
          </a:p>
          <a:p>
            <a:r>
              <a:rPr lang="en-GB" b="1" i="0" dirty="0" smtClean="0">
                <a:solidFill>
                  <a:srgbClr val="000000"/>
                </a:solidFill>
                <a:effectLst/>
                <a:latin typeface="Georgia"/>
              </a:rPr>
              <a:t>2. DO</a:t>
            </a:r>
            <a:endParaRPr lang="en-GB" b="0" i="0" dirty="0" smtClean="0">
              <a:solidFill>
                <a:srgbClr val="000000"/>
              </a:solidFill>
              <a:effectLst/>
              <a:latin typeface="Georgia"/>
            </a:endParaRPr>
          </a:p>
          <a:p>
            <a:r>
              <a:rPr lang="en-GB" b="0" i="0" dirty="0" smtClean="0">
                <a:solidFill>
                  <a:srgbClr val="000000"/>
                </a:solidFill>
                <a:effectLst/>
                <a:latin typeface="Georgia"/>
              </a:rPr>
              <a:t>In the DO phase, the components of the plan are implemented (e.g. making a product).  The focus is to implement the plan, execute the process, and ultimately make the product.</a:t>
            </a:r>
          </a:p>
          <a:p>
            <a:r>
              <a:rPr lang="en-GB" b="1" i="0" dirty="0" smtClean="0">
                <a:solidFill>
                  <a:srgbClr val="000000"/>
                </a:solidFill>
                <a:effectLst/>
                <a:latin typeface="Georgia"/>
              </a:rPr>
              <a:t>3. CHECK</a:t>
            </a:r>
            <a:endParaRPr lang="en-GB" b="0" i="0" dirty="0" smtClean="0">
              <a:solidFill>
                <a:srgbClr val="000000"/>
              </a:solidFill>
              <a:effectLst/>
              <a:latin typeface="Georgia"/>
            </a:endParaRPr>
          </a:p>
          <a:p>
            <a:r>
              <a:rPr lang="en-GB" b="0" i="0" dirty="0" smtClean="0">
                <a:solidFill>
                  <a:srgbClr val="000000"/>
                </a:solidFill>
                <a:effectLst/>
                <a:latin typeface="Georgia"/>
              </a:rPr>
              <a:t>Now, we study the actual results (measured and collected in DO) and compare against the expected results (targets or goals from the PLAN) to determine any differences.  We look for deviations in implementation from the plan and also look for the appropriateness and completeness of the plan to enable the execution–i.e., “Do.”</a:t>
            </a:r>
          </a:p>
          <a:p>
            <a:r>
              <a:rPr lang="en-GB" b="1" i="0" dirty="0" smtClean="0">
                <a:solidFill>
                  <a:srgbClr val="000000"/>
                </a:solidFill>
                <a:effectLst/>
                <a:latin typeface="Georgia"/>
              </a:rPr>
              <a:t>4. ACT</a:t>
            </a:r>
            <a:endParaRPr lang="en-GB" b="0" i="0" dirty="0" smtClean="0">
              <a:solidFill>
                <a:srgbClr val="000000"/>
              </a:solidFill>
              <a:effectLst/>
              <a:latin typeface="Georgia"/>
            </a:endParaRPr>
          </a:p>
          <a:p>
            <a:r>
              <a:rPr lang="en-GB" b="0" i="0" dirty="0" smtClean="0">
                <a:solidFill>
                  <a:srgbClr val="000000"/>
                </a:solidFill>
                <a:effectLst/>
                <a:latin typeface="Georgia"/>
              </a:rPr>
              <a:t>If the CHECK shows that the PLAN that was implemented in DO is an improvement to the prior standard (baseline), then that becomes the new standard (baseline) for how the organization should ACT going forward (new standards are </a:t>
            </a:r>
            <a:r>
              <a:rPr lang="en-GB" b="0" i="0" dirty="0" err="1" smtClean="0">
                <a:solidFill>
                  <a:srgbClr val="000000"/>
                </a:solidFill>
                <a:effectLst/>
                <a:latin typeface="Georgia"/>
              </a:rPr>
              <a:t>enACTed</a:t>
            </a:r>
            <a:r>
              <a:rPr lang="en-GB" b="0" i="0" dirty="0" smtClean="0">
                <a:solidFill>
                  <a:srgbClr val="000000"/>
                </a:solidFill>
                <a:effectLst/>
                <a:latin typeface="Georgia"/>
              </a:rPr>
              <a:t>).</a:t>
            </a:r>
          </a:p>
          <a:p>
            <a:r>
              <a:rPr lang="en-GB" b="0" i="0" dirty="0" smtClean="0">
                <a:solidFill>
                  <a:srgbClr val="000000"/>
                </a:solidFill>
                <a:effectLst/>
                <a:latin typeface="Georgia"/>
              </a:rPr>
              <a:t>If the CHECK shows that the PLAN that was implemented in DO is not an improvement, then the existing standard (baseline) will remain in place.</a:t>
            </a:r>
          </a:p>
          <a:p>
            <a:r>
              <a:rPr lang="en-GB" b="0" i="0" dirty="0" smtClean="0">
                <a:solidFill>
                  <a:srgbClr val="000000"/>
                </a:solidFill>
                <a:effectLst/>
                <a:latin typeface="Georgia"/>
              </a:rPr>
              <a:t>In either case, if the CHECK showed something different than expected (whether better or worse), then there is some more learning to be done.</a:t>
            </a:r>
          </a:p>
          <a:p>
            <a:r>
              <a:rPr lang="en-GB" b="0" i="0" dirty="0" smtClean="0">
                <a:solidFill>
                  <a:srgbClr val="000000"/>
                </a:solidFill>
                <a:effectLst/>
                <a:latin typeface="Georgia"/>
              </a:rPr>
              <a:t>Note that the Deming Cycle is an iterative process, so after ACT, we return back to PLAN.  Over time, we will achieve Continuous Improvement in quality. </a:t>
            </a:r>
            <a:r>
              <a:rPr lang="en-GB" b="1" i="0" dirty="0" smtClean="0">
                <a:solidFill>
                  <a:srgbClr val="000000"/>
                </a:solidFill>
                <a:effectLst/>
                <a:latin typeface="Georgia"/>
              </a:rPr>
              <a:t> </a:t>
            </a:r>
            <a:r>
              <a:rPr lang="en-GB" b="0" i="0" dirty="0" smtClean="0">
                <a:solidFill>
                  <a:srgbClr val="000000"/>
                </a:solidFill>
                <a:effectLst/>
                <a:latin typeface="Georgia"/>
              </a:rPr>
              <a:t>Each time we renew the cycle, our organization is at a higher point of quality.  Executing the cycle again will extend our knowledge further.</a:t>
            </a:r>
          </a:p>
          <a:p>
            <a:endParaRPr lang="en-GB" dirty="0"/>
          </a:p>
        </p:txBody>
      </p:sp>
      <p:sp>
        <p:nvSpPr>
          <p:cNvPr id="4" name="Slide Number Placeholder 3"/>
          <p:cNvSpPr>
            <a:spLocks noGrp="1"/>
          </p:cNvSpPr>
          <p:nvPr>
            <p:ph type="sldNum" sz="quarter" idx="10"/>
          </p:nvPr>
        </p:nvSpPr>
        <p:spPr/>
        <p:txBody>
          <a:bodyPr/>
          <a:lstStyle/>
          <a:p>
            <a:fld id="{C222AF44-E44B-43C4-9D63-9AA242289F08}" type="slidenum">
              <a:rPr lang="en-GB" smtClean="0"/>
              <a:t>22</a:t>
            </a:fld>
            <a:endParaRPr lang="en-GB"/>
          </a:p>
        </p:txBody>
      </p:sp>
    </p:spTree>
    <p:extLst>
      <p:ext uri="{BB962C8B-B14F-4D97-AF65-F5344CB8AC3E}">
        <p14:creationId xmlns:p14="http://schemas.microsoft.com/office/powerpoint/2010/main" val="13072795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23</a:t>
            </a:fld>
            <a:endParaRPr lang="en-GB"/>
          </a:p>
        </p:txBody>
      </p:sp>
    </p:spTree>
    <p:extLst>
      <p:ext uri="{BB962C8B-B14F-4D97-AF65-F5344CB8AC3E}">
        <p14:creationId xmlns:p14="http://schemas.microsoft.com/office/powerpoint/2010/main" val="17958904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24</a:t>
            </a:fld>
            <a:endParaRPr lang="en-GB"/>
          </a:p>
        </p:txBody>
      </p:sp>
    </p:spTree>
    <p:extLst>
      <p:ext uri="{BB962C8B-B14F-4D97-AF65-F5344CB8AC3E}">
        <p14:creationId xmlns:p14="http://schemas.microsoft.com/office/powerpoint/2010/main" val="8957996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19/10/2018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19/10/2018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19/10/2018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19/10/2018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19/10/2018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youtube.com/watch?v=BWii4Tx3GJk"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jpg&amp;ehk=WX0qJESdMi0zks"/><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hyperlink" Target="https://leadershipfreak.blog/2012/09/22/helping-others-begin-their-leadership-journey/"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hyperlink" Target="https://slidehunter.com/powerpoint-templates/plan-do-check-act-powerpoint-template/" TargetMode="External"/><Relationship Id="rId4" Type="http://schemas.openxmlformats.org/officeDocument/2006/relationships/image" Target="../media/image11.jpg&amp;ehk=c2"/></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sz="2000" b="1" dirty="0" smtClean="0"/>
              <a:t>Week 5</a:t>
            </a:r>
            <a:endParaRPr lang="en-GB" sz="2000"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lstStyle/>
          <a:p>
            <a:r>
              <a:rPr lang="en-GB" dirty="0"/>
              <a:t>Relationship between Study and Employability Skills</a:t>
            </a:r>
          </a:p>
          <a:p>
            <a:r>
              <a:rPr lang="en-GB" dirty="0"/>
              <a:t>Gap Analysis</a:t>
            </a:r>
          </a:p>
          <a:p>
            <a:r>
              <a:rPr lang="en-GB" dirty="0"/>
              <a:t>Personal Development Planning</a:t>
            </a:r>
          </a:p>
          <a:p>
            <a:pPr marL="0" indent="0">
              <a:buNone/>
            </a:pPr>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8896C-FE66-40A5-A445-73880418B51F}"/>
              </a:ext>
            </a:extLst>
          </p:cNvPr>
          <p:cNvSpPr>
            <a:spLocks noGrp="1"/>
          </p:cNvSpPr>
          <p:nvPr>
            <p:ph type="title"/>
          </p:nvPr>
        </p:nvSpPr>
        <p:spPr/>
        <p:txBody>
          <a:bodyPr/>
          <a:lstStyle/>
          <a:p>
            <a:r>
              <a:rPr lang="en-GB" dirty="0"/>
              <a:t>A Refresher….. </a:t>
            </a:r>
            <a:r>
              <a:rPr lang="en-GB" i="1" dirty="0"/>
              <a:t>Study Skills</a:t>
            </a:r>
          </a:p>
        </p:txBody>
      </p:sp>
      <p:graphicFrame>
        <p:nvGraphicFramePr>
          <p:cNvPr id="4" name="Table 3">
            <a:extLst>
              <a:ext uri="{FF2B5EF4-FFF2-40B4-BE49-F238E27FC236}">
                <a16:creationId xmlns:a16="http://schemas.microsoft.com/office/drawing/2014/main" id="{76F2E4FB-061D-4EB1-819C-3B85FF005949}"/>
              </a:ext>
            </a:extLst>
          </p:cNvPr>
          <p:cNvGraphicFramePr>
            <a:graphicFrameLocks noGrp="1"/>
          </p:cNvGraphicFramePr>
          <p:nvPr>
            <p:extLst>
              <p:ext uri="{D42A27DB-BD31-4B8C-83A1-F6EECF244321}">
                <p14:modId xmlns:p14="http://schemas.microsoft.com/office/powerpoint/2010/main" val="2079329146"/>
              </p:ext>
            </p:extLst>
          </p:nvPr>
        </p:nvGraphicFramePr>
        <p:xfrm>
          <a:off x="755576" y="1402080"/>
          <a:ext cx="7267376" cy="3815232"/>
        </p:xfrm>
        <a:graphic>
          <a:graphicData uri="http://schemas.openxmlformats.org/drawingml/2006/table">
            <a:tbl>
              <a:tblPr firstRow="1" bandRow="1">
                <a:tableStyleId>{5C22544A-7EE6-4342-B048-85BDC9FD1C3A}</a:tableStyleId>
              </a:tblPr>
              <a:tblGrid>
                <a:gridCol w="2544282">
                  <a:extLst>
                    <a:ext uri="{9D8B030D-6E8A-4147-A177-3AD203B41FA5}">
                      <a16:colId xmlns:a16="http://schemas.microsoft.com/office/drawing/2014/main" val="3221779878"/>
                    </a:ext>
                  </a:extLst>
                </a:gridCol>
                <a:gridCol w="2178812">
                  <a:extLst>
                    <a:ext uri="{9D8B030D-6E8A-4147-A177-3AD203B41FA5}">
                      <a16:colId xmlns:a16="http://schemas.microsoft.com/office/drawing/2014/main" val="2538615665"/>
                    </a:ext>
                  </a:extLst>
                </a:gridCol>
                <a:gridCol w="2544282">
                  <a:extLst>
                    <a:ext uri="{9D8B030D-6E8A-4147-A177-3AD203B41FA5}">
                      <a16:colId xmlns:a16="http://schemas.microsoft.com/office/drawing/2014/main" val="1117970341"/>
                    </a:ext>
                  </a:extLst>
                </a:gridCol>
              </a:tblGrid>
              <a:tr h="802784">
                <a:tc>
                  <a:txBody>
                    <a:bodyPr/>
                    <a:lstStyle/>
                    <a:p>
                      <a:pPr marL="285750" indent="-285750">
                        <a:buFont typeface="Arial" panose="020B0604020202020204" pitchFamily="34" charset="0"/>
                        <a:buChar char="•"/>
                      </a:pPr>
                      <a:r>
                        <a:rPr lang="en-GB" b="1" dirty="0">
                          <a:solidFill>
                            <a:schemeClr val="bg1"/>
                          </a:solidFill>
                        </a:rPr>
                        <a:t>Time management</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Analytical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Being able to work independently</a:t>
                      </a:r>
                    </a:p>
                  </a:txBody>
                  <a:tcPr>
                    <a:solidFill>
                      <a:schemeClr val="accent1"/>
                    </a:solidFill>
                  </a:tcPr>
                </a:tc>
                <a:extLst>
                  <a:ext uri="{0D108BD9-81ED-4DB2-BD59-A6C34878D82A}">
                    <a16:rowId xmlns:a16="http://schemas.microsoft.com/office/drawing/2014/main" val="1840600630"/>
                  </a:ext>
                </a:extLst>
              </a:tr>
              <a:tr h="720080">
                <a:tc>
                  <a:txBody>
                    <a:bodyPr/>
                    <a:lstStyle/>
                    <a:p>
                      <a:pPr marL="285750" indent="-285750">
                        <a:buFont typeface="Arial" panose="020B0604020202020204" pitchFamily="34" charset="0"/>
                        <a:buChar char="•"/>
                      </a:pPr>
                      <a:r>
                        <a:rPr lang="en-GB" b="1" dirty="0">
                          <a:solidFill>
                            <a:schemeClr val="bg1"/>
                          </a:solidFill>
                        </a:rPr>
                        <a:t>Critical thinking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Report writing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Resourcefulness</a:t>
                      </a:r>
                    </a:p>
                  </a:txBody>
                  <a:tcPr>
                    <a:solidFill>
                      <a:schemeClr val="accent1"/>
                    </a:solidFill>
                  </a:tcPr>
                </a:tc>
                <a:extLst>
                  <a:ext uri="{0D108BD9-81ED-4DB2-BD59-A6C34878D82A}">
                    <a16:rowId xmlns:a16="http://schemas.microsoft.com/office/drawing/2014/main" val="107718441"/>
                  </a:ext>
                </a:extLst>
              </a:tr>
              <a:tr h="765766">
                <a:tc>
                  <a:txBody>
                    <a:bodyPr/>
                    <a:lstStyle/>
                    <a:p>
                      <a:pPr marL="285750" indent="-285750">
                        <a:buFont typeface="Arial" panose="020B0604020202020204" pitchFamily="34" charset="0"/>
                        <a:buChar char="•"/>
                      </a:pPr>
                      <a:r>
                        <a:rPr lang="en-GB" b="1" dirty="0">
                          <a:solidFill>
                            <a:schemeClr val="bg1"/>
                          </a:solidFill>
                        </a:rPr>
                        <a:t>Essay writing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Group working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Communication skills</a:t>
                      </a:r>
                    </a:p>
                  </a:txBody>
                  <a:tcPr>
                    <a:solidFill>
                      <a:schemeClr val="accent1"/>
                    </a:solidFill>
                  </a:tcPr>
                </a:tc>
                <a:extLst>
                  <a:ext uri="{0D108BD9-81ED-4DB2-BD59-A6C34878D82A}">
                    <a16:rowId xmlns:a16="http://schemas.microsoft.com/office/drawing/2014/main" val="744194048"/>
                  </a:ext>
                </a:extLst>
              </a:tr>
              <a:tr h="765766">
                <a:tc>
                  <a:txBody>
                    <a:bodyPr/>
                    <a:lstStyle/>
                    <a:p>
                      <a:pPr marL="285750" indent="-285750">
                        <a:buFont typeface="Arial" panose="020B0604020202020204" pitchFamily="34" charset="0"/>
                        <a:buChar char="•"/>
                      </a:pPr>
                      <a:r>
                        <a:rPr lang="en-GB" b="1" dirty="0">
                          <a:solidFill>
                            <a:schemeClr val="bg1"/>
                          </a:solidFill>
                        </a:rPr>
                        <a:t>Research and library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Reading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Presentation skills</a:t>
                      </a:r>
                    </a:p>
                  </a:txBody>
                  <a:tcPr>
                    <a:solidFill>
                      <a:schemeClr val="accent1"/>
                    </a:solidFill>
                  </a:tcPr>
                </a:tc>
                <a:extLst>
                  <a:ext uri="{0D108BD9-81ED-4DB2-BD59-A6C34878D82A}">
                    <a16:rowId xmlns:a16="http://schemas.microsoft.com/office/drawing/2014/main" val="2200008351"/>
                  </a:ext>
                </a:extLst>
              </a:tr>
              <a:tr h="760836">
                <a:tc>
                  <a:txBody>
                    <a:bodyPr/>
                    <a:lstStyle/>
                    <a:p>
                      <a:pPr marL="285750" indent="-285750">
                        <a:buFont typeface="Arial" panose="020B0604020202020204" pitchFamily="34" charset="0"/>
                        <a:buChar char="•"/>
                      </a:pPr>
                      <a:r>
                        <a:rPr lang="en-GB" b="1" dirty="0">
                          <a:solidFill>
                            <a:schemeClr val="bg1"/>
                          </a:solidFill>
                        </a:rPr>
                        <a:t>Quantitative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Self-awareness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I.T. skills</a:t>
                      </a:r>
                    </a:p>
                  </a:txBody>
                  <a:tcPr>
                    <a:solidFill>
                      <a:schemeClr val="accent1"/>
                    </a:solidFill>
                  </a:tcPr>
                </a:tc>
                <a:extLst>
                  <a:ext uri="{0D108BD9-81ED-4DB2-BD59-A6C34878D82A}">
                    <a16:rowId xmlns:a16="http://schemas.microsoft.com/office/drawing/2014/main" val="516529212"/>
                  </a:ext>
                </a:extLst>
              </a:tr>
            </a:tbl>
          </a:graphicData>
        </a:graphic>
      </p:graphicFrame>
    </p:spTree>
    <p:extLst>
      <p:ext uri="{BB962C8B-B14F-4D97-AF65-F5344CB8AC3E}">
        <p14:creationId xmlns:p14="http://schemas.microsoft.com/office/powerpoint/2010/main" val="3858357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DCAF0-BD4A-4CE2-9976-8DAF855FE6A0}"/>
              </a:ext>
            </a:extLst>
          </p:cNvPr>
          <p:cNvSpPr>
            <a:spLocks noGrp="1"/>
          </p:cNvSpPr>
          <p:nvPr>
            <p:ph type="title"/>
          </p:nvPr>
        </p:nvSpPr>
        <p:spPr>
          <a:xfrm>
            <a:off x="899592" y="404664"/>
            <a:ext cx="6995120" cy="648072"/>
          </a:xfrm>
        </p:spPr>
        <p:txBody>
          <a:bodyPr>
            <a:noAutofit/>
          </a:bodyPr>
          <a:lstStyle/>
          <a:p>
            <a:r>
              <a:rPr lang="en-GB" sz="3600" dirty="0"/>
              <a:t>Important ‘Employability Skills’ – Spot the difference?</a:t>
            </a:r>
          </a:p>
        </p:txBody>
      </p:sp>
      <p:graphicFrame>
        <p:nvGraphicFramePr>
          <p:cNvPr id="4" name="Table 3">
            <a:extLst>
              <a:ext uri="{FF2B5EF4-FFF2-40B4-BE49-F238E27FC236}">
                <a16:creationId xmlns:a16="http://schemas.microsoft.com/office/drawing/2014/main" id="{D909BE3A-D7AF-44CD-A6DA-EE0A82799002}"/>
              </a:ext>
            </a:extLst>
          </p:cNvPr>
          <p:cNvGraphicFramePr>
            <a:graphicFrameLocks noGrp="1"/>
          </p:cNvGraphicFramePr>
          <p:nvPr>
            <p:extLst>
              <p:ext uri="{D42A27DB-BD31-4B8C-83A1-F6EECF244321}">
                <p14:modId xmlns:p14="http://schemas.microsoft.com/office/powerpoint/2010/main" val="2619445448"/>
              </p:ext>
            </p:extLst>
          </p:nvPr>
        </p:nvGraphicFramePr>
        <p:xfrm>
          <a:off x="179512" y="1340768"/>
          <a:ext cx="8784976" cy="4176464"/>
        </p:xfrm>
        <a:graphic>
          <a:graphicData uri="http://schemas.openxmlformats.org/drawingml/2006/table">
            <a:tbl>
              <a:tblPr firstRow="1" firstCol="1" bandRow="1">
                <a:tableStyleId>{D113A9D2-9D6B-4929-AA2D-F23B5EE8CBE7}</a:tableStyleId>
              </a:tblPr>
              <a:tblGrid>
                <a:gridCol w="3796430">
                  <a:extLst>
                    <a:ext uri="{9D8B030D-6E8A-4147-A177-3AD203B41FA5}">
                      <a16:colId xmlns:a16="http://schemas.microsoft.com/office/drawing/2014/main" val="20000"/>
                    </a:ext>
                  </a:extLst>
                </a:gridCol>
                <a:gridCol w="2765383">
                  <a:extLst>
                    <a:ext uri="{9D8B030D-6E8A-4147-A177-3AD203B41FA5}">
                      <a16:colId xmlns:a16="http://schemas.microsoft.com/office/drawing/2014/main" val="20001"/>
                    </a:ext>
                  </a:extLst>
                </a:gridCol>
                <a:gridCol w="2223163">
                  <a:extLst>
                    <a:ext uri="{9D8B030D-6E8A-4147-A177-3AD203B41FA5}">
                      <a16:colId xmlns:a16="http://schemas.microsoft.com/office/drawing/2014/main" val="20002"/>
                    </a:ext>
                  </a:extLst>
                </a:gridCol>
              </a:tblGrid>
              <a:tr h="248021">
                <a:tc>
                  <a:txBody>
                    <a:bodyPr/>
                    <a:lstStyle/>
                    <a:p>
                      <a:pPr marL="0" marR="0" algn="ctr" hangingPunct="0">
                        <a:spcBef>
                          <a:spcPts val="0"/>
                        </a:spcBef>
                        <a:spcAft>
                          <a:spcPts val="0"/>
                        </a:spcAft>
                      </a:pPr>
                      <a:r>
                        <a:rPr lang="en-GB" sz="1400" b="1" dirty="0">
                          <a:effectLst/>
                        </a:rPr>
                        <a:t>CBI (2009)</a:t>
                      </a:r>
                      <a:endParaRPr lang="en-US" sz="1400" b="1" dirty="0">
                        <a:effectLst/>
                        <a:latin typeface="Times New Roman" panose="02020603050405020304" pitchFamily="18" charset="0"/>
                        <a:ea typeface="Times New Roman" panose="02020603050405020304" pitchFamily="18" charset="0"/>
                      </a:endParaRPr>
                    </a:p>
                  </a:txBody>
                  <a:tcPr marL="45750" marR="45750" marT="0" marB="0">
                    <a:lnL w="6350" cap="flat" cmpd="sng" algn="ctr">
                      <a:noFill/>
                      <a:prstDash val="solid"/>
                      <a:miter lim="800000"/>
                    </a:lnL>
                    <a:lnR w="12700" cap="flat" cmpd="sng" algn="ctr">
                      <a:solidFill>
                        <a:schemeClr val="tx1"/>
                      </a:solidFill>
                      <a:prstDash val="solid"/>
                      <a:round/>
                      <a:headEnd type="none" w="med" len="med"/>
                      <a:tailEnd type="none" w="med" len="med"/>
                    </a:lnR>
                    <a:lnT w="6350" cap="flat" cmpd="sng" algn="ctr">
                      <a:noFill/>
                      <a:prstDash val="solid"/>
                      <a:miter lim="800000"/>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hangingPunct="0">
                        <a:spcBef>
                          <a:spcPts val="0"/>
                        </a:spcBef>
                        <a:spcAft>
                          <a:spcPts val="0"/>
                        </a:spcAft>
                      </a:pPr>
                      <a:r>
                        <a:rPr lang="en-GB" sz="1400" b="1">
                          <a:effectLst/>
                        </a:rPr>
                        <a:t>Mullen (1997)</a:t>
                      </a:r>
                      <a:endParaRPr lang="en-US" sz="1400" b="1">
                        <a:effectLst/>
                        <a:latin typeface="Times New Roman" panose="02020603050405020304" pitchFamily="18" charset="0"/>
                        <a:ea typeface="Times New Roman" panose="02020603050405020304" pitchFamily="18" charset="0"/>
                      </a:endParaRPr>
                    </a:p>
                  </a:txBody>
                  <a:tcPr marL="45750" marR="4575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noFill/>
                      <a:prstDash val="solid"/>
                      <a:miter lim="800000"/>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ctr" hangingPunct="0">
                        <a:spcBef>
                          <a:spcPts val="0"/>
                        </a:spcBef>
                        <a:spcAft>
                          <a:spcPts val="0"/>
                        </a:spcAft>
                      </a:pPr>
                      <a:r>
                        <a:rPr lang="en-GB" sz="1400" b="1" dirty="0">
                          <a:effectLst/>
                        </a:rPr>
                        <a:t>Prospects (2011)</a:t>
                      </a:r>
                      <a:endParaRPr lang="en-US" sz="1400" b="1" dirty="0">
                        <a:effectLst/>
                        <a:latin typeface="Times New Roman" panose="02020603050405020304" pitchFamily="18" charset="0"/>
                        <a:ea typeface="Times New Roman" panose="02020603050405020304" pitchFamily="18" charset="0"/>
                      </a:endParaRPr>
                    </a:p>
                  </a:txBody>
                  <a:tcPr marL="45750" marR="45750" marT="0" marB="0">
                    <a:lnL w="12700" cap="flat" cmpd="sng" algn="ctr">
                      <a:solidFill>
                        <a:schemeClr val="tx1"/>
                      </a:solidFill>
                      <a:prstDash val="solid"/>
                      <a:round/>
                      <a:headEnd type="none" w="med" len="med"/>
                      <a:tailEnd type="none" w="med" len="med"/>
                    </a:lnL>
                    <a:lnR w="6350" cap="flat" cmpd="sng" algn="ctr">
                      <a:noFill/>
                      <a:prstDash val="solid"/>
                      <a:miter lim="800000"/>
                    </a:lnR>
                    <a:lnT w="6350" cap="flat" cmpd="sng" algn="ctr">
                      <a:noFill/>
                      <a:prstDash val="solid"/>
                      <a:miter lim="800000"/>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3928443">
                <a:tc>
                  <a:txBody>
                    <a:bodyPr/>
                    <a:lstStyle/>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Self-management</a:t>
                      </a:r>
                      <a:endParaRPr lang="en-US" sz="1400" b="1" dirty="0">
                        <a:effectLst/>
                      </a:endParaRPr>
                    </a:p>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Team-working</a:t>
                      </a:r>
                      <a:endParaRPr lang="en-US" sz="1400" b="1" dirty="0">
                        <a:effectLst/>
                      </a:endParaRPr>
                    </a:p>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Business/customer awareness</a:t>
                      </a:r>
                      <a:endParaRPr lang="en-US" sz="1400" b="1" dirty="0">
                        <a:effectLst/>
                      </a:endParaRPr>
                    </a:p>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Problem solving</a:t>
                      </a:r>
                      <a:endParaRPr lang="en-US" sz="1400" b="1" dirty="0">
                        <a:effectLst/>
                      </a:endParaRPr>
                    </a:p>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Communication and literacy (i.e. listening/questioning and written communication)</a:t>
                      </a:r>
                      <a:endParaRPr lang="en-US" sz="1400" b="1" dirty="0">
                        <a:effectLst/>
                      </a:endParaRPr>
                    </a:p>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Application of number</a:t>
                      </a:r>
                      <a:endParaRPr lang="en-US" sz="1400" b="1" dirty="0">
                        <a:effectLst/>
                      </a:endParaRPr>
                    </a:p>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Application of IT</a:t>
                      </a:r>
                      <a:endParaRPr lang="en-US" sz="1400" b="1" dirty="0">
                        <a:effectLst/>
                      </a:endParaRPr>
                    </a:p>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Can-do approach/positive attitude</a:t>
                      </a:r>
                      <a:endParaRPr lang="en-US" sz="1400" b="1" dirty="0">
                        <a:effectLst/>
                      </a:endParaRPr>
                    </a:p>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An</a:t>
                      </a:r>
                      <a:r>
                        <a:rPr lang="en-GB" sz="1400" b="1" baseline="0" dirty="0">
                          <a:effectLst/>
                        </a:rPr>
                        <a:t> </a:t>
                      </a:r>
                      <a:r>
                        <a:rPr lang="en-GB" sz="1400" b="1" dirty="0">
                          <a:effectLst/>
                        </a:rPr>
                        <a:t>entrepreneurial/proactive personality</a:t>
                      </a:r>
                      <a:endParaRPr lang="en-US" sz="1400" b="1" dirty="0">
                        <a:solidFill>
                          <a:srgbClr val="000066"/>
                        </a:solidFill>
                        <a:effectLst/>
                        <a:latin typeface="Times New Roman" panose="02020603050405020304" pitchFamily="18" charset="0"/>
                        <a:ea typeface="Times New Roman" panose="02020603050405020304" pitchFamily="18" charset="0"/>
                      </a:endParaRPr>
                    </a:p>
                  </a:txBody>
                  <a:tcPr marL="45750" marR="45750" marT="0" marB="0">
                    <a:lnL w="6350" cap="flat" cmpd="sng" algn="ctr">
                      <a:noFill/>
                      <a:prstDash val="solid"/>
                      <a:miter lim="800000"/>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6350" cap="flat" cmpd="sng" algn="ctr">
                      <a:noFill/>
                      <a:prstDash val="solid"/>
                      <a:miter lim="800000"/>
                    </a:lnB>
                    <a:lnTlToBr w="12700" cmpd="sng">
                      <a:noFill/>
                      <a:prstDash val="solid"/>
                    </a:lnTlToBr>
                    <a:lnBlToTr w="12700" cmpd="sng">
                      <a:noFill/>
                      <a:prstDash val="solid"/>
                    </a:lnBlToTr>
                  </a:tcPr>
                </a:tc>
                <a:tc>
                  <a:txBody>
                    <a:bodyPr/>
                    <a:lstStyle/>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Oral communication (most sought after)</a:t>
                      </a:r>
                      <a:endParaRPr lang="en-US" sz="1400" b="1" dirty="0">
                        <a:effectLst/>
                      </a:endParaRPr>
                    </a:p>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Teamwork</a:t>
                      </a:r>
                      <a:endParaRPr lang="en-US" sz="1400" b="1" dirty="0">
                        <a:effectLst/>
                      </a:endParaRPr>
                    </a:p>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Listening</a:t>
                      </a:r>
                      <a:endParaRPr lang="en-US" sz="1400" b="1" dirty="0">
                        <a:effectLst/>
                      </a:endParaRPr>
                    </a:p>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Written communication</a:t>
                      </a:r>
                      <a:endParaRPr lang="en-US" sz="1400" b="1" dirty="0">
                        <a:effectLst/>
                      </a:endParaRPr>
                    </a:p>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Problem solving (least sought after)</a:t>
                      </a:r>
                      <a:endParaRPr lang="en-US" sz="1400" b="1" dirty="0">
                        <a:solidFill>
                          <a:srgbClr val="000066"/>
                        </a:solidFill>
                        <a:effectLst/>
                        <a:latin typeface="Times New Roman" panose="02020603050405020304" pitchFamily="18" charset="0"/>
                        <a:ea typeface="Times New Roman" panose="02020603050405020304" pitchFamily="18" charset="0"/>
                      </a:endParaRPr>
                    </a:p>
                  </a:txBody>
                  <a:tcPr marL="45750" marR="4575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6350" cap="flat" cmpd="sng" algn="ctr">
                      <a:noFill/>
                      <a:prstDash val="solid"/>
                      <a:miter lim="800000"/>
                    </a:lnB>
                    <a:lnTlToBr w="12700" cmpd="sng">
                      <a:noFill/>
                      <a:prstDash val="solid"/>
                    </a:lnTlToBr>
                    <a:lnBlToTr w="12700" cmpd="sng">
                      <a:noFill/>
                      <a:prstDash val="solid"/>
                    </a:lnBlToTr>
                  </a:tcPr>
                </a:tc>
                <a:tc>
                  <a:txBody>
                    <a:bodyPr/>
                    <a:lstStyle/>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General business acumen</a:t>
                      </a:r>
                      <a:endParaRPr lang="en-US" sz="1400" b="1" dirty="0">
                        <a:effectLst/>
                      </a:endParaRPr>
                    </a:p>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Application of number</a:t>
                      </a:r>
                      <a:endParaRPr lang="en-US" sz="1400" b="1" dirty="0">
                        <a:effectLst/>
                      </a:endParaRPr>
                    </a:p>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Commitment</a:t>
                      </a:r>
                      <a:endParaRPr lang="en-US" sz="1400" b="1" dirty="0">
                        <a:effectLst/>
                      </a:endParaRPr>
                    </a:p>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Problem-solving skills</a:t>
                      </a:r>
                      <a:endParaRPr lang="en-US" sz="1400" b="1" dirty="0">
                        <a:effectLst/>
                      </a:endParaRPr>
                    </a:p>
                    <a:p>
                      <a:pPr marL="342900" marR="0" lvl="0" indent="-342900" algn="l" hangingPunct="0">
                        <a:lnSpc>
                          <a:spcPct val="150000"/>
                        </a:lnSpc>
                        <a:spcBef>
                          <a:spcPts val="0"/>
                        </a:spcBef>
                        <a:spcAft>
                          <a:spcPts val="0"/>
                        </a:spcAft>
                        <a:buFont typeface="Symbol" panose="05050102010706020507" pitchFamily="18" charset="2"/>
                        <a:buChar char=""/>
                      </a:pPr>
                      <a:r>
                        <a:rPr lang="en-GB" sz="1400" b="1" dirty="0">
                          <a:effectLst/>
                        </a:rPr>
                        <a:t>Flexibility</a:t>
                      </a:r>
                      <a:endParaRPr lang="en-US" sz="1400" b="1" dirty="0">
                        <a:effectLst/>
                      </a:endParaRPr>
                    </a:p>
                    <a:p>
                      <a:pPr marL="0" marR="0" algn="l" hangingPunct="0">
                        <a:spcBef>
                          <a:spcPts val="0"/>
                        </a:spcBef>
                        <a:spcAft>
                          <a:spcPts val="0"/>
                        </a:spcAft>
                      </a:pPr>
                      <a:r>
                        <a:rPr lang="en-GB" sz="1400" b="1" dirty="0">
                          <a:effectLst/>
                        </a:rPr>
                        <a:t> </a:t>
                      </a:r>
                      <a:endParaRPr lang="en-US" sz="1400" b="1" dirty="0">
                        <a:effectLst/>
                        <a:latin typeface="Times New Roman" panose="02020603050405020304" pitchFamily="18" charset="0"/>
                        <a:ea typeface="Times New Roman" panose="02020603050405020304" pitchFamily="18" charset="0"/>
                      </a:endParaRPr>
                    </a:p>
                  </a:txBody>
                  <a:tcPr marL="45750" marR="45750" marT="0" marB="0">
                    <a:lnL w="12700" cap="flat" cmpd="sng" algn="ctr">
                      <a:solidFill>
                        <a:schemeClr val="tx1"/>
                      </a:solidFill>
                      <a:prstDash val="solid"/>
                      <a:round/>
                      <a:headEnd type="none" w="med" len="med"/>
                      <a:tailEnd type="none" w="med" len="med"/>
                    </a:lnL>
                    <a:lnR w="6350" cap="flat" cmpd="sng" algn="ctr">
                      <a:noFill/>
                      <a:prstDash val="solid"/>
                      <a:miter lim="800000"/>
                    </a:lnR>
                    <a:lnT w="12700" cap="flat" cmpd="sng" algn="ctr">
                      <a:solidFill>
                        <a:schemeClr val="tx1"/>
                      </a:solidFill>
                      <a:prstDash val="solid"/>
                      <a:round/>
                      <a:headEnd type="none" w="med" len="med"/>
                      <a:tailEnd type="none" w="med" len="med"/>
                    </a:lnT>
                    <a:lnB w="6350" cap="flat" cmpd="sng" algn="ctr">
                      <a:noFill/>
                      <a:prstDash val="solid"/>
                      <a:miter lim="800000"/>
                    </a:lnB>
                    <a:lnTlToBr w="12700" cmpd="sng">
                      <a:noFill/>
                      <a:prstDash val="solid"/>
                    </a:lnTlToBr>
                    <a:lnBlToTr w="12700" cmpd="sng">
                      <a:noFill/>
                      <a:prstDash val="solid"/>
                    </a:lnBlToTr>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6367630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1E497-7A98-42D3-9D39-B0A2F28F5BFB}"/>
              </a:ext>
            </a:extLst>
          </p:cNvPr>
          <p:cNvSpPr>
            <a:spLocks noGrp="1"/>
          </p:cNvSpPr>
          <p:nvPr>
            <p:ph type="title"/>
          </p:nvPr>
        </p:nvSpPr>
        <p:spPr>
          <a:xfrm>
            <a:off x="395536" y="21858"/>
            <a:ext cx="8229600" cy="1143000"/>
          </a:xfrm>
        </p:spPr>
        <p:txBody>
          <a:bodyPr>
            <a:normAutofit/>
          </a:bodyPr>
          <a:lstStyle/>
          <a:p>
            <a:r>
              <a:rPr lang="en-US" sz="3000" dirty="0"/>
              <a:t>Overlap of ‘Study Skills’ &amp; ‘Employability Skills’</a:t>
            </a:r>
            <a:endParaRPr lang="en-GB" sz="3000" dirty="0"/>
          </a:p>
        </p:txBody>
      </p:sp>
      <p:pic>
        <p:nvPicPr>
          <p:cNvPr id="4" name="Picture 3">
            <a:extLst>
              <a:ext uri="{FF2B5EF4-FFF2-40B4-BE49-F238E27FC236}">
                <a16:creationId xmlns:a16="http://schemas.microsoft.com/office/drawing/2014/main" id="{B6C548D6-8B7D-4F04-A2A8-36706D0D1AE2}"/>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886197" y="908720"/>
            <a:ext cx="7248277" cy="4680520"/>
          </a:xfrm>
          <a:prstGeom prst="rect">
            <a:avLst/>
          </a:prstGeom>
          <a:ln>
            <a:solidFill>
              <a:schemeClr val="accent1"/>
            </a:solidFill>
          </a:ln>
        </p:spPr>
      </p:pic>
    </p:spTree>
    <p:extLst>
      <p:ext uri="{BB962C8B-B14F-4D97-AF65-F5344CB8AC3E}">
        <p14:creationId xmlns:p14="http://schemas.microsoft.com/office/powerpoint/2010/main" val="3878927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E7E4F-5202-4074-8894-12B0F0FC47B8}"/>
              </a:ext>
            </a:extLst>
          </p:cNvPr>
          <p:cNvSpPr>
            <a:spLocks noGrp="1"/>
          </p:cNvSpPr>
          <p:nvPr>
            <p:ph type="title"/>
          </p:nvPr>
        </p:nvSpPr>
        <p:spPr/>
        <p:txBody>
          <a:bodyPr>
            <a:normAutofit fontScale="90000"/>
          </a:bodyPr>
          <a:lstStyle/>
          <a:p>
            <a:r>
              <a:rPr lang="en-US" dirty="0"/>
              <a:t>Steps in the Development of Personal Skills</a:t>
            </a:r>
            <a:endParaRPr lang="en-GB" dirty="0"/>
          </a:p>
        </p:txBody>
      </p:sp>
      <p:sp>
        <p:nvSpPr>
          <p:cNvPr id="3" name="Content Placeholder 2">
            <a:extLst>
              <a:ext uri="{FF2B5EF4-FFF2-40B4-BE49-F238E27FC236}">
                <a16:creationId xmlns:a16="http://schemas.microsoft.com/office/drawing/2014/main" id="{FBC0EB83-4D4C-477D-9F78-834DA3AB8B4A}"/>
              </a:ext>
            </a:extLst>
          </p:cNvPr>
          <p:cNvSpPr>
            <a:spLocks noGrp="1"/>
          </p:cNvSpPr>
          <p:nvPr>
            <p:ph idx="1"/>
          </p:nvPr>
        </p:nvSpPr>
        <p:spPr/>
        <p:txBody>
          <a:bodyPr/>
          <a:lstStyle/>
          <a:p>
            <a:r>
              <a:rPr lang="en-US" dirty="0"/>
              <a:t>STEP 1: Decide what you need to develop</a:t>
            </a:r>
          </a:p>
          <a:p>
            <a:endParaRPr lang="en-GB" dirty="0"/>
          </a:p>
        </p:txBody>
      </p:sp>
    </p:spTree>
    <p:extLst>
      <p:ext uri="{BB962C8B-B14F-4D97-AF65-F5344CB8AC3E}">
        <p14:creationId xmlns:p14="http://schemas.microsoft.com/office/powerpoint/2010/main" val="20272856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686B-5BC2-4516-AC74-9A2A4EC8CD35}"/>
              </a:ext>
            </a:extLst>
          </p:cNvPr>
          <p:cNvSpPr>
            <a:spLocks noGrp="1"/>
          </p:cNvSpPr>
          <p:nvPr>
            <p:ph type="title"/>
          </p:nvPr>
        </p:nvSpPr>
        <p:spPr/>
        <p:txBody>
          <a:bodyPr>
            <a:normAutofit/>
          </a:bodyPr>
          <a:lstStyle/>
          <a:p>
            <a:r>
              <a:rPr lang="en-US" sz="3200" dirty="0"/>
              <a:t>Identifying the gap between your current skills and your desired skill level:</a:t>
            </a:r>
            <a:endParaRPr lang="en-GB" sz="3200" dirty="0"/>
          </a:p>
        </p:txBody>
      </p:sp>
      <p:pic>
        <p:nvPicPr>
          <p:cNvPr id="4" name="Picture 3">
            <a:extLst>
              <a:ext uri="{FF2B5EF4-FFF2-40B4-BE49-F238E27FC236}">
                <a16:creationId xmlns:a16="http://schemas.microsoft.com/office/drawing/2014/main" id="{6DD39F95-D355-48DA-A846-85E1C976B17D}"/>
              </a:ext>
            </a:extLst>
          </p:cNvPr>
          <p:cNvPicPr/>
          <p:nvPr/>
        </p:nvPicPr>
        <p:blipFill rotWithShape="1">
          <a:blip r:embed="rId3" cstate="print">
            <a:extLst>
              <a:ext uri="{28A0092B-C50C-407E-A947-70E740481C1C}">
                <a14:useLocalDpi xmlns:a14="http://schemas.microsoft.com/office/drawing/2010/main" val="0"/>
              </a:ext>
            </a:extLst>
          </a:blip>
          <a:srcRect t="10844" r="5113" b="36145"/>
          <a:stretch/>
        </p:blipFill>
        <p:spPr bwMode="auto">
          <a:xfrm>
            <a:off x="102332" y="1410402"/>
            <a:ext cx="8939336" cy="3727015"/>
          </a:xfrm>
          <a:prstGeom prst="rect">
            <a:avLst/>
          </a:prstGeom>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6045560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751C240-5A8A-4929-9694-73EC3F50C8CF}"/>
              </a:ext>
            </a:extLst>
          </p:cNvPr>
          <p:cNvSpPr>
            <a:spLocks noGrp="1"/>
          </p:cNvSpPr>
          <p:nvPr>
            <p:ph type="title"/>
          </p:nvPr>
        </p:nvSpPr>
        <p:spPr/>
        <p:txBody>
          <a:bodyPr>
            <a:normAutofit fontScale="90000"/>
          </a:bodyPr>
          <a:lstStyle/>
          <a:p>
            <a:r>
              <a:rPr lang="en-US" dirty="0"/>
              <a:t>Steps in the Development of Personal Skills</a:t>
            </a:r>
            <a:endParaRPr lang="en-GB" dirty="0"/>
          </a:p>
        </p:txBody>
      </p:sp>
      <p:sp>
        <p:nvSpPr>
          <p:cNvPr id="5" name="Content Placeholder 3">
            <a:extLst>
              <a:ext uri="{FF2B5EF4-FFF2-40B4-BE49-F238E27FC236}">
                <a16:creationId xmlns:a16="http://schemas.microsoft.com/office/drawing/2014/main" id="{D712E3A3-F9BD-4280-897E-E0D4A280C417}"/>
              </a:ext>
            </a:extLst>
          </p:cNvPr>
          <p:cNvSpPr>
            <a:spLocks noGrp="1"/>
          </p:cNvSpPr>
          <p:nvPr>
            <p:ph idx="1"/>
          </p:nvPr>
        </p:nvSpPr>
        <p:spPr>
          <a:xfrm>
            <a:off x="647700" y="1700808"/>
            <a:ext cx="7848600" cy="3475583"/>
          </a:xfrm>
        </p:spPr>
        <p:txBody>
          <a:bodyPr>
            <a:normAutofit/>
          </a:bodyPr>
          <a:lstStyle/>
          <a:p>
            <a:r>
              <a:rPr lang="en-US" sz="3200" dirty="0"/>
              <a:t>STEP 1: Decide what you need to develop</a:t>
            </a:r>
          </a:p>
          <a:p>
            <a:endParaRPr lang="en-US" dirty="0"/>
          </a:p>
          <a:p>
            <a:r>
              <a:rPr lang="en-US" dirty="0"/>
              <a:t>Subjective Information</a:t>
            </a:r>
          </a:p>
          <a:p>
            <a:r>
              <a:rPr lang="en-US" dirty="0"/>
              <a:t>Johari Window</a:t>
            </a:r>
          </a:p>
          <a:p>
            <a:endParaRPr lang="en-US" dirty="0"/>
          </a:p>
        </p:txBody>
      </p:sp>
    </p:spTree>
    <p:extLst>
      <p:ext uri="{BB962C8B-B14F-4D97-AF65-F5344CB8AC3E}">
        <p14:creationId xmlns:p14="http://schemas.microsoft.com/office/powerpoint/2010/main" val="23599417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5A6E1-D210-47F7-886D-C54937820A3B}"/>
              </a:ext>
            </a:extLst>
          </p:cNvPr>
          <p:cNvSpPr>
            <a:spLocks noGrp="1"/>
          </p:cNvSpPr>
          <p:nvPr>
            <p:ph type="title"/>
          </p:nvPr>
        </p:nvSpPr>
        <p:spPr/>
        <p:txBody>
          <a:bodyPr>
            <a:normAutofit fontScale="90000"/>
          </a:bodyPr>
          <a:lstStyle/>
          <a:p>
            <a:r>
              <a:rPr lang="en-US" dirty="0"/>
              <a:t>The Johari Window (</a:t>
            </a:r>
            <a:r>
              <a:rPr lang="en-US" dirty="0" err="1"/>
              <a:t>Luft</a:t>
            </a:r>
            <a:r>
              <a:rPr lang="en-US" dirty="0"/>
              <a:t> and Ingham, 1955)</a:t>
            </a:r>
            <a:endParaRPr lang="en-GB" dirty="0"/>
          </a:p>
        </p:txBody>
      </p:sp>
      <p:pic>
        <p:nvPicPr>
          <p:cNvPr id="4" name="Picture 3">
            <a:extLst>
              <a:ext uri="{FF2B5EF4-FFF2-40B4-BE49-F238E27FC236}">
                <a16:creationId xmlns:a16="http://schemas.microsoft.com/office/drawing/2014/main" id="{C7F759EE-3EDD-4A18-8F23-CE65DA23A14F}"/>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683568" y="1772816"/>
            <a:ext cx="5425914" cy="3679650"/>
          </a:xfrm>
          <a:prstGeom prst="rect">
            <a:avLst/>
          </a:prstGeom>
          <a:ln>
            <a:solidFill>
              <a:schemeClr val="accent1"/>
            </a:solidFill>
          </a:ln>
        </p:spPr>
      </p:pic>
      <p:sp>
        <p:nvSpPr>
          <p:cNvPr id="3" name="TextBox 2"/>
          <p:cNvSpPr txBox="1"/>
          <p:nvPr/>
        </p:nvSpPr>
        <p:spPr>
          <a:xfrm>
            <a:off x="6098477" y="2276872"/>
            <a:ext cx="2787943" cy="369332"/>
          </a:xfrm>
          <a:prstGeom prst="rect">
            <a:avLst/>
          </a:prstGeom>
          <a:noFill/>
        </p:spPr>
        <p:txBody>
          <a:bodyPr wrap="none" rtlCol="0">
            <a:spAutoFit/>
          </a:bodyPr>
          <a:lstStyle/>
          <a:p>
            <a:r>
              <a:rPr lang="en-GB" dirty="0" smtClean="0">
                <a:hlinkClick r:id="rId4"/>
              </a:rPr>
              <a:t>Johari Window video link </a:t>
            </a:r>
            <a:endParaRPr lang="en-GB" dirty="0"/>
          </a:p>
        </p:txBody>
      </p:sp>
    </p:spTree>
    <p:extLst>
      <p:ext uri="{BB962C8B-B14F-4D97-AF65-F5344CB8AC3E}">
        <p14:creationId xmlns:p14="http://schemas.microsoft.com/office/powerpoint/2010/main" val="22888050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3F546-9A1F-4636-A783-4458356206E8}"/>
              </a:ext>
            </a:extLst>
          </p:cNvPr>
          <p:cNvSpPr>
            <a:spLocks noGrp="1"/>
          </p:cNvSpPr>
          <p:nvPr>
            <p:ph type="title"/>
          </p:nvPr>
        </p:nvSpPr>
        <p:spPr/>
        <p:txBody>
          <a:bodyPr>
            <a:normAutofit fontScale="90000"/>
          </a:bodyPr>
          <a:lstStyle/>
          <a:p>
            <a:r>
              <a:rPr lang="en-US" dirty="0"/>
              <a:t>Steps in the Development of Personal Skills</a:t>
            </a:r>
            <a:endParaRPr lang="en-GB" dirty="0"/>
          </a:p>
        </p:txBody>
      </p:sp>
      <p:sp>
        <p:nvSpPr>
          <p:cNvPr id="4" name="Content Placeholder 3">
            <a:extLst>
              <a:ext uri="{FF2B5EF4-FFF2-40B4-BE49-F238E27FC236}">
                <a16:creationId xmlns:a16="http://schemas.microsoft.com/office/drawing/2014/main" id="{DBC81091-F7C2-4823-B1BE-ACC81A6FC7D4}"/>
              </a:ext>
            </a:extLst>
          </p:cNvPr>
          <p:cNvSpPr>
            <a:spLocks noGrp="1"/>
          </p:cNvSpPr>
          <p:nvPr>
            <p:ph idx="1"/>
          </p:nvPr>
        </p:nvSpPr>
        <p:spPr>
          <a:xfrm>
            <a:off x="838200" y="1825625"/>
            <a:ext cx="6830144" cy="3475583"/>
          </a:xfrm>
        </p:spPr>
        <p:txBody>
          <a:bodyPr>
            <a:normAutofit/>
          </a:bodyPr>
          <a:lstStyle/>
          <a:p>
            <a:r>
              <a:rPr lang="en-US" sz="3200" dirty="0"/>
              <a:t>STEP 1: Decide what you need to develop</a:t>
            </a:r>
          </a:p>
          <a:p>
            <a:endParaRPr lang="en-US" dirty="0"/>
          </a:p>
          <a:p>
            <a:r>
              <a:rPr lang="en-US" dirty="0"/>
              <a:t>Subjective Information</a:t>
            </a:r>
          </a:p>
          <a:p>
            <a:r>
              <a:rPr lang="en-US" dirty="0"/>
              <a:t>Johari Window</a:t>
            </a:r>
          </a:p>
          <a:p>
            <a:r>
              <a:rPr lang="en-US" dirty="0"/>
              <a:t>Gathering Objective Information</a:t>
            </a:r>
          </a:p>
          <a:p>
            <a:endParaRPr lang="en-US" dirty="0"/>
          </a:p>
        </p:txBody>
      </p:sp>
    </p:spTree>
    <p:extLst>
      <p:ext uri="{BB962C8B-B14F-4D97-AF65-F5344CB8AC3E}">
        <p14:creationId xmlns:p14="http://schemas.microsoft.com/office/powerpoint/2010/main" val="30252981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B7293-9E82-4D14-94F8-F874B2E1EACC}"/>
              </a:ext>
            </a:extLst>
          </p:cNvPr>
          <p:cNvSpPr>
            <a:spLocks noGrp="1"/>
          </p:cNvSpPr>
          <p:nvPr>
            <p:ph type="title"/>
          </p:nvPr>
        </p:nvSpPr>
        <p:spPr/>
        <p:txBody>
          <a:bodyPr>
            <a:normAutofit fontScale="90000"/>
          </a:bodyPr>
          <a:lstStyle/>
          <a:p>
            <a:r>
              <a:rPr lang="en-US" dirty="0"/>
              <a:t>Steps in the Development of Personal Skills (Cont.)</a:t>
            </a:r>
            <a:endParaRPr lang="en-GB" dirty="0"/>
          </a:p>
        </p:txBody>
      </p:sp>
      <p:sp>
        <p:nvSpPr>
          <p:cNvPr id="4" name="Content Placeholder 3">
            <a:extLst>
              <a:ext uri="{FF2B5EF4-FFF2-40B4-BE49-F238E27FC236}">
                <a16:creationId xmlns:a16="http://schemas.microsoft.com/office/drawing/2014/main" id="{ACD5F5F9-E072-4FB1-966C-8CDFAB1CBE87}"/>
              </a:ext>
            </a:extLst>
          </p:cNvPr>
          <p:cNvSpPr>
            <a:spLocks noGrp="1"/>
          </p:cNvSpPr>
          <p:nvPr>
            <p:ph idx="1"/>
          </p:nvPr>
        </p:nvSpPr>
        <p:spPr>
          <a:xfrm>
            <a:off x="448586" y="1587086"/>
            <a:ext cx="7867830" cy="3570106"/>
          </a:xfrm>
        </p:spPr>
        <p:txBody>
          <a:bodyPr>
            <a:normAutofit fontScale="92500"/>
          </a:bodyPr>
          <a:lstStyle/>
          <a:p>
            <a:r>
              <a:rPr lang="en-US" sz="3200" dirty="0"/>
              <a:t>STEP 1: Decide what you need to develop</a:t>
            </a:r>
          </a:p>
          <a:p>
            <a:pPr lvl="1"/>
            <a:r>
              <a:rPr lang="en-US" dirty="0"/>
              <a:t>Subjective Information</a:t>
            </a:r>
          </a:p>
          <a:p>
            <a:pPr lvl="1"/>
            <a:r>
              <a:rPr lang="en-US" dirty="0"/>
              <a:t>Johari Window</a:t>
            </a:r>
          </a:p>
          <a:p>
            <a:pPr lvl="1"/>
            <a:r>
              <a:rPr lang="en-US" dirty="0"/>
              <a:t>Gathering Objective Information </a:t>
            </a:r>
          </a:p>
          <a:p>
            <a:endParaRPr lang="en-US" sz="1050" dirty="0"/>
          </a:p>
          <a:p>
            <a:r>
              <a:rPr lang="en-US" sz="3200" dirty="0"/>
              <a:t>STEP 2: Decide how to develop these skills</a:t>
            </a:r>
          </a:p>
          <a:p>
            <a:endParaRPr lang="en-US" sz="1050" dirty="0"/>
          </a:p>
          <a:p>
            <a:r>
              <a:rPr lang="en-US" dirty="0"/>
              <a:t>Model 1: The Kolb Learning Cycle</a:t>
            </a:r>
          </a:p>
        </p:txBody>
      </p:sp>
    </p:spTree>
    <p:extLst>
      <p:ext uri="{BB962C8B-B14F-4D97-AF65-F5344CB8AC3E}">
        <p14:creationId xmlns:p14="http://schemas.microsoft.com/office/powerpoint/2010/main" val="20821949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21533-D61F-4CF0-9398-72B99EC7E577}"/>
              </a:ext>
            </a:extLst>
          </p:cNvPr>
          <p:cNvSpPr>
            <a:spLocks noGrp="1"/>
          </p:cNvSpPr>
          <p:nvPr>
            <p:ph type="title"/>
          </p:nvPr>
        </p:nvSpPr>
        <p:spPr/>
        <p:txBody>
          <a:bodyPr>
            <a:normAutofit fontScale="90000"/>
          </a:bodyPr>
          <a:lstStyle/>
          <a:p>
            <a:r>
              <a:rPr lang="en-US" dirty="0"/>
              <a:t>The Kolb Learning Cycle </a:t>
            </a:r>
            <a:r>
              <a:rPr lang="en-US" sz="3600" dirty="0"/>
              <a:t>(Kolb, 1984)</a:t>
            </a:r>
            <a:endParaRPr lang="en-GB" dirty="0"/>
          </a:p>
        </p:txBody>
      </p:sp>
      <p:pic>
        <p:nvPicPr>
          <p:cNvPr id="4" name="Picture 3">
            <a:extLst>
              <a:ext uri="{FF2B5EF4-FFF2-40B4-BE49-F238E27FC236}">
                <a16:creationId xmlns:a16="http://schemas.microsoft.com/office/drawing/2014/main" id="{4BC00ADB-8F2F-4EB0-A4E4-33B95A1AC1D3}"/>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435002" y="1628800"/>
            <a:ext cx="5143048" cy="3610520"/>
          </a:xfrm>
          <a:prstGeom prst="rect">
            <a:avLst/>
          </a:prstGeom>
          <a:ln>
            <a:solidFill>
              <a:schemeClr val="tx1"/>
            </a:solidFill>
          </a:ln>
        </p:spPr>
      </p:pic>
      <p:sp>
        <p:nvSpPr>
          <p:cNvPr id="5" name="Rectangle 4">
            <a:extLst>
              <a:ext uri="{FF2B5EF4-FFF2-40B4-BE49-F238E27FC236}">
                <a16:creationId xmlns:a16="http://schemas.microsoft.com/office/drawing/2014/main" id="{8D4C64AA-393A-47D2-B622-25D0E32E43B5}"/>
              </a:ext>
            </a:extLst>
          </p:cNvPr>
          <p:cNvSpPr/>
          <p:nvPr/>
        </p:nvSpPr>
        <p:spPr>
          <a:xfrm>
            <a:off x="5685182" y="1772816"/>
            <a:ext cx="3458818" cy="2769989"/>
          </a:xfrm>
          <a:prstGeom prst="rect">
            <a:avLst/>
          </a:prstGeom>
        </p:spPr>
        <p:txBody>
          <a:bodyPr wrap="square">
            <a:spAutoFit/>
          </a:bodyPr>
          <a:lstStyle/>
          <a:p>
            <a:pPr marL="914400" lvl="1" indent="-457200">
              <a:spcBef>
                <a:spcPts val="1200"/>
              </a:spcBef>
              <a:buFont typeface="Arial" panose="020B0604020202020204" pitchFamily="34" charset="0"/>
              <a:buChar char="•"/>
            </a:pPr>
            <a:r>
              <a:rPr lang="en-US" sz="3600" dirty="0"/>
              <a:t>Experience</a:t>
            </a:r>
          </a:p>
          <a:p>
            <a:pPr marL="914400" lvl="1" indent="-457200">
              <a:spcBef>
                <a:spcPts val="1200"/>
              </a:spcBef>
              <a:buFont typeface="Arial" panose="020B0604020202020204" pitchFamily="34" charset="0"/>
              <a:buChar char="•"/>
            </a:pPr>
            <a:r>
              <a:rPr lang="en-US" sz="3600" dirty="0"/>
              <a:t>Reflection</a:t>
            </a:r>
          </a:p>
          <a:p>
            <a:pPr marL="914400" lvl="1" indent="-457200">
              <a:spcBef>
                <a:spcPts val="1200"/>
              </a:spcBef>
              <a:buFont typeface="Arial" panose="020B0604020202020204" pitchFamily="34" charset="0"/>
              <a:buChar char="•"/>
            </a:pPr>
            <a:r>
              <a:rPr lang="en-US" sz="3600" dirty="0"/>
              <a:t>Theorising</a:t>
            </a:r>
          </a:p>
          <a:p>
            <a:pPr marL="914400" lvl="1" indent="-457200">
              <a:spcBef>
                <a:spcPts val="1200"/>
              </a:spcBef>
              <a:buFont typeface="Arial" panose="020B0604020202020204" pitchFamily="34" charset="0"/>
              <a:buChar char="•"/>
            </a:pPr>
            <a:r>
              <a:rPr lang="en-US" sz="3600" dirty="0"/>
              <a:t>Planning</a:t>
            </a:r>
          </a:p>
        </p:txBody>
      </p:sp>
    </p:spTree>
    <p:extLst>
      <p:ext uri="{BB962C8B-B14F-4D97-AF65-F5344CB8AC3E}">
        <p14:creationId xmlns:p14="http://schemas.microsoft.com/office/powerpoint/2010/main" val="3980586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BB1A0-A239-48DA-9F7B-679D1AFAD2CD}"/>
              </a:ext>
            </a:extLst>
          </p:cNvPr>
          <p:cNvSpPr>
            <a:spLocks noGrp="1"/>
          </p:cNvSpPr>
          <p:nvPr>
            <p:ph type="title"/>
          </p:nvPr>
        </p:nvSpPr>
        <p:spPr/>
        <p:txBody>
          <a:bodyPr>
            <a:normAutofit fontScale="90000"/>
          </a:bodyPr>
          <a:lstStyle/>
          <a:p>
            <a:r>
              <a:rPr lang="en-US" dirty="0"/>
              <a:t>Steps in the Development of Personal Skills (Cont.)</a:t>
            </a:r>
            <a:endParaRPr lang="en-GB" dirty="0"/>
          </a:p>
        </p:txBody>
      </p:sp>
      <p:sp>
        <p:nvSpPr>
          <p:cNvPr id="4" name="Content Placeholder 3">
            <a:extLst>
              <a:ext uri="{FF2B5EF4-FFF2-40B4-BE49-F238E27FC236}">
                <a16:creationId xmlns:a16="http://schemas.microsoft.com/office/drawing/2014/main" id="{14C9D734-FE98-4F4C-B10D-1A67DCDDEB68}"/>
              </a:ext>
            </a:extLst>
          </p:cNvPr>
          <p:cNvSpPr>
            <a:spLocks noGrp="1"/>
          </p:cNvSpPr>
          <p:nvPr>
            <p:ph idx="1"/>
          </p:nvPr>
        </p:nvSpPr>
        <p:spPr>
          <a:xfrm>
            <a:off x="448586" y="1587086"/>
            <a:ext cx="8371886" cy="3786130"/>
          </a:xfrm>
        </p:spPr>
        <p:txBody>
          <a:bodyPr>
            <a:normAutofit fontScale="92500" lnSpcReduction="20000"/>
          </a:bodyPr>
          <a:lstStyle/>
          <a:p>
            <a:r>
              <a:rPr lang="en-US" sz="3200" dirty="0"/>
              <a:t>STEP 1: Decide what you need to develop</a:t>
            </a:r>
          </a:p>
          <a:p>
            <a:pPr lvl="1"/>
            <a:r>
              <a:rPr lang="en-US" dirty="0"/>
              <a:t>Subjective Information</a:t>
            </a:r>
          </a:p>
          <a:p>
            <a:pPr lvl="1"/>
            <a:r>
              <a:rPr lang="en-US" dirty="0"/>
              <a:t>Johari Window</a:t>
            </a:r>
          </a:p>
          <a:p>
            <a:pPr lvl="1"/>
            <a:r>
              <a:rPr lang="en-US" dirty="0"/>
              <a:t>Gathering Objective Information </a:t>
            </a:r>
          </a:p>
          <a:p>
            <a:endParaRPr lang="en-US" sz="1050" dirty="0"/>
          </a:p>
          <a:p>
            <a:r>
              <a:rPr lang="en-US" sz="3200" dirty="0"/>
              <a:t>STEP 2: Decide how to develop these skills</a:t>
            </a:r>
          </a:p>
          <a:p>
            <a:endParaRPr lang="en-US" sz="1050" dirty="0"/>
          </a:p>
          <a:p>
            <a:r>
              <a:rPr lang="en-US" dirty="0"/>
              <a:t>Model 1: The Kolb Learning Cycle</a:t>
            </a:r>
          </a:p>
          <a:p>
            <a:r>
              <a:rPr lang="en-US" dirty="0"/>
              <a:t>Model 2: The Four Stages of Learning a New Skill</a:t>
            </a:r>
          </a:p>
        </p:txBody>
      </p:sp>
    </p:spTree>
    <p:extLst>
      <p:ext uri="{BB962C8B-B14F-4D97-AF65-F5344CB8AC3E}">
        <p14:creationId xmlns:p14="http://schemas.microsoft.com/office/powerpoint/2010/main" val="35915503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CF367-91EF-41A0-BA72-39A1B82E279C}"/>
              </a:ext>
            </a:extLst>
          </p:cNvPr>
          <p:cNvSpPr>
            <a:spLocks noGrp="1"/>
          </p:cNvSpPr>
          <p:nvPr>
            <p:ph type="title"/>
          </p:nvPr>
        </p:nvSpPr>
        <p:spPr>
          <a:xfrm>
            <a:off x="397362" y="69803"/>
            <a:ext cx="8229600" cy="1143000"/>
          </a:xfrm>
        </p:spPr>
        <p:txBody>
          <a:bodyPr/>
          <a:lstStyle/>
          <a:p>
            <a:r>
              <a:rPr lang="en-GB" dirty="0"/>
              <a:t>Stages of Skill Development</a:t>
            </a:r>
          </a:p>
        </p:txBody>
      </p:sp>
      <p:grpSp>
        <p:nvGrpSpPr>
          <p:cNvPr id="4" name="Group 3">
            <a:extLst>
              <a:ext uri="{FF2B5EF4-FFF2-40B4-BE49-F238E27FC236}">
                <a16:creationId xmlns:a16="http://schemas.microsoft.com/office/drawing/2014/main" id="{297C2F2C-E01D-4B90-A849-48EB39AA700A}"/>
              </a:ext>
            </a:extLst>
          </p:cNvPr>
          <p:cNvGrpSpPr/>
          <p:nvPr/>
        </p:nvGrpSpPr>
        <p:grpSpPr>
          <a:xfrm>
            <a:off x="1055662" y="1196752"/>
            <a:ext cx="7260753" cy="4333276"/>
            <a:chOff x="1703388" y="1147803"/>
            <a:chExt cx="6125986" cy="3889376"/>
          </a:xfrm>
        </p:grpSpPr>
        <p:grpSp>
          <p:nvGrpSpPr>
            <p:cNvPr id="5" name="Group 4">
              <a:extLst>
                <a:ext uri="{FF2B5EF4-FFF2-40B4-BE49-F238E27FC236}">
                  <a16:creationId xmlns:a16="http://schemas.microsoft.com/office/drawing/2014/main" id="{1302A4F8-750D-4DDA-A8D3-26D11461B257}"/>
                </a:ext>
              </a:extLst>
            </p:cNvPr>
            <p:cNvGrpSpPr/>
            <p:nvPr/>
          </p:nvGrpSpPr>
          <p:grpSpPr>
            <a:xfrm>
              <a:off x="1703388" y="1147803"/>
              <a:ext cx="6125986" cy="3889376"/>
              <a:chOff x="2962276" y="1123950"/>
              <a:chExt cx="6125986" cy="3889376"/>
            </a:xfrm>
          </p:grpSpPr>
          <p:sp>
            <p:nvSpPr>
              <p:cNvPr id="9" name="Rectangle 5">
                <a:extLst>
                  <a:ext uri="{FF2B5EF4-FFF2-40B4-BE49-F238E27FC236}">
                    <a16:creationId xmlns:a16="http://schemas.microsoft.com/office/drawing/2014/main" id="{7575F669-6081-43E0-92CC-942C21885C44}"/>
                  </a:ext>
                </a:extLst>
              </p:cNvPr>
              <p:cNvSpPr>
                <a:spLocks noChangeArrowheads="1"/>
              </p:cNvSpPr>
              <p:nvPr/>
            </p:nvSpPr>
            <p:spPr bwMode="auto">
              <a:xfrm>
                <a:off x="2962276" y="1123950"/>
                <a:ext cx="6119812" cy="3889375"/>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bg1"/>
                  </a:solidFill>
                </a:endParaRPr>
              </a:p>
            </p:txBody>
          </p:sp>
          <p:sp>
            <p:nvSpPr>
              <p:cNvPr id="10" name="Line 6">
                <a:extLst>
                  <a:ext uri="{FF2B5EF4-FFF2-40B4-BE49-F238E27FC236}">
                    <a16:creationId xmlns:a16="http://schemas.microsoft.com/office/drawing/2014/main" id="{7BAB76FE-83A9-47FC-861D-8E69741612BF}"/>
                  </a:ext>
                </a:extLst>
              </p:cNvPr>
              <p:cNvSpPr>
                <a:spLocks noChangeShapeType="1"/>
              </p:cNvSpPr>
              <p:nvPr/>
            </p:nvSpPr>
            <p:spPr bwMode="auto">
              <a:xfrm>
                <a:off x="2968450" y="3068638"/>
                <a:ext cx="6119812"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bg1"/>
                  </a:solidFill>
                </a:endParaRPr>
              </a:p>
            </p:txBody>
          </p:sp>
          <p:sp>
            <p:nvSpPr>
              <p:cNvPr id="11" name="Line 8">
                <a:extLst>
                  <a:ext uri="{FF2B5EF4-FFF2-40B4-BE49-F238E27FC236}">
                    <a16:creationId xmlns:a16="http://schemas.microsoft.com/office/drawing/2014/main" id="{8071BAAB-CF41-4AE0-AB67-E21520CD8667}"/>
                  </a:ext>
                </a:extLst>
              </p:cNvPr>
              <p:cNvSpPr>
                <a:spLocks noChangeShapeType="1"/>
              </p:cNvSpPr>
              <p:nvPr/>
            </p:nvSpPr>
            <p:spPr bwMode="auto">
              <a:xfrm>
                <a:off x="6096000" y="1125539"/>
                <a:ext cx="0" cy="388778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bg1"/>
                  </a:solidFill>
                </a:endParaRPr>
              </a:p>
            </p:txBody>
          </p:sp>
          <p:sp>
            <p:nvSpPr>
              <p:cNvPr id="12" name="Rectangle 10">
                <a:extLst>
                  <a:ext uri="{FF2B5EF4-FFF2-40B4-BE49-F238E27FC236}">
                    <a16:creationId xmlns:a16="http://schemas.microsoft.com/office/drawing/2014/main" id="{7224CFE8-8B3B-49C7-9024-474B9A57D58D}"/>
                  </a:ext>
                </a:extLst>
              </p:cNvPr>
              <p:cNvSpPr>
                <a:spLocks noChangeArrowheads="1"/>
              </p:cNvSpPr>
              <p:nvPr/>
            </p:nvSpPr>
            <p:spPr bwMode="auto">
              <a:xfrm>
                <a:off x="6567863" y="3490914"/>
                <a:ext cx="2213367" cy="7914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sz="2800" b="1" dirty="0">
                    <a:solidFill>
                      <a:schemeClr val="bg1"/>
                    </a:solidFill>
                  </a:rPr>
                  <a:t>Unconscious Incompetence</a:t>
                </a:r>
              </a:p>
            </p:txBody>
          </p:sp>
          <p:sp>
            <p:nvSpPr>
              <p:cNvPr id="13" name="Rectangle 11">
                <a:extLst>
                  <a:ext uri="{FF2B5EF4-FFF2-40B4-BE49-F238E27FC236}">
                    <a16:creationId xmlns:a16="http://schemas.microsoft.com/office/drawing/2014/main" id="{B8C15228-55C7-4F7C-A095-D58217BE1071}"/>
                  </a:ext>
                </a:extLst>
              </p:cNvPr>
              <p:cNvSpPr>
                <a:spLocks noChangeArrowheads="1"/>
              </p:cNvSpPr>
              <p:nvPr/>
            </p:nvSpPr>
            <p:spPr bwMode="auto">
              <a:xfrm>
                <a:off x="6573836" y="1777541"/>
                <a:ext cx="2207394" cy="7914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sz="2800" b="1" dirty="0">
                    <a:solidFill>
                      <a:schemeClr val="bg1"/>
                    </a:solidFill>
                  </a:rPr>
                  <a:t>Conscious Incompetence</a:t>
                </a:r>
              </a:p>
            </p:txBody>
          </p:sp>
          <p:sp>
            <p:nvSpPr>
              <p:cNvPr id="14" name="Rectangle 12">
                <a:extLst>
                  <a:ext uri="{FF2B5EF4-FFF2-40B4-BE49-F238E27FC236}">
                    <a16:creationId xmlns:a16="http://schemas.microsoft.com/office/drawing/2014/main" id="{DA45B76E-1F9A-40E5-83AE-9980B89A2ED4}"/>
                  </a:ext>
                </a:extLst>
              </p:cNvPr>
              <p:cNvSpPr>
                <a:spLocks noChangeArrowheads="1"/>
              </p:cNvSpPr>
              <p:nvPr/>
            </p:nvSpPr>
            <p:spPr bwMode="auto">
              <a:xfrm>
                <a:off x="3287713" y="1700213"/>
                <a:ext cx="254635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sz="2800" b="1" dirty="0">
                    <a:solidFill>
                      <a:schemeClr val="bg1"/>
                    </a:solidFill>
                  </a:rPr>
                  <a:t>Conscious Competence</a:t>
                </a:r>
              </a:p>
            </p:txBody>
          </p:sp>
          <p:sp>
            <p:nvSpPr>
              <p:cNvPr id="15" name="Rectangle 14">
                <a:extLst>
                  <a:ext uri="{FF2B5EF4-FFF2-40B4-BE49-F238E27FC236}">
                    <a16:creationId xmlns:a16="http://schemas.microsoft.com/office/drawing/2014/main" id="{E8B993EE-67B0-4A22-B865-D7FCB348CD60}"/>
                  </a:ext>
                </a:extLst>
              </p:cNvPr>
              <p:cNvSpPr>
                <a:spLocks noChangeArrowheads="1"/>
              </p:cNvSpPr>
              <p:nvPr/>
            </p:nvSpPr>
            <p:spPr bwMode="auto">
              <a:xfrm>
                <a:off x="3359150" y="3500438"/>
                <a:ext cx="2535238"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sz="2800" b="1" dirty="0">
                    <a:solidFill>
                      <a:schemeClr val="bg1"/>
                    </a:solidFill>
                  </a:rPr>
                  <a:t>Unconscious Competence</a:t>
                </a:r>
              </a:p>
            </p:txBody>
          </p:sp>
        </p:grpSp>
        <p:sp>
          <p:nvSpPr>
            <p:cNvPr id="6" name="Down Arrow 3">
              <a:extLst>
                <a:ext uri="{FF2B5EF4-FFF2-40B4-BE49-F238E27FC236}">
                  <a16:creationId xmlns:a16="http://schemas.microsoft.com/office/drawing/2014/main" id="{DACF3FA4-8FC7-44AD-A7F4-45B5BC6D748F}"/>
                </a:ext>
              </a:extLst>
            </p:cNvPr>
            <p:cNvSpPr/>
            <p:nvPr/>
          </p:nvSpPr>
          <p:spPr>
            <a:xfrm rot="10800000">
              <a:off x="6169097" y="2690690"/>
              <a:ext cx="322117" cy="693627"/>
            </a:xfrm>
            <a:prstGeom prst="downArrow">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own Arrow 13">
              <a:extLst>
                <a:ext uri="{FF2B5EF4-FFF2-40B4-BE49-F238E27FC236}">
                  <a16:creationId xmlns:a16="http://schemas.microsoft.com/office/drawing/2014/main" id="{1BD895D5-CC73-43EF-BD82-F05F2DAC16FF}"/>
                </a:ext>
              </a:extLst>
            </p:cNvPr>
            <p:cNvSpPr/>
            <p:nvPr/>
          </p:nvSpPr>
          <p:spPr>
            <a:xfrm rot="5400000">
              <a:off x="4458621" y="1763810"/>
              <a:ext cx="322117" cy="866662"/>
            </a:xfrm>
            <a:prstGeom prst="downArrow">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Down Arrow 14">
              <a:extLst>
                <a:ext uri="{FF2B5EF4-FFF2-40B4-BE49-F238E27FC236}">
                  <a16:creationId xmlns:a16="http://schemas.microsoft.com/office/drawing/2014/main" id="{064B6FFE-9122-4489-AD06-CBAA45B21185}"/>
                </a:ext>
              </a:extLst>
            </p:cNvPr>
            <p:cNvSpPr/>
            <p:nvPr/>
          </p:nvSpPr>
          <p:spPr>
            <a:xfrm>
              <a:off x="2787075" y="2690690"/>
              <a:ext cx="322117" cy="693627"/>
            </a:xfrm>
            <a:prstGeom prst="downArrow">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59275879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BF99E-5235-4F77-A16F-05A04C0721EC}"/>
              </a:ext>
            </a:extLst>
          </p:cNvPr>
          <p:cNvSpPr>
            <a:spLocks noGrp="1"/>
          </p:cNvSpPr>
          <p:nvPr>
            <p:ph type="title"/>
          </p:nvPr>
        </p:nvSpPr>
        <p:spPr/>
        <p:txBody>
          <a:bodyPr/>
          <a:lstStyle/>
          <a:p>
            <a:r>
              <a:rPr lang="en-GB" dirty="0"/>
              <a:t>Another reminder……..</a:t>
            </a:r>
          </a:p>
        </p:txBody>
      </p:sp>
      <p:sp>
        <p:nvSpPr>
          <p:cNvPr id="3" name="Content Placeholder 2">
            <a:extLst>
              <a:ext uri="{FF2B5EF4-FFF2-40B4-BE49-F238E27FC236}">
                <a16:creationId xmlns:a16="http://schemas.microsoft.com/office/drawing/2014/main" id="{2302C8B8-4FE3-45CB-94DD-8A61C6255F6C}"/>
              </a:ext>
            </a:extLst>
          </p:cNvPr>
          <p:cNvSpPr>
            <a:spLocks noGrp="1"/>
          </p:cNvSpPr>
          <p:nvPr>
            <p:ph idx="1"/>
          </p:nvPr>
        </p:nvSpPr>
        <p:spPr/>
        <p:txBody>
          <a:bodyPr>
            <a:normAutofit fontScale="85000" lnSpcReduction="10000"/>
          </a:bodyPr>
          <a:lstStyle/>
          <a:p>
            <a:pPr marL="0" indent="0" algn="ctr">
              <a:buNone/>
            </a:pPr>
            <a:r>
              <a:rPr lang="en-US" dirty="0"/>
              <a:t>The Nature of Good Goals: </a:t>
            </a:r>
            <a:r>
              <a:rPr lang="en-US" i="1" dirty="0"/>
              <a:t>SMART</a:t>
            </a:r>
            <a:r>
              <a:rPr lang="en-US" dirty="0"/>
              <a:t> Goal Setting</a:t>
            </a:r>
          </a:p>
          <a:p>
            <a:pPr marL="0" indent="0" algn="ctr">
              <a:buNone/>
            </a:pPr>
            <a:endParaRPr lang="en-US" dirty="0"/>
          </a:p>
          <a:p>
            <a:pPr>
              <a:spcBef>
                <a:spcPts val="1800"/>
              </a:spcBef>
            </a:pPr>
            <a:r>
              <a:rPr lang="en-US" b="1" dirty="0"/>
              <a:t>S</a:t>
            </a:r>
            <a:r>
              <a:rPr lang="en-US" dirty="0"/>
              <a:t>pecific</a:t>
            </a:r>
          </a:p>
          <a:p>
            <a:pPr>
              <a:spcBef>
                <a:spcPts val="1800"/>
              </a:spcBef>
            </a:pPr>
            <a:r>
              <a:rPr lang="en-US" b="1" dirty="0"/>
              <a:t>M</a:t>
            </a:r>
            <a:r>
              <a:rPr lang="en-US" dirty="0"/>
              <a:t>easurable</a:t>
            </a:r>
          </a:p>
          <a:p>
            <a:pPr>
              <a:spcBef>
                <a:spcPts val="1800"/>
              </a:spcBef>
            </a:pPr>
            <a:r>
              <a:rPr lang="en-US" b="1" dirty="0"/>
              <a:t>A</a:t>
            </a:r>
            <a:r>
              <a:rPr lang="en-US" dirty="0"/>
              <a:t>chievable</a:t>
            </a:r>
          </a:p>
          <a:p>
            <a:pPr>
              <a:spcBef>
                <a:spcPts val="1800"/>
              </a:spcBef>
            </a:pPr>
            <a:r>
              <a:rPr lang="en-US" b="1" dirty="0"/>
              <a:t>R</a:t>
            </a:r>
            <a:r>
              <a:rPr lang="en-US" dirty="0"/>
              <a:t>ealistic </a:t>
            </a:r>
          </a:p>
          <a:p>
            <a:pPr>
              <a:spcBef>
                <a:spcPts val="1800"/>
              </a:spcBef>
            </a:pPr>
            <a:r>
              <a:rPr lang="en-US" b="1" dirty="0"/>
              <a:t>T</a:t>
            </a:r>
            <a:r>
              <a:rPr lang="en-US" dirty="0"/>
              <a:t>ime-Based</a:t>
            </a:r>
          </a:p>
          <a:p>
            <a:pPr marL="0" indent="0">
              <a:buNone/>
            </a:pPr>
            <a:endParaRPr lang="en-GB" dirty="0"/>
          </a:p>
        </p:txBody>
      </p:sp>
    </p:spTree>
    <p:extLst>
      <p:ext uri="{BB962C8B-B14F-4D97-AF65-F5344CB8AC3E}">
        <p14:creationId xmlns:p14="http://schemas.microsoft.com/office/powerpoint/2010/main" val="209717581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6E035-702C-4494-982C-0DDBF90396EB}"/>
              </a:ext>
            </a:extLst>
          </p:cNvPr>
          <p:cNvSpPr>
            <a:spLocks noGrp="1"/>
          </p:cNvSpPr>
          <p:nvPr>
            <p:ph type="title"/>
          </p:nvPr>
        </p:nvSpPr>
        <p:spPr/>
        <p:txBody>
          <a:bodyPr>
            <a:normAutofit fontScale="90000"/>
          </a:bodyPr>
          <a:lstStyle/>
          <a:p>
            <a:r>
              <a:rPr lang="en-US" dirty="0"/>
              <a:t>Short-term and Long-term Goal Setting </a:t>
            </a:r>
            <a:r>
              <a:rPr lang="en-GB" sz="1800" dirty="0"/>
              <a:t>Morgan, P. (2017)</a:t>
            </a:r>
          </a:p>
        </p:txBody>
      </p:sp>
      <p:pic>
        <p:nvPicPr>
          <p:cNvPr id="4" name="Picture 3">
            <a:extLst>
              <a:ext uri="{FF2B5EF4-FFF2-40B4-BE49-F238E27FC236}">
                <a16:creationId xmlns:a16="http://schemas.microsoft.com/office/drawing/2014/main" id="{FD294C12-5A5F-43D3-BF8B-CF3B02F6E8F4}"/>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1209410" y="1556792"/>
            <a:ext cx="6725180" cy="4010825"/>
          </a:xfrm>
          <a:prstGeom prst="rect">
            <a:avLst/>
          </a:prstGeom>
        </p:spPr>
      </p:pic>
    </p:spTree>
    <p:extLst>
      <p:ext uri="{BB962C8B-B14F-4D97-AF65-F5344CB8AC3E}">
        <p14:creationId xmlns:p14="http://schemas.microsoft.com/office/powerpoint/2010/main" val="53112615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29B21-6F33-4CBC-B82C-BAFEDD8B6FF1}"/>
              </a:ext>
            </a:extLst>
          </p:cNvPr>
          <p:cNvSpPr>
            <a:spLocks noGrp="1"/>
          </p:cNvSpPr>
          <p:nvPr>
            <p:ph type="title"/>
          </p:nvPr>
        </p:nvSpPr>
        <p:spPr>
          <a:xfrm>
            <a:off x="457200" y="274638"/>
            <a:ext cx="8229600" cy="706090"/>
          </a:xfrm>
        </p:spPr>
        <p:txBody>
          <a:bodyPr>
            <a:normAutofit fontScale="90000"/>
          </a:bodyPr>
          <a:lstStyle/>
          <a:p>
            <a:r>
              <a:rPr lang="en-US" sz="3200" dirty="0"/>
              <a:t>Example of a Personal Development Plan (PDP)</a:t>
            </a:r>
            <a:r>
              <a:rPr lang="en-GB" sz="3200" dirty="0"/>
              <a:t> </a:t>
            </a:r>
            <a:r>
              <a:rPr lang="en-GB" sz="1800" dirty="0"/>
              <a:t>Morgan, P. (2017)</a:t>
            </a:r>
          </a:p>
        </p:txBody>
      </p:sp>
      <p:graphicFrame>
        <p:nvGraphicFramePr>
          <p:cNvPr id="4" name="Table 3">
            <a:extLst>
              <a:ext uri="{FF2B5EF4-FFF2-40B4-BE49-F238E27FC236}">
                <a16:creationId xmlns:a16="http://schemas.microsoft.com/office/drawing/2014/main" id="{AB6B8979-CDED-43D5-A3CD-CBF2726D1EB6}"/>
              </a:ext>
            </a:extLst>
          </p:cNvPr>
          <p:cNvGraphicFramePr>
            <a:graphicFrameLocks noGrp="1"/>
          </p:cNvGraphicFramePr>
          <p:nvPr>
            <p:extLst>
              <p:ext uri="{D42A27DB-BD31-4B8C-83A1-F6EECF244321}">
                <p14:modId xmlns:p14="http://schemas.microsoft.com/office/powerpoint/2010/main" val="1965993464"/>
              </p:ext>
            </p:extLst>
          </p:nvPr>
        </p:nvGraphicFramePr>
        <p:xfrm>
          <a:off x="251520" y="980728"/>
          <a:ext cx="8640958" cy="4587009"/>
        </p:xfrm>
        <a:graphic>
          <a:graphicData uri="http://schemas.openxmlformats.org/drawingml/2006/table">
            <a:tbl>
              <a:tblPr firstRow="1" firstCol="1" bandRow="1">
                <a:tableStyleId>{69CF1AB2-1976-4502-BF36-3FF5EA218861}</a:tableStyleId>
              </a:tblPr>
              <a:tblGrid>
                <a:gridCol w="1233988">
                  <a:extLst>
                    <a:ext uri="{9D8B030D-6E8A-4147-A177-3AD203B41FA5}">
                      <a16:colId xmlns:a16="http://schemas.microsoft.com/office/drawing/2014/main" val="20000"/>
                    </a:ext>
                  </a:extLst>
                </a:gridCol>
                <a:gridCol w="1233988">
                  <a:extLst>
                    <a:ext uri="{9D8B030D-6E8A-4147-A177-3AD203B41FA5}">
                      <a16:colId xmlns:a16="http://schemas.microsoft.com/office/drawing/2014/main" val="20001"/>
                    </a:ext>
                  </a:extLst>
                </a:gridCol>
                <a:gridCol w="1233988">
                  <a:extLst>
                    <a:ext uri="{9D8B030D-6E8A-4147-A177-3AD203B41FA5}">
                      <a16:colId xmlns:a16="http://schemas.microsoft.com/office/drawing/2014/main" val="20002"/>
                    </a:ext>
                  </a:extLst>
                </a:gridCol>
                <a:gridCol w="1233988">
                  <a:extLst>
                    <a:ext uri="{9D8B030D-6E8A-4147-A177-3AD203B41FA5}">
                      <a16:colId xmlns:a16="http://schemas.microsoft.com/office/drawing/2014/main" val="20003"/>
                    </a:ext>
                  </a:extLst>
                </a:gridCol>
                <a:gridCol w="1235002">
                  <a:extLst>
                    <a:ext uri="{9D8B030D-6E8A-4147-A177-3AD203B41FA5}">
                      <a16:colId xmlns:a16="http://schemas.microsoft.com/office/drawing/2014/main" val="20004"/>
                    </a:ext>
                  </a:extLst>
                </a:gridCol>
                <a:gridCol w="1235002">
                  <a:extLst>
                    <a:ext uri="{9D8B030D-6E8A-4147-A177-3AD203B41FA5}">
                      <a16:colId xmlns:a16="http://schemas.microsoft.com/office/drawing/2014/main" val="20005"/>
                    </a:ext>
                  </a:extLst>
                </a:gridCol>
                <a:gridCol w="1235002">
                  <a:extLst>
                    <a:ext uri="{9D8B030D-6E8A-4147-A177-3AD203B41FA5}">
                      <a16:colId xmlns:a16="http://schemas.microsoft.com/office/drawing/2014/main" val="20006"/>
                    </a:ext>
                  </a:extLst>
                </a:gridCol>
              </a:tblGrid>
              <a:tr h="1780792">
                <a:tc>
                  <a:txBody>
                    <a:bodyPr/>
                    <a:lstStyle/>
                    <a:p>
                      <a:pPr marL="0" marR="0">
                        <a:lnSpc>
                          <a:spcPct val="115000"/>
                        </a:lnSpc>
                        <a:spcBef>
                          <a:spcPts val="0"/>
                        </a:spcBef>
                        <a:spcAft>
                          <a:spcPts val="0"/>
                        </a:spcAft>
                      </a:pPr>
                      <a:r>
                        <a:rPr lang="en-GB" sz="1200" dirty="0">
                          <a:effectLst/>
                        </a:rPr>
                        <a:t>Skill/Behaviour</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Action </a:t>
                      </a:r>
                    </a:p>
                    <a:p>
                      <a:pPr marL="0" marR="0">
                        <a:lnSpc>
                          <a:spcPct val="115000"/>
                        </a:lnSpc>
                        <a:spcBef>
                          <a:spcPts val="0"/>
                        </a:spcBef>
                        <a:spcAft>
                          <a:spcPts val="0"/>
                        </a:spcAft>
                      </a:pPr>
                      <a:r>
                        <a:rPr lang="en-GB" sz="1200" dirty="0">
                          <a:effectLst/>
                        </a:rPr>
                        <a:t>Needed</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Resources Needed (including people)</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a:effectLst/>
                        </a:rPr>
                        <a:t>Date(s) for Action</a:t>
                      </a:r>
                      <a:endParaRPr lang="en-US" sz="120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Date for Review (i.e. next opportunity to practise and demonstrate skill)</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a:effectLst/>
                        </a:rPr>
                        <a:t>Aspirational Goal (Specific, Measurable, Achievable, Realistic/ Resourced, Time-based) </a:t>
                      </a:r>
                      <a:endParaRPr lang="en-US" sz="120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Met?</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extLst>
                  <a:ext uri="{0D108BD9-81ED-4DB2-BD59-A6C34878D82A}">
                    <a16:rowId xmlns:a16="http://schemas.microsoft.com/office/drawing/2014/main" val="10000"/>
                  </a:ext>
                </a:extLst>
              </a:tr>
              <a:tr h="2806217">
                <a:tc>
                  <a:txBody>
                    <a:bodyPr/>
                    <a:lstStyle/>
                    <a:p>
                      <a:pPr marL="0" marR="0">
                        <a:lnSpc>
                          <a:spcPct val="115000"/>
                        </a:lnSpc>
                        <a:spcBef>
                          <a:spcPts val="0"/>
                        </a:spcBef>
                        <a:spcAft>
                          <a:spcPts val="0"/>
                        </a:spcAft>
                      </a:pPr>
                      <a:r>
                        <a:rPr lang="en-GB" sz="1200" b="0" dirty="0">
                          <a:effectLst/>
                        </a:rPr>
                        <a:t>Giving Regular Eye Contact in Presentations</a:t>
                      </a:r>
                      <a:endParaRPr lang="en-US" sz="1200" b="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Looking and rehearsing presentation in mirror and in front of friends</a:t>
                      </a:r>
                    </a:p>
                    <a:p>
                      <a:pPr marL="0" marR="0">
                        <a:lnSpc>
                          <a:spcPct val="115000"/>
                        </a:lnSpc>
                        <a:spcBef>
                          <a:spcPts val="0"/>
                        </a:spcBef>
                        <a:spcAft>
                          <a:spcPts val="0"/>
                        </a:spcAft>
                      </a:pPr>
                      <a:endParaRPr lang="en-US" sz="1200" dirty="0">
                        <a:effectLst/>
                      </a:endParaRPr>
                    </a:p>
                    <a:p>
                      <a:pPr marL="0" marR="0">
                        <a:lnSpc>
                          <a:spcPct val="115000"/>
                        </a:lnSpc>
                        <a:spcBef>
                          <a:spcPts val="0"/>
                        </a:spcBef>
                        <a:spcAft>
                          <a:spcPts val="0"/>
                        </a:spcAft>
                      </a:pPr>
                      <a:r>
                        <a:rPr lang="en-GB" sz="1200" dirty="0">
                          <a:effectLst/>
                        </a:rPr>
                        <a:t>Gather feedback from friends</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Friends</a:t>
                      </a:r>
                    </a:p>
                    <a:p>
                      <a:pPr marL="0" marR="0">
                        <a:lnSpc>
                          <a:spcPct val="115000"/>
                        </a:lnSpc>
                        <a:spcBef>
                          <a:spcPts val="0"/>
                        </a:spcBef>
                        <a:spcAft>
                          <a:spcPts val="0"/>
                        </a:spcAft>
                      </a:pPr>
                      <a:endParaRPr lang="en-GB" sz="1200" dirty="0">
                        <a:effectLst/>
                      </a:endParaRPr>
                    </a:p>
                    <a:p>
                      <a:pPr marL="0" marR="0">
                        <a:lnSpc>
                          <a:spcPct val="115000"/>
                        </a:lnSpc>
                        <a:spcBef>
                          <a:spcPts val="0"/>
                        </a:spcBef>
                        <a:spcAft>
                          <a:spcPts val="0"/>
                        </a:spcAft>
                      </a:pPr>
                      <a:r>
                        <a:rPr lang="en-GB" sz="1200" dirty="0">
                          <a:effectLst/>
                        </a:rPr>
                        <a:t>Books on presentation skills </a:t>
                      </a:r>
                    </a:p>
                    <a:p>
                      <a:pPr marL="0" marR="0">
                        <a:lnSpc>
                          <a:spcPct val="115000"/>
                        </a:lnSpc>
                        <a:spcBef>
                          <a:spcPts val="0"/>
                        </a:spcBef>
                        <a:spcAft>
                          <a:spcPts val="0"/>
                        </a:spcAft>
                      </a:pPr>
                      <a:endParaRPr lang="en-US" sz="1200" dirty="0">
                        <a:effectLst/>
                      </a:endParaRPr>
                    </a:p>
                    <a:p>
                      <a:pPr marL="0" marR="0">
                        <a:lnSpc>
                          <a:spcPct val="115000"/>
                        </a:lnSpc>
                        <a:spcBef>
                          <a:spcPts val="0"/>
                        </a:spcBef>
                        <a:spcAft>
                          <a:spcPts val="0"/>
                        </a:spcAft>
                      </a:pPr>
                      <a:r>
                        <a:rPr lang="en-GB" sz="1200" dirty="0">
                          <a:effectLst/>
                        </a:rPr>
                        <a:t>Online resources</a:t>
                      </a:r>
                    </a:p>
                    <a:p>
                      <a:pPr marL="0" marR="0">
                        <a:lnSpc>
                          <a:spcPct val="115000"/>
                        </a:lnSpc>
                        <a:spcBef>
                          <a:spcPts val="0"/>
                        </a:spcBef>
                        <a:spcAft>
                          <a:spcPts val="0"/>
                        </a:spcAft>
                      </a:pPr>
                      <a:endParaRPr lang="en-GB" sz="1200" dirty="0">
                        <a:effectLst/>
                      </a:endParaRPr>
                    </a:p>
                    <a:p>
                      <a:pPr marL="0" marR="0">
                        <a:lnSpc>
                          <a:spcPct val="115000"/>
                        </a:lnSpc>
                        <a:spcBef>
                          <a:spcPts val="0"/>
                        </a:spcBef>
                        <a:spcAft>
                          <a:spcPts val="0"/>
                        </a:spcAft>
                      </a:pPr>
                      <a:r>
                        <a:rPr lang="en-GB" sz="1200" dirty="0">
                          <a:effectLst/>
                        </a:rPr>
                        <a:t>Computer</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Rehearsing every Friday afternoon</a:t>
                      </a:r>
                    </a:p>
                    <a:p>
                      <a:pPr marL="0" marR="0">
                        <a:lnSpc>
                          <a:spcPct val="115000"/>
                        </a:lnSpc>
                        <a:spcBef>
                          <a:spcPts val="0"/>
                        </a:spcBef>
                        <a:spcAft>
                          <a:spcPts val="0"/>
                        </a:spcAft>
                      </a:pPr>
                      <a:endParaRPr lang="en-US" sz="1200" dirty="0">
                        <a:effectLst/>
                      </a:endParaRPr>
                    </a:p>
                    <a:p>
                      <a:pPr marL="0" marR="0">
                        <a:lnSpc>
                          <a:spcPct val="115000"/>
                        </a:lnSpc>
                        <a:spcBef>
                          <a:spcPts val="0"/>
                        </a:spcBef>
                        <a:spcAft>
                          <a:spcPts val="0"/>
                        </a:spcAft>
                      </a:pPr>
                      <a:r>
                        <a:rPr lang="en-GB" sz="1200" dirty="0">
                          <a:effectLst/>
                        </a:rPr>
                        <a:t>Reading on presentation every Thursday</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Complete presentation in front of friends every Saturday morning: 18</a:t>
                      </a:r>
                      <a:r>
                        <a:rPr lang="en-GB" sz="1200" baseline="30000" dirty="0">
                          <a:effectLst/>
                        </a:rPr>
                        <a:t>th</a:t>
                      </a:r>
                      <a:r>
                        <a:rPr lang="en-GB" sz="1200" dirty="0">
                          <a:effectLst/>
                        </a:rPr>
                        <a:t>, 25</a:t>
                      </a:r>
                      <a:r>
                        <a:rPr lang="en-GB" sz="1200" baseline="30000" dirty="0">
                          <a:effectLst/>
                        </a:rPr>
                        <a:t>th</a:t>
                      </a:r>
                      <a:r>
                        <a:rPr lang="en-GB" sz="1200" dirty="0">
                          <a:effectLst/>
                        </a:rPr>
                        <a:t>, 2</a:t>
                      </a:r>
                      <a:r>
                        <a:rPr lang="en-GB" sz="1200" baseline="30000" dirty="0">
                          <a:effectLst/>
                        </a:rPr>
                        <a:t>nd</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I want to be hitting the 5/5 for eye contact each time I do the practice presentation. I’ll use the evaluation form to collect evaluations from friends.</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 </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12690516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4A9F6-18B4-435D-B124-F8F496C0E7BA}"/>
              </a:ext>
            </a:extLst>
          </p:cNvPr>
          <p:cNvSpPr>
            <a:spLocks noGrp="1"/>
          </p:cNvSpPr>
          <p:nvPr>
            <p:ph type="title"/>
          </p:nvPr>
        </p:nvSpPr>
        <p:spPr>
          <a:xfrm>
            <a:off x="457200" y="116632"/>
            <a:ext cx="8229600" cy="1143000"/>
          </a:xfrm>
        </p:spPr>
        <p:txBody>
          <a:bodyPr>
            <a:normAutofit fontScale="90000"/>
          </a:bodyPr>
          <a:lstStyle/>
          <a:p>
            <a:r>
              <a:rPr lang="en-GB" dirty="0"/>
              <a:t>Personal Development Plan Example 2 </a:t>
            </a:r>
            <a:r>
              <a:rPr lang="en-GB" sz="1800" dirty="0"/>
              <a:t>Morgan, P.  (2017)</a:t>
            </a:r>
          </a:p>
        </p:txBody>
      </p:sp>
      <p:pic>
        <p:nvPicPr>
          <p:cNvPr id="4" name="Picture 3">
            <a:extLst>
              <a:ext uri="{FF2B5EF4-FFF2-40B4-BE49-F238E27FC236}">
                <a16:creationId xmlns:a16="http://schemas.microsoft.com/office/drawing/2014/main" id="{83B74B98-CEAB-4001-B171-0DD053CB08D0}"/>
              </a:ext>
            </a:extLst>
          </p:cNvPr>
          <p:cNvPicPr/>
          <p:nvPr/>
        </p:nvPicPr>
        <p:blipFill>
          <a:blip r:embed="rId3"/>
          <a:stretch>
            <a:fillRect/>
          </a:stretch>
        </p:blipFill>
        <p:spPr>
          <a:xfrm>
            <a:off x="143075" y="1259632"/>
            <a:ext cx="8579296" cy="4320480"/>
          </a:xfrm>
          <a:prstGeom prst="rect">
            <a:avLst/>
          </a:prstGeom>
        </p:spPr>
      </p:pic>
    </p:spTree>
    <p:extLst>
      <p:ext uri="{BB962C8B-B14F-4D97-AF65-F5344CB8AC3E}">
        <p14:creationId xmlns:p14="http://schemas.microsoft.com/office/powerpoint/2010/main" val="130972334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FF62-00B0-4907-ACBA-0A4390062C89}"/>
              </a:ext>
            </a:extLst>
          </p:cNvPr>
          <p:cNvSpPr>
            <a:spLocks noGrp="1"/>
          </p:cNvSpPr>
          <p:nvPr>
            <p:ph type="title"/>
          </p:nvPr>
        </p:nvSpPr>
        <p:spPr/>
        <p:txBody>
          <a:bodyPr>
            <a:normAutofit fontScale="90000"/>
          </a:bodyPr>
          <a:lstStyle/>
          <a:p>
            <a:r>
              <a:rPr lang="en-GB" dirty="0"/>
              <a:t>Personal Development Plan Example 3 (Bath University) </a:t>
            </a:r>
            <a:r>
              <a:rPr lang="en-GB" sz="1800" dirty="0"/>
              <a:t>(</a:t>
            </a:r>
            <a:r>
              <a:rPr lang="en-GB" sz="2000" dirty="0"/>
              <a:t>Morgan, P. 2017)</a:t>
            </a:r>
          </a:p>
        </p:txBody>
      </p:sp>
      <p:graphicFrame>
        <p:nvGraphicFramePr>
          <p:cNvPr id="4" name="Table 3">
            <a:extLst>
              <a:ext uri="{FF2B5EF4-FFF2-40B4-BE49-F238E27FC236}">
                <a16:creationId xmlns:a16="http://schemas.microsoft.com/office/drawing/2014/main" id="{3A94AE74-805D-4026-BC94-E92B59E84F82}"/>
              </a:ext>
            </a:extLst>
          </p:cNvPr>
          <p:cNvGraphicFramePr>
            <a:graphicFrameLocks noGrp="1"/>
          </p:cNvGraphicFramePr>
          <p:nvPr>
            <p:extLst>
              <p:ext uri="{D42A27DB-BD31-4B8C-83A1-F6EECF244321}">
                <p14:modId xmlns:p14="http://schemas.microsoft.com/office/powerpoint/2010/main" val="1254073723"/>
              </p:ext>
            </p:extLst>
          </p:nvPr>
        </p:nvGraphicFramePr>
        <p:xfrm>
          <a:off x="447313" y="1628800"/>
          <a:ext cx="8512460" cy="3888432"/>
        </p:xfrm>
        <a:graphic>
          <a:graphicData uri="http://schemas.openxmlformats.org/drawingml/2006/table">
            <a:tbl>
              <a:tblPr/>
              <a:tblGrid>
                <a:gridCol w="1927350">
                  <a:extLst>
                    <a:ext uri="{9D8B030D-6E8A-4147-A177-3AD203B41FA5}">
                      <a16:colId xmlns:a16="http://schemas.microsoft.com/office/drawing/2014/main" val="20000"/>
                    </a:ext>
                  </a:extLst>
                </a:gridCol>
                <a:gridCol w="2087962">
                  <a:extLst>
                    <a:ext uri="{9D8B030D-6E8A-4147-A177-3AD203B41FA5}">
                      <a16:colId xmlns:a16="http://schemas.microsoft.com/office/drawing/2014/main" val="20001"/>
                    </a:ext>
                  </a:extLst>
                </a:gridCol>
                <a:gridCol w="2087962">
                  <a:extLst>
                    <a:ext uri="{9D8B030D-6E8A-4147-A177-3AD203B41FA5}">
                      <a16:colId xmlns:a16="http://schemas.microsoft.com/office/drawing/2014/main" val="20002"/>
                    </a:ext>
                  </a:extLst>
                </a:gridCol>
                <a:gridCol w="2409186">
                  <a:extLst>
                    <a:ext uri="{9D8B030D-6E8A-4147-A177-3AD203B41FA5}">
                      <a16:colId xmlns:a16="http://schemas.microsoft.com/office/drawing/2014/main" val="20003"/>
                    </a:ext>
                  </a:extLst>
                </a:gridCol>
              </a:tblGrid>
              <a:tr h="553607">
                <a:tc>
                  <a:txBody>
                    <a:bodyPr/>
                    <a:lstStyle/>
                    <a:p>
                      <a:pPr marL="0" marR="0">
                        <a:spcBef>
                          <a:spcPts val="600"/>
                        </a:spcBef>
                        <a:spcAft>
                          <a:spcPts val="600"/>
                        </a:spcAft>
                      </a:pPr>
                      <a:r>
                        <a:rPr lang="en-GB" sz="1000" b="1" dirty="0">
                          <a:effectLst/>
                          <a:latin typeface="Arial"/>
                          <a:ea typeface="Times New Roman"/>
                        </a:rPr>
                        <a:t>Objectives</a:t>
                      </a:r>
                      <a:r>
                        <a:rPr lang="en-GB" sz="800" b="1" dirty="0">
                          <a:effectLst/>
                          <a:latin typeface="Arial"/>
                          <a:ea typeface="Times New Roman"/>
                        </a:rPr>
                        <a:t/>
                      </a:r>
                      <a:br>
                        <a:rPr lang="en-GB" sz="800" b="1" dirty="0">
                          <a:effectLst/>
                          <a:latin typeface="Arial"/>
                          <a:ea typeface="Times New Roman"/>
                        </a:rPr>
                      </a:br>
                      <a:r>
                        <a:rPr lang="en-GB" sz="800" dirty="0">
                          <a:effectLst/>
                          <a:latin typeface="Arial"/>
                          <a:ea typeface="Times New Roman"/>
                        </a:rPr>
                        <a:t>What do I want to be able to do</a:t>
                      </a:r>
                      <a:br>
                        <a:rPr lang="en-GB" sz="800" dirty="0">
                          <a:effectLst/>
                          <a:latin typeface="Arial"/>
                          <a:ea typeface="Times New Roman"/>
                        </a:rPr>
                      </a:br>
                      <a:r>
                        <a:rPr lang="en-GB" sz="800" dirty="0">
                          <a:effectLst/>
                          <a:latin typeface="Arial"/>
                          <a:ea typeface="Times New Roman"/>
                        </a:rPr>
                        <a:t>or do better?</a:t>
                      </a:r>
                      <a:endParaRPr lang="en-GB" sz="800" dirty="0">
                        <a:effectLst/>
                        <a:latin typeface="Times New Roman"/>
                        <a:ea typeface="Times New Roman"/>
                      </a:endParaRPr>
                    </a:p>
                  </a:txBody>
                  <a:tcPr marL="58228" marR="58228"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600"/>
                        </a:spcBef>
                        <a:spcAft>
                          <a:spcPts val="600"/>
                        </a:spcAft>
                      </a:pPr>
                      <a:r>
                        <a:rPr lang="en-GB" sz="1000" b="1">
                          <a:effectLst/>
                          <a:latin typeface="Arial"/>
                          <a:ea typeface="Times New Roman"/>
                        </a:rPr>
                        <a:t>Success criteria</a:t>
                      </a:r>
                      <a:br>
                        <a:rPr lang="en-GB" sz="1000" b="1">
                          <a:effectLst/>
                          <a:latin typeface="Arial"/>
                          <a:ea typeface="Times New Roman"/>
                        </a:rPr>
                      </a:br>
                      <a:r>
                        <a:rPr lang="en-GB" sz="800">
                          <a:effectLst/>
                          <a:latin typeface="Arial"/>
                          <a:ea typeface="Times New Roman"/>
                        </a:rPr>
                        <a:t>How will I recognise success?</a:t>
                      </a:r>
                      <a:br>
                        <a:rPr lang="en-GB" sz="800">
                          <a:effectLst/>
                          <a:latin typeface="Arial"/>
                          <a:ea typeface="Times New Roman"/>
                        </a:rPr>
                      </a:br>
                      <a:r>
                        <a:rPr lang="en-GB" sz="800">
                          <a:effectLst/>
                          <a:latin typeface="Arial"/>
                          <a:ea typeface="Times New Roman"/>
                        </a:rPr>
                        <a:t>How will I review and measure my improvement?</a:t>
                      </a:r>
                      <a:endParaRPr lang="en-GB" sz="80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600"/>
                        </a:spcBef>
                        <a:spcAft>
                          <a:spcPts val="600"/>
                        </a:spcAft>
                      </a:pPr>
                      <a:r>
                        <a:rPr lang="en-GB" sz="1000" b="1">
                          <a:effectLst/>
                          <a:latin typeface="Arial"/>
                          <a:ea typeface="Times New Roman"/>
                        </a:rPr>
                        <a:t>Actions</a:t>
                      </a:r>
                      <a:r>
                        <a:rPr lang="en-GB" sz="900" b="1">
                          <a:effectLst/>
                          <a:latin typeface="Arial"/>
                          <a:ea typeface="Times New Roman"/>
                        </a:rPr>
                        <a:t/>
                      </a:r>
                      <a:br>
                        <a:rPr lang="en-GB" sz="900" b="1">
                          <a:effectLst/>
                          <a:latin typeface="Arial"/>
                          <a:ea typeface="Times New Roman"/>
                        </a:rPr>
                      </a:br>
                      <a:r>
                        <a:rPr lang="en-GB" sz="800">
                          <a:effectLst/>
                          <a:latin typeface="Arial"/>
                          <a:ea typeface="Times New Roman"/>
                        </a:rPr>
                        <a:t>What methods will I use to achieve my learning objectives?</a:t>
                      </a:r>
                      <a:br>
                        <a:rPr lang="en-GB" sz="800">
                          <a:effectLst/>
                          <a:latin typeface="Arial"/>
                          <a:ea typeface="Times New Roman"/>
                        </a:rPr>
                      </a:br>
                      <a:endParaRPr lang="en-GB" sz="80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600"/>
                        </a:spcBef>
                        <a:spcAft>
                          <a:spcPts val="600"/>
                        </a:spcAft>
                      </a:pPr>
                      <a:r>
                        <a:rPr lang="en-GB" sz="1000" b="1">
                          <a:effectLst/>
                          <a:latin typeface="Arial"/>
                          <a:ea typeface="Times New Roman"/>
                        </a:rPr>
                        <a:t>Implementation</a:t>
                      </a:r>
                      <a:br>
                        <a:rPr lang="en-GB" sz="1000" b="1">
                          <a:effectLst/>
                          <a:latin typeface="Arial"/>
                          <a:ea typeface="Times New Roman"/>
                        </a:rPr>
                      </a:br>
                      <a:r>
                        <a:rPr lang="en-GB" sz="800">
                          <a:effectLst/>
                          <a:latin typeface="Arial"/>
                          <a:ea typeface="Times New Roman"/>
                        </a:rPr>
                        <a:t>How will I practise and apply what I learn?</a:t>
                      </a:r>
                      <a:endParaRPr lang="en-GB" sz="80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225845">
                <a:tc>
                  <a:txBody>
                    <a:bodyPr/>
                    <a:lstStyle/>
                    <a:p>
                      <a:pPr marL="0" marR="0">
                        <a:spcBef>
                          <a:spcPts val="0"/>
                        </a:spcBef>
                        <a:spcAft>
                          <a:spcPts val="0"/>
                        </a:spcAft>
                      </a:pPr>
                      <a:r>
                        <a:rPr lang="en-GB" sz="900" b="1">
                          <a:solidFill>
                            <a:srgbClr val="336699"/>
                          </a:solidFill>
                          <a:effectLst/>
                          <a:latin typeface="Arial"/>
                          <a:ea typeface="Times New Roman"/>
                        </a:rPr>
                        <a:t>To keep abreast of developments in the HE environment</a:t>
                      </a:r>
                      <a:endParaRPr lang="en-GB" sz="800">
                        <a:effectLst/>
                        <a:latin typeface="Times New Roman"/>
                        <a:ea typeface="Times New Roman"/>
                      </a:endParaRPr>
                    </a:p>
                    <a:p>
                      <a:pPr marL="0" marR="0">
                        <a:spcBef>
                          <a:spcPts val="0"/>
                        </a:spcBef>
                        <a:spcAft>
                          <a:spcPts val="0"/>
                        </a:spcAft>
                      </a:pPr>
                      <a:r>
                        <a:rPr lang="en-GB" sz="800">
                          <a:solidFill>
                            <a:srgbClr val="336699"/>
                          </a:solidFill>
                          <a:effectLst/>
                          <a:latin typeface="Arial"/>
                          <a:ea typeface="Times New Roman"/>
                        </a:rPr>
                        <a:t> </a:t>
                      </a:r>
                      <a:endParaRPr lang="en-GB" sz="800">
                        <a:effectLst/>
                        <a:latin typeface="Times New Roman"/>
                        <a:ea typeface="Times New Roman"/>
                      </a:endParaRPr>
                    </a:p>
                    <a:p>
                      <a:pPr marL="0" marR="0">
                        <a:spcBef>
                          <a:spcPts val="0"/>
                        </a:spcBef>
                        <a:spcAft>
                          <a:spcPts val="0"/>
                        </a:spcAft>
                      </a:pPr>
                      <a:r>
                        <a:rPr lang="en-GB" sz="800">
                          <a:solidFill>
                            <a:srgbClr val="336699"/>
                          </a:solidFill>
                          <a:effectLst/>
                          <a:latin typeface="Arial"/>
                          <a:ea typeface="Times New Roman"/>
                        </a:rPr>
                        <a:t>(Managing Self and Personal Skills, Organisation aspect)</a:t>
                      </a:r>
                      <a:endParaRPr lang="en-GB" sz="800">
                        <a:effectLst/>
                        <a:latin typeface="Times New Roman"/>
                        <a:ea typeface="Times New Roman"/>
                      </a:endParaRPr>
                    </a:p>
                    <a:p>
                      <a:pPr marL="0" marR="0">
                        <a:spcBef>
                          <a:spcPts val="0"/>
                        </a:spcBef>
                        <a:spcAft>
                          <a:spcPts val="0"/>
                        </a:spcAft>
                      </a:pPr>
                      <a:r>
                        <a:rPr lang="en-GB" sz="800">
                          <a:solidFill>
                            <a:srgbClr val="336699"/>
                          </a:solidFill>
                          <a:effectLst/>
                          <a:latin typeface="Arial"/>
                          <a:ea typeface="Times New Roman"/>
                        </a:rPr>
                        <a:t> </a:t>
                      </a:r>
                      <a:endParaRPr lang="en-GB" sz="800">
                        <a:effectLst/>
                        <a:latin typeface="Times New Roman"/>
                        <a:ea typeface="Times New Roman"/>
                      </a:endParaRPr>
                    </a:p>
                    <a:p>
                      <a:pPr marL="0" marR="0">
                        <a:spcBef>
                          <a:spcPts val="0"/>
                        </a:spcBef>
                        <a:spcAft>
                          <a:spcPts val="0"/>
                        </a:spcAft>
                      </a:pPr>
                      <a:r>
                        <a:rPr lang="en-GB" sz="800">
                          <a:solidFill>
                            <a:srgbClr val="336699"/>
                          </a:solidFill>
                          <a:effectLst/>
                          <a:latin typeface="Arial"/>
                          <a:ea typeface="Times New Roman"/>
                        </a:rPr>
                        <a:t> </a:t>
                      </a:r>
                      <a:endParaRPr lang="en-GB" sz="800">
                        <a:effectLst/>
                        <a:latin typeface="Times New Roman"/>
                        <a:ea typeface="Times New Roman"/>
                      </a:endParaRPr>
                    </a:p>
                    <a:p>
                      <a:pPr marL="0" marR="0">
                        <a:spcBef>
                          <a:spcPts val="0"/>
                        </a:spcBef>
                        <a:spcAft>
                          <a:spcPts val="0"/>
                        </a:spcAft>
                      </a:pPr>
                      <a:r>
                        <a:rPr lang="en-GB" sz="800">
                          <a:solidFill>
                            <a:srgbClr val="336699"/>
                          </a:solidFill>
                          <a:effectLst/>
                          <a:latin typeface="Arial"/>
                          <a:ea typeface="Times New Roman"/>
                        </a:rPr>
                        <a:t> </a:t>
                      </a:r>
                      <a:endParaRPr lang="en-GB" sz="800">
                        <a:effectLst/>
                        <a:latin typeface="Times New Roman"/>
                        <a:ea typeface="Times New Roman"/>
                      </a:endParaRPr>
                    </a:p>
                  </a:txBody>
                  <a:tcPr marL="58228" marR="58228"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spcBef>
                          <a:spcPts val="0"/>
                        </a:spcBef>
                        <a:spcAft>
                          <a:spcPts val="0"/>
                        </a:spcAft>
                        <a:buFont typeface="Symbol"/>
                        <a:buChar char=""/>
                        <a:tabLst>
                          <a:tab pos="228600" algn="l"/>
                        </a:tabLst>
                      </a:pPr>
                      <a:r>
                        <a:rPr lang="en-GB" sz="800">
                          <a:solidFill>
                            <a:srgbClr val="336699"/>
                          </a:solidFill>
                          <a:effectLst/>
                          <a:latin typeface="Arial"/>
                          <a:ea typeface="Times New Roman"/>
                        </a:rPr>
                        <a:t>Awareness of key sector issues and how they affect my institution</a:t>
                      </a:r>
                      <a:endParaRPr lang="en-GB" sz="80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a:solidFill>
                            <a:srgbClr val="336699"/>
                          </a:solidFill>
                          <a:effectLst/>
                          <a:latin typeface="Arial"/>
                          <a:ea typeface="Times New Roman"/>
                        </a:rPr>
                        <a:t>Ability to contribute in an informed way to wider discussions</a:t>
                      </a:r>
                      <a:endParaRPr lang="en-GB" sz="80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a:solidFill>
                            <a:srgbClr val="336699"/>
                          </a:solidFill>
                          <a:effectLst/>
                          <a:latin typeface="Arial"/>
                          <a:ea typeface="Times New Roman"/>
                        </a:rPr>
                        <a:t>Being up to date with sector developments</a:t>
                      </a:r>
                      <a:endParaRPr lang="en-GB" sz="80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a:solidFill>
                            <a:srgbClr val="336699"/>
                          </a:solidFill>
                          <a:effectLst/>
                          <a:latin typeface="Arial"/>
                          <a:ea typeface="Times New Roman"/>
                        </a:rPr>
                        <a:t>Seek feedback from others on my wider contribution</a:t>
                      </a:r>
                      <a:endParaRPr lang="en-GB" sz="80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98755" marR="0" indent="-198755">
                        <a:spcBef>
                          <a:spcPts val="0"/>
                        </a:spcBef>
                        <a:spcAft>
                          <a:spcPts val="0"/>
                        </a:spcAft>
                      </a:pPr>
                      <a:r>
                        <a:rPr lang="en-GB" sz="800">
                          <a:solidFill>
                            <a:srgbClr val="336699"/>
                          </a:solidFill>
                          <a:effectLst/>
                          <a:latin typeface="Arial"/>
                          <a:ea typeface="Times New Roman"/>
                        </a:rPr>
                        <a:t>1.   Set time aside for reading circulars and THES</a:t>
                      </a:r>
                      <a:endParaRPr lang="en-GB" sz="800">
                        <a:effectLst/>
                        <a:latin typeface="Times New Roman"/>
                        <a:ea typeface="Times New Roman"/>
                      </a:endParaRPr>
                    </a:p>
                    <a:p>
                      <a:pPr marL="228600" marR="0" indent="-228600">
                        <a:spcBef>
                          <a:spcPts val="0"/>
                        </a:spcBef>
                        <a:spcAft>
                          <a:spcPts val="0"/>
                        </a:spcAft>
                      </a:pPr>
                      <a:r>
                        <a:rPr lang="en-GB" sz="800">
                          <a:solidFill>
                            <a:srgbClr val="336699"/>
                          </a:solidFill>
                          <a:effectLst/>
                          <a:latin typeface="Arial"/>
                          <a:ea typeface="Times New Roman"/>
                        </a:rPr>
                        <a:t>2.   Discuss issues with my line manager </a:t>
                      </a:r>
                      <a:endParaRPr lang="en-GB" sz="800">
                        <a:effectLst/>
                        <a:latin typeface="Times New Roman"/>
                        <a:ea typeface="Times New Roman"/>
                      </a:endParaRPr>
                    </a:p>
                    <a:p>
                      <a:pPr marL="228600" marR="0" indent="-228600">
                        <a:spcBef>
                          <a:spcPts val="0"/>
                        </a:spcBef>
                        <a:spcAft>
                          <a:spcPts val="0"/>
                        </a:spcAft>
                      </a:pPr>
                      <a:r>
                        <a:rPr lang="en-GB" sz="800">
                          <a:solidFill>
                            <a:srgbClr val="336699"/>
                          </a:solidFill>
                          <a:effectLst/>
                          <a:latin typeface="Arial"/>
                          <a:ea typeface="Times New Roman"/>
                        </a:rPr>
                        <a:t>3.   Ask colleagues for feedback when they have attended external conferences within HE</a:t>
                      </a:r>
                      <a:endParaRPr lang="en-GB" sz="800">
                        <a:effectLst/>
                        <a:latin typeface="Times New Roman"/>
                        <a:ea typeface="Times New Roman"/>
                      </a:endParaRPr>
                    </a:p>
                    <a:p>
                      <a:pPr marL="228600" marR="0" indent="-228600">
                        <a:spcBef>
                          <a:spcPts val="0"/>
                        </a:spcBef>
                        <a:spcAft>
                          <a:spcPts val="0"/>
                        </a:spcAft>
                      </a:pPr>
                      <a:r>
                        <a:rPr lang="en-GB" sz="800">
                          <a:solidFill>
                            <a:srgbClr val="336699"/>
                          </a:solidFill>
                          <a:effectLst/>
                          <a:latin typeface="Arial"/>
                          <a:ea typeface="Times New Roman"/>
                        </a:rPr>
                        <a:t>4.   Talk to colleagues whose roles expose them to these issues</a:t>
                      </a:r>
                      <a:endParaRPr lang="en-GB" sz="80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28600" marR="0" indent="-228600">
                        <a:spcBef>
                          <a:spcPts val="0"/>
                        </a:spcBef>
                        <a:spcAft>
                          <a:spcPts val="0"/>
                        </a:spcAft>
                      </a:pPr>
                      <a:r>
                        <a:rPr lang="en-GB" sz="800">
                          <a:solidFill>
                            <a:srgbClr val="336699"/>
                          </a:solidFill>
                          <a:effectLst/>
                          <a:latin typeface="Arial"/>
                          <a:ea typeface="Times New Roman"/>
                        </a:rPr>
                        <a:t>1.   Volunteer to be on project team looking at new developments.</a:t>
                      </a:r>
                      <a:endParaRPr lang="en-GB" sz="800">
                        <a:effectLst/>
                        <a:latin typeface="Times New Roman"/>
                        <a:ea typeface="Times New Roman"/>
                      </a:endParaRPr>
                    </a:p>
                    <a:p>
                      <a:pPr marL="228600" marR="0" indent="-228600">
                        <a:spcBef>
                          <a:spcPts val="0"/>
                        </a:spcBef>
                        <a:spcAft>
                          <a:spcPts val="0"/>
                        </a:spcAft>
                      </a:pPr>
                      <a:r>
                        <a:rPr lang="en-GB" sz="800">
                          <a:solidFill>
                            <a:srgbClr val="336699"/>
                          </a:solidFill>
                          <a:effectLst/>
                          <a:latin typeface="Arial"/>
                          <a:ea typeface="Times New Roman"/>
                        </a:rPr>
                        <a:t>2.   Have sector-wide issues as a regular item on team agenda</a:t>
                      </a:r>
                      <a:endParaRPr lang="en-GB" sz="80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108980">
                <a:tc>
                  <a:txBody>
                    <a:bodyPr/>
                    <a:lstStyle/>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0" marR="0">
                        <a:spcBef>
                          <a:spcPts val="0"/>
                        </a:spcBef>
                        <a:spcAft>
                          <a:spcPts val="0"/>
                        </a:spcAft>
                      </a:pPr>
                      <a:r>
                        <a:rPr lang="en-GB" sz="900" b="1" dirty="0">
                          <a:solidFill>
                            <a:srgbClr val="336699"/>
                          </a:solidFill>
                          <a:effectLst/>
                          <a:latin typeface="Arial"/>
                          <a:ea typeface="Times New Roman"/>
                        </a:rPr>
                        <a:t>To be an effective chair of meetings</a:t>
                      </a:r>
                      <a:endParaRPr lang="en-GB" sz="800" dirty="0">
                        <a:effectLst/>
                        <a:latin typeface="Times New Roman"/>
                        <a:ea typeface="Times New Roman"/>
                      </a:endParaRPr>
                    </a:p>
                    <a:p>
                      <a:pPr marL="228600" marR="0" indent="-228600">
                        <a:spcBef>
                          <a:spcPts val="0"/>
                        </a:spcBef>
                        <a:spcAft>
                          <a:spcPts val="0"/>
                        </a:spcAft>
                      </a:pPr>
                      <a:r>
                        <a:rPr lang="en-GB" sz="800" b="1" dirty="0">
                          <a:solidFill>
                            <a:srgbClr val="336699"/>
                          </a:solidFill>
                          <a:effectLst/>
                          <a:latin typeface="Arial"/>
                          <a:ea typeface="Times New Roman"/>
                        </a:rPr>
                        <a:t> </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0" marR="0">
                        <a:spcBef>
                          <a:spcPts val="0"/>
                        </a:spcBef>
                        <a:spcAft>
                          <a:spcPts val="0"/>
                        </a:spcAft>
                      </a:pPr>
                      <a:r>
                        <a:rPr lang="en-GB" sz="800" dirty="0">
                          <a:solidFill>
                            <a:srgbClr val="336699"/>
                          </a:solidFill>
                          <a:effectLst/>
                          <a:latin typeface="Arial"/>
                          <a:ea typeface="Times New Roman"/>
                        </a:rPr>
                        <a:t>(Managing Self and Personal Skills, Others aspect)</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txBody>
                  <a:tcPr marL="58228" marR="58228"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Meetings run to time</a:t>
                      </a:r>
                      <a:endParaRPr lang="en-GB" sz="800" dirty="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Everyone feels they have had a chance to contribute</a:t>
                      </a:r>
                      <a:endParaRPr lang="en-GB" sz="800" dirty="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err="1">
                          <a:solidFill>
                            <a:srgbClr val="336699"/>
                          </a:solidFill>
                          <a:effectLst/>
                          <a:latin typeface="Arial"/>
                          <a:ea typeface="Times New Roman"/>
                        </a:rPr>
                        <a:t>Groundrules</a:t>
                      </a:r>
                      <a:r>
                        <a:rPr lang="en-GB" sz="800" dirty="0">
                          <a:solidFill>
                            <a:srgbClr val="336699"/>
                          </a:solidFill>
                          <a:effectLst/>
                          <a:latin typeface="Arial"/>
                          <a:ea typeface="Times New Roman"/>
                        </a:rPr>
                        <a:t> are observed and breaches constructively challenged</a:t>
                      </a:r>
                      <a:endParaRPr lang="en-GB" sz="800" dirty="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Clear objectives set and desired outcomes articulated</a:t>
                      </a:r>
                      <a:endParaRPr lang="en-GB" sz="800" dirty="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Effective summarising throughout the meeting</a:t>
                      </a:r>
                      <a:endParaRPr lang="en-GB" sz="800" dirty="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Clarity provided about who is responsible for actions</a:t>
                      </a:r>
                      <a:endParaRPr lang="en-GB" sz="800" dirty="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Set aside time at the end of each meeting to review what went well and what could be improved next time</a:t>
                      </a:r>
                      <a:endParaRPr lang="en-GB" sz="800" dirty="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28600" marR="0" indent="-228600">
                        <a:spcBef>
                          <a:spcPts val="0"/>
                        </a:spcBef>
                        <a:spcAft>
                          <a:spcPts val="0"/>
                        </a:spcAft>
                      </a:pPr>
                      <a:r>
                        <a:rPr lang="en-GB" sz="800" dirty="0">
                          <a:solidFill>
                            <a:srgbClr val="336699"/>
                          </a:solidFill>
                          <a:effectLst/>
                          <a:latin typeface="Arial"/>
                          <a:ea typeface="Times New Roman"/>
                        </a:rPr>
                        <a:t>On-the-job coaching.</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1.   Ask xx to coach me as a role model of excellent chair</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2.   Observe xx in next meeting.</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3.   Volunteer to chair the next team meeting.  Set objectives with xx prior to the meeting and review afterwards with feedback from xx</a:t>
                      </a:r>
                      <a:endParaRPr lang="en-GB" sz="800" dirty="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28600" marR="0" indent="-228600">
                        <a:spcBef>
                          <a:spcPts val="0"/>
                        </a:spcBef>
                        <a:spcAft>
                          <a:spcPts val="0"/>
                        </a:spcAft>
                      </a:pPr>
                      <a:r>
                        <a:rPr lang="en-GB" sz="800" dirty="0">
                          <a:solidFill>
                            <a:srgbClr val="336699"/>
                          </a:solidFill>
                          <a:effectLst/>
                          <a:latin typeface="Arial"/>
                          <a:ea typeface="Times New Roman"/>
                        </a:rPr>
                        <a:t>1.   Volunteer to be the next chair of </a:t>
                      </a:r>
                      <a:r>
                        <a:rPr lang="en-GB" sz="800" dirty="0" err="1">
                          <a:solidFill>
                            <a:srgbClr val="336699"/>
                          </a:solidFill>
                          <a:effectLst/>
                          <a:latin typeface="Arial"/>
                          <a:ea typeface="Times New Roman"/>
                        </a:rPr>
                        <a:t>yy</a:t>
                      </a:r>
                      <a:r>
                        <a:rPr lang="en-GB" sz="800" dirty="0">
                          <a:solidFill>
                            <a:srgbClr val="336699"/>
                          </a:solidFill>
                          <a:effectLst/>
                          <a:latin typeface="Arial"/>
                          <a:ea typeface="Times New Roman"/>
                        </a:rPr>
                        <a:t> group when current chair’s term of office ends</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2.   Practise in team meetings when it’s my turn to chair</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3.   Actively seek other opportunities to practise chairing skills</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4.   Seek regular feedback from meeting attendees</a:t>
                      </a:r>
                      <a:endParaRPr lang="en-GB" sz="800" dirty="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99198150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29EF556-3165-4D3B-8A1D-C22906DA7E6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457200" y="1077686"/>
            <a:ext cx="8363272" cy="4637314"/>
          </a:xfrm>
          <a:prstGeom prst="rect">
            <a:avLst/>
          </a:prstGeom>
        </p:spPr>
      </p:pic>
      <p:sp>
        <p:nvSpPr>
          <p:cNvPr id="2" name="Title 1">
            <a:extLst>
              <a:ext uri="{FF2B5EF4-FFF2-40B4-BE49-F238E27FC236}">
                <a16:creationId xmlns:a16="http://schemas.microsoft.com/office/drawing/2014/main" id="{231B4F1C-4EEB-4C51-A8DB-5F7E169F4F7C}"/>
              </a:ext>
            </a:extLst>
          </p:cNvPr>
          <p:cNvSpPr>
            <a:spLocks noGrp="1"/>
          </p:cNvSpPr>
          <p:nvPr>
            <p:ph type="title"/>
          </p:nvPr>
        </p:nvSpPr>
        <p:spPr>
          <a:xfrm>
            <a:off x="457200" y="125760"/>
            <a:ext cx="8229600" cy="1143000"/>
          </a:xfrm>
        </p:spPr>
        <p:txBody>
          <a:bodyPr/>
          <a:lstStyle/>
          <a:p>
            <a:r>
              <a:rPr lang="en-GB" dirty="0"/>
              <a:t>How can we monitor progress?</a:t>
            </a:r>
          </a:p>
        </p:txBody>
      </p:sp>
      <p:sp>
        <p:nvSpPr>
          <p:cNvPr id="3" name="Content Placeholder 2">
            <a:extLst>
              <a:ext uri="{FF2B5EF4-FFF2-40B4-BE49-F238E27FC236}">
                <a16:creationId xmlns:a16="http://schemas.microsoft.com/office/drawing/2014/main" id="{4E46F81C-92DE-4D79-9784-4076946A0FB7}"/>
              </a:ext>
            </a:extLst>
          </p:cNvPr>
          <p:cNvSpPr>
            <a:spLocks noGrp="1"/>
          </p:cNvSpPr>
          <p:nvPr>
            <p:ph idx="1"/>
          </p:nvPr>
        </p:nvSpPr>
        <p:spPr>
          <a:xfrm>
            <a:off x="457200" y="1268760"/>
            <a:ext cx="8363272" cy="4248473"/>
          </a:xfrm>
        </p:spPr>
        <p:txBody>
          <a:bodyPr>
            <a:normAutofit fontScale="77500" lnSpcReduction="20000"/>
          </a:bodyPr>
          <a:lstStyle/>
          <a:p>
            <a:r>
              <a:rPr lang="en-GB" b="1" dirty="0">
                <a:solidFill>
                  <a:schemeClr val="bg1"/>
                </a:solidFill>
              </a:rPr>
              <a:t>Monitoring of learning success requires reflection:– </a:t>
            </a:r>
          </a:p>
          <a:p>
            <a:r>
              <a:rPr lang="en-GB" b="1" dirty="0">
                <a:solidFill>
                  <a:schemeClr val="bg1"/>
                </a:solidFill>
              </a:rPr>
              <a:t>How well have I done?  </a:t>
            </a:r>
          </a:p>
          <a:p>
            <a:r>
              <a:rPr lang="en-GB" b="1" dirty="0">
                <a:solidFill>
                  <a:schemeClr val="bg1"/>
                </a:solidFill>
              </a:rPr>
              <a:t>Have I achieved the specific goal/objective? In full or partially? </a:t>
            </a:r>
          </a:p>
          <a:p>
            <a:r>
              <a:rPr lang="en-GB" b="1" dirty="0">
                <a:solidFill>
                  <a:schemeClr val="bg1"/>
                </a:solidFill>
              </a:rPr>
              <a:t>What can I now do that I could not do before?</a:t>
            </a:r>
          </a:p>
          <a:p>
            <a:r>
              <a:rPr lang="en-GB" b="1" dirty="0">
                <a:solidFill>
                  <a:schemeClr val="bg1"/>
                </a:solidFill>
              </a:rPr>
              <a:t>What have I learned? </a:t>
            </a:r>
          </a:p>
          <a:p>
            <a:r>
              <a:rPr lang="en-GB" b="1" dirty="0">
                <a:solidFill>
                  <a:schemeClr val="bg1"/>
                </a:solidFill>
              </a:rPr>
              <a:t>What was the experience like? </a:t>
            </a:r>
          </a:p>
          <a:p>
            <a:r>
              <a:rPr lang="en-GB" b="1" dirty="0">
                <a:solidFill>
                  <a:schemeClr val="bg1"/>
                </a:solidFill>
              </a:rPr>
              <a:t>Am I on track to achieve my other goals? </a:t>
            </a:r>
          </a:p>
          <a:p>
            <a:r>
              <a:rPr lang="en-GB" b="1" dirty="0">
                <a:solidFill>
                  <a:schemeClr val="bg1"/>
                </a:solidFill>
              </a:rPr>
              <a:t>Does my PDP need updating as a result of my activities?  </a:t>
            </a:r>
          </a:p>
          <a:p>
            <a:r>
              <a:rPr lang="en-GB" b="1" dirty="0">
                <a:solidFill>
                  <a:schemeClr val="bg1"/>
                </a:solidFill>
              </a:rPr>
              <a:t>Where am I on my journey?</a:t>
            </a:r>
          </a:p>
        </p:txBody>
      </p:sp>
    </p:spTree>
    <p:extLst>
      <p:ext uri="{BB962C8B-B14F-4D97-AF65-F5344CB8AC3E}">
        <p14:creationId xmlns:p14="http://schemas.microsoft.com/office/powerpoint/2010/main" val="367513456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12A94-A50C-412C-901A-A1F09A5E738B}"/>
              </a:ext>
            </a:extLst>
          </p:cNvPr>
          <p:cNvSpPr>
            <a:spLocks noGrp="1"/>
          </p:cNvSpPr>
          <p:nvPr>
            <p:ph type="title"/>
          </p:nvPr>
        </p:nvSpPr>
        <p:spPr/>
        <p:txBody>
          <a:bodyPr>
            <a:normAutofit fontScale="90000"/>
          </a:bodyPr>
          <a:lstStyle/>
          <a:p>
            <a:r>
              <a:rPr lang="en-GB" dirty="0"/>
              <a:t>What methods help us answer these question?</a:t>
            </a:r>
          </a:p>
        </p:txBody>
      </p:sp>
      <p:sp>
        <p:nvSpPr>
          <p:cNvPr id="3" name="Content Placeholder 2">
            <a:extLst>
              <a:ext uri="{FF2B5EF4-FFF2-40B4-BE49-F238E27FC236}">
                <a16:creationId xmlns:a16="http://schemas.microsoft.com/office/drawing/2014/main" id="{7A8E4040-7602-4304-8A15-1AD4D201C059}"/>
              </a:ext>
            </a:extLst>
          </p:cNvPr>
          <p:cNvSpPr>
            <a:spLocks noGrp="1"/>
          </p:cNvSpPr>
          <p:nvPr>
            <p:ph idx="1"/>
          </p:nvPr>
        </p:nvSpPr>
        <p:spPr/>
        <p:txBody>
          <a:bodyPr/>
          <a:lstStyle/>
          <a:p>
            <a:r>
              <a:rPr lang="en-GB" dirty="0"/>
              <a:t>In your groups, answer this question.</a:t>
            </a:r>
          </a:p>
          <a:p>
            <a:endParaRPr lang="en-GB" dirty="0"/>
          </a:p>
          <a:p>
            <a:r>
              <a:rPr lang="en-GB" i="1" dirty="0">
                <a:solidFill>
                  <a:srgbClr val="0070C0"/>
                </a:solidFill>
              </a:rPr>
              <a:t>20 mins and then Facilitator led discussion</a:t>
            </a:r>
          </a:p>
        </p:txBody>
      </p:sp>
    </p:spTree>
    <p:extLst>
      <p:ext uri="{BB962C8B-B14F-4D97-AF65-F5344CB8AC3E}">
        <p14:creationId xmlns:p14="http://schemas.microsoft.com/office/powerpoint/2010/main" val="15903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2B251-45F1-4E3D-983C-4B520CC9EE81}"/>
              </a:ext>
            </a:extLst>
          </p:cNvPr>
          <p:cNvSpPr>
            <a:spLocks noGrp="1"/>
          </p:cNvSpPr>
          <p:nvPr>
            <p:ph type="title"/>
          </p:nvPr>
        </p:nvSpPr>
        <p:spPr>
          <a:xfrm>
            <a:off x="457200" y="116632"/>
            <a:ext cx="8229600" cy="1143000"/>
          </a:xfrm>
        </p:spPr>
        <p:txBody>
          <a:bodyPr>
            <a:noAutofit/>
          </a:bodyPr>
          <a:lstStyle/>
          <a:p>
            <a:r>
              <a:rPr lang="en-GB" sz="3600" dirty="0"/>
              <a:t>We can fit these activities into this cycle of continuous improvement</a:t>
            </a:r>
          </a:p>
        </p:txBody>
      </p:sp>
      <p:pic>
        <p:nvPicPr>
          <p:cNvPr id="4" name="Picture 2" descr="http://www.howard.edu/assessment/images/figure-1.gif">
            <a:extLst>
              <a:ext uri="{FF2B5EF4-FFF2-40B4-BE49-F238E27FC236}">
                <a16:creationId xmlns:a16="http://schemas.microsoft.com/office/drawing/2014/main" id="{DF094BD8-9213-4E62-804D-07C2AC9E3F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1259632"/>
            <a:ext cx="5111849" cy="446697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54BED7B2-4167-4BC4-AE96-D4EE774B999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 xmlns:a1611="http://schemas.microsoft.com/office/drawing/2016/11/main" r:id="rId5"/>
              </a:ext>
            </a:extLst>
          </a:blip>
          <a:stretch>
            <a:fillRect/>
          </a:stretch>
        </p:blipFill>
        <p:spPr>
          <a:xfrm>
            <a:off x="5508104" y="1988840"/>
            <a:ext cx="3531741" cy="2664296"/>
          </a:xfrm>
          <a:prstGeom prst="rect">
            <a:avLst/>
          </a:prstGeom>
        </p:spPr>
      </p:pic>
    </p:spTree>
    <p:extLst>
      <p:ext uri="{BB962C8B-B14F-4D97-AF65-F5344CB8AC3E}">
        <p14:creationId xmlns:p14="http://schemas.microsoft.com/office/powerpoint/2010/main" val="198295948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5B8B5-4FBC-42F9-A906-DF163C99E7FF}"/>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CB33DDE4-1642-46AD-924D-90B91E512C9B}"/>
              </a:ext>
            </a:extLst>
          </p:cNvPr>
          <p:cNvSpPr>
            <a:spLocks noGrp="1"/>
          </p:cNvSpPr>
          <p:nvPr>
            <p:ph idx="1"/>
          </p:nvPr>
        </p:nvSpPr>
        <p:spPr/>
        <p:txBody>
          <a:bodyPr/>
          <a:lstStyle/>
          <a:p>
            <a:r>
              <a:rPr lang="en-GB" dirty="0"/>
              <a:t>Take 5 minutes to reflect on the day and summarise your learning from today.</a:t>
            </a:r>
          </a:p>
          <a:p>
            <a:endParaRPr lang="en-GB" dirty="0"/>
          </a:p>
        </p:txBody>
      </p:sp>
    </p:spTree>
    <p:extLst>
      <p:ext uri="{BB962C8B-B14F-4D97-AF65-F5344CB8AC3E}">
        <p14:creationId xmlns:p14="http://schemas.microsoft.com/office/powerpoint/2010/main" val="397444039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A3F2D-9D91-4E40-A7E3-918AD7D95BB0}"/>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1653A311-59C4-4DF5-9895-3A40D2C60E40}"/>
              </a:ext>
            </a:extLst>
          </p:cNvPr>
          <p:cNvSpPr>
            <a:spLocks noGrp="1"/>
          </p:cNvSpPr>
          <p:nvPr>
            <p:ph idx="1"/>
          </p:nvPr>
        </p:nvSpPr>
        <p:spPr/>
        <p:txBody>
          <a:bodyPr/>
          <a:lstStyle/>
          <a:p>
            <a:r>
              <a:rPr lang="en-GB" dirty="0"/>
              <a:t>Prepare your own Personal Development Plan (PDP), as the basis of your learning activities and career development</a:t>
            </a:r>
          </a:p>
          <a:p>
            <a:r>
              <a:rPr lang="en-GB" dirty="0"/>
              <a:t>Read Part 1, Chapter 2 of </a:t>
            </a:r>
            <a:r>
              <a:rPr lang="en-GB" dirty="0">
                <a:solidFill>
                  <a:srgbClr val="0070C0"/>
                </a:solidFill>
              </a:rPr>
              <a:t>Morgan, P. , 2017. </a:t>
            </a:r>
            <a:r>
              <a:rPr lang="en-GB" i="1" dirty="0">
                <a:solidFill>
                  <a:srgbClr val="0070C0"/>
                </a:solidFill>
              </a:rPr>
              <a:t>The business student’s guide to study and employability</a:t>
            </a:r>
            <a:r>
              <a:rPr lang="en-GB" dirty="0">
                <a:solidFill>
                  <a:srgbClr val="0070C0"/>
                </a:solidFill>
              </a:rPr>
              <a:t>. London: Sage Publications Ltd</a:t>
            </a:r>
          </a:p>
          <a:p>
            <a:endParaRPr lang="en-GB" dirty="0"/>
          </a:p>
        </p:txBody>
      </p:sp>
    </p:spTree>
    <p:extLst>
      <p:ext uri="{BB962C8B-B14F-4D97-AF65-F5344CB8AC3E}">
        <p14:creationId xmlns:p14="http://schemas.microsoft.com/office/powerpoint/2010/main" val="4091143954"/>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purl.org/dc/terms/"/>
    <ds:schemaRef ds:uri="http://www.w3.org/XML/1998/namespace"/>
    <ds:schemaRef ds:uri="http://purl.org/dc/elements/1.1/"/>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303dbf9b-b85b-46a0-94f1-894078c07ecd"/>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415</TotalTime>
  <Words>4817</Words>
  <Application>Microsoft Office PowerPoint</Application>
  <PresentationFormat>On-screen Show (4:3)</PresentationFormat>
  <Paragraphs>476</Paragraphs>
  <Slides>24</Slides>
  <Notes>24</Notes>
  <HiddenSlides>0</HiddenSlides>
  <MMClips>0</MMClips>
  <ScaleCrop>false</ScaleCrop>
  <HeadingPairs>
    <vt:vector size="6" baseType="variant">
      <vt:variant>
        <vt:lpstr>Fonts Used</vt:lpstr>
      </vt:variant>
      <vt:variant>
        <vt:i4>20</vt:i4>
      </vt:variant>
      <vt:variant>
        <vt:lpstr>Theme</vt:lpstr>
      </vt:variant>
      <vt:variant>
        <vt:i4>1</vt:i4>
      </vt:variant>
      <vt:variant>
        <vt:lpstr>Slide Titles</vt:lpstr>
      </vt:variant>
      <vt:variant>
        <vt:i4>24</vt:i4>
      </vt:variant>
    </vt:vector>
  </HeadingPairs>
  <TitlesOfParts>
    <vt:vector size="45" baseType="lpstr">
      <vt:lpstr>SimSun</vt:lpstr>
      <vt:lpstr>Arial</vt:lpstr>
      <vt:lpstr>Calibri</vt:lpstr>
      <vt:lpstr>Georgia</vt:lpstr>
      <vt:lpstr>Giovanni-Bold</vt:lpstr>
      <vt:lpstr>Giovanni-Book</vt:lpstr>
      <vt:lpstr>Giovanni-BookItalic</vt:lpstr>
      <vt:lpstr>HelveticaNeue-Bold</vt:lpstr>
      <vt:lpstr>HelveticaNeue-BoldItalic</vt:lpstr>
      <vt:lpstr>HelveticaNeue-Italic</vt:lpstr>
      <vt:lpstr>HelveticaNeue-Roman</vt:lpstr>
      <vt:lpstr>MetaOT-Bold</vt:lpstr>
      <vt:lpstr>MetaOT-Normal</vt:lpstr>
      <vt:lpstr>MetaOT-NormalItalic</vt:lpstr>
      <vt:lpstr>Myriad Pro</vt:lpstr>
      <vt:lpstr>ProximaNova-b7</vt:lpstr>
      <vt:lpstr>Symbol</vt:lpstr>
      <vt:lpstr>Times New Roman</vt:lpstr>
      <vt:lpstr>Univers-Light</vt:lpstr>
      <vt:lpstr>ZapfDingbats</vt:lpstr>
      <vt:lpstr>20140311PresentationUWTSDTemplate</vt:lpstr>
      <vt:lpstr>CertHE Skills for the Workplace Module: BMSK4005</vt:lpstr>
      <vt:lpstr>Overview of Workshop</vt:lpstr>
      <vt:lpstr>A Refresher….. Study Skills</vt:lpstr>
      <vt:lpstr>Important ‘Employability Skills’ – Spot the difference?</vt:lpstr>
      <vt:lpstr>Overlap of ‘Study Skills’ &amp; ‘Employability Skills’</vt:lpstr>
      <vt:lpstr>Steps in the Development of Personal Skills</vt:lpstr>
      <vt:lpstr>Identifying the gap between your current skills and your desired skill level:</vt:lpstr>
      <vt:lpstr>Steps in the Development of Personal Skills</vt:lpstr>
      <vt:lpstr>The Johari Window (Luft and Ingham, 1955)</vt:lpstr>
      <vt:lpstr>Steps in the Development of Personal Skills</vt:lpstr>
      <vt:lpstr>Steps in the Development of Personal Skills (Cont.)</vt:lpstr>
      <vt:lpstr>The Kolb Learning Cycle (Kolb, 1984)</vt:lpstr>
      <vt:lpstr>Steps in the Development of Personal Skills (Cont.)</vt:lpstr>
      <vt:lpstr>Stages of Skill Development</vt:lpstr>
      <vt:lpstr>Another reminder……..</vt:lpstr>
      <vt:lpstr>Short-term and Long-term Goal Setting Morgan, P. (2017)</vt:lpstr>
      <vt:lpstr>Example of a Personal Development Plan (PDP) Morgan, P. (2017)</vt:lpstr>
      <vt:lpstr>Personal Development Plan Example 2 Morgan, P.  (2017)</vt:lpstr>
      <vt:lpstr>Personal Development Plan Example 3 (Bath University) (Morgan, P. 2017)</vt:lpstr>
      <vt:lpstr>How can we monitor progress?</vt:lpstr>
      <vt:lpstr>What methods help us answer these question?</vt:lpstr>
      <vt:lpstr>We can fit these activities into this cycle of continuous improvement</vt:lpstr>
      <vt:lpstr>Summary</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Anthony Burns</cp:lastModifiedBy>
  <cp:revision>27</cp:revision>
  <cp:lastPrinted>2018-10-19T12:11:09Z</cp:lastPrinted>
  <dcterms:created xsi:type="dcterms:W3CDTF">2015-04-14T15:21:28Z</dcterms:created>
  <dcterms:modified xsi:type="dcterms:W3CDTF">2018-10-19T12:25:08Z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