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8" r:id="rId4"/>
  </p:sldMasterIdLst>
  <p:sldIdLst>
    <p:sldId id="256" r:id="rId5"/>
    <p:sldId id="257" r:id="rId6"/>
    <p:sldId id="258" r:id="rId7"/>
    <p:sldId id="267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9" autoAdjust="0"/>
    <p:restoredTop sz="94660"/>
  </p:normalViewPr>
  <p:slideViewPr>
    <p:cSldViewPr snapToGrid="0">
      <p:cViewPr varScale="1">
        <p:scale>
          <a:sx n="78" d="100"/>
          <a:sy n="78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 marie Ranger" userId="ad8aac99a4b8f397" providerId="LiveId" clId="{19A8B40F-AA39-469A-80A6-34222BF81310}"/>
    <pc:docChg chg="modSld sldOrd">
      <pc:chgData name="ann marie Ranger" userId="ad8aac99a4b8f397" providerId="LiveId" clId="{19A8B40F-AA39-469A-80A6-34222BF81310}" dt="2026-03-09T17:37:30.880" v="1"/>
      <pc:docMkLst>
        <pc:docMk/>
      </pc:docMkLst>
      <pc:sldChg chg="ord">
        <pc:chgData name="ann marie Ranger" userId="ad8aac99a4b8f397" providerId="LiveId" clId="{19A8B40F-AA39-469A-80A6-34222BF81310}" dt="2026-03-09T17:37:30.880" v="1"/>
        <pc:sldMkLst>
          <pc:docMk/>
          <pc:sldMk cId="2016347755" sldId="260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01607D-2DFA-4E97-914A-B488EB29385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7FF4A46-4075-4AC5-AF20-B19DE8A16B3B}">
      <dgm:prSet/>
      <dgm:spPr/>
      <dgm:t>
        <a:bodyPr/>
        <a:lstStyle/>
        <a:p>
          <a:r>
            <a:rPr lang="en-GB"/>
            <a:t>Flight Food LTD encounter 5 communication barriers including environmental, age, language, cultural and emotional. </a:t>
          </a:r>
          <a:endParaRPr lang="en-US"/>
        </a:p>
      </dgm:t>
    </dgm:pt>
    <dgm:pt modelId="{710A35FC-6D69-4CC2-B357-8A5BA7F0C6C1}" type="parTrans" cxnId="{4EC0E3F7-C932-4D24-B0E2-5037D5AF8ABE}">
      <dgm:prSet/>
      <dgm:spPr/>
      <dgm:t>
        <a:bodyPr/>
        <a:lstStyle/>
        <a:p>
          <a:endParaRPr lang="en-US"/>
        </a:p>
      </dgm:t>
    </dgm:pt>
    <dgm:pt modelId="{1CBC53D7-A856-49F2-9558-951CA2681EC1}" type="sibTrans" cxnId="{4EC0E3F7-C932-4D24-B0E2-5037D5AF8ABE}">
      <dgm:prSet/>
      <dgm:spPr/>
      <dgm:t>
        <a:bodyPr/>
        <a:lstStyle/>
        <a:p>
          <a:endParaRPr lang="en-US"/>
        </a:p>
      </dgm:t>
    </dgm:pt>
    <dgm:pt modelId="{15B98285-C1DA-4814-8AEA-5C4778464A36}">
      <dgm:prSet/>
      <dgm:spPr/>
      <dgm:t>
        <a:bodyPr/>
        <a:lstStyle/>
        <a:p>
          <a:r>
            <a:rPr lang="en-GB"/>
            <a:t>There are some solutions for them to improve such as: adjusting leadership style, using new equipment, using multilingual signs and step by step guidance for workers. </a:t>
          </a:r>
          <a:endParaRPr lang="en-US"/>
        </a:p>
      </dgm:t>
    </dgm:pt>
    <dgm:pt modelId="{6E7B4DE7-A79E-4DCD-A19B-B4D750957941}" type="parTrans" cxnId="{05B54CD6-0E53-4A34-AAE1-272519142AC9}">
      <dgm:prSet/>
      <dgm:spPr/>
      <dgm:t>
        <a:bodyPr/>
        <a:lstStyle/>
        <a:p>
          <a:endParaRPr lang="en-US"/>
        </a:p>
      </dgm:t>
    </dgm:pt>
    <dgm:pt modelId="{5C505E8C-937F-4E67-81EC-0264432B1EDE}" type="sibTrans" cxnId="{05B54CD6-0E53-4A34-AAE1-272519142AC9}">
      <dgm:prSet/>
      <dgm:spPr/>
      <dgm:t>
        <a:bodyPr/>
        <a:lstStyle/>
        <a:p>
          <a:endParaRPr lang="en-US"/>
        </a:p>
      </dgm:t>
    </dgm:pt>
    <dgm:pt modelId="{81E3CD15-53A0-48F8-BA9A-3215A44F113A}">
      <dgm:prSet/>
      <dgm:spPr/>
      <dgm:t>
        <a:bodyPr/>
        <a:lstStyle/>
        <a:p>
          <a:r>
            <a:rPr lang="en-GB"/>
            <a:t>It is important for Flight Food to improve their communication skills because it will enable the organisation to enhance working environment, levels of customer satisfaction and profit maximisation (</a:t>
          </a:r>
          <a:r>
            <a:rPr lang="en-US"/>
            <a:t>Tourish and Hargie, 2009) </a:t>
          </a:r>
        </a:p>
      </dgm:t>
    </dgm:pt>
    <dgm:pt modelId="{80C237B0-0D28-4151-BE68-3B8EA90A7761}" type="parTrans" cxnId="{E97E0296-2EE4-4FE0-A918-40100F8281FC}">
      <dgm:prSet/>
      <dgm:spPr/>
      <dgm:t>
        <a:bodyPr/>
        <a:lstStyle/>
        <a:p>
          <a:endParaRPr lang="en-US"/>
        </a:p>
      </dgm:t>
    </dgm:pt>
    <dgm:pt modelId="{24E550F0-E612-46B1-8679-4B4461A31974}" type="sibTrans" cxnId="{E97E0296-2EE4-4FE0-A918-40100F8281FC}">
      <dgm:prSet/>
      <dgm:spPr/>
      <dgm:t>
        <a:bodyPr/>
        <a:lstStyle/>
        <a:p>
          <a:endParaRPr lang="en-US"/>
        </a:p>
      </dgm:t>
    </dgm:pt>
    <dgm:pt modelId="{71F33CB2-7B38-429E-B14F-DCC4156788A2}" type="pres">
      <dgm:prSet presAssocID="{8F01607D-2DFA-4E97-914A-B488EB29385E}" presName="root" presStyleCnt="0">
        <dgm:presLayoutVars>
          <dgm:dir/>
          <dgm:resizeHandles val="exact"/>
        </dgm:presLayoutVars>
      </dgm:prSet>
      <dgm:spPr/>
    </dgm:pt>
    <dgm:pt modelId="{E014445E-64DB-4388-A3F7-7B2EFFFDB9E0}" type="pres">
      <dgm:prSet presAssocID="{F7FF4A46-4075-4AC5-AF20-B19DE8A16B3B}" presName="compNode" presStyleCnt="0"/>
      <dgm:spPr/>
    </dgm:pt>
    <dgm:pt modelId="{BB79718C-5E9D-4215-B6E3-0F0BF06957AF}" type="pres">
      <dgm:prSet presAssocID="{F7FF4A46-4075-4AC5-AF20-B19DE8A16B3B}" presName="bgRect" presStyleLbl="bgShp" presStyleIdx="0" presStyleCnt="3"/>
      <dgm:spPr/>
    </dgm:pt>
    <dgm:pt modelId="{5CFD1C3D-04C8-4986-895C-39AC197A049C}" type="pres">
      <dgm:prSet presAssocID="{F7FF4A46-4075-4AC5-AF20-B19DE8A16B3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74B834F6-CCED-4A62-9A42-980E84C889F5}" type="pres">
      <dgm:prSet presAssocID="{F7FF4A46-4075-4AC5-AF20-B19DE8A16B3B}" presName="spaceRect" presStyleCnt="0"/>
      <dgm:spPr/>
    </dgm:pt>
    <dgm:pt modelId="{8CA2AE64-F78F-40E2-886B-16397C42F4A6}" type="pres">
      <dgm:prSet presAssocID="{F7FF4A46-4075-4AC5-AF20-B19DE8A16B3B}" presName="parTx" presStyleLbl="revTx" presStyleIdx="0" presStyleCnt="3">
        <dgm:presLayoutVars>
          <dgm:chMax val="0"/>
          <dgm:chPref val="0"/>
        </dgm:presLayoutVars>
      </dgm:prSet>
      <dgm:spPr/>
    </dgm:pt>
    <dgm:pt modelId="{CFD4C64C-6C44-4FCF-BDB2-CFD0CCD5DC90}" type="pres">
      <dgm:prSet presAssocID="{1CBC53D7-A856-49F2-9558-951CA2681EC1}" presName="sibTrans" presStyleCnt="0"/>
      <dgm:spPr/>
    </dgm:pt>
    <dgm:pt modelId="{0FC225BC-4ECA-4E5D-B7FE-257825DD1177}" type="pres">
      <dgm:prSet presAssocID="{15B98285-C1DA-4814-8AEA-5C4778464A36}" presName="compNode" presStyleCnt="0"/>
      <dgm:spPr/>
    </dgm:pt>
    <dgm:pt modelId="{6B88ECA1-EFA6-4FAD-A786-F7D65699DAA1}" type="pres">
      <dgm:prSet presAssocID="{15B98285-C1DA-4814-8AEA-5C4778464A36}" presName="bgRect" presStyleLbl="bgShp" presStyleIdx="1" presStyleCnt="3"/>
      <dgm:spPr/>
    </dgm:pt>
    <dgm:pt modelId="{E9C7D23E-BE9C-4034-B743-BE0C772E5CBD}" type="pres">
      <dgm:prSet presAssocID="{15B98285-C1DA-4814-8AEA-5C4778464A3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73B011C-15EB-4786-87FE-8F813AE885B4}" type="pres">
      <dgm:prSet presAssocID="{15B98285-C1DA-4814-8AEA-5C4778464A36}" presName="spaceRect" presStyleCnt="0"/>
      <dgm:spPr/>
    </dgm:pt>
    <dgm:pt modelId="{1589E99C-F02C-4885-B1B5-ECDBDBDD034F}" type="pres">
      <dgm:prSet presAssocID="{15B98285-C1DA-4814-8AEA-5C4778464A36}" presName="parTx" presStyleLbl="revTx" presStyleIdx="1" presStyleCnt="3">
        <dgm:presLayoutVars>
          <dgm:chMax val="0"/>
          <dgm:chPref val="0"/>
        </dgm:presLayoutVars>
      </dgm:prSet>
      <dgm:spPr/>
    </dgm:pt>
    <dgm:pt modelId="{4835E2D3-0532-4145-A7C4-8F3A084E3405}" type="pres">
      <dgm:prSet presAssocID="{5C505E8C-937F-4E67-81EC-0264432B1EDE}" presName="sibTrans" presStyleCnt="0"/>
      <dgm:spPr/>
    </dgm:pt>
    <dgm:pt modelId="{04820971-DBA8-47B6-816C-D50D290A2D9E}" type="pres">
      <dgm:prSet presAssocID="{81E3CD15-53A0-48F8-BA9A-3215A44F113A}" presName="compNode" presStyleCnt="0"/>
      <dgm:spPr/>
    </dgm:pt>
    <dgm:pt modelId="{9057D286-3F7E-4DDE-A2C6-0E2E86A9699D}" type="pres">
      <dgm:prSet presAssocID="{81E3CD15-53A0-48F8-BA9A-3215A44F113A}" presName="bgRect" presStyleLbl="bgShp" presStyleIdx="2" presStyleCnt="3"/>
      <dgm:spPr/>
    </dgm:pt>
    <dgm:pt modelId="{8184D447-25A7-42C4-9C6B-C115A3AFC268}" type="pres">
      <dgm:prSet presAssocID="{81E3CD15-53A0-48F8-BA9A-3215A44F113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BA015FAB-4795-4F3B-99CD-CFDF86402019}" type="pres">
      <dgm:prSet presAssocID="{81E3CD15-53A0-48F8-BA9A-3215A44F113A}" presName="spaceRect" presStyleCnt="0"/>
      <dgm:spPr/>
    </dgm:pt>
    <dgm:pt modelId="{24C62746-8D41-4D9F-B5EA-37703D833CDB}" type="pres">
      <dgm:prSet presAssocID="{81E3CD15-53A0-48F8-BA9A-3215A44F113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CCF610F-7F1B-4B94-8E3E-0EEF983B4CBD}" type="presOf" srcId="{F7FF4A46-4075-4AC5-AF20-B19DE8A16B3B}" destId="{8CA2AE64-F78F-40E2-886B-16397C42F4A6}" srcOrd="0" destOrd="0" presId="urn:microsoft.com/office/officeart/2018/2/layout/IconVerticalSolidList"/>
    <dgm:cxn modelId="{6133703C-5005-4266-98B8-65B5FECA38E9}" type="presOf" srcId="{8F01607D-2DFA-4E97-914A-B488EB29385E}" destId="{71F33CB2-7B38-429E-B14F-DCC4156788A2}" srcOrd="0" destOrd="0" presId="urn:microsoft.com/office/officeart/2018/2/layout/IconVerticalSolidList"/>
    <dgm:cxn modelId="{C2517B42-88B2-487E-A230-F2164D2EF288}" type="presOf" srcId="{15B98285-C1DA-4814-8AEA-5C4778464A36}" destId="{1589E99C-F02C-4885-B1B5-ECDBDBDD034F}" srcOrd="0" destOrd="0" presId="urn:microsoft.com/office/officeart/2018/2/layout/IconVerticalSolidList"/>
    <dgm:cxn modelId="{E97E0296-2EE4-4FE0-A918-40100F8281FC}" srcId="{8F01607D-2DFA-4E97-914A-B488EB29385E}" destId="{81E3CD15-53A0-48F8-BA9A-3215A44F113A}" srcOrd="2" destOrd="0" parTransId="{80C237B0-0D28-4151-BE68-3B8EA90A7761}" sibTransId="{24E550F0-E612-46B1-8679-4B4461A31974}"/>
    <dgm:cxn modelId="{24C1FDA1-6E74-4186-B9C1-C17307C42867}" type="presOf" srcId="{81E3CD15-53A0-48F8-BA9A-3215A44F113A}" destId="{24C62746-8D41-4D9F-B5EA-37703D833CDB}" srcOrd="0" destOrd="0" presId="urn:microsoft.com/office/officeart/2018/2/layout/IconVerticalSolidList"/>
    <dgm:cxn modelId="{05B54CD6-0E53-4A34-AAE1-272519142AC9}" srcId="{8F01607D-2DFA-4E97-914A-B488EB29385E}" destId="{15B98285-C1DA-4814-8AEA-5C4778464A36}" srcOrd="1" destOrd="0" parTransId="{6E7B4DE7-A79E-4DCD-A19B-B4D750957941}" sibTransId="{5C505E8C-937F-4E67-81EC-0264432B1EDE}"/>
    <dgm:cxn modelId="{4EC0E3F7-C932-4D24-B0E2-5037D5AF8ABE}" srcId="{8F01607D-2DFA-4E97-914A-B488EB29385E}" destId="{F7FF4A46-4075-4AC5-AF20-B19DE8A16B3B}" srcOrd="0" destOrd="0" parTransId="{710A35FC-6D69-4CC2-B357-8A5BA7F0C6C1}" sibTransId="{1CBC53D7-A856-49F2-9558-951CA2681EC1}"/>
    <dgm:cxn modelId="{98E53448-1C89-43C8-9432-1C8E6D904276}" type="presParOf" srcId="{71F33CB2-7B38-429E-B14F-DCC4156788A2}" destId="{E014445E-64DB-4388-A3F7-7B2EFFFDB9E0}" srcOrd="0" destOrd="0" presId="urn:microsoft.com/office/officeart/2018/2/layout/IconVerticalSolidList"/>
    <dgm:cxn modelId="{723F0A18-6571-47B3-91BB-0813E86D237E}" type="presParOf" srcId="{E014445E-64DB-4388-A3F7-7B2EFFFDB9E0}" destId="{BB79718C-5E9D-4215-B6E3-0F0BF06957AF}" srcOrd="0" destOrd="0" presId="urn:microsoft.com/office/officeart/2018/2/layout/IconVerticalSolidList"/>
    <dgm:cxn modelId="{D750E0CA-379A-4AC5-8126-8A09AA885EA5}" type="presParOf" srcId="{E014445E-64DB-4388-A3F7-7B2EFFFDB9E0}" destId="{5CFD1C3D-04C8-4986-895C-39AC197A049C}" srcOrd="1" destOrd="0" presId="urn:microsoft.com/office/officeart/2018/2/layout/IconVerticalSolidList"/>
    <dgm:cxn modelId="{DA28AAE0-DF05-4DD5-8A53-2F75BE1B6A6B}" type="presParOf" srcId="{E014445E-64DB-4388-A3F7-7B2EFFFDB9E0}" destId="{74B834F6-CCED-4A62-9A42-980E84C889F5}" srcOrd="2" destOrd="0" presId="urn:microsoft.com/office/officeart/2018/2/layout/IconVerticalSolidList"/>
    <dgm:cxn modelId="{D34A1842-C851-4D60-92AE-E5D5078E32C0}" type="presParOf" srcId="{E014445E-64DB-4388-A3F7-7B2EFFFDB9E0}" destId="{8CA2AE64-F78F-40E2-886B-16397C42F4A6}" srcOrd="3" destOrd="0" presId="urn:microsoft.com/office/officeart/2018/2/layout/IconVerticalSolidList"/>
    <dgm:cxn modelId="{4E1B5DB3-8DB9-442D-B17D-3685A3FE2C80}" type="presParOf" srcId="{71F33CB2-7B38-429E-B14F-DCC4156788A2}" destId="{CFD4C64C-6C44-4FCF-BDB2-CFD0CCD5DC90}" srcOrd="1" destOrd="0" presId="urn:microsoft.com/office/officeart/2018/2/layout/IconVerticalSolidList"/>
    <dgm:cxn modelId="{3A940110-0764-426B-B641-DCD0B851A809}" type="presParOf" srcId="{71F33CB2-7B38-429E-B14F-DCC4156788A2}" destId="{0FC225BC-4ECA-4E5D-B7FE-257825DD1177}" srcOrd="2" destOrd="0" presId="urn:microsoft.com/office/officeart/2018/2/layout/IconVerticalSolidList"/>
    <dgm:cxn modelId="{565D745A-6CFB-4E8C-932E-7E5F6BE4EB26}" type="presParOf" srcId="{0FC225BC-4ECA-4E5D-B7FE-257825DD1177}" destId="{6B88ECA1-EFA6-4FAD-A786-F7D65699DAA1}" srcOrd="0" destOrd="0" presId="urn:microsoft.com/office/officeart/2018/2/layout/IconVerticalSolidList"/>
    <dgm:cxn modelId="{2DB90381-84EE-404E-896F-41DF0F6C3911}" type="presParOf" srcId="{0FC225BC-4ECA-4E5D-B7FE-257825DD1177}" destId="{E9C7D23E-BE9C-4034-B743-BE0C772E5CBD}" srcOrd="1" destOrd="0" presId="urn:microsoft.com/office/officeart/2018/2/layout/IconVerticalSolidList"/>
    <dgm:cxn modelId="{68DDCABF-496A-4815-943D-3CE2BE3B851D}" type="presParOf" srcId="{0FC225BC-4ECA-4E5D-B7FE-257825DD1177}" destId="{673B011C-15EB-4786-87FE-8F813AE885B4}" srcOrd="2" destOrd="0" presId="urn:microsoft.com/office/officeart/2018/2/layout/IconVerticalSolidList"/>
    <dgm:cxn modelId="{3C62A8DB-F6F1-4886-8052-B1D261770DE3}" type="presParOf" srcId="{0FC225BC-4ECA-4E5D-B7FE-257825DD1177}" destId="{1589E99C-F02C-4885-B1B5-ECDBDBDD034F}" srcOrd="3" destOrd="0" presId="urn:microsoft.com/office/officeart/2018/2/layout/IconVerticalSolidList"/>
    <dgm:cxn modelId="{6603AA3D-144B-406C-8FB4-1347AE139BE9}" type="presParOf" srcId="{71F33CB2-7B38-429E-B14F-DCC4156788A2}" destId="{4835E2D3-0532-4145-A7C4-8F3A084E3405}" srcOrd="3" destOrd="0" presId="urn:microsoft.com/office/officeart/2018/2/layout/IconVerticalSolidList"/>
    <dgm:cxn modelId="{73F9F353-6E1A-4733-8FBA-84517A704707}" type="presParOf" srcId="{71F33CB2-7B38-429E-B14F-DCC4156788A2}" destId="{04820971-DBA8-47B6-816C-D50D290A2D9E}" srcOrd="4" destOrd="0" presId="urn:microsoft.com/office/officeart/2018/2/layout/IconVerticalSolidList"/>
    <dgm:cxn modelId="{73C93038-E861-4A95-875F-0676960522D4}" type="presParOf" srcId="{04820971-DBA8-47B6-816C-D50D290A2D9E}" destId="{9057D286-3F7E-4DDE-A2C6-0E2E86A9699D}" srcOrd="0" destOrd="0" presId="urn:microsoft.com/office/officeart/2018/2/layout/IconVerticalSolidList"/>
    <dgm:cxn modelId="{B9CC0B93-16A3-4E4B-9439-90F824F9CAED}" type="presParOf" srcId="{04820971-DBA8-47B6-816C-D50D290A2D9E}" destId="{8184D447-25A7-42C4-9C6B-C115A3AFC268}" srcOrd="1" destOrd="0" presId="urn:microsoft.com/office/officeart/2018/2/layout/IconVerticalSolidList"/>
    <dgm:cxn modelId="{34A6FF41-031A-425E-BE1D-6F7D0EA75713}" type="presParOf" srcId="{04820971-DBA8-47B6-816C-D50D290A2D9E}" destId="{BA015FAB-4795-4F3B-99CD-CFDF86402019}" srcOrd="2" destOrd="0" presId="urn:microsoft.com/office/officeart/2018/2/layout/IconVerticalSolidList"/>
    <dgm:cxn modelId="{8C104741-9DDF-47B7-A5EC-7DCB65EDADD5}" type="presParOf" srcId="{04820971-DBA8-47B6-816C-D50D290A2D9E}" destId="{24C62746-8D41-4D9F-B5EA-37703D833C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79718C-5E9D-4215-B6E3-0F0BF06957AF}">
      <dsp:nvSpPr>
        <dsp:cNvPr id="0" name=""/>
        <dsp:cNvSpPr/>
      </dsp:nvSpPr>
      <dsp:spPr>
        <a:xfrm>
          <a:off x="0" y="558"/>
          <a:ext cx="9985248" cy="130596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FD1C3D-04C8-4986-895C-39AC197A049C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A2AE64-F78F-40E2-886B-16397C42F4A6}">
      <dsp:nvSpPr>
        <dsp:cNvPr id="0" name=""/>
        <dsp:cNvSpPr/>
      </dsp:nvSpPr>
      <dsp:spPr>
        <a:xfrm>
          <a:off x="1508391" y="558"/>
          <a:ext cx="847685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Flight Food LTD encounter 5 communication barriers including environmental, age, language, cultural and emotional. </a:t>
          </a:r>
          <a:endParaRPr lang="en-US" sz="1800" kern="1200"/>
        </a:p>
      </dsp:txBody>
      <dsp:txXfrm>
        <a:off x="1508391" y="558"/>
        <a:ext cx="8476856" cy="1305966"/>
      </dsp:txXfrm>
    </dsp:sp>
    <dsp:sp modelId="{6B88ECA1-EFA6-4FAD-A786-F7D65699DAA1}">
      <dsp:nvSpPr>
        <dsp:cNvPr id="0" name=""/>
        <dsp:cNvSpPr/>
      </dsp:nvSpPr>
      <dsp:spPr>
        <a:xfrm>
          <a:off x="0" y="1633016"/>
          <a:ext cx="9985248" cy="130596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C7D23E-BE9C-4034-B743-BE0C772E5CBD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89E99C-F02C-4885-B1B5-ECDBDBDD034F}">
      <dsp:nvSpPr>
        <dsp:cNvPr id="0" name=""/>
        <dsp:cNvSpPr/>
      </dsp:nvSpPr>
      <dsp:spPr>
        <a:xfrm>
          <a:off x="1508391" y="1633016"/>
          <a:ext cx="847685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There are some solutions for them to improve such as: adjusting leadership style, using new equipment, using multilingual signs and step by step guidance for workers. </a:t>
          </a:r>
          <a:endParaRPr lang="en-US" sz="1800" kern="1200"/>
        </a:p>
      </dsp:txBody>
      <dsp:txXfrm>
        <a:off x="1508391" y="1633016"/>
        <a:ext cx="8476856" cy="1305966"/>
      </dsp:txXfrm>
    </dsp:sp>
    <dsp:sp modelId="{9057D286-3F7E-4DDE-A2C6-0E2E86A9699D}">
      <dsp:nvSpPr>
        <dsp:cNvPr id="0" name=""/>
        <dsp:cNvSpPr/>
      </dsp:nvSpPr>
      <dsp:spPr>
        <a:xfrm>
          <a:off x="0" y="3265475"/>
          <a:ext cx="9985248" cy="130596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84D447-25A7-42C4-9C6B-C115A3AFC268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62746-8D41-4D9F-B5EA-37703D833CDB}">
      <dsp:nvSpPr>
        <dsp:cNvPr id="0" name=""/>
        <dsp:cNvSpPr/>
      </dsp:nvSpPr>
      <dsp:spPr>
        <a:xfrm>
          <a:off x="1508391" y="3265475"/>
          <a:ext cx="847685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It is important for Flight Food to improve their communication skills because it will enable the organisation to enhance working environment, levels of customer satisfaction and profit maximisation (</a:t>
          </a:r>
          <a:r>
            <a:rPr lang="en-US" sz="1800" kern="1200"/>
            <a:t>Tourish and Hargie, 2009) </a:t>
          </a:r>
        </a:p>
      </dsp:txBody>
      <dsp:txXfrm>
        <a:off x="1508391" y="3265475"/>
        <a:ext cx="8476856" cy="13059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A13483-A24C-97DB-1FAB-B1EE383D6793}"/>
              </a:ext>
            </a:extLst>
          </p:cNvPr>
          <p:cNvSpPr/>
          <p:nvPr/>
        </p:nvSpPr>
        <p:spPr>
          <a:xfrm>
            <a:off x="5067300" y="-429"/>
            <a:ext cx="7142987" cy="6857571"/>
          </a:xfrm>
          <a:prstGeom prst="rect">
            <a:avLst/>
          </a:prstGeom>
          <a:gradFill>
            <a:gsLst>
              <a:gs pos="0">
                <a:srgbClr val="FF411C"/>
              </a:gs>
              <a:gs pos="100000">
                <a:srgbClr val="92248E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0CBF15A-228E-7325-6D7D-982EA5375DC4}"/>
              </a:ext>
            </a:extLst>
          </p:cNvPr>
          <p:cNvSpPr/>
          <p:nvPr/>
        </p:nvSpPr>
        <p:spPr>
          <a:xfrm>
            <a:off x="5067301" y="0"/>
            <a:ext cx="7158340" cy="6858000"/>
          </a:xfrm>
          <a:prstGeom prst="rect">
            <a:avLst/>
          </a:prstGeom>
          <a:gradFill>
            <a:gsLst>
              <a:gs pos="27000">
                <a:srgbClr val="DA002F">
                  <a:alpha val="6000"/>
                </a:srgbClr>
              </a:gs>
              <a:gs pos="98000">
                <a:srgbClr val="9B3597">
                  <a:alpha val="72941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BC545E-CFDF-A40B-046E-AEC9E529B81C}"/>
              </a:ext>
            </a:extLst>
          </p:cNvPr>
          <p:cNvSpPr/>
          <p:nvPr/>
        </p:nvSpPr>
        <p:spPr>
          <a:xfrm rot="10800000">
            <a:off x="5067300" y="4571999"/>
            <a:ext cx="7158340" cy="2286000"/>
          </a:xfrm>
          <a:prstGeom prst="rect">
            <a:avLst/>
          </a:prstGeom>
          <a:gradFill>
            <a:gsLst>
              <a:gs pos="28000">
                <a:srgbClr val="FF907A">
                  <a:alpha val="40000"/>
                </a:srgbClr>
              </a:gs>
              <a:gs pos="100000">
                <a:srgbClr val="DA002F">
                  <a:alpha val="20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90503D3-D62B-0038-E24C-05C4B676AF66}"/>
              </a:ext>
            </a:extLst>
          </p:cNvPr>
          <p:cNvSpPr/>
          <p:nvPr/>
        </p:nvSpPr>
        <p:spPr>
          <a:xfrm rot="13704304">
            <a:off x="6080918" y="830588"/>
            <a:ext cx="4998441" cy="4998441"/>
          </a:xfrm>
          <a:prstGeom prst="ellipse">
            <a:avLst/>
          </a:pr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20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7568" y="1270535"/>
            <a:ext cx="5513832" cy="288950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7568" y="4974336"/>
            <a:ext cx="5715000" cy="14813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0673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87566" y="6455664"/>
            <a:ext cx="2902571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08425" y="6455664"/>
            <a:ext cx="2986167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2927AFB-A171-440E-85AE-8173A49EBA6A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2396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563624"/>
            <a:ext cx="9985248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4BCA4-07E8-484C-A268-7A7F4DBB4C79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314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CCAF72-A322-2B88-2E9E-10B288C8315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2EF993-7F0D-4ECF-FD85-4AAFAAAF91C6}"/>
              </a:ext>
            </a:extLst>
          </p:cNvPr>
          <p:cNvSpPr/>
          <p:nvPr/>
        </p:nvSpPr>
        <p:spPr>
          <a:xfrm rot="10800000" flipH="1">
            <a:off x="0" y="4571999"/>
            <a:ext cx="12192003" cy="2286219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D141E1-516D-D7D9-7CAC-EBABCB077CDD}"/>
              </a:ext>
            </a:extLst>
          </p:cNvPr>
          <p:cNvSpPr/>
          <p:nvPr/>
        </p:nvSpPr>
        <p:spPr>
          <a:xfrm rot="10800000" flipH="1">
            <a:off x="4038600" y="4571779"/>
            <a:ext cx="8151938" cy="2286329"/>
          </a:xfrm>
          <a:prstGeom prst="rect">
            <a:avLst/>
          </a:prstGeom>
          <a:gradFill>
            <a:gsLst>
              <a:gs pos="0">
                <a:srgbClr val="FF5076">
                  <a:alpha val="0"/>
                </a:srgbClr>
              </a:gs>
              <a:gs pos="99000">
                <a:srgbClr val="91049C">
                  <a:alpha val="81961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973ECF1-2707-D092-89EA-AC6D4B79E56F}"/>
              </a:ext>
            </a:extLst>
          </p:cNvPr>
          <p:cNvSpPr/>
          <p:nvPr/>
        </p:nvSpPr>
        <p:spPr>
          <a:xfrm rot="14834054">
            <a:off x="3015414" y="2996601"/>
            <a:ext cx="2352194" cy="3826944"/>
          </a:xfrm>
          <a:custGeom>
            <a:avLst/>
            <a:gdLst>
              <a:gd name="connsiteX0" fmla="*/ 2352194 w 2352194"/>
              <a:gd name="connsiteY0" fmla="*/ 8624 h 3826944"/>
              <a:gd name="connsiteX1" fmla="*/ 749804 w 2352194"/>
              <a:gd name="connsiteY1" fmla="*/ 3826944 h 3826944"/>
              <a:gd name="connsiteX2" fmla="*/ 566692 w 2352194"/>
              <a:gd name="connsiteY2" fmla="*/ 3648149 h 3826944"/>
              <a:gd name="connsiteX3" fmla="*/ 0 w 2352194"/>
              <a:gd name="connsiteY3" fmla="*/ 2181415 h 3826944"/>
              <a:gd name="connsiteX4" fmla="*/ 2181415 w 2352194"/>
              <a:gd name="connsiteY4" fmla="*/ 0 h 3826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2194" h="3826944">
                <a:moveTo>
                  <a:pt x="2352194" y="8624"/>
                </a:moveTo>
                <a:lnTo>
                  <a:pt x="749804" y="3826944"/>
                </a:lnTo>
                <a:lnTo>
                  <a:pt x="566692" y="3648149"/>
                </a:lnTo>
                <a:cubicBezTo>
                  <a:pt x="214596" y="3260758"/>
                  <a:pt x="0" y="2746147"/>
                  <a:pt x="0" y="2181415"/>
                </a:cubicBezTo>
                <a:cubicBezTo>
                  <a:pt x="0" y="976653"/>
                  <a:pt x="976652" y="0"/>
                  <a:pt x="2181415" y="0"/>
                </a:cubicBezTo>
                <a:close/>
              </a:path>
            </a:pathLst>
          </a:custGeom>
          <a:gradFill>
            <a:gsLst>
              <a:gs pos="0">
                <a:srgbClr val="FFBCAF">
                  <a:alpha val="33725"/>
                </a:srgbClr>
              </a:gs>
              <a:gs pos="100000">
                <a:srgbClr val="FF907A">
                  <a:alpha val="0"/>
                </a:srgb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09FDFDA-46A6-DCC7-FA34-612FC4BF8109}"/>
              </a:ext>
            </a:extLst>
          </p:cNvPr>
          <p:cNvSpPr/>
          <p:nvPr/>
        </p:nvSpPr>
        <p:spPr>
          <a:xfrm flipH="1">
            <a:off x="3047998" y="4571999"/>
            <a:ext cx="9143999" cy="1841109"/>
          </a:xfrm>
          <a:prstGeom prst="rect">
            <a:avLst/>
          </a:prstGeom>
          <a:gradFill>
            <a:gsLst>
              <a:gs pos="0">
                <a:srgbClr val="FF411C">
                  <a:alpha val="29804"/>
                </a:srgbClr>
              </a:gs>
              <a:gs pos="78000">
                <a:srgbClr val="DA002F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4791456"/>
            <a:ext cx="10570464" cy="117043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6025896"/>
            <a:ext cx="10579608" cy="42976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C20621E-D3A1-DE2F-A48A-0A5F2795721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4572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382602B3-F8C3-D957-5C3F-DF1749FA85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3152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A0E38CC7-EEB9-1AD7-7B03-603746FE3FF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EC5E238-6443-4E66-ABD7-AFE41A3FA712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153FF4E-D18A-13B0-6B0A-CF7AF0A5232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7771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2DD7BB-25B8-B7A3-8E13-EDE8E1090689}"/>
              </a:ext>
            </a:extLst>
          </p:cNvPr>
          <p:cNvSpPr/>
          <p:nvPr/>
        </p:nvSpPr>
        <p:spPr>
          <a:xfrm rot="10800000" flipH="1">
            <a:off x="0" y="0"/>
            <a:ext cx="6096000" cy="6868461"/>
          </a:xfrm>
          <a:prstGeom prst="rect">
            <a:avLst/>
          </a:prstGeom>
          <a:gradFill>
            <a:gsLst>
              <a:gs pos="0">
                <a:srgbClr val="FE4A00">
                  <a:alpha val="65882"/>
                </a:srgbClr>
              </a:gs>
              <a:gs pos="100000">
                <a:srgbClr val="A6025C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B6C05D2-D53F-950D-185E-08B200EEFEB9}"/>
              </a:ext>
            </a:extLst>
          </p:cNvPr>
          <p:cNvSpPr/>
          <p:nvPr/>
        </p:nvSpPr>
        <p:spPr>
          <a:xfrm rot="10800000" flipH="1">
            <a:off x="-18287" y="4582455"/>
            <a:ext cx="6114286" cy="2275539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99000">
                <a:srgbClr val="92248E">
                  <a:alpha val="2666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C0AF5C2-3AA9-7510-308E-9D21678F7EFC}"/>
              </a:ext>
            </a:extLst>
          </p:cNvPr>
          <p:cNvSpPr/>
          <p:nvPr/>
        </p:nvSpPr>
        <p:spPr>
          <a:xfrm rot="5400000" flipH="1">
            <a:off x="-148955" y="532365"/>
            <a:ext cx="6878924" cy="5814190"/>
          </a:xfrm>
          <a:prstGeom prst="rect">
            <a:avLst/>
          </a:prstGeom>
          <a:gradFill>
            <a:gsLst>
              <a:gs pos="0">
                <a:srgbClr val="FE4A00">
                  <a:alpha val="0"/>
                </a:srgbClr>
              </a:gs>
              <a:gs pos="100000">
                <a:srgbClr val="A60296">
                  <a:alpha val="38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3D13448-08C3-4231-6CCA-F17E4C608199}"/>
              </a:ext>
            </a:extLst>
          </p:cNvPr>
          <p:cNvSpPr/>
          <p:nvPr/>
        </p:nvSpPr>
        <p:spPr>
          <a:xfrm rot="10800000">
            <a:off x="949046" y="1319084"/>
            <a:ext cx="4648799" cy="4648799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941832"/>
            <a:ext cx="4626864" cy="32095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74336"/>
            <a:ext cx="4626864" cy="145389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1520" y="6455664"/>
            <a:ext cx="409651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F2D689D1-54B3-41D9-B112-32329B9B3CC6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974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2952" y="0"/>
            <a:ext cx="609904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952556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C58E3E8-0931-8EEE-FF77-1C25EBBE79A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3CE0C29-D9B0-E434-079F-9F0C40DF20EC}"/>
              </a:ext>
            </a:extLst>
          </p:cNvPr>
          <p:cNvSpPr/>
          <p:nvPr/>
        </p:nvSpPr>
        <p:spPr>
          <a:xfrm rot="5400000" flipH="1">
            <a:off x="-1399562" y="1399556"/>
            <a:ext cx="6875820" cy="4076703"/>
          </a:xfrm>
          <a:prstGeom prst="rect">
            <a:avLst/>
          </a:prstGeom>
          <a:gradFill>
            <a:gsLst>
              <a:gs pos="11000">
                <a:srgbClr val="92248E"/>
              </a:gs>
              <a:gs pos="100000">
                <a:srgbClr val="FF411C">
                  <a:alpha val="8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9F604E-FEFA-3809-8244-5B72EE7BB044}"/>
              </a:ext>
            </a:extLst>
          </p:cNvPr>
          <p:cNvSpPr/>
          <p:nvPr/>
        </p:nvSpPr>
        <p:spPr>
          <a:xfrm rot="16200000">
            <a:off x="890124" y="3681875"/>
            <a:ext cx="2296453" cy="4076701"/>
          </a:xfrm>
          <a:prstGeom prst="rect">
            <a:avLst/>
          </a:prstGeom>
          <a:gradFill>
            <a:gsLst>
              <a:gs pos="0">
                <a:srgbClr val="DA002F">
                  <a:alpha val="55000"/>
                </a:srgbClr>
              </a:gs>
              <a:gs pos="100000">
                <a:srgbClr val="FF907A">
                  <a:alpha val="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8E261-930C-6A44-A568-9DD2A88D3526}"/>
              </a:ext>
            </a:extLst>
          </p:cNvPr>
          <p:cNvSpPr/>
          <p:nvPr/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30000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850392"/>
            <a:ext cx="2935224" cy="30358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5001768"/>
            <a:ext cx="2926080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cap="all" spc="40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00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8" y="6455664"/>
            <a:ext cx="322783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E144AFCF-5D00-4E8A-BE78-0A3382672AA6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889FC6C-F243-CA40-35F8-13153EA5EBE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076700" y="0"/>
            <a:ext cx="8115300" cy="68684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193833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FE7F8B-D1C1-6301-75A5-2EC4374F9AF1}"/>
              </a:ext>
            </a:extLst>
          </p:cNvPr>
          <p:cNvSpPr/>
          <p:nvPr/>
        </p:nvSpPr>
        <p:spPr>
          <a:xfrm flipH="1" flipV="1">
            <a:off x="-14449" y="0"/>
            <a:ext cx="1222473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D8467A-A1B6-E7E6-CAD4-E63E0FE2CCCB}"/>
              </a:ext>
            </a:extLst>
          </p:cNvPr>
          <p:cNvSpPr/>
          <p:nvPr/>
        </p:nvSpPr>
        <p:spPr>
          <a:xfrm flipV="1">
            <a:off x="-7227" y="-5046"/>
            <a:ext cx="12217513" cy="686556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9C06E7-BC9C-2F5F-5DD1-D04EB713C63D}"/>
              </a:ext>
            </a:extLst>
          </p:cNvPr>
          <p:cNvSpPr/>
          <p:nvPr/>
        </p:nvSpPr>
        <p:spPr>
          <a:xfrm rot="10800000" flipH="1" flipV="1">
            <a:off x="-25514" y="-5045"/>
            <a:ext cx="12217514" cy="6865568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chemeClr val="accent2">
                  <a:alpha val="98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5261F8-8CD8-F2E0-C386-BE6A16D95BFC}"/>
              </a:ext>
            </a:extLst>
          </p:cNvPr>
          <p:cNvSpPr/>
          <p:nvPr/>
        </p:nvSpPr>
        <p:spPr>
          <a:xfrm rot="16200000" flipH="1" flipV="1">
            <a:off x="3802775" y="-3817222"/>
            <a:ext cx="4571999" cy="12206450"/>
          </a:xfrm>
          <a:prstGeom prst="rect">
            <a:avLst/>
          </a:prstGeom>
          <a:gradFill>
            <a:gsLst>
              <a:gs pos="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3D4A82C-6849-A88D-6D57-833E9A7481B9}"/>
              </a:ext>
            </a:extLst>
          </p:cNvPr>
          <p:cNvSpPr/>
          <p:nvPr/>
        </p:nvSpPr>
        <p:spPr>
          <a:xfrm rot="13168948" flipH="1" flipV="1">
            <a:off x="1027160" y="609473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55CA38-7F60-D664-4EC0-C54B60C02BCF}"/>
              </a:ext>
            </a:extLst>
          </p:cNvPr>
          <p:cNvSpPr/>
          <p:nvPr/>
        </p:nvSpPr>
        <p:spPr>
          <a:xfrm rot="5400000" flipV="1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62000"/>
                </a:srgbClr>
              </a:gs>
              <a:gs pos="77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7016" y="987552"/>
            <a:ext cx="7644384" cy="29443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4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38728" y="5294376"/>
            <a:ext cx="7644384" cy="107899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3DE8AB4-3D9C-4366-A8D9-9A4F01D11121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6411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344B8E2B-A9B5-DCE0-5C06-E99F762397C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C38FEA-146D-53B3-36B0-5CBD8040636E}"/>
              </a:ext>
            </a:extLst>
          </p:cNvPr>
          <p:cNvSpPr/>
          <p:nvPr/>
        </p:nvSpPr>
        <p:spPr>
          <a:xfrm flipH="1">
            <a:off x="9143995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84D35E-A520-CA7A-97CB-6D815AB4CC5D}"/>
              </a:ext>
            </a:extLst>
          </p:cNvPr>
          <p:cNvSpPr/>
          <p:nvPr/>
        </p:nvSpPr>
        <p:spPr>
          <a:xfrm flipH="1">
            <a:off x="9143990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85E890B-58C1-DD36-E90B-FFF0BE0CB5CB}"/>
              </a:ext>
            </a:extLst>
          </p:cNvPr>
          <p:cNvSpPr/>
          <p:nvPr/>
        </p:nvSpPr>
        <p:spPr>
          <a:xfrm rot="5400000" flipH="1">
            <a:off x="7253161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CD52CC-E8F2-3220-AE19-8A482DD1F236}"/>
              </a:ext>
            </a:extLst>
          </p:cNvPr>
          <p:cNvSpPr/>
          <p:nvPr/>
        </p:nvSpPr>
        <p:spPr>
          <a:xfrm rot="12508972">
            <a:off x="7949750" y="1673989"/>
            <a:ext cx="3201591" cy="4397456"/>
          </a:xfrm>
          <a:custGeom>
            <a:avLst/>
            <a:gdLst>
              <a:gd name="connsiteX0" fmla="*/ 3201591 w 3201591"/>
              <a:gd name="connsiteY0" fmla="*/ 4296647 h 4397456"/>
              <a:gd name="connsiteX1" fmla="*/ 3007294 w 3201591"/>
              <a:gd name="connsiteY1" fmla="*/ 4346606 h 4397456"/>
              <a:gd name="connsiteX2" fmla="*/ 2502877 w 3201591"/>
              <a:gd name="connsiteY2" fmla="*/ 4397456 h 4397456"/>
              <a:gd name="connsiteX3" fmla="*/ 0 w 3201591"/>
              <a:gd name="connsiteY3" fmla="*/ 1894579 h 4397456"/>
              <a:gd name="connsiteX4" fmla="*/ 733076 w 3201591"/>
              <a:gd name="connsiteY4" fmla="*/ 124777 h 4397456"/>
              <a:gd name="connsiteX5" fmla="*/ 870365 w 3201591"/>
              <a:gd name="connsiteY5" fmla="*/ 0 h 43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1591" h="4397456">
                <a:moveTo>
                  <a:pt x="3201591" y="4296647"/>
                </a:moveTo>
                <a:lnTo>
                  <a:pt x="3007294" y="4346606"/>
                </a:lnTo>
                <a:cubicBezTo>
                  <a:pt x="2844362" y="4379947"/>
                  <a:pt x="2675664" y="4397456"/>
                  <a:pt x="2502877" y="4397456"/>
                </a:cubicBezTo>
                <a:cubicBezTo>
                  <a:pt x="1120576" y="4397456"/>
                  <a:pt x="0" y="3276880"/>
                  <a:pt x="0" y="1894579"/>
                </a:cubicBezTo>
                <a:cubicBezTo>
                  <a:pt x="0" y="1203428"/>
                  <a:pt x="280144" y="577709"/>
                  <a:pt x="733076" y="124777"/>
                </a:cubicBezTo>
                <a:lnTo>
                  <a:pt x="870365" y="0"/>
                </a:ln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612648"/>
            <a:ext cx="7004304" cy="355701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cap="all" spc="550" baseline="0"/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ED2F463-51E0-AB87-A5B5-6942461AD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30796B80-FA43-2B89-5F9F-72443F8E5C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54909" y="6455664"/>
            <a:ext cx="3472868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59F214-985C-4E7A-8724-986944FA2171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C1096F3-B460-B6B3-0D52-AEFDD7F69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09489" y="6455664"/>
            <a:ext cx="54864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8962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7F7CFA0-C3A1-5564-DD4B-90674874B0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4E2F783-0ED7-1F0B-219A-198549E350DD}"/>
              </a:ext>
            </a:extLst>
          </p:cNvPr>
          <p:cNvSpPr/>
          <p:nvPr/>
        </p:nvSpPr>
        <p:spPr>
          <a:xfrm>
            <a:off x="-6" y="-25866"/>
            <a:ext cx="12192005" cy="4589428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85000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2F09062-D41B-0E2E-C1C0-F27562ED9597}"/>
              </a:ext>
            </a:extLst>
          </p:cNvPr>
          <p:cNvSpPr/>
          <p:nvPr/>
        </p:nvSpPr>
        <p:spPr>
          <a:xfrm rot="16200000">
            <a:off x="3805950" y="-3822495"/>
            <a:ext cx="4580101" cy="12191999"/>
          </a:xfrm>
          <a:prstGeom prst="rect">
            <a:avLst/>
          </a:prstGeom>
          <a:gradFill>
            <a:gsLst>
              <a:gs pos="0">
                <a:srgbClr val="FE4A00">
                  <a:alpha val="50000"/>
                </a:srgbClr>
              </a:gs>
              <a:gs pos="99000">
                <a:srgbClr val="A3299D"/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A6D366-64E2-13D3-2734-861E811E1F1A}"/>
              </a:ext>
            </a:extLst>
          </p:cNvPr>
          <p:cNvSpPr/>
          <p:nvPr/>
        </p:nvSpPr>
        <p:spPr>
          <a:xfrm rot="10800000">
            <a:off x="8150806" y="-25872"/>
            <a:ext cx="4041192" cy="4589427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84000">
                <a:srgbClr val="FF907A">
                  <a:alpha val="32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E5B9BA8-AE27-B639-DB51-7E498FA9422B}"/>
              </a:ext>
            </a:extLst>
          </p:cNvPr>
          <p:cNvSpPr/>
          <p:nvPr/>
        </p:nvSpPr>
        <p:spPr>
          <a:xfrm rot="12508972">
            <a:off x="5485611" y="-1118641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585216"/>
            <a:ext cx="6858000" cy="3200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cap="all" spc="55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C9C02-FCB9-44E9-9951-263455134367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1832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1BDDB7-A96E-2151-63B9-28A103D980D2}"/>
              </a:ext>
            </a:extLst>
          </p:cNvPr>
          <p:cNvSpPr/>
          <p:nvPr/>
        </p:nvSpPr>
        <p:spPr>
          <a:xfrm flipH="1">
            <a:off x="-7229" y="-2522"/>
            <a:ext cx="1221751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DA992C5-451E-EC0E-D54A-B0AA21D57F04}"/>
              </a:ext>
            </a:extLst>
          </p:cNvPr>
          <p:cNvSpPr/>
          <p:nvPr/>
        </p:nvSpPr>
        <p:spPr>
          <a:xfrm>
            <a:off x="-7227" y="-5045"/>
            <a:ext cx="12217513" cy="6860523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4914C5-E872-F937-694B-9226A87D21A6}"/>
              </a:ext>
            </a:extLst>
          </p:cNvPr>
          <p:cNvSpPr/>
          <p:nvPr/>
        </p:nvSpPr>
        <p:spPr>
          <a:xfrm rot="10800000" flipH="1">
            <a:off x="7226" y="-5045"/>
            <a:ext cx="12203060" cy="6863044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B2BF5D5-EB9E-9501-6A32-C2BB4C8ED6A7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0768E01-CF59-AC8E-6819-61512B528C04}"/>
              </a:ext>
            </a:extLst>
          </p:cNvPr>
          <p:cNvSpPr/>
          <p:nvPr/>
        </p:nvSpPr>
        <p:spPr>
          <a:xfrm rot="8431052" flipH="1">
            <a:off x="1403739" y="524809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6865A1-AC73-67A9-BC14-E75D3F26BDE9}"/>
              </a:ext>
            </a:extLst>
          </p:cNvPr>
          <p:cNvSpPr/>
          <p:nvPr/>
        </p:nvSpPr>
        <p:spPr>
          <a:xfrm rot="16200000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0" y="2807208"/>
            <a:ext cx="7644384" cy="334670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54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8A3F06B-6751-4328-A64C-7E682DA41140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47836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B2555FD-4C27-26F9-D396-F44BD2552350}"/>
              </a:ext>
            </a:extLst>
          </p:cNvPr>
          <p:cNvSpPr/>
          <p:nvPr/>
        </p:nvSpPr>
        <p:spPr>
          <a:xfrm flipH="1"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4D9F56-D5FE-5416-E898-561CCD18E63E}"/>
              </a:ext>
            </a:extLst>
          </p:cNvPr>
          <p:cNvSpPr/>
          <p:nvPr/>
        </p:nvSpPr>
        <p:spPr>
          <a:xfrm>
            <a:off x="-7226" y="2522"/>
            <a:ext cx="12210294" cy="685547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E312D2-549E-F681-7F68-B8AAD2F7696A}"/>
              </a:ext>
            </a:extLst>
          </p:cNvPr>
          <p:cNvSpPr/>
          <p:nvPr/>
        </p:nvSpPr>
        <p:spPr>
          <a:xfrm rot="10800000" flipH="1">
            <a:off x="383414" y="0"/>
            <a:ext cx="11826874" cy="6858000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CC4FFFC-E214-3024-4ED7-32DAAA7A66E0}"/>
              </a:ext>
            </a:extLst>
          </p:cNvPr>
          <p:cNvSpPr/>
          <p:nvPr/>
        </p:nvSpPr>
        <p:spPr>
          <a:xfrm rot="5400000" flipH="1">
            <a:off x="4945773" y="-4953002"/>
            <a:ext cx="2286000" cy="12192001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63C23C4-6670-C4D3-CA25-EAF7EB91AC78}"/>
              </a:ext>
            </a:extLst>
          </p:cNvPr>
          <p:cNvSpPr/>
          <p:nvPr/>
        </p:nvSpPr>
        <p:spPr>
          <a:xfrm rot="10800000">
            <a:off x="3048" y="-5047"/>
            <a:ext cx="12188952" cy="6420678"/>
          </a:xfrm>
          <a:prstGeom prst="rect">
            <a:avLst/>
          </a:prstGeom>
          <a:gradFill>
            <a:gsLst>
              <a:gs pos="0">
                <a:srgbClr val="FA0036">
                  <a:alpha val="22000"/>
                </a:srgbClr>
              </a:gs>
              <a:gs pos="52000">
                <a:srgbClr val="FF907A">
                  <a:alpha val="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AF9AED1-BD83-3598-C1F0-DC7ED0150981}"/>
              </a:ext>
            </a:extLst>
          </p:cNvPr>
          <p:cNvSpPr/>
          <p:nvPr/>
        </p:nvSpPr>
        <p:spPr>
          <a:xfrm rot="20481594" flipH="1">
            <a:off x="6172247" y="62627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596896"/>
            <a:ext cx="8933688" cy="3566160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6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F9D34E2-F5B0-4166-BCAC-F99A4EBB0C26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6914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B5C5E01-6047-09D9-CA8C-ACF771ED4F5F}"/>
              </a:ext>
            </a:extLst>
          </p:cNvPr>
          <p:cNvSpPr/>
          <p:nvPr/>
        </p:nvSpPr>
        <p:spPr>
          <a:xfrm>
            <a:off x="-2" y="0"/>
            <a:ext cx="1219200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3735CD2-2790-A02E-C1A3-EB251A110779}"/>
              </a:ext>
            </a:extLst>
          </p:cNvPr>
          <p:cNvSpPr/>
          <p:nvPr/>
        </p:nvSpPr>
        <p:spPr>
          <a:xfrm flipH="1">
            <a:off x="-2" y="0"/>
            <a:ext cx="6096000" cy="6858000"/>
          </a:xfrm>
          <a:prstGeom prst="rect">
            <a:avLst/>
          </a:prstGeom>
          <a:gradFill>
            <a:gsLst>
              <a:gs pos="8000">
                <a:srgbClr val="FF907A"/>
              </a:gs>
              <a:gs pos="100000">
                <a:srgbClr val="DA002F">
                  <a:alpha val="88627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27BCFA5-D41F-08E8-0C59-3B6D1AE8FC85}"/>
              </a:ext>
            </a:extLst>
          </p:cNvPr>
          <p:cNvSpPr/>
          <p:nvPr/>
        </p:nvSpPr>
        <p:spPr>
          <a:xfrm flipH="1">
            <a:off x="0" y="17416"/>
            <a:ext cx="5067300" cy="6840156"/>
          </a:xfrm>
          <a:prstGeom prst="rect">
            <a:avLst/>
          </a:prstGeom>
          <a:gradFill>
            <a:gsLst>
              <a:gs pos="22000">
                <a:srgbClr val="FF5076">
                  <a:alpha val="0"/>
                </a:srgbClr>
              </a:gs>
              <a:gs pos="99000">
                <a:srgbClr val="92248E">
                  <a:alpha val="91765"/>
                </a:srgb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833A7D-2BA4-F824-376C-8607C290E93B}"/>
              </a:ext>
            </a:extLst>
          </p:cNvPr>
          <p:cNvSpPr/>
          <p:nvPr/>
        </p:nvSpPr>
        <p:spPr>
          <a:xfrm rot="5400000" flipH="1">
            <a:off x="-20998" y="723590"/>
            <a:ext cx="6595192" cy="5638799"/>
          </a:xfrm>
          <a:prstGeom prst="rect">
            <a:avLst/>
          </a:prstGeom>
          <a:gradFill>
            <a:gsLst>
              <a:gs pos="2000">
                <a:srgbClr val="DA002F">
                  <a:alpha val="18824"/>
                </a:srgbClr>
              </a:gs>
              <a:gs pos="57000">
                <a:srgbClr val="FE4A00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CFC381E-3DA3-22D7-F3CB-6FF3B17D6865}"/>
              </a:ext>
            </a:extLst>
          </p:cNvPr>
          <p:cNvSpPr/>
          <p:nvPr/>
        </p:nvSpPr>
        <p:spPr>
          <a:xfrm rot="12508972">
            <a:off x="652110" y="71618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2745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029968"/>
            <a:ext cx="4398264" cy="282549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4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04304" y="584688"/>
            <a:ext cx="4517136" cy="5688623"/>
          </a:xfrm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buFont typeface="+mj-lt"/>
              <a:buAutoNum type="arabicPeriod"/>
              <a:defRPr lang="en-US" sz="18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02FDF1D-424D-4F55-8CAE-9342A40AFD81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8689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3"/>
            <a:ext cx="12191998" cy="449257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742"/>
            <a:ext cx="6281929" cy="449258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600" y="1014984"/>
            <a:ext cx="4489704" cy="1463040"/>
          </a:xfrm>
        </p:spPr>
        <p:txBody>
          <a:bodyPr anchor="t">
            <a:normAutofit/>
          </a:bodyPr>
          <a:lstStyle>
            <a:lvl1pPr>
              <a:defRPr sz="4000" cap="all" spc="7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6281928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86600" y="2633472"/>
            <a:ext cx="4498848" cy="2980944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rabicPeriod"/>
              <a:defRPr sz="1600"/>
            </a:lvl2pPr>
            <a:lvl3pPr marL="685800" indent="-228600">
              <a:buFont typeface="+mj-lt"/>
              <a:buAutoNum type="arabicPeriod"/>
              <a:defRPr sz="1400"/>
            </a:lvl3pPr>
            <a:lvl4pPr marL="914400" indent="-228600">
              <a:buFont typeface="+mj-lt"/>
              <a:buAutoNum type="arabicPeriod"/>
              <a:defRPr sz="1400"/>
            </a:lvl4pPr>
            <a:lvl5pPr marL="1143000" indent="-2286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7019B1F-F9E0-40A8-8123-21681C0812EB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8174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49FF914-ECFF-A4E1-AD86-108676B324D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8606AF-234E-F01C-E350-3E326E5ABE30}"/>
              </a:ext>
            </a:extLst>
          </p:cNvPr>
          <p:cNvSpPr/>
          <p:nvPr/>
        </p:nvSpPr>
        <p:spPr>
          <a:xfrm>
            <a:off x="-11209" y="0"/>
            <a:ext cx="12203208" cy="1698952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FF8463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FE6AE3A-A1C7-E9CA-615A-87942C8FD35D}"/>
              </a:ext>
            </a:extLst>
          </p:cNvPr>
          <p:cNvSpPr/>
          <p:nvPr/>
        </p:nvSpPr>
        <p:spPr>
          <a:xfrm>
            <a:off x="-11210" y="4199"/>
            <a:ext cx="8126510" cy="1694753"/>
          </a:xfrm>
          <a:prstGeom prst="rect">
            <a:avLst/>
          </a:prstGeom>
          <a:gradFill>
            <a:gsLst>
              <a:gs pos="37000">
                <a:srgbClr val="FF6C4F">
                  <a:alpha val="41961"/>
                </a:srgbClr>
              </a:gs>
              <a:gs pos="99000">
                <a:srgbClr val="DA002F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082EBC-AF50-5C78-B731-0C4380660AF5}"/>
              </a:ext>
            </a:extLst>
          </p:cNvPr>
          <p:cNvSpPr/>
          <p:nvPr/>
        </p:nvSpPr>
        <p:spPr>
          <a:xfrm>
            <a:off x="5466" y="-6046"/>
            <a:ext cx="12197741" cy="1694753"/>
          </a:xfrm>
          <a:prstGeom prst="rect">
            <a:avLst/>
          </a:prstGeom>
          <a:gradFill>
            <a:gsLst>
              <a:gs pos="32000">
                <a:srgbClr val="D861D4">
                  <a:alpha val="0"/>
                </a:srgbClr>
              </a:gs>
              <a:gs pos="100000">
                <a:srgbClr val="93258E">
                  <a:alpha val="65882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203703"/>
            <a:ext cx="9875520" cy="4067623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326AF6F-B60F-4C18-B9AB-ED82420774C4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9142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103120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103120"/>
            <a:ext cx="4325112" cy="24597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  <a:lvl2pPr marL="228600" indent="0">
              <a:buNone/>
              <a:defRPr lang="en-US" sz="1800" dirty="0"/>
            </a:lvl2pPr>
            <a:lvl3pPr marL="457200" indent="0">
              <a:buNone/>
              <a:defRPr lang="en-US" sz="16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6005E-1485-423F-B5D4-36E24475CFEE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083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813048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11371" y="1600200"/>
            <a:ext cx="4892656" cy="36576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4E31E-DF49-445C-800F-5FFC1FA8170B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2595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611880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1600200"/>
            <a:ext cx="6135624" cy="42976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41D06-5B5C-452D-81B5-D55337162AD4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0371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3547872" cy="496519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704088"/>
            <a:ext cx="6394704" cy="52120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F4B41-77D5-4516-9B41-E9168C96B23B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9631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916936" cy="2916936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88626" y="704088"/>
            <a:ext cx="7132320" cy="55778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D37B679-27F6-4DEC-AE7E-AE12D4B5C168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6194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68DFF7-84C4-DA92-2628-88F515669E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8358C6A-FFB7-7F91-94AA-423822AA8C38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7B507E-31E7-16F8-CF5C-A1250BA873D8}"/>
              </a:ext>
            </a:extLst>
          </p:cNvPr>
          <p:cNvSpPr/>
          <p:nvPr/>
        </p:nvSpPr>
        <p:spPr>
          <a:xfrm flipH="1">
            <a:off x="8022440" y="6406116"/>
            <a:ext cx="4169557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75488"/>
            <a:ext cx="640080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56232"/>
            <a:ext cx="640080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3F47ADC-E381-68F6-8F09-4B69A1B9254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022440" y="603504"/>
            <a:ext cx="35538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18DFB-5F24-4AAB-A84B-D248D5DAC033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140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371C36B-E56C-A499-1D3F-AC8DC09B0AE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BC72D07-FB95-F16C-6535-C8AEB3ACAFA0}"/>
              </a:ext>
            </a:extLst>
          </p:cNvPr>
          <p:cNvSpPr/>
          <p:nvPr/>
        </p:nvSpPr>
        <p:spPr>
          <a:xfrm rot="10800000" flipH="1">
            <a:off x="0" y="6408316"/>
            <a:ext cx="12192000" cy="449684"/>
          </a:xfrm>
          <a:prstGeom prst="rect">
            <a:avLst/>
          </a:prstGeom>
          <a:gradFill>
            <a:gsLst>
              <a:gs pos="14000">
                <a:srgbClr val="FE4A00">
                  <a:alpha val="27843"/>
                </a:srgbClr>
              </a:gs>
              <a:gs pos="100000">
                <a:srgbClr val="DA002F">
                  <a:alpha val="84706"/>
                </a:srgb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AA119A-27E9-C86D-0929-AC7B5A35BD16}"/>
              </a:ext>
            </a:extLst>
          </p:cNvPr>
          <p:cNvSpPr/>
          <p:nvPr/>
        </p:nvSpPr>
        <p:spPr>
          <a:xfrm flipH="1">
            <a:off x="3807553" y="6408316"/>
            <a:ext cx="8384444" cy="449684"/>
          </a:xfrm>
          <a:prstGeom prst="rect">
            <a:avLst/>
          </a:prstGeom>
          <a:gradFill>
            <a:gsLst>
              <a:gs pos="9000">
                <a:srgbClr val="D861D4">
                  <a:alpha val="67843"/>
                </a:srgbClr>
              </a:gs>
              <a:gs pos="99000">
                <a:srgbClr val="92248E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4" y="310896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6DF379E-0D41-B503-1F7F-4E6B2B90CC4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3" y="603504"/>
            <a:ext cx="31925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4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71286253-1B6C-4476-BA10-7DFF05BDD8C1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6017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541EC5E-2E3A-29A5-7F01-3D098A93FA7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CDB1A6A-A82E-C28C-BC71-E59067A1D47F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B683A0-4783-F398-8347-7EAF3DEE633C}"/>
              </a:ext>
            </a:extLst>
          </p:cNvPr>
          <p:cNvSpPr/>
          <p:nvPr/>
        </p:nvSpPr>
        <p:spPr>
          <a:xfrm flipH="1">
            <a:off x="8491125" y="6406116"/>
            <a:ext cx="370087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12572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6917188-FC72-8B54-8EBD-7107C6956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491126" y="603504"/>
            <a:ext cx="3085177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6721B-6321-48CC-A06F-4DC67D115E8F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0814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500FDF4-E04E-45E3-73D7-9BD1BD2BCA8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DCA41D-9DCB-DD45-31CF-2ACE1D2C681B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1F0C67-B5B9-BA90-0D30-7132F7490891}"/>
              </a:ext>
            </a:extLst>
          </p:cNvPr>
          <p:cNvSpPr/>
          <p:nvPr/>
        </p:nvSpPr>
        <p:spPr>
          <a:xfrm flipH="1">
            <a:off x="5247320" y="6400799"/>
            <a:ext cx="6944677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475488"/>
            <a:ext cx="544068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4567FAE1-288E-FD4A-3F64-DC3B7101D93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7A5FBC8-9F7C-5DDE-5C2A-6D231CC88D5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4643816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3912" y="1856232"/>
            <a:ext cx="544068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35913992-B8EA-FD20-FD4D-5B72B7A440D1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D5DF956-88B4-4B11-B70D-3316C48FAF0D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5201357-21DD-EA1C-08A2-FA2DAB225074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2893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8205052-C3B6-6D2C-A5A8-3EFDF993E71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1E3123-7D9E-2A08-F196-CDF340945D9D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F22AD7-5E04-F73B-69E6-5FA92F998C90}"/>
              </a:ext>
            </a:extLst>
          </p:cNvPr>
          <p:cNvSpPr/>
          <p:nvPr/>
        </p:nvSpPr>
        <p:spPr>
          <a:xfrm flipH="1">
            <a:off x="7284615" y="6400799"/>
            <a:ext cx="4907382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4736" y="475488"/>
            <a:ext cx="3401568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6681111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4736" y="1856232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AB004D8-8BA8-480E-9129-E735C18CC49D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2568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7562434" y="6406116"/>
            <a:ext cx="462956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7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2843784" cy="511149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562436" y="0"/>
            <a:ext cx="4629564" cy="6409944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4A58DCA-69A1-40C7-8F11-9BD47CD4C934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433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8305800" y="6406116"/>
            <a:ext cx="3886200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8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3776472" cy="534770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305800" y="0"/>
            <a:ext cx="3886200" cy="640611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3DFD5A6-3F5B-4C93-83C0-9BE650DA7164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29242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E270C72-937F-4EEB-59FB-6FC29DF4570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DBABC61-0C94-EB2C-729D-13A2A74C04A2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F3E17B-3D55-4567-37F8-1842ADBFD144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923544"/>
            <a:ext cx="3840480" cy="2505456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29184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3511295"/>
            <a:ext cx="6172200" cy="260628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DFE0BFE-5A09-4B35-B85E-8253DEA6CAA6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91978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2016717-EA73-3C76-64BF-8AA29BC563A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460BC6-378A-8F4F-1D44-FA6677F92D4E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4AC97FE-4F82-FCF7-08CC-137F322BADB5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932688"/>
            <a:ext cx="3392424" cy="3182112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9593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4206240"/>
            <a:ext cx="6172200" cy="164592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451324D-67C5-4E93-BC3F-7AE321E5F6D8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6081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1"/>
            <a:ext cx="12191998" cy="449259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314"/>
            <a:ext cx="7783998" cy="449686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832104"/>
            <a:ext cx="3273552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7783999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7056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2852928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9639FB1-C416-4550-8B7F-818DCA7584C4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77677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471F3A-3E6D-0DF1-74AB-CC9D04CFA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CBED10C-5619-54D2-5D2D-E5D0A3E26E93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96777-297F-86C7-883A-2CA5E5F7CD86}"/>
              </a:ext>
            </a:extLst>
          </p:cNvPr>
          <p:cNvSpPr/>
          <p:nvPr/>
        </p:nvSpPr>
        <p:spPr>
          <a:xfrm flipH="1">
            <a:off x="6158536" y="6400799"/>
            <a:ext cx="6033460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12064"/>
            <a:ext cx="10844784" cy="117043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C6A79F2-1363-2482-D116-A2760202AE8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1984247"/>
            <a:ext cx="6214110" cy="3879839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99959" y="1984248"/>
            <a:ext cx="3876346" cy="3879839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A390-4D48-496D-9CF9-AA47EC8054B6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04405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EE99FD1-4C4F-942E-5C24-C7F30C3E106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093A5D-CF9E-656F-6E4D-BBE26617BBEC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7D037C8-31EA-E42D-7880-3FC907A897D8}"/>
              </a:ext>
            </a:extLst>
          </p:cNvPr>
          <p:cNvSpPr/>
          <p:nvPr/>
        </p:nvSpPr>
        <p:spPr>
          <a:xfrm flipH="1">
            <a:off x="4380987" y="6400799"/>
            <a:ext cx="7811009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886200"/>
            <a:ext cx="3649468" cy="204825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C72D447-6660-458A-13D3-C4FF0703865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18" y="0"/>
            <a:ext cx="3520440" cy="364845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8072" y="704088"/>
            <a:ext cx="6428232" cy="5230368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F89BF-AB4A-41EB-BD3C-EE6397432347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75491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E75F419-3BE9-4269-E538-DB069E0C329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EA2F20-DFC9-8EAE-10DC-BC89113C2D4F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4C5968-63F8-AF79-49F2-4D9E9C22DD6B}"/>
              </a:ext>
            </a:extLst>
          </p:cNvPr>
          <p:cNvSpPr/>
          <p:nvPr/>
        </p:nvSpPr>
        <p:spPr>
          <a:xfrm flipH="1">
            <a:off x="3626812" y="6400799"/>
            <a:ext cx="8565184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895292" cy="158191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A3F22A9-E31A-48F3-DD64-8A176453247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2368296"/>
            <a:ext cx="278892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53128" y="704088"/>
            <a:ext cx="7123176" cy="51755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C1CA1-E6E1-4903-A39F-729F30B73A81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96445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9034161-664F-95F7-2318-8455D39DC53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2F5F8B4-8FF0-1254-0A5B-CC22084F6C2D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B4E1ECA-F93C-A483-C4F1-29C42597B7D2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C06865F-89CC-BE15-EAA2-7DE6517391D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EAFE0B0-2261-5CA7-AE61-EDC374B643E3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7AA7DB0-DE62-3BEE-FB72-481649D63F9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3FCEE29-6799-F2C5-729F-491AE62D49D7}"/>
              </a:ext>
            </a:extLst>
          </p:cNvPr>
          <p:cNvSpPr/>
          <p:nvPr/>
        </p:nvSpPr>
        <p:spPr>
          <a:xfrm>
            <a:off x="-18286" y="4719145"/>
            <a:ext cx="12221346" cy="21489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974336"/>
            <a:ext cx="10433304" cy="144475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60704" y="704088"/>
            <a:ext cx="10661904" cy="3849624"/>
          </a:xfrm>
        </p:spPr>
        <p:txBody>
          <a:bodyPr anchor="b">
            <a:normAutofit/>
          </a:bodyPr>
          <a:lstStyle>
            <a:lvl1pPr marL="0" indent="0" algn="ctr">
              <a:buNone/>
              <a:defRPr sz="27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9D80555-5AA0-4039-B1D1-43225C709886}" type="datetime2">
              <a:rPr lang="en-US" smtClean="0"/>
              <a:t>Monday, March 9, 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03642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0BB2D57-DDE5-A73E-9F8B-DA3ACB699FF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66F834-30C7-711B-1DA9-E85C7CC17F11}"/>
              </a:ext>
            </a:extLst>
          </p:cNvPr>
          <p:cNvSpPr/>
          <p:nvPr/>
        </p:nvSpPr>
        <p:spPr>
          <a:xfrm flipH="1">
            <a:off x="18287" y="-2522"/>
            <a:ext cx="12192000" cy="6865568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66A7B6-C07F-DDF6-2DA7-A25316E3DB49}"/>
              </a:ext>
            </a:extLst>
          </p:cNvPr>
          <p:cNvSpPr/>
          <p:nvPr/>
        </p:nvSpPr>
        <p:spPr>
          <a:xfrm>
            <a:off x="-7227" y="-5045"/>
            <a:ext cx="12217513" cy="6868091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61767CC-CF27-DF8F-8449-932B71E7F814}"/>
              </a:ext>
            </a:extLst>
          </p:cNvPr>
          <p:cNvSpPr/>
          <p:nvPr/>
        </p:nvSpPr>
        <p:spPr>
          <a:xfrm rot="10800000" flipH="1">
            <a:off x="429475" y="-5045"/>
            <a:ext cx="11788038" cy="6863044"/>
          </a:xfrm>
          <a:prstGeom prst="rect">
            <a:avLst/>
          </a:prstGeom>
          <a:gradFill>
            <a:gsLst>
              <a:gs pos="0">
                <a:srgbClr val="FA0036">
                  <a:alpha val="3922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DF59EC-E66B-10C0-FD29-4F5A7C07CC05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14A4547-53B1-493D-CE90-DA2AB946D64A}"/>
              </a:ext>
            </a:extLst>
          </p:cNvPr>
          <p:cNvSpPr/>
          <p:nvPr/>
        </p:nvSpPr>
        <p:spPr>
          <a:xfrm rot="16200000">
            <a:off x="-900224" y="892997"/>
            <a:ext cx="6860522" cy="5074531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809744"/>
            <a:ext cx="8156448" cy="154533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03504"/>
            <a:ext cx="10543032" cy="4114800"/>
          </a:xfrm>
        </p:spPr>
        <p:txBody>
          <a:bodyPr anchor="b">
            <a:normAutofit/>
          </a:bodyPr>
          <a:lstStyle>
            <a:lvl1pPr marL="0" indent="0" algn="ctr">
              <a:buNone/>
              <a:defRPr sz="25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3282FB1-48E5-4F0A-9E9C-35DF3C629227}" type="datetime2">
              <a:rPr lang="en-US" smtClean="0"/>
              <a:t>Monday, March 9, 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69976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80974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b="0" dirty="0"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603504"/>
            <a:ext cx="10863072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7800" b="1" dirty="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149A69-19C1-4748-AF82-9FE4A85BF936}" type="datetime2">
              <a:rPr lang="en-US" smtClean="0"/>
              <a:t>Monday, March 9, 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66052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AFD00E-68E4-2C52-ADE7-B3CCEEF5D30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FA70C64-A82F-539E-FA22-E9EDFA88F0CB}"/>
              </a:ext>
            </a:extLst>
          </p:cNvPr>
          <p:cNvSpPr/>
          <p:nvPr/>
        </p:nvSpPr>
        <p:spPr>
          <a:xfrm flipH="1">
            <a:off x="-1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51035-B1FE-075C-1780-50D3B30B2326}"/>
              </a:ext>
            </a:extLst>
          </p:cNvPr>
          <p:cNvSpPr/>
          <p:nvPr/>
        </p:nvSpPr>
        <p:spPr>
          <a:xfrm flipH="1">
            <a:off x="-6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B1594AB-F53B-583B-B352-D96F6BEA3EAE}"/>
              </a:ext>
            </a:extLst>
          </p:cNvPr>
          <p:cNvSpPr/>
          <p:nvPr/>
        </p:nvSpPr>
        <p:spPr>
          <a:xfrm rot="5400000" flipH="1">
            <a:off x="-1890835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16DC94B-3BDB-1A55-CF02-E0ACF543DF06}"/>
              </a:ext>
            </a:extLst>
          </p:cNvPr>
          <p:cNvSpPr/>
          <p:nvPr/>
        </p:nvSpPr>
        <p:spPr>
          <a:xfrm rot="10800000">
            <a:off x="-25" y="875999"/>
            <a:ext cx="2609262" cy="4648800"/>
          </a:xfrm>
          <a:custGeom>
            <a:avLst/>
            <a:gdLst>
              <a:gd name="connsiteX0" fmla="*/ 2324400 w 2609262"/>
              <a:gd name="connsiteY0" fmla="*/ 4648800 h 4648800"/>
              <a:gd name="connsiteX1" fmla="*/ 0 w 2609262"/>
              <a:gd name="connsiteY1" fmla="*/ 2324400 h 4648800"/>
              <a:gd name="connsiteX2" fmla="*/ 2324400 w 2609262"/>
              <a:gd name="connsiteY2" fmla="*/ 0 h 4648800"/>
              <a:gd name="connsiteX3" fmla="*/ 2562056 w 2609262"/>
              <a:gd name="connsiteY3" fmla="*/ 12001 h 4648800"/>
              <a:gd name="connsiteX4" fmla="*/ 2609262 w 2609262"/>
              <a:gd name="connsiteY4" fmla="*/ 19205 h 4648800"/>
              <a:gd name="connsiteX5" fmla="*/ 2609262 w 2609262"/>
              <a:gd name="connsiteY5" fmla="*/ 4629595 h 4648800"/>
              <a:gd name="connsiteX6" fmla="*/ 2562056 w 2609262"/>
              <a:gd name="connsiteY6" fmla="*/ 4636799 h 4648800"/>
              <a:gd name="connsiteX7" fmla="*/ 2324400 w 2609262"/>
              <a:gd name="connsiteY7" fmla="*/ 4648800 h 464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09262" h="4648800">
                <a:moveTo>
                  <a:pt x="2324400" y="4648800"/>
                </a:moveTo>
                <a:cubicBezTo>
                  <a:pt x="1040669" y="4648800"/>
                  <a:pt x="0" y="3608131"/>
                  <a:pt x="0" y="2324400"/>
                </a:cubicBezTo>
                <a:cubicBezTo>
                  <a:pt x="0" y="1040669"/>
                  <a:pt x="1040669" y="0"/>
                  <a:pt x="2324400" y="0"/>
                </a:cubicBezTo>
                <a:cubicBezTo>
                  <a:pt x="2404633" y="0"/>
                  <a:pt x="2483917" y="4065"/>
                  <a:pt x="2562056" y="12001"/>
                </a:cubicBezTo>
                <a:lnTo>
                  <a:pt x="2609262" y="19205"/>
                </a:lnTo>
                <a:lnTo>
                  <a:pt x="2609262" y="4629595"/>
                </a:lnTo>
                <a:lnTo>
                  <a:pt x="2562056" y="4636799"/>
                </a:lnTo>
                <a:cubicBezTo>
                  <a:pt x="2483917" y="4644735"/>
                  <a:pt x="2404633" y="4648800"/>
                  <a:pt x="2324400" y="4648800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897458" y="731520"/>
            <a:ext cx="6794097" cy="555955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4800" b="1"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5528E2-81C6-40A8-BAF0-0F7E271EAAEB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82943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978408"/>
            <a:ext cx="10177272" cy="4837176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48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40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C605F-F3B5-44D1-B7F6-31C6B11C8978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6542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909A4D1-63C5-2E23-5C6B-F8AF9478218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2070271-1317-4457-72C3-9560AF9D7416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3EA2358-7C35-E7F3-E8C3-3D28909E4016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E347F1A-F45E-1DB5-00F2-8254D6979D4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4CF8B62-DFD0-EBF8-5BB9-282EB5B6124B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EBCED88-F67D-F1DB-27DB-72BF0D6DDBF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6EBBFD2-5112-E929-5402-0348DC2938AB}"/>
              </a:ext>
            </a:extLst>
          </p:cNvPr>
          <p:cNvSpPr/>
          <p:nvPr/>
        </p:nvSpPr>
        <p:spPr>
          <a:xfrm rot="12508972">
            <a:off x="5465204" y="1877618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69311F-FD36-C119-8B93-522F477634FB}"/>
              </a:ext>
            </a:extLst>
          </p:cNvPr>
          <p:cNvSpPr/>
          <p:nvPr/>
        </p:nvSpPr>
        <p:spPr>
          <a:xfrm flipV="1">
            <a:off x="-18286" y="-5046"/>
            <a:ext cx="12221346" cy="50949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19" y="731520"/>
            <a:ext cx="9181224" cy="3806425"/>
          </a:xfrm>
        </p:spPr>
        <p:txBody>
          <a:bodyPr anchor="t">
            <a:normAutofit/>
          </a:bodyPr>
          <a:lstStyle>
            <a:lvl1pPr marL="0" indent="0">
              <a:lnSpc>
                <a:spcPct val="110000"/>
              </a:lnSpc>
              <a:buNone/>
              <a:defRPr sz="46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4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4D5DB-B0AB-4B30-B4E2-CD0D5A147634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17025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C6A6A9-A341-BF9D-FA80-3868D42AC7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C59BFB5-5C25-0FCB-27C7-A478767CACAC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B5F22C-2988-B6EC-AA0B-D03BCA1A0B45}"/>
              </a:ext>
            </a:extLst>
          </p:cNvPr>
          <p:cNvSpPr/>
          <p:nvPr/>
        </p:nvSpPr>
        <p:spPr>
          <a:xfrm rot="10800000" flipH="1">
            <a:off x="1009651" y="4853253"/>
            <a:ext cx="10172700" cy="976045"/>
          </a:xfrm>
          <a:prstGeom prst="rect">
            <a:avLst/>
          </a:prstGeom>
          <a:gradFill>
            <a:gsLst>
              <a:gs pos="0">
                <a:srgbClr val="FE4A00">
                  <a:alpha val="66667"/>
                </a:srgbClr>
              </a:gs>
              <a:gs pos="100000">
                <a:srgbClr val="9C2C97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09EC5E-5DB0-5907-06E8-B18F1AE29144}"/>
              </a:ext>
            </a:extLst>
          </p:cNvPr>
          <p:cNvSpPr/>
          <p:nvPr/>
        </p:nvSpPr>
        <p:spPr>
          <a:xfrm flipH="1">
            <a:off x="1009648" y="4853256"/>
            <a:ext cx="7105652" cy="976043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020056"/>
            <a:ext cx="9198864" cy="649224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1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20824" y="1737360"/>
            <a:ext cx="8156448" cy="2569464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3500">
                <a:latin typeface="+mj-lt"/>
              </a:defRPr>
            </a:lvl1pPr>
            <a:lvl2pPr marL="228600" indent="0" algn="ctr">
              <a:buNone/>
              <a:defRPr/>
            </a:lvl2pPr>
            <a:lvl3pPr marL="457200" indent="0" algn="ctr">
              <a:buNone/>
              <a:defRPr/>
            </a:lvl3pPr>
            <a:lvl4pPr marL="685800" indent="0" algn="ctr">
              <a:buNone/>
              <a:defRPr/>
            </a:lvl4pPr>
            <a:lvl5pPr marL="914400" indent="0" algn="ctr">
              <a:buNone/>
              <a:defRPr/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579EA1B-07C3-4F43-B7BA-72BA44EE9757}" type="datetime2">
              <a:rPr lang="en-US" smtClean="0"/>
              <a:t>Monday, March 9, 2026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50560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BF513F4-C880-287E-B00A-BD9B413CB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08A6AB-C3A8-7501-6BC6-83CFA6C0F9A3}"/>
              </a:ext>
            </a:extLst>
          </p:cNvPr>
          <p:cNvSpPr/>
          <p:nvPr/>
        </p:nvSpPr>
        <p:spPr>
          <a:xfrm>
            <a:off x="1009651" y="1028698"/>
            <a:ext cx="10172706" cy="48006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73F9668-0C20-D45C-536B-66FBB7F30C45}"/>
              </a:ext>
            </a:extLst>
          </p:cNvPr>
          <p:cNvSpPr/>
          <p:nvPr/>
        </p:nvSpPr>
        <p:spPr>
          <a:xfrm flipH="1">
            <a:off x="1009649" y="1028699"/>
            <a:ext cx="10174534" cy="4800598"/>
          </a:xfrm>
          <a:prstGeom prst="rect">
            <a:avLst/>
          </a:prstGeom>
          <a:gradFill>
            <a:gsLst>
              <a:gs pos="9000">
                <a:srgbClr val="FF9265"/>
              </a:gs>
              <a:gs pos="95000">
                <a:srgbClr val="DA002F">
                  <a:alpha val="7900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8C2C855-B15C-090B-5493-3D36B8A52654}"/>
              </a:ext>
            </a:extLst>
          </p:cNvPr>
          <p:cNvSpPr/>
          <p:nvPr/>
        </p:nvSpPr>
        <p:spPr>
          <a:xfrm rot="10800000" flipH="1">
            <a:off x="1005991" y="4421079"/>
            <a:ext cx="10176358" cy="1408215"/>
          </a:xfrm>
          <a:prstGeom prst="rect">
            <a:avLst/>
          </a:prstGeom>
          <a:gradFill>
            <a:gsLst>
              <a:gs pos="26000">
                <a:srgbClr val="BA0267">
                  <a:alpha val="0"/>
                </a:srgbClr>
              </a:gs>
              <a:gs pos="95000">
                <a:srgbClr val="9B3597">
                  <a:alpha val="62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981CB20-1010-8C73-0086-CAB904E4B99D}"/>
              </a:ext>
            </a:extLst>
          </p:cNvPr>
          <p:cNvSpPr/>
          <p:nvPr/>
        </p:nvSpPr>
        <p:spPr>
          <a:xfrm rot="5400000" flipH="1">
            <a:off x="3568444" y="-1531928"/>
            <a:ext cx="4800598" cy="9921854"/>
          </a:xfrm>
          <a:prstGeom prst="rect">
            <a:avLst/>
          </a:prstGeom>
          <a:gradFill>
            <a:gsLst>
              <a:gs pos="22000">
                <a:srgbClr val="A60296">
                  <a:alpha val="49000"/>
                </a:srgbClr>
              </a:gs>
              <a:gs pos="99000">
                <a:srgbClr val="DA002F">
                  <a:alpha val="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92224" y="4736592"/>
            <a:ext cx="8349303" cy="79552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20000"/>
              </a:lnSpc>
              <a:defRPr lang="en-US" sz="2200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1481328"/>
            <a:ext cx="8001000" cy="2752344"/>
          </a:xfrm>
        </p:spPr>
        <p:txBody>
          <a:bodyPr vert="horz" lIns="91440" tIns="45720" rIns="91440" bIns="45720" rtlCol="0" anchor="ctr">
            <a:normAutofit/>
          </a:bodyPr>
          <a:lstStyle>
            <a:lvl1pPr marL="128016" indent="-137160">
              <a:lnSpc>
                <a:spcPct val="110000"/>
              </a:lnSpc>
              <a:buNone/>
              <a:defRPr lang="en-US" sz="320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C3807E-EE2A-4FC6-9EE1-019AAE762D48}" type="datetime2">
              <a:rPr lang="en-US" smtClean="0"/>
              <a:t>Monday, March 9, 2026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2138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69A9201-705F-55B6-3F46-D68411A32E2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E4BBA50-2898-3426-D749-CD2833395810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6BEDF5-EA71-E3BD-29EA-A8A58B1227EE}"/>
              </a:ext>
            </a:extLst>
          </p:cNvPr>
          <p:cNvSpPr/>
          <p:nvPr/>
        </p:nvSpPr>
        <p:spPr>
          <a:xfrm flipH="1">
            <a:off x="8115303" y="1028698"/>
            <a:ext cx="3086100" cy="4800599"/>
          </a:xfrm>
          <a:prstGeom prst="rect">
            <a:avLst/>
          </a:prstGeom>
          <a:gradFill>
            <a:gsLst>
              <a:gs pos="0">
                <a:srgbClr val="FE4A00">
                  <a:alpha val="81000"/>
                </a:srgbClr>
              </a:gs>
              <a:gs pos="100000">
                <a:srgbClr val="9C2C97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ABA6F75-CEBF-CDAC-9F4B-3C794F813211}"/>
              </a:ext>
            </a:extLst>
          </p:cNvPr>
          <p:cNvSpPr/>
          <p:nvPr/>
        </p:nvSpPr>
        <p:spPr>
          <a:xfrm rot="10800000" flipH="1">
            <a:off x="8124832" y="1028696"/>
            <a:ext cx="3076572" cy="3584648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31352" y="1792224"/>
            <a:ext cx="2322576" cy="3465576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0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37360" y="1399032"/>
            <a:ext cx="5751576" cy="4041648"/>
          </a:xfrm>
        </p:spPr>
        <p:txBody>
          <a:bodyPr vert="horz" lIns="91440" tIns="45720" rIns="91440" bIns="45720" rtlCol="0" anchor="ctr">
            <a:normAutofit/>
          </a:bodyPr>
          <a:lstStyle>
            <a:lvl1pPr marL="182880" indent="-182880">
              <a:lnSpc>
                <a:spcPct val="110000"/>
              </a:lnSpc>
              <a:spcBef>
                <a:spcPts val="0"/>
              </a:spcBef>
              <a:buNone/>
              <a:defRPr lang="en-US" sz="3400" b="1" dirty="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93F7370-1EC1-45B2-A4ED-6E75D0D33CB2}" type="datetime2">
              <a:rPr lang="en-US" smtClean="0"/>
              <a:t>Monday, March 9, 2026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04219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1" y="294248"/>
            <a:ext cx="10844784" cy="9584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1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1384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B88F3-C7E5-4A3A-8622-BE18DF2C9CD0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60966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10844784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07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0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138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0622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58457-C0B1-48D7-AA49-8444851E001C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53656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5F8A-070F-4C2E-8BEF-7769438DDE34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00538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FA0DE-C1EF-4C95-BCFB-EDA7D552732F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37508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39309" cy="575256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A9131-97A4-4253-BF80-685917177C53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21627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7784"/>
            <a:ext cx="3713996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826137"/>
            <a:ext cx="3310128" cy="3153877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E5A5D34-8853-9D0F-8F1B-90E5CC5A7D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21313" y="603504"/>
            <a:ext cx="6154737" cy="537651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B38C-EAAD-4752-A6B6-9F33A31C7FA1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56438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80E46A2F-19F0-DFCD-9CE3-04C79F793D8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51DC8D0-ECB3-9C81-4ADA-D2C30B00B146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A9673D-65B2-D6C4-C53F-8652E7E8A8A2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32E07E3-56CC-285D-C461-695C95F6ECD4}"/>
              </a:ext>
            </a:extLst>
          </p:cNvPr>
          <p:cNvSpPr/>
          <p:nvPr/>
        </p:nvSpPr>
        <p:spPr>
          <a:xfrm rot="10800000">
            <a:off x="8115300" y="-1"/>
            <a:ext cx="4076700" cy="3200400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013C450-5422-C684-DC49-499D1A1B957B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10881360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3657600"/>
            <a:ext cx="10881360" cy="27432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0D6DD4-D4A4-4FD2-90EE-29743B49734D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4801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3875154-47EA-9315-F160-02DA5541D65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617130E-6216-789E-BE08-6D1E3E75622B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499983-7B9C-7C3D-25C2-1715A4226DE4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492B90-6109-F01B-1ABB-6BED7A1F1389}"/>
              </a:ext>
            </a:extLst>
          </p:cNvPr>
          <p:cNvSpPr/>
          <p:nvPr/>
        </p:nvSpPr>
        <p:spPr>
          <a:xfrm rot="10800000">
            <a:off x="8115300" y="-5"/>
            <a:ext cx="4076700" cy="3200404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8F1BDFB-261A-F796-17BC-584DAB2E77B1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9994392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3931920"/>
            <a:ext cx="9994392" cy="180672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400" dirty="0"/>
            </a:lvl1pPr>
            <a:lvl2pPr marL="228600" indent="0">
              <a:buNone/>
              <a:defRPr lang="en-US" sz="2000" dirty="0"/>
            </a:lvl2pPr>
            <a:lvl3pPr marL="457200" indent="0">
              <a:buNone/>
              <a:defRPr lang="en-US" sz="1800" dirty="0"/>
            </a:lvl3pPr>
            <a:lvl4pPr marL="685800" indent="0">
              <a:buNone/>
              <a:defRPr lang="en-US" sz="16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812B7D-2375-41E3-8CF6-637C0157FD6F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050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E3211F5-0F92-9768-CA9E-42BD20D242AD}"/>
              </a:ext>
            </a:extLst>
          </p:cNvPr>
          <p:cNvSpPr/>
          <p:nvPr/>
        </p:nvSpPr>
        <p:spPr>
          <a:xfrm rot="10800000" flipH="1">
            <a:off x="0" y="6410026"/>
            <a:ext cx="12192000" cy="448056"/>
          </a:xfrm>
          <a:prstGeom prst="rect">
            <a:avLst/>
          </a:prstGeom>
          <a:gradFill>
            <a:gsLst>
              <a:gs pos="62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6965722-DE3B-A05F-AE94-E31AF26EBF9D}"/>
              </a:ext>
            </a:extLst>
          </p:cNvPr>
          <p:cNvSpPr/>
          <p:nvPr/>
        </p:nvSpPr>
        <p:spPr>
          <a:xfrm flipH="1">
            <a:off x="4076700" y="6409937"/>
            <a:ext cx="8115298" cy="448063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13258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3272" y="1837944"/>
            <a:ext cx="9985248" cy="4352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581912" y="1682496"/>
            <a:ext cx="355701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22008" y="6455664"/>
            <a:ext cx="4672584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7FA31CB7-48AA-4691-B614-160E906C518A}" type="datetime2">
              <a:rPr lang="en-US" smtClean="0"/>
              <a:t>Monday, March 9,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6304" y="6455664"/>
            <a:ext cx="548640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spc="200" baseline="0"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75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7" r:id="rId6"/>
    <p:sldLayoutId id="2147483868" r:id="rId7"/>
    <p:sldLayoutId id="2147483869" r:id="rId8"/>
    <p:sldLayoutId id="2147483870" r:id="rId9"/>
    <p:sldLayoutId id="2147483871" r:id="rId10"/>
    <p:sldLayoutId id="2147483872" r:id="rId11"/>
    <p:sldLayoutId id="2147483873" r:id="rId12"/>
    <p:sldLayoutId id="2147483874" r:id="rId13"/>
    <p:sldLayoutId id="2147483875" r:id="rId14"/>
    <p:sldLayoutId id="2147483876" r:id="rId15"/>
    <p:sldLayoutId id="2147483877" r:id="rId16"/>
    <p:sldLayoutId id="2147483878" r:id="rId17"/>
    <p:sldLayoutId id="2147483879" r:id="rId18"/>
    <p:sldLayoutId id="2147483880" r:id="rId19"/>
    <p:sldLayoutId id="2147483881" r:id="rId20"/>
    <p:sldLayoutId id="2147483882" r:id="rId21"/>
    <p:sldLayoutId id="2147483883" r:id="rId22"/>
    <p:sldLayoutId id="2147483884" r:id="rId23"/>
    <p:sldLayoutId id="2147483885" r:id="rId24"/>
    <p:sldLayoutId id="2147483886" r:id="rId25"/>
    <p:sldLayoutId id="2147483887" r:id="rId26"/>
    <p:sldLayoutId id="2147483888" r:id="rId27"/>
    <p:sldLayoutId id="2147483889" r:id="rId28"/>
    <p:sldLayoutId id="2147483890" r:id="rId29"/>
    <p:sldLayoutId id="2147483891" r:id="rId30"/>
    <p:sldLayoutId id="2147483892" r:id="rId31"/>
    <p:sldLayoutId id="2147483861" r:id="rId32"/>
    <p:sldLayoutId id="2147483893" r:id="rId33"/>
    <p:sldLayoutId id="2147483894" r:id="rId34"/>
    <p:sldLayoutId id="2147483895" r:id="rId35"/>
    <p:sldLayoutId id="2147483896" r:id="rId36"/>
    <p:sldLayoutId id="2147483897" r:id="rId37"/>
    <p:sldLayoutId id="2147483898" r:id="rId38"/>
    <p:sldLayoutId id="2147483899" r:id="rId39"/>
    <p:sldLayoutId id="2147483907" r:id="rId40"/>
    <p:sldLayoutId id="2147483900" r:id="rId41"/>
    <p:sldLayoutId id="2147483901" r:id="rId42"/>
    <p:sldLayoutId id="2147483902" r:id="rId43"/>
    <p:sldLayoutId id="2147483903" r:id="rId44"/>
    <p:sldLayoutId id="2147483904" r:id="rId45"/>
    <p:sldLayoutId id="2147483905" r:id="rId46"/>
    <p:sldLayoutId id="2147483906" r:id="rId47"/>
    <p:sldLayoutId id="2147483860" r:id="rId4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DFCF8-F490-8499-D086-40CA0C82B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10881360" cy="1728216"/>
          </a:xfrm>
        </p:spPr>
        <p:txBody>
          <a:bodyPr anchor="b">
            <a:normAutofit/>
          </a:bodyPr>
          <a:lstStyle/>
          <a:p>
            <a:r>
              <a:rPr lang="en-GB" dirty="0"/>
              <a:t>Case Study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1EB546-9C64-94E7-412A-DB187949449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3657600"/>
            <a:ext cx="10881360" cy="2743200"/>
          </a:xfrm>
        </p:spPr>
        <p:txBody>
          <a:bodyPr>
            <a:normAutofit/>
          </a:bodyPr>
          <a:lstStyle/>
          <a:p>
            <a:r>
              <a:rPr lang="en-GB" dirty="0"/>
              <a:t>Ann-Marrie Ranger - 2509402 </a:t>
            </a:r>
          </a:p>
          <a:p>
            <a:r>
              <a:rPr lang="en-GB" dirty="0"/>
              <a:t>Rachael </a:t>
            </a:r>
            <a:r>
              <a:rPr lang="en-GB" dirty="0" err="1"/>
              <a:t>Akintewe</a:t>
            </a:r>
            <a:r>
              <a:rPr lang="en-GB" dirty="0"/>
              <a:t> – 2508562 </a:t>
            </a:r>
          </a:p>
        </p:txBody>
      </p:sp>
    </p:spTree>
    <p:extLst>
      <p:ext uri="{BB962C8B-B14F-4D97-AF65-F5344CB8AC3E}">
        <p14:creationId xmlns:p14="http://schemas.microsoft.com/office/powerpoint/2010/main" val="9403181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85DE0-5DC9-80FE-340E-3DAB21428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>
            <a:normAutofit/>
          </a:bodyPr>
          <a:lstStyle/>
          <a:p>
            <a:r>
              <a:rPr lang="en-GB" dirty="0"/>
              <a:t>Table of content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BB967A9-DB13-9F5B-6083-81D6E13D2D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203703"/>
            <a:ext cx="9875520" cy="4067623"/>
          </a:xfrm>
        </p:spPr>
        <p:txBody>
          <a:bodyPr anchor="ctr">
            <a:normAutofit/>
          </a:bodyPr>
          <a:lstStyle/>
          <a:p>
            <a:pPr marL="342900" indent="-342900">
              <a:buAutoNum type="arabicPeriod"/>
            </a:pPr>
            <a:r>
              <a:rPr lang="en-GB"/>
              <a:t>Company background and problems</a:t>
            </a:r>
          </a:p>
          <a:p>
            <a:pPr marL="342900" indent="-342900">
              <a:buAutoNum type="arabicPeriod"/>
            </a:pPr>
            <a:r>
              <a:rPr lang="en-GB"/>
              <a:t>Communication barriers </a:t>
            </a:r>
          </a:p>
          <a:p>
            <a:pPr marL="0" indent="0">
              <a:buNone/>
            </a:pPr>
            <a:r>
              <a:rPr lang="en-GB"/>
              <a:t>	2.1 Environmental </a:t>
            </a:r>
          </a:p>
          <a:p>
            <a:pPr marL="0" indent="0">
              <a:buNone/>
            </a:pPr>
            <a:r>
              <a:rPr lang="en-GB"/>
              <a:t>	2.2 Age/Generational</a:t>
            </a:r>
          </a:p>
          <a:p>
            <a:pPr marL="0" indent="0">
              <a:buNone/>
            </a:pPr>
            <a:r>
              <a:rPr lang="en-GB"/>
              <a:t>	2.3 Language/Communication</a:t>
            </a:r>
          </a:p>
          <a:p>
            <a:pPr marL="0" indent="0">
              <a:buNone/>
            </a:pPr>
            <a:r>
              <a:rPr lang="en-GB"/>
              <a:t>	2.4. Cultural</a:t>
            </a:r>
          </a:p>
          <a:p>
            <a:pPr marL="0" indent="0">
              <a:buNone/>
            </a:pPr>
            <a:r>
              <a:rPr lang="en-GB"/>
              <a:t>	2.5 Emotional</a:t>
            </a:r>
          </a:p>
          <a:p>
            <a:pPr marL="0" indent="0">
              <a:buNone/>
            </a:pPr>
            <a:r>
              <a:rPr lang="en-GB"/>
              <a:t>3. Conclusions</a:t>
            </a:r>
          </a:p>
        </p:txBody>
      </p:sp>
    </p:spTree>
    <p:extLst>
      <p:ext uri="{BB962C8B-B14F-4D97-AF65-F5344CB8AC3E}">
        <p14:creationId xmlns:p14="http://schemas.microsoft.com/office/powerpoint/2010/main" val="8488223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FE891-599F-049A-1D03-5F6CEFE42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029968"/>
            <a:ext cx="4398264" cy="2825496"/>
          </a:xfrm>
        </p:spPr>
        <p:txBody>
          <a:bodyPr anchor="ctr">
            <a:normAutofit/>
          </a:bodyPr>
          <a:lstStyle/>
          <a:p>
            <a:r>
              <a:rPr lang="en-GB" sz="3400"/>
              <a:t>1.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3E08E-112C-4916-B674-CBFCE008894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04304" y="584688"/>
            <a:ext cx="4517136" cy="5688623"/>
          </a:xfrm>
        </p:spPr>
        <p:txBody>
          <a:bodyPr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Company has been losing business because of poor food standards, ranging from food being undercooked to poor packaging and meat being found in vegetarian meals.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Lack of communication between cultural groups.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Staff not trained on food hygiene.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Younger generation do not listen.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Shouting between team. </a:t>
            </a:r>
          </a:p>
        </p:txBody>
      </p:sp>
    </p:spTree>
    <p:extLst>
      <p:ext uri="{BB962C8B-B14F-4D97-AF65-F5344CB8AC3E}">
        <p14:creationId xmlns:p14="http://schemas.microsoft.com/office/powerpoint/2010/main" val="26541585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16127-B4F4-76AD-E8A2-98569ECEF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832104"/>
            <a:ext cx="3273552" cy="1947672"/>
          </a:xfrm>
        </p:spPr>
        <p:txBody>
          <a:bodyPr anchor="b">
            <a:normAutofit/>
          </a:bodyPr>
          <a:lstStyle/>
          <a:p>
            <a:r>
              <a:rPr lang="en-GB" sz="3000"/>
              <a:t>2. Communication Barriers </a:t>
            </a:r>
          </a:p>
        </p:txBody>
      </p:sp>
      <p:pic>
        <p:nvPicPr>
          <p:cNvPr id="6" name="Video 5" descr="Icon Of People Connecting">
            <a:extLst>
              <a:ext uri="{FF2B5EF4-FFF2-40B4-BE49-F238E27FC236}">
                <a16:creationId xmlns:a16="http://schemas.microsoft.com/office/drawing/2014/main" id="{F58BF599-05CC-410B-E78F-B0C006AD7F9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15788" r="15725" b="1"/>
          <a:stretch>
            <a:fillRect/>
          </a:stretch>
        </p:blipFill>
        <p:spPr>
          <a:xfrm>
            <a:off x="0" y="9096"/>
            <a:ext cx="7783999" cy="639311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15DDF-7BE4-7D29-14DD-287A89BB887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2852928"/>
            <a:ext cx="3273552" cy="2953512"/>
          </a:xfrm>
        </p:spPr>
        <p:txBody>
          <a:bodyPr>
            <a:normAutofit/>
          </a:bodyPr>
          <a:lstStyle/>
          <a:p>
            <a:r>
              <a:rPr lang="en-GB" sz="1500"/>
              <a:t>There are different types of communication barriers. For example: Environmental , age, language, cultural and emotional. Thes can all effect a team. It can reduce the team's efficiency, increase errors and can create conflicts. Overcoming these barriers helps teams work smoothly and understand each other better.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733658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69FF10C-912E-6C9F-0759-6C6046CF7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dirty="0"/>
              <a:t>2.1 Environmental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7A5C690-6EC2-875D-3924-BB5A76BE1A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309608" cy="3993263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Issue: Noisy machines </a:t>
            </a:r>
          </a:p>
          <a:p>
            <a:pPr marL="0" indent="0">
              <a:buNone/>
            </a:pPr>
            <a:r>
              <a:rPr lang="en-GB" b="1" dirty="0"/>
              <a:t>Solution: The company can buy new quieter machines and use radio headphones to communicate efficiently. </a:t>
            </a:r>
          </a:p>
          <a:p>
            <a:pPr marL="0" indent="0">
              <a:buNone/>
            </a:pPr>
            <a:r>
              <a:rPr lang="en-GB" b="1" dirty="0"/>
              <a:t>Theory: Schramm’s Interactive Model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77C3A4-8A8C-5160-99A5-C84A0D2714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6995" y="1385418"/>
            <a:ext cx="6439309" cy="408896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16347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5347E-1FA4-2C2C-4AA8-8E183D984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dirty="0"/>
              <a:t>2.2 Age/ Generational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E529F9-20E9-2142-AA35-82DE1B74E2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1473068"/>
            <a:ext cx="3309608" cy="3993263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Issue: Age differences </a:t>
            </a:r>
          </a:p>
          <a:p>
            <a:pPr marL="0" indent="0">
              <a:buNone/>
            </a:pPr>
            <a:r>
              <a:rPr lang="en-GB" sz="2400" dirty="0"/>
              <a:t>Solution: Group younger and older people together to avoid segregation and less conversation from the younger groups. </a:t>
            </a:r>
          </a:p>
          <a:p>
            <a:pPr marL="0" indent="0">
              <a:buNone/>
            </a:pPr>
            <a:r>
              <a:rPr lang="en-GB" sz="2400" dirty="0"/>
              <a:t>Theory: Berlo’s model of communication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ABE605-08F2-C405-5E2C-EE3881EAED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6995" y="1393467"/>
            <a:ext cx="6439309" cy="40728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858622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9762C-78B6-C776-8FC4-B5BF8B81C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4736" y="475488"/>
            <a:ext cx="3401568" cy="1197864"/>
          </a:xfrm>
        </p:spPr>
        <p:txBody>
          <a:bodyPr anchor="b">
            <a:normAutofit/>
          </a:bodyPr>
          <a:lstStyle/>
          <a:p>
            <a:r>
              <a:rPr lang="en-GB" sz="2500" dirty="0"/>
              <a:t>2.3 Language/ Communication/ Body language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C589E7-B4D3-18CD-A9A2-EEE0D9DF13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504" y="1668317"/>
            <a:ext cx="6681111" cy="307331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53F9F-48E7-AF77-3101-C6DB1AE2637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4736" y="1856232"/>
            <a:ext cx="3401568" cy="4041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Issue: Cultural groups speaking little English. They speak their own language, and the younger ones do not listen. </a:t>
            </a:r>
          </a:p>
          <a:p>
            <a:pPr marL="0" indent="0">
              <a:buNone/>
            </a:pPr>
            <a:r>
              <a:rPr lang="en-GB" dirty="0"/>
              <a:t>Solution: Separate groups into language they speak. Make posters to signal this. Make these posters bilingual.</a:t>
            </a:r>
          </a:p>
          <a:p>
            <a:pPr marL="0" indent="0">
              <a:buNone/>
            </a:pPr>
            <a:r>
              <a:rPr lang="en-GB" dirty="0"/>
              <a:t>Theory: Schramm’s interactive model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54697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87089-BD2F-EA41-82C8-B5D3722AC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dirty="0"/>
              <a:t>2.4 Cultural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46283-D770-3149-6550-D1FD176334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1473068"/>
            <a:ext cx="3309608" cy="3993263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dirty="0"/>
              <a:t>Issue: 5 different cultural groups. </a:t>
            </a:r>
          </a:p>
          <a:p>
            <a:pPr marL="0" indent="0">
              <a:buNone/>
            </a:pPr>
            <a:r>
              <a:rPr lang="en-GB" sz="2400" dirty="0"/>
              <a:t>Solution: Team building exercises can take place to help the team more interactive with each other. </a:t>
            </a:r>
          </a:p>
          <a:p>
            <a:pPr marL="0" indent="0">
              <a:buNone/>
            </a:pPr>
            <a:r>
              <a:rPr lang="en-GB" sz="2400" dirty="0"/>
              <a:t>Theory: Berlo’s model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3471FE-F09C-666D-EFFE-AC06DDD2DA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6995" y="1393467"/>
            <a:ext cx="6439309" cy="40728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79107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403D0-CC59-2649-96C4-673604F1F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4736" y="475488"/>
            <a:ext cx="3401568" cy="1197864"/>
          </a:xfrm>
        </p:spPr>
        <p:txBody>
          <a:bodyPr anchor="b">
            <a:normAutofit/>
          </a:bodyPr>
          <a:lstStyle/>
          <a:p>
            <a:r>
              <a:rPr lang="en-GB" dirty="0"/>
              <a:t>2.5 Emotional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A0C06B-1809-2A9B-8215-85B8361132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504" y="1401072"/>
            <a:ext cx="6681111" cy="360780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6A0E2-FA3E-A72A-4183-82516542C5B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4736" y="1856232"/>
            <a:ext cx="3401568" cy="4041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Issue: Screaming at coworkers ‘idiots’ </a:t>
            </a:r>
          </a:p>
          <a:p>
            <a:pPr marL="0" indent="0">
              <a:buNone/>
            </a:pPr>
            <a:r>
              <a:rPr lang="en-GB" dirty="0"/>
              <a:t>Solution: The team can  more respectful and calmer so team can reciprocate this attitude. Improve the leadership style and avoid extreme emotion during communication.</a:t>
            </a:r>
          </a:p>
          <a:p>
            <a:pPr marL="0" indent="0">
              <a:buNone/>
            </a:pPr>
            <a:r>
              <a:rPr lang="en-GB" dirty="0"/>
              <a:t>Theory: Barriers in communication – how a receiver feels. </a:t>
            </a:r>
          </a:p>
        </p:txBody>
      </p:sp>
    </p:spTree>
    <p:extLst>
      <p:ext uri="{BB962C8B-B14F-4D97-AF65-F5344CB8AC3E}">
        <p14:creationId xmlns:p14="http://schemas.microsoft.com/office/powerpoint/2010/main" val="3146635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4DC68-A574-2D5B-F94F-B3BB5499E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960120"/>
          </a:xfrm>
        </p:spPr>
        <p:txBody>
          <a:bodyPr anchor="b">
            <a:normAutofit/>
          </a:bodyPr>
          <a:lstStyle/>
          <a:p>
            <a:r>
              <a:rPr lang="en-GB" dirty="0"/>
              <a:t>3. Conclusions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A7E3C8-6532-350A-98B7-4AEC006C9E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0845759"/>
              </p:ext>
            </p:extLst>
          </p:nvPr>
        </p:nvGraphicFramePr>
        <p:xfrm>
          <a:off x="1033272" y="1563624"/>
          <a:ext cx="998524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66692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04671-D20D-A29D-6CD0-B3ECD021EA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916936" cy="2916936"/>
          </a:xfrm>
        </p:spPr>
        <p:txBody>
          <a:bodyPr anchor="t"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475D8-ABAF-671D-DB6F-BFD96BEFD58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88626" y="704088"/>
            <a:ext cx="7132320" cy="5577840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700"/>
              <a:t>Graf, H., 2024. Claude Shannon and warren weaver (1949) the mathematical theory of communication. In </a:t>
            </a:r>
            <a:r>
              <a:rPr lang="en-GB" sz="1700" i="1"/>
              <a:t>Classics in media theory</a:t>
            </a:r>
            <a:r>
              <a:rPr lang="en-GB" sz="1700"/>
              <a:t> (pp. 70-83). Routledge.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Kapur, R., 2020. The models of communication. </a:t>
            </a:r>
            <a:r>
              <a:rPr lang="en-GB" sz="1700" i="1"/>
              <a:t>University of Delhi</a:t>
            </a:r>
            <a:r>
              <a:rPr lang="en-GB" sz="1700"/>
              <a:t>, pp.1-10.</a:t>
            </a:r>
          </a:p>
          <a:p>
            <a:pPr>
              <a:lnSpc>
                <a:spcPct val="110000"/>
              </a:lnSpc>
            </a:pPr>
            <a:endParaRPr lang="en-GB" sz="1700"/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Hargie, O. and </a:t>
            </a:r>
            <a:r>
              <a:rPr lang="en-GB" sz="1700" err="1"/>
              <a:t>Tourish</a:t>
            </a:r>
            <a:r>
              <a:rPr lang="en-GB" sz="1700"/>
              <a:t>, D., 2009. Auditing organizational communication. </a:t>
            </a:r>
            <a:r>
              <a:rPr lang="en-GB" sz="1700" i="1"/>
              <a:t>London: </a:t>
            </a:r>
            <a:r>
              <a:rPr lang="en-GB" sz="1700" i="1" err="1"/>
              <a:t>Routlege</a:t>
            </a:r>
            <a:r>
              <a:rPr lang="en-GB" sz="1700"/>
              <a:t>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Rogers, E.M., 1997. </a:t>
            </a:r>
            <a:r>
              <a:rPr lang="en-GB" sz="1700" i="1"/>
              <a:t>History of communication study</a:t>
            </a:r>
            <a:r>
              <a:rPr lang="en-GB" sz="1700"/>
              <a:t>. New York: Free Press.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Griffith, B.A. and Dunham, E.B., 2014. </a:t>
            </a:r>
            <a:r>
              <a:rPr lang="en-GB" sz="1700" i="1"/>
              <a:t>Working in teams: Moving from high potential to high performance</a:t>
            </a:r>
            <a:r>
              <a:rPr lang="en-GB" sz="1700"/>
              <a:t>. Sage Publications.</a:t>
            </a:r>
          </a:p>
          <a:p>
            <a:pPr>
              <a:lnSpc>
                <a:spcPct val="110000"/>
              </a:lnSpc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4213763828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Custom 3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" id="{FF74CFCA-15A8-4A19-8791-A4B07AC19AED}" vid="{4F1DA30D-FBF7-47F9-8AB5-ACED5332D3E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4" ma:contentTypeDescription="Create a new document." ma:contentTypeScope="" ma:versionID="2a191fa440f604e65cde9d4def36820c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ca081d9055a0cafd7d8c1556be0a2321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303CE2F-0280-433B-B2C9-71F95F82B3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541F526-75E8-4918-A9B7-9152B5B2204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62C5105-D137-4551-99BA-750BF75CE817}">
  <ds:schemaRefs>
    <ds:schemaRef ds:uri="http://schemas.microsoft.com/office/2006/documentManagement/types"/>
    <ds:schemaRef ds:uri="http://purl.org/dc/elements/1.1/"/>
    <ds:schemaRef ds:uri="http://purl.org/dc/dcmitype/"/>
    <ds:schemaRef ds:uri="3ef5847a-e696-4fee-a2c0-6c3f87568321"/>
    <ds:schemaRef ds:uri="http://schemas.microsoft.com/office/2006/metadata/properties"/>
    <ds:schemaRef ds:uri="http://www.w3.org/XML/1998/namespace"/>
    <ds:schemaRef ds:uri="http://purl.org/dc/terms/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558</Words>
  <Application>Microsoft Office PowerPoint</Application>
  <PresentationFormat>Widescreen</PresentationFormat>
  <Paragraphs>56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Avenir Next LT Pro</vt:lpstr>
      <vt:lpstr>Avenir Next LT Pro Light</vt:lpstr>
      <vt:lpstr>Neue Haas Grotesk Text Pro</vt:lpstr>
      <vt:lpstr>GradientRise</vt:lpstr>
      <vt:lpstr>Case Study Presentation</vt:lpstr>
      <vt:lpstr>Table of content</vt:lpstr>
      <vt:lpstr>1. Background</vt:lpstr>
      <vt:lpstr>2. Communication Barriers </vt:lpstr>
      <vt:lpstr>2.1 Environmental</vt:lpstr>
      <vt:lpstr>2.2 Age/ Generational </vt:lpstr>
      <vt:lpstr>2.3 Language/ Communication/ Body language </vt:lpstr>
      <vt:lpstr>2.4 Cultural </vt:lpstr>
      <vt:lpstr>2.5 Emotional </vt:lpstr>
      <vt:lpstr>3. Conclusions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 marie Ranger</dc:creator>
  <cp:lastModifiedBy>ann marie Ranger</cp:lastModifiedBy>
  <cp:revision>2</cp:revision>
  <dcterms:created xsi:type="dcterms:W3CDTF">2026-03-09T16:32:32Z</dcterms:created>
  <dcterms:modified xsi:type="dcterms:W3CDTF">2026-03-09T17:37:39Z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