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8" r:id="rId4"/>
  </p:sldMasterIdLst>
  <p:notesMasterIdLst>
    <p:notesMasterId r:id="rId16"/>
  </p:notesMasterIdLst>
  <p:handoutMasterIdLst>
    <p:handoutMasterId r:id="rId17"/>
  </p:handoutMasterIdLst>
  <p:sldIdLst>
    <p:sldId id="1497" r:id="rId5"/>
    <p:sldId id="1507" r:id="rId6"/>
    <p:sldId id="1498" r:id="rId7"/>
    <p:sldId id="1499" r:id="rId8"/>
    <p:sldId id="1501" r:id="rId9"/>
    <p:sldId id="1502" r:id="rId10"/>
    <p:sldId id="1503" r:id="rId11"/>
    <p:sldId id="1504" r:id="rId12"/>
    <p:sldId id="1505" r:id="rId13"/>
    <p:sldId id="1506" r:id="rId14"/>
    <p:sldId id="150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2471F2E-E011-F521-299E-65FC243E7E5E}" name="David Salaguinto" initials="DS" userId="S::davidsa@microsoft.com::9399e6ad-b974-43d0-b593-8c2804f84e0d" providerId="AD"/>
  <p188:author id="{DC3CAF61-3D39-8A1C-6AB6-F5CBCFCBEA47}" name="Vanessa Buzgheia (ALLEGIS GROUP HOLDINGS INC)" initials="" userId="S::v-vabuzgheia@microsoft.com::f3934b54-4599-40d0-96a8-d6208686f730" providerId="AD"/>
  <p188:author id="{9941987A-41B7-49AC-EE6E-03F2D0BD95BA}" name="Daria Naidenov" initials="DN" userId="S::danaidenov@microsoft.com::ab38ab5f-bdf0-4774-ae5a-d2782abb2027" providerId="AD"/>
  <p188:author id="{E2AFCBE2-96AD-378F-B4C9-6D94B252CA9F}" name="Kaila Orsucci (ANDERSEN CONSULTANTS LLC)" initials="KO" userId="S::v-kaiorsucci@microsoft.com::6b53eb50-4ec2-4e76-8ec7-518784d2a68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0102"/>
    <a:srgbClr val="F7E6D4"/>
    <a:srgbClr val="CC563B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F7FC2C-0747-CD7D-6C6E-13AA6C1A7483}" v="564" dt="2026-01-09T15:32:25.725"/>
  </p1510:revLst>
</p1510:revInfo>
</file>

<file path=ppt/tableStyles.xml><?xml version="1.0" encoding="utf-8"?>
<a:tblStyleLst xmlns:a="http://schemas.openxmlformats.org/drawingml/2006/main" def="{00A15C55-8517-42AA-B614-E9B94910E393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86" autoAdjust="0"/>
  </p:normalViewPr>
  <p:slideViewPr>
    <p:cSldViewPr snapToGrid="0">
      <p:cViewPr>
        <p:scale>
          <a:sx n="100" d="100"/>
          <a:sy n="100" d="100"/>
        </p:scale>
        <p:origin x="-691" y="-9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1/9/2026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jp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2.jpg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5894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757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866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4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7216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3052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0065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332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417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4095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5022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Line">
            <a:extLst>
              <a:ext uri="{FF2B5EF4-FFF2-40B4-BE49-F238E27FC236}">
                <a16:creationId xmlns:a16="http://schemas.microsoft.com/office/drawing/2014/main" id="{EDA24A94-6BB7-BD99-F58E-599E702429EC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29" y="3586186"/>
            <a:ext cx="5652471" cy="36576"/>
          </a:xfrm>
          <a:prstGeom prst="rect">
            <a:avLst/>
          </a:prstGeom>
        </p:spPr>
      </p:pic>
      <p:sp>
        <p:nvSpPr>
          <p:cNvPr id="36" name="Title 1">
            <a:extLst>
              <a:ext uri="{FF2B5EF4-FFF2-40B4-BE49-F238E27FC236}">
                <a16:creationId xmlns:a16="http://schemas.microsoft.com/office/drawing/2014/main" id="{BE740DFB-8275-3B3A-B23D-1A1F65B774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9"/>
            <a:ext cx="5652471" cy="2242190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80000"/>
              </a:lnSpc>
              <a:defRPr sz="9400" b="0" i="0" cap="all" spc="-9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5" name="Content Placeholder 7">
            <a:extLst>
              <a:ext uri="{FF2B5EF4-FFF2-40B4-BE49-F238E27FC236}">
                <a16:creationId xmlns:a16="http://schemas.microsoft.com/office/drawing/2014/main" id="{281DE969-26C2-51F8-FB8C-5BF22649B3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34028" y="3981767"/>
            <a:ext cx="5652472" cy="2241234"/>
          </a:xfrm>
        </p:spPr>
        <p:txBody>
          <a:bodyPr anchor="ctr">
            <a:normAutofit/>
          </a:bodyPr>
          <a:lstStyle>
            <a:lvl1pPr marL="0" indent="0">
              <a:lnSpc>
                <a:spcPct val="85000"/>
              </a:lnSpc>
              <a:buFont typeface="Arial" panose="020B0604020202020204" pitchFamily="34" charset="0"/>
              <a:buNone/>
              <a:defRPr sz="18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buFont typeface="+mj-lt"/>
              <a:buNone/>
              <a:defRPr>
                <a:solidFill>
                  <a:schemeClr val="tx2"/>
                </a:solidFill>
                <a:latin typeface="+mn-lt"/>
              </a:defRPr>
            </a:lvl2pPr>
            <a:lvl3pPr marL="457200" indent="0">
              <a:buFont typeface="+mj-lt"/>
              <a:buNone/>
              <a:defRPr>
                <a:solidFill>
                  <a:schemeClr val="tx2"/>
                </a:solidFill>
                <a:latin typeface="+mn-lt"/>
              </a:defRPr>
            </a:lvl3pPr>
            <a:lvl4pPr marL="685800" indent="0">
              <a:buFont typeface="+mj-lt"/>
              <a:buNone/>
              <a:defRPr/>
            </a:lvl4pPr>
            <a:lvl5pPr marL="914400" indent="0">
              <a:buFont typeface="+mj-lt"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2" name="Date Placeholder 4">
            <a:extLst>
              <a:ext uri="{FF2B5EF4-FFF2-40B4-BE49-F238E27FC236}">
                <a16:creationId xmlns:a16="http://schemas.microsoft.com/office/drawing/2014/main" id="{F6C9393C-BE33-3D7E-0B24-2B65765CE5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6453002"/>
            <a:ext cx="10676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5181DF-A557-B54F-A3EC-E0F1AA454BFA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33" name="Footer Placeholder 5">
            <a:extLst>
              <a:ext uri="{FF2B5EF4-FFF2-40B4-BE49-F238E27FC236}">
                <a16:creationId xmlns:a16="http://schemas.microsoft.com/office/drawing/2014/main" id="{3AA959AD-0DC9-D641-41EF-9D2274727C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0165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34" name="Slide Number Placeholder 6">
            <a:extLst>
              <a:ext uri="{FF2B5EF4-FFF2-40B4-BE49-F238E27FC236}">
                <a16:creationId xmlns:a16="http://schemas.microsoft.com/office/drawing/2014/main" id="{90330CCA-1CBB-B8FA-CFB6-4BF044837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57293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0" name="Picture Placeholder 10">
            <a:extLst>
              <a:ext uri="{FF2B5EF4-FFF2-40B4-BE49-F238E27FC236}">
                <a16:creationId xmlns:a16="http://schemas.microsoft.com/office/drawing/2014/main" id="{3DD4BE18-D8F5-E121-55F3-32B95583885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20529" y="0"/>
            <a:ext cx="5271472" cy="6858000"/>
          </a:xfrm>
          <a:blipFill dpi="0" rotWithShape="1">
            <a:blip r:embed="rId4">
              <a:alphaModFix amt="60000"/>
            </a:blip>
            <a:srcRect/>
            <a:stretch>
              <a:fillRect l="-220" t="-3607" r="-2165" b="-903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009320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Line">
            <a:extLst>
              <a:ext uri="{FF2B5EF4-FFF2-40B4-BE49-F238E27FC236}">
                <a16:creationId xmlns:a16="http://schemas.microsoft.com/office/drawing/2014/main" id="{9B43CF31-7993-E1EC-6332-7EC081516F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30" y="5862884"/>
            <a:ext cx="10923934" cy="745198"/>
          </a:xfrm>
          <a:prstGeom prst="rect">
            <a:avLst/>
          </a:prstGeom>
        </p:spPr>
      </p:pic>
      <p:sp>
        <p:nvSpPr>
          <p:cNvPr id="49" name="Title 1">
            <a:extLst>
              <a:ext uri="{FF2B5EF4-FFF2-40B4-BE49-F238E27FC236}">
                <a16:creationId xmlns:a16="http://schemas.microsoft.com/office/drawing/2014/main" id="{0F499242-4D68-E0D9-7C3B-9B9D0D654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29474"/>
            <a:ext cx="10923934" cy="3733410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80000"/>
              </a:lnSpc>
              <a:defRPr sz="9400" b="0" i="0" cap="all" spc="-9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4" y="6453002"/>
            <a:ext cx="3494314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0613BFF-EB9B-B548-A0FD-59AF1D485CF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30141" y="6453002"/>
            <a:ext cx="280540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85782" y="6453002"/>
            <a:ext cx="429207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6446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Line">
            <a:extLst>
              <a:ext uri="{FF2B5EF4-FFF2-40B4-BE49-F238E27FC236}">
                <a16:creationId xmlns:a16="http://schemas.microsoft.com/office/drawing/2014/main" id="{01BCCCD3-4A57-B239-2F1E-687A6429D44D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29" y="3205028"/>
            <a:ext cx="5652471" cy="36576"/>
          </a:xfrm>
          <a:prstGeom prst="rect">
            <a:avLst/>
          </a:prstGeom>
        </p:spPr>
      </p:pic>
      <p:sp>
        <p:nvSpPr>
          <p:cNvPr id="26" name="Title 1">
            <a:extLst>
              <a:ext uri="{FF2B5EF4-FFF2-40B4-BE49-F238E27FC236}">
                <a16:creationId xmlns:a16="http://schemas.microsoft.com/office/drawing/2014/main" id="{61116443-DE54-77AA-7DB8-69A8D90C2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1702"/>
            <a:ext cx="5652471" cy="2241439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80000"/>
              </a:lnSpc>
              <a:defRPr sz="6200" b="0" i="0" cap="all" spc="-9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8" y="3615050"/>
            <a:ext cx="5652472" cy="2607949"/>
          </a:xfrm>
        </p:spPr>
        <p:txBody>
          <a:bodyPr>
            <a:normAutofit/>
          </a:bodyPr>
          <a:lstStyle>
            <a:lvl1pPr marL="0" indent="0">
              <a:lnSpc>
                <a:spcPct val="105000"/>
              </a:lnSpc>
              <a:buNone/>
              <a:defRPr sz="1600" b="0" i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A222E353-0347-132E-E867-33914DB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6453002"/>
            <a:ext cx="106762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62EA116-97E7-DB46-9F07-5EA3E970EA29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92329690-3D50-86E1-FAE0-DD69A2A8F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0165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07B01184-B621-2F8C-EACB-F6FE05AAA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57293" y="6453002"/>
            <a:ext cx="429207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1" name="Picture Placeholder 10">
            <a:extLst>
              <a:ext uri="{FF2B5EF4-FFF2-40B4-BE49-F238E27FC236}">
                <a16:creationId xmlns:a16="http://schemas.microsoft.com/office/drawing/2014/main" id="{B0F21DEB-5E55-D759-1F80-34FBC9BA41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20528" y="0"/>
            <a:ext cx="5305669" cy="6858000"/>
          </a:xfrm>
          <a:blipFill dpi="0" rotWithShape="1">
            <a:blip r:embed="rId4">
              <a:alphaModFix amt="60000"/>
            </a:blip>
            <a:srcRect/>
            <a:stretch>
              <a:fillRect l="-220" t="-3607" r="-1505" b="-903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689326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4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Star">
            <a:extLst>
              <a:ext uri="{FF2B5EF4-FFF2-40B4-BE49-F238E27FC236}">
                <a16:creationId xmlns:a16="http://schemas.microsoft.com/office/drawing/2014/main" id="{CE1EBC89-4F77-F406-6F55-CF68F0B2B3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15022" y="5475285"/>
            <a:ext cx="742942" cy="742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34030" y="2135571"/>
            <a:ext cx="10923934" cy="2599051"/>
          </a:xfrm>
        </p:spPr>
        <p:txBody>
          <a:bodyPr anchor="ctr">
            <a:noAutofit/>
          </a:bodyPr>
          <a:lstStyle>
            <a:lvl1pPr marL="0" indent="0">
              <a:lnSpc>
                <a:spcPct val="85000"/>
              </a:lnSpc>
              <a:buNone/>
              <a:defRPr sz="6200" b="0" i="0" cap="all" spc="-90" baseline="0">
                <a:solidFill>
                  <a:schemeClr val="tx2"/>
                </a:solidFill>
                <a:latin typeface="+mn-lt"/>
              </a:defRPr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 dirty="0"/>
              <a:t>Click to add Statement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648" y="6456218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4977FE3-BF7B-8E4A-9CFD-75BECF8C4782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43130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Line">
            <a:extLst>
              <a:ext uri="{FF2B5EF4-FFF2-40B4-BE49-F238E27FC236}">
                <a16:creationId xmlns:a16="http://schemas.microsoft.com/office/drawing/2014/main" id="{2796F9B5-7FCA-165B-81FF-CCFC513610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30" y="5862884"/>
            <a:ext cx="10923934" cy="745198"/>
          </a:xfrm>
          <a:prstGeom prst="rect">
            <a:avLst/>
          </a:prstGeom>
        </p:spPr>
      </p:pic>
      <p:sp>
        <p:nvSpPr>
          <p:cNvPr id="54" name="Title 1">
            <a:extLst>
              <a:ext uri="{FF2B5EF4-FFF2-40B4-BE49-F238E27FC236}">
                <a16:creationId xmlns:a16="http://schemas.microsoft.com/office/drawing/2014/main" id="{D60062CE-FB5B-98B4-DD60-2BDB87915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30" y="2129474"/>
            <a:ext cx="10923934" cy="3727767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80000"/>
              </a:lnSpc>
              <a:defRPr sz="9400" b="0" i="0" cap="all" spc="-9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1" name="Date Placeholder 3">
            <a:extLst>
              <a:ext uri="{FF2B5EF4-FFF2-40B4-BE49-F238E27FC236}">
                <a16:creationId xmlns:a16="http://schemas.microsoft.com/office/drawing/2014/main" id="{2F6A41B8-283F-AD78-7825-96B74106282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4" y="645300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0613BFF-EB9B-B548-A0FD-59AF1D485CF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2" name="Footer Placeholder 4">
            <a:extLst>
              <a:ext uri="{FF2B5EF4-FFF2-40B4-BE49-F238E27FC236}">
                <a16:creationId xmlns:a16="http://schemas.microsoft.com/office/drawing/2014/main" id="{27A23E48-70A1-5D87-06C3-5B994014D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30141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3" name="Slide Number Placeholder 5">
            <a:extLst>
              <a:ext uri="{FF2B5EF4-FFF2-40B4-BE49-F238E27FC236}">
                <a16:creationId xmlns:a16="http://schemas.microsoft.com/office/drawing/2014/main" id="{DC44A23F-66C2-EA6D-F59D-E9A91E0B2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185782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7596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Line">
            <a:extLst>
              <a:ext uri="{FF2B5EF4-FFF2-40B4-BE49-F238E27FC236}">
                <a16:creationId xmlns:a16="http://schemas.microsoft.com/office/drawing/2014/main" id="{01BCCCD3-4A57-B239-2F1E-687A6429D44D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28" y="3210422"/>
            <a:ext cx="6595449" cy="3657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FFCB02B-08FB-F3AA-5366-A6CF8240F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1702"/>
            <a:ext cx="6595446" cy="2241439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80000"/>
              </a:lnSpc>
              <a:defRPr sz="6200" b="0" i="0" cap="all" spc="-9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7" y="3608708"/>
            <a:ext cx="6595447" cy="2614292"/>
          </a:xfrm>
        </p:spPr>
        <p:txBody>
          <a:bodyPr>
            <a:normAutofit/>
          </a:bodyPr>
          <a:lstStyle>
            <a:lvl1pPr marL="0" indent="0">
              <a:lnSpc>
                <a:spcPct val="105000"/>
              </a:lnSpc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A222E353-0347-132E-E867-33914DB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6453002"/>
            <a:ext cx="106762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2EA116-97E7-DB46-9F07-5EA3E970EA29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92329690-3D50-86E1-FAE0-DD69A2A8F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4462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07B01184-B621-2F8C-EACB-F6FE05AAA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80026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1" name="Picture Placeholder 10">
            <a:extLst>
              <a:ext uri="{FF2B5EF4-FFF2-40B4-BE49-F238E27FC236}">
                <a16:creationId xmlns:a16="http://schemas.microsoft.com/office/drawing/2014/main" id="{B0F21DEB-5E55-D759-1F80-34FBC9BA41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863502" y="0"/>
            <a:ext cx="4328498" cy="6858000"/>
          </a:xfrm>
          <a:blipFill dpi="0" rotWithShape="1">
            <a:blip r:embed="rId4">
              <a:alphaModFix amt="60000"/>
            </a:blip>
            <a:srcRect/>
            <a:stretch>
              <a:fillRect l="-9847" t="-6321" r="-14842" b="-632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5614116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Line">
            <a:extLst>
              <a:ext uri="{FF2B5EF4-FFF2-40B4-BE49-F238E27FC236}">
                <a16:creationId xmlns:a16="http://schemas.microsoft.com/office/drawing/2014/main" id="{DFB36249-DEE2-32F0-26BA-85D269AB4D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30" y="4362766"/>
            <a:ext cx="10923934" cy="7451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3" y="5107964"/>
            <a:ext cx="9980965" cy="1115036"/>
          </a:xfrm>
        </p:spPr>
        <p:txBody>
          <a:bodyPr anchor="t">
            <a:normAutofit/>
          </a:bodyPr>
          <a:lstStyle>
            <a:lvl1pPr>
              <a:lnSpc>
                <a:spcPct val="120000"/>
              </a:lnSpc>
              <a:defRPr sz="1800" b="0" i="0" cap="none" spc="3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384313" y="634999"/>
            <a:ext cx="11173651" cy="424296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30000" b="0" i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84313" y="6453002"/>
            <a:ext cx="3494314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403F88D-6DA9-5544-AD9E-D5B84C42C3D6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939233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rgbClr val="F7E6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Line">
            <a:extLst>
              <a:ext uri="{FF2B5EF4-FFF2-40B4-BE49-F238E27FC236}">
                <a16:creationId xmlns:a16="http://schemas.microsoft.com/office/drawing/2014/main" id="{79111B7E-E65A-830F-BB87-73F66B7CA5CA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29" y="2477902"/>
            <a:ext cx="10367351" cy="365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4998"/>
            <a:ext cx="10367350" cy="1494476"/>
          </a:xfrm>
        </p:spPr>
        <p:txBody>
          <a:bodyPr anchor="b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4029" y="3242950"/>
            <a:ext cx="4714882" cy="2980050"/>
          </a:xfrm>
        </p:spPr>
        <p:txBody>
          <a:bodyPr>
            <a:norm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286500" y="3242950"/>
            <a:ext cx="4714879" cy="2980050"/>
          </a:xfrm>
        </p:spPr>
        <p:txBody>
          <a:bodyPr>
            <a:normAutofit/>
          </a:bodyPr>
          <a:lstStyle>
            <a:lvl1pPr marL="0" indent="0">
              <a:buNone/>
              <a:defRPr sz="1600" b="0" i="0">
                <a:solidFill>
                  <a:schemeClr val="tx2"/>
                </a:solidFill>
                <a:latin typeface="+mn-lt"/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56B0272-E495-D640-B781-3B45457E1DA4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16531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72172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112406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0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Line">
            <a:extLst>
              <a:ext uri="{FF2B5EF4-FFF2-40B4-BE49-F238E27FC236}">
                <a16:creationId xmlns:a16="http://schemas.microsoft.com/office/drawing/2014/main" id="{01BCCCD3-4A57-B239-2F1E-687A6429D44D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28" y="4326189"/>
            <a:ext cx="6595449" cy="36576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4FFCB02B-08FB-F3AA-5366-A6CF8240F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1702"/>
            <a:ext cx="6595446" cy="3350064"/>
          </a:xfrm>
        </p:spPr>
        <p:txBody>
          <a:bodyPr lIns="0" tIns="0" rIns="0" bIns="0" anchor="t">
            <a:noAutofit/>
          </a:bodyPr>
          <a:lstStyle>
            <a:lvl1pPr>
              <a:lnSpc>
                <a:spcPct val="80000"/>
              </a:lnSpc>
              <a:defRPr sz="9400" b="0" i="0" cap="all" spc="-90" baseline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4027" y="4707188"/>
            <a:ext cx="6595447" cy="1515811"/>
          </a:xfrm>
        </p:spPr>
        <p:txBody>
          <a:bodyPr>
            <a:normAutofit/>
          </a:bodyPr>
          <a:lstStyle>
            <a:lvl1pPr marL="0" indent="0">
              <a:lnSpc>
                <a:spcPct val="105000"/>
              </a:lnSpc>
              <a:buNone/>
              <a:defRPr sz="1600" b="0" i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Date Placeholder 4">
            <a:extLst>
              <a:ext uri="{FF2B5EF4-FFF2-40B4-BE49-F238E27FC236}">
                <a16:creationId xmlns:a16="http://schemas.microsoft.com/office/drawing/2014/main" id="{A222E353-0347-132E-E867-33914DB6B69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8" y="6453002"/>
            <a:ext cx="106762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B62EA116-97E7-DB46-9F07-5EA3E970EA29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6" name="Footer Placeholder 5">
            <a:extLst>
              <a:ext uri="{FF2B5EF4-FFF2-40B4-BE49-F238E27FC236}">
                <a16:creationId xmlns:a16="http://schemas.microsoft.com/office/drawing/2014/main" id="{92329690-3D50-86E1-FAE0-DD69A2A8F1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955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  <a:effectLst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47" name="Slide Number Placeholder 6">
            <a:extLst>
              <a:ext uri="{FF2B5EF4-FFF2-40B4-BE49-F238E27FC236}">
                <a16:creationId xmlns:a16="http://schemas.microsoft.com/office/drawing/2014/main" id="{07B01184-B621-2F8C-EACB-F6FE05AAA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775193" y="6453002"/>
            <a:ext cx="429207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6" name="Picture Placeholder 10">
            <a:extLst>
              <a:ext uri="{FF2B5EF4-FFF2-40B4-BE49-F238E27FC236}">
                <a16:creationId xmlns:a16="http://schemas.microsoft.com/office/drawing/2014/main" id="{5536CDF8-AA51-ACFF-01A1-5AC91FA20068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863502" y="0"/>
            <a:ext cx="4328498" cy="6858000"/>
          </a:xfrm>
          <a:blipFill dpi="0" rotWithShape="1">
            <a:blip r:embed="rId4">
              <a:alphaModFix amt="60000"/>
            </a:blip>
            <a:srcRect/>
            <a:stretch>
              <a:fillRect l="-9847" t="-6321" r="-14842" b="-632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80646542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Star">
            <a:extLst>
              <a:ext uri="{FF2B5EF4-FFF2-40B4-BE49-F238E27FC236}">
                <a16:creationId xmlns:a16="http://schemas.microsoft.com/office/drawing/2014/main" id="{10964672-E518-4D68-E636-8E6CE3F415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815022" y="630244"/>
            <a:ext cx="742942" cy="74294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4030" y="5475285"/>
            <a:ext cx="10911459" cy="747715"/>
          </a:xfrm>
        </p:spPr>
        <p:txBody>
          <a:bodyPr anchor="t">
            <a:normAutofit/>
          </a:bodyPr>
          <a:lstStyle>
            <a:lvl1pPr>
              <a:lnSpc>
                <a:spcPct val="105000"/>
              </a:lnSpc>
              <a:defRPr sz="1800" b="0" i="0" cap="none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7" y="1377942"/>
            <a:ext cx="10945317" cy="3350584"/>
          </a:xfrm>
        </p:spPr>
        <p:txBody>
          <a:bodyPr anchor="b">
            <a:normAutofit/>
          </a:bodyPr>
          <a:lstStyle>
            <a:lvl1pPr marL="164592" indent="-164592">
              <a:lnSpc>
                <a:spcPct val="85000"/>
              </a:lnSpc>
              <a:spcBef>
                <a:spcPts val="0"/>
              </a:spcBef>
              <a:buNone/>
              <a:defRPr sz="6200" b="0" i="0" cap="all" spc="-90" baseline="0">
                <a:solidFill>
                  <a:schemeClr val="tx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30" y="6453002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204386B-8732-1647-8BAD-75995015164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66092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1733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064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>
            <a:extLst>
              <a:ext uri="{FF2B5EF4-FFF2-40B4-BE49-F238E27FC236}">
                <a16:creationId xmlns:a16="http://schemas.microsoft.com/office/drawing/2014/main" id="{74C27216-5A6D-E1CC-74C5-D39B47557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29" y="635000"/>
            <a:ext cx="4714882" cy="5588000"/>
          </a:xfrm>
        </p:spPr>
        <p:txBody>
          <a:bodyPr anchor="t">
            <a:noAutofit/>
          </a:bodyPr>
          <a:lstStyle>
            <a:lvl1pPr>
              <a:defRPr sz="9400" b="0" i="0">
                <a:solidFill>
                  <a:schemeClr val="bg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499" y="634999"/>
            <a:ext cx="5271465" cy="5588001"/>
          </a:xfrm>
        </p:spPr>
        <p:txBody>
          <a:bodyPr>
            <a:normAutofit/>
          </a:bodyPr>
          <a:lstStyle>
            <a:lvl1pPr marL="0" indent="0">
              <a:buNone/>
              <a:defRPr sz="1600" b="0" i="0">
                <a:solidFill>
                  <a:schemeClr val="bg2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4029" y="6453002"/>
            <a:ext cx="3494314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75DCFB8-B573-B542-A6DF-FEACB0967523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104240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Line">
            <a:extLst>
              <a:ext uri="{FF2B5EF4-FFF2-40B4-BE49-F238E27FC236}">
                <a16:creationId xmlns:a16="http://schemas.microsoft.com/office/drawing/2014/main" id="{769E3541-74F7-52C9-B94C-5EA4CD71BC68}"/>
              </a:ext>
            </a:extLst>
          </p:cNvPr>
          <p:cNvPicPr>
            <a:picLocks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12776" y="3009004"/>
            <a:ext cx="10945188" cy="3657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776" y="634998"/>
            <a:ext cx="10945188" cy="2059433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6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4029" y="3594099"/>
            <a:ext cx="10923935" cy="262890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tx2"/>
                </a:solidFill>
              </a:defRPr>
            </a:lvl1pPr>
            <a:lvl2pPr marL="228600" indent="0">
              <a:buNone/>
              <a:defRPr sz="1600">
                <a:solidFill>
                  <a:schemeClr val="tx2"/>
                </a:solidFill>
              </a:defRPr>
            </a:lvl2pPr>
            <a:lvl3pPr marL="457200" indent="0">
              <a:buNone/>
              <a:defRPr sz="1600">
                <a:solidFill>
                  <a:schemeClr val="tx2"/>
                </a:solidFill>
              </a:defRPr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2776" y="6465447"/>
            <a:ext cx="3494314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69383B-C5E1-4521-99A0-272118635CD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90744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4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5815" y="4362766"/>
            <a:ext cx="11042149" cy="1493518"/>
          </a:xfrm>
        </p:spPr>
        <p:txBody>
          <a:bodyPr anchor="ctr">
            <a:noAutofit/>
          </a:bodyPr>
          <a:lstStyle>
            <a:lvl1pPr algn="l">
              <a:defRPr sz="9400" b="0" i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4030" y="5856285"/>
            <a:ext cx="10923934" cy="36671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b="1" i="0">
                <a:solidFill>
                  <a:schemeClr val="tx2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31" name="Picture Placeholder 10">
            <a:extLst>
              <a:ext uri="{FF2B5EF4-FFF2-40B4-BE49-F238E27FC236}">
                <a16:creationId xmlns:a16="http://schemas.microsoft.com/office/drawing/2014/main" id="{006BDCE3-174A-5A48-70E5-1EF0F0915450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-1" y="0"/>
            <a:ext cx="12192000" cy="3981766"/>
          </a:xfrm>
          <a:blipFill dpi="0" rotWithShape="1">
            <a:blip r:embed="rId2">
              <a:alphaModFix amt="60000"/>
            </a:blip>
            <a:srcRect/>
            <a:stretch>
              <a:fillRect t="-4626" b="-1178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C980E57-BB79-6C48-B673-A431A12C503C}" type="datetime1">
              <a:rPr lang="en-US" smtClean="0"/>
              <a:pPr/>
              <a:t>1/9/2026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373116" y="6453002"/>
            <a:ext cx="280540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128757" y="6453002"/>
            <a:ext cx="429207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66855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487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9" r:id="rId1"/>
    <p:sldLayoutId id="2147484290" r:id="rId2"/>
    <p:sldLayoutId id="2147484291" r:id="rId3"/>
    <p:sldLayoutId id="2147484292" r:id="rId4"/>
    <p:sldLayoutId id="2147484293" r:id="rId5"/>
    <p:sldLayoutId id="2147484294" r:id="rId6"/>
    <p:sldLayoutId id="2147484295" r:id="rId7"/>
    <p:sldLayoutId id="2147484296" r:id="rId8"/>
    <p:sldLayoutId id="2147484297" r:id="rId9"/>
    <p:sldLayoutId id="2147484298" r:id="rId10"/>
    <p:sldLayoutId id="2147484299" r:id="rId11"/>
    <p:sldLayoutId id="2147484300" r:id="rId12"/>
    <p:sldLayoutId id="2147484301" r:id="rId13"/>
    <p:sldLayoutId id="2147484302" r:id="rId14"/>
    <p:sldLayoutId id="2147484303" r:id="rId15"/>
    <p:sldLayoutId id="2147484304" r:id="rId16"/>
    <p:sldLayoutId id="2147484305" r:id="rId17"/>
    <p:sldLayoutId id="2147484306" r:id="rId18"/>
    <p:sldLayoutId id="2147484307" r:id="rId19"/>
    <p:sldLayoutId id="2147484308" r:id="rId20"/>
    <p:sldLayoutId id="2147484309" r:id="rId21"/>
    <p:sldLayoutId id="2147484310" r:id="rId22"/>
    <p:sldLayoutId id="2147484311" r:id="rId23"/>
    <p:sldLayoutId id="2147484312" r:id="rId2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cc.police.uk/our-work/violence-against-women-and-girls/operation-soteria/" TargetMode="External"/><Relationship Id="rId3" Type="http://schemas.openxmlformats.org/officeDocument/2006/relationships/hyperlink" Target="https://assets-hmicfrs.justiceinspectorates.gov.uk/uploads/police-response-to-violence-against-women-and-girls-final-inspection-report.pdf" TargetMode="External"/><Relationship Id="rId7" Type="http://schemas.openxmlformats.org/officeDocument/2006/relationships/hyperlink" Target="https://news.npcc.police.uk/releases/first-benchmark-of-police-performance-on-tackling-violence-against-women-and-girls-published" TargetMode="External"/><Relationship Id="rId2" Type="http://schemas.openxmlformats.org/officeDocument/2006/relationships/hyperlink" Target="https://www.bristol.ac.uk/media-library/sites/sps/news/2024/Amatteroftrust_Gill&amp;Anitha_November2024.pdf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met.police.uk/rqo/request/ri/request-information/cl/triage/v2/request-information-under-clares-law/#:~:text=Clare's%20Law%20allows%20the%20police,risk%20and%20prevent%20further%20crimes" TargetMode="External"/><Relationship Id="rId11" Type="http://schemas.openxmlformats.org/officeDocument/2006/relationships/hyperlink" Target="https://www.endviolenceagainstwomen.org.uk/wp-content/uploads/2023/02/Snapshot-2022-23-final-140223.pdf" TargetMode="External"/><Relationship Id="rId5" Type="http://schemas.openxmlformats.org/officeDocument/2006/relationships/hyperlink" Target="https://www.gov.uk/government/publications/tackling-violence-against-women-and-girls-strategy" TargetMode="External"/><Relationship Id="rId10" Type="http://schemas.openxmlformats.org/officeDocument/2006/relationships/hyperlink" Target="https://www.ons.gov.uk/peoplepopulationandcommunity/crimeandjustice/articles/redevelopmentofdomesticabusestatistics/researchupdatenovember2025" TargetMode="External"/><Relationship Id="rId4" Type="http://schemas.openxmlformats.org/officeDocument/2006/relationships/hyperlink" Target="https://www.gov.uk/government/publications/key-findings-from-analysis-of-domestic-homicide-reviews/key-findings-from-analysis-of-domestic-homicide-reviews" TargetMode="External"/><Relationship Id="rId9" Type="http://schemas.openxmlformats.org/officeDocument/2006/relationships/hyperlink" Target="https://www.npcc.police.uk/SysSiteAssets/media/downloads/our-work/vawg/vawg-framework-for-deliver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57989-07E4-B482-9F2A-EBF670F7FA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8612" y="-2663"/>
            <a:ext cx="11838334" cy="4227782"/>
          </a:xfrm>
        </p:spPr>
        <p:txBody>
          <a:bodyPr>
            <a:noAutofit/>
          </a:bodyPr>
          <a:lstStyle/>
          <a:p>
            <a:r>
              <a:rPr lang="en-US" sz="4000" dirty="0">
                <a:ea typeface="+mj-lt"/>
                <a:cs typeface="+mj-lt"/>
              </a:rPr>
              <a:t>How effective is the UK policing response to violence against women and girls, and what systemic reforms are needed to ensure consistent protection, justice, and prevention across all communities?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CF5F8-0028-8636-5006-5D5C52B3277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Dan Phillips 2305529</a:t>
            </a:r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757E3-2905-781C-A21A-99BEF677E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 Declaration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A21C87-FCD8-63FA-D726-08C6D6F47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 AI used as per the guidance from the assignment specification.</a:t>
            </a:r>
          </a:p>
          <a:p>
            <a:endParaRPr lang="en-US" dirty="0"/>
          </a:p>
          <a:p>
            <a:r>
              <a:rPr lang="en-US"/>
              <a:t>Daniel J Phillips 8/</a:t>
            </a:r>
            <a:r>
              <a:rPr lang="en-US" dirty="0"/>
              <a:t>01/26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33B27-3F9B-4438-FCEF-0E65B20A9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E620F7-E48A-4DD9-9D86-8AF92F80DB56}" type="datetime1">
              <a:t>1/9/2026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62A7B-AB7B-7B3C-EB6F-D777B2359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AB52DA-9A83-FFF5-CBB3-A908482A4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692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0D9FB-B08B-6550-BEBF-B43074192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anchor="t">
            <a:normAutofit/>
          </a:bodyPr>
          <a:lstStyle/>
          <a:p>
            <a:r>
              <a:rPr lang="en-US"/>
              <a:t>Contents</a:t>
            </a:r>
          </a:p>
        </p:txBody>
      </p:sp>
      <p:pic>
        <p:nvPicPr>
          <p:cNvPr id="4" name="Picture Placeholder 3" descr="Working to end violence against women ...">
            <a:extLst>
              <a:ext uri="{FF2B5EF4-FFF2-40B4-BE49-F238E27FC236}">
                <a16:creationId xmlns:a16="http://schemas.microsoft.com/office/drawing/2014/main" id="{6DAC50A4-BDD8-4080-E44E-0FAFDDC623A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5023" b="15023"/>
          <a:stretch/>
        </p:blipFill>
        <p:spPr>
          <a:xfrm>
            <a:off x="4965372" y="1161288"/>
            <a:ext cx="6729623" cy="4645152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7904-BA22-561E-1DE0-8E716FCEA69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2587797"/>
            <a:ext cx="3143989" cy="290774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endParaRPr lang="en-US" dirty="0"/>
          </a:p>
          <a:p>
            <a:r>
              <a:rPr lang="en-US" dirty="0"/>
              <a:t>Introduction</a:t>
            </a:r>
          </a:p>
          <a:p>
            <a:r>
              <a:rPr lang="en-US" dirty="0"/>
              <a:t>What is VAWG?</a:t>
            </a:r>
          </a:p>
          <a:p>
            <a:r>
              <a:rPr lang="en-US" dirty="0"/>
              <a:t>Key Point 1- Effectiveness? What's Working?</a:t>
            </a:r>
          </a:p>
          <a:p>
            <a:r>
              <a:rPr lang="en-US" dirty="0"/>
              <a:t>Key Point 2 – Limitations and Failures</a:t>
            </a:r>
          </a:p>
          <a:p>
            <a:r>
              <a:rPr lang="en-US"/>
              <a:t>Case Study – Clare Wood and Clare's Law</a:t>
            </a:r>
            <a:endParaRPr lang="en-US" dirty="0"/>
          </a:p>
          <a:p>
            <a:r>
              <a:rPr lang="en-US"/>
              <a:t>Key Point 3 – Systemic Reforms</a:t>
            </a:r>
            <a:endParaRPr lang="en-US" dirty="0"/>
          </a:p>
          <a:p>
            <a:r>
              <a:rPr lang="en-US"/>
              <a:t>Conclusion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F52E4CF0-6005-9231-D934-099B4293B6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A5181DF-A557-B54F-A3EC-E0F1AA454BFA}" type="datetime1">
              <a:rPr lang="en-US" smtClean="0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97E7BE51-5A93-8BE9-3CDF-10011C368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9A80E31-EF81-8986-D1CF-9CD4D4C72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177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3B5091F-81D2-D834-A9A7-277EA51902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4020" y="2047328"/>
            <a:ext cx="4937760" cy="36941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highlight>
                  <a:srgbClr val="FFFFFF"/>
                </a:highlight>
              </a:rPr>
              <a:t>Violence against women and girls remains a significant and persistent issue within the UK.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highlight>
                  <a:srgbClr val="FFFFFF"/>
                </a:highlight>
              </a:rPr>
              <a:t>Around one in four women in England and Wales will experience domestic abuse during their lifetime.</a:t>
            </a:r>
          </a:p>
          <a:p>
            <a:pPr>
              <a:lnSpc>
                <a:spcPct val="100000"/>
              </a:lnSpc>
            </a:pPr>
            <a:r>
              <a:rPr lang="en-US" sz="1800" dirty="0">
                <a:highlight>
                  <a:srgbClr val="FFFFFF"/>
                </a:highlight>
              </a:rPr>
              <a:t>High levels of underreporting, low prosecution outcomes, and inconsistent responses across police forces, call in to question the effectiveness of the current response.</a:t>
            </a:r>
            <a:endParaRPr lang="en-US" sz="1800" dirty="0"/>
          </a:p>
          <a:p>
            <a:pPr>
              <a:lnSpc>
                <a:spcPct val="100000"/>
              </a:lnSpc>
            </a:pPr>
            <a:endParaRPr lang="en-US" sz="1800" dirty="0">
              <a:highlight>
                <a:srgbClr val="FFFFFF"/>
              </a:highlight>
            </a:endParaRP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(Office For National Statistics, 2025).</a:t>
            </a:r>
          </a:p>
        </p:txBody>
      </p:sp>
      <p:pic>
        <p:nvPicPr>
          <p:cNvPr id="3" name="Picture 2" descr="domestic violence ...">
            <a:extLst>
              <a:ext uri="{FF2B5EF4-FFF2-40B4-BE49-F238E27FC236}">
                <a16:creationId xmlns:a16="http://schemas.microsoft.com/office/drawing/2014/main" id="{CA4C42C7-5134-9156-8D18-60EFB76BAC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562" y="2251489"/>
            <a:ext cx="4937760" cy="3285854"/>
          </a:xfrm>
          <a:prstGeom prst="rect">
            <a:avLst/>
          </a:prstGeom>
          <a:noFill/>
        </p:spPr>
      </p:pic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471A3724-1B38-470A-711B-BC53B7DAD7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69383B-C5E1-4521-99A0-272118635CDC}" type="datetime1">
              <a:rPr lang="en-US" smtClean="0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A0F49BD3-86FF-02DA-5AB8-57B14E7DA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1BE27276-7ADC-F5A5-6BC9-BE79114BF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4F4B0A-96B2-3277-1E43-AE02832A5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What is VAWG?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0D6807-E060-5F6B-611E-25C4B4E36B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>
                <a:highlight>
                  <a:srgbClr val="FFFFFF"/>
                </a:highlight>
              </a:rPr>
              <a:t>It includes offences such as domestic abuse, rape and sexual assault, stalking, forced marriage, </a:t>
            </a:r>
            <a:r>
              <a:rPr lang="en-US" sz="1600" err="1">
                <a:highlight>
                  <a:srgbClr val="FFFFFF"/>
                </a:highlight>
              </a:rPr>
              <a:t>honour</a:t>
            </a:r>
            <a:r>
              <a:rPr lang="en-US" sz="1600" dirty="0">
                <a:highlight>
                  <a:srgbClr val="FFFFFF"/>
                </a:highlight>
              </a:rPr>
              <a:t>-based abuse, and female genital mutilation.</a:t>
            </a: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highlight>
                  <a:srgbClr val="FFFFFF"/>
                </a:highlight>
              </a:rPr>
              <a:t>The UK government and policing bodies formally adopted the VAWG framework to encourage a more coordinated and victim-focused response.</a:t>
            </a:r>
          </a:p>
          <a:p>
            <a:pPr>
              <a:lnSpc>
                <a:spcPct val="100000"/>
              </a:lnSpc>
            </a:pPr>
            <a:r>
              <a:rPr lang="en-US" sz="1600" dirty="0">
                <a:highlight>
                  <a:srgbClr val="FFFFFF"/>
                </a:highlight>
              </a:rPr>
              <a:t>However, the complexity of VAWG presents significant challenges for policing.</a:t>
            </a:r>
          </a:p>
          <a:p>
            <a:pPr>
              <a:lnSpc>
                <a:spcPct val="100000"/>
              </a:lnSpc>
            </a:pPr>
            <a:r>
              <a:rPr lang="en-US" sz="1600" dirty="0"/>
              <a:t>(Home Office, 2021), (NPCC, 2024), (Phipps and Smith, 2012).</a:t>
            </a:r>
          </a:p>
        </p:txBody>
      </p:sp>
      <p:pic>
        <p:nvPicPr>
          <p:cNvPr id="4" name="Picture 3" descr="Violence Against Women and Girls (VAWG ...">
            <a:extLst>
              <a:ext uri="{FF2B5EF4-FFF2-40B4-BE49-F238E27FC236}">
                <a16:creationId xmlns:a16="http://schemas.microsoft.com/office/drawing/2014/main" id="{A6875644-F0A1-770F-976D-CAFF6F253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8858" y="2478024"/>
            <a:ext cx="4931915" cy="369417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9E9C13-84A3-2366-36B9-F296F3E0AC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103147F-8591-4942-8610-59C1DDF1C6E9}" type="datetime1">
              <a:rPr lang="en-US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9C1586C-2A89-366C-A13A-8C669B110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D378BB-2D82-39C6-A9B3-D7326F8D5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5199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6C547-AE33-7BB7-32D0-C21D61D7C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Effectiveness? What's Working?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DD1A1-705F-FA05-E193-DE13FB7ADC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</a:rPr>
              <a:t>Policing in the United Kingdom has taken a number of concrete steps in recent years to improve how it responds to violence against women and girls.</a:t>
            </a:r>
            <a:endParaRPr lang="en-US" sz="1400" dirty="0"/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</a:rPr>
              <a:t>Operation Soteria brings police together with academics to change how sensitive cases like rape are investigated.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</a:rPr>
              <a:t>Inspections have showed that some forces are better than others at using intelligence to guide their response and at monitoring their performance. </a:t>
            </a:r>
          </a:p>
          <a:p>
            <a:pPr>
              <a:lnSpc>
                <a:spcPct val="100000"/>
              </a:lnSpc>
            </a:pPr>
            <a:r>
              <a:rPr lang="en-US" sz="1400" dirty="0">
                <a:highlight>
                  <a:srgbClr val="FFFFFF"/>
                </a:highlight>
              </a:rPr>
              <a:t>Research highlights that low charging rates still persist, with less than one quarter of serious sexual assault and domestic violence cases resulting in charges in some forces.</a:t>
            </a:r>
          </a:p>
          <a:p>
            <a:pPr>
              <a:lnSpc>
                <a:spcPct val="100000"/>
              </a:lnSpc>
            </a:pPr>
            <a:r>
              <a:rPr lang="en-US" sz="1400" dirty="0"/>
              <a:t>(HMICFRS, 2021), (Gill and Anitha, 2024), (NPCC, 2023).</a:t>
            </a:r>
          </a:p>
        </p:txBody>
      </p:sp>
      <p:pic>
        <p:nvPicPr>
          <p:cNvPr id="4" name="Picture 3" descr="A person in a yellow jacket&#10;&#10;AI-generated content may be incorrect.">
            <a:extLst>
              <a:ext uri="{FF2B5EF4-FFF2-40B4-BE49-F238E27FC236}">
                <a16:creationId xmlns:a16="http://schemas.microsoft.com/office/drawing/2014/main" id="{094EA726-DA31-DCDE-85BB-6892B64165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866" r="25060" b="-1"/>
          <a:stretch>
            <a:fillRect/>
          </a:stretch>
        </p:blipFill>
        <p:spPr>
          <a:xfrm>
            <a:off x="6345936" y="2478024"/>
            <a:ext cx="4937760" cy="369417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3FF513-2C59-D370-1D7A-CFD67668CA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B9AA176-F2AD-40EC-8F66-BD0F45740CF4}" type="datetime1">
              <a:rPr lang="en-US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7F261528-8D70-410E-EEBA-733A43FEA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57906-1D88-8B5B-7141-53F5ED7F3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373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BDC83-0005-C869-DDCE-FF58895A5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Limitations and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9A14D2-E47A-8D51-81ED-7537D47AB8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5240" y="1722951"/>
            <a:ext cx="5935287" cy="36941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highlight>
                  <a:srgbClr val="FFFFFF"/>
                </a:highlight>
              </a:rPr>
              <a:t>Despite improvements in strategy and a further focus, serious limitations remain in how UK policing responds to violence against women and girls.</a:t>
            </a:r>
            <a:endParaRPr lang="en-US" sz="1800" dirty="0"/>
          </a:p>
          <a:p>
            <a:pPr>
              <a:lnSpc>
                <a:spcPct val="100000"/>
              </a:lnSpc>
            </a:pPr>
            <a:endParaRPr lang="en-US" sz="1800" dirty="0">
              <a:highlight>
                <a:srgbClr val="FFFFFF"/>
              </a:highlight>
            </a:endParaRPr>
          </a:p>
          <a:p>
            <a:pPr>
              <a:lnSpc>
                <a:spcPct val="100000"/>
              </a:lnSpc>
            </a:pPr>
            <a:r>
              <a:rPr lang="en-US" sz="1800">
                <a:highlight>
                  <a:srgbClr val="FFFFFF"/>
                </a:highlight>
              </a:rPr>
              <a:t>Some forces took far longer than the statutory 28 </a:t>
            </a:r>
            <a:r>
              <a:rPr lang="en-US" sz="1800" dirty="0">
                <a:highlight>
                  <a:srgbClr val="FFFFFF"/>
                </a:highlight>
              </a:rPr>
              <a:t>days to process applications intended to protect potential victims.</a:t>
            </a:r>
            <a:endParaRPr lang="en-US" sz="1800" dirty="0"/>
          </a:p>
          <a:p>
            <a:pPr>
              <a:lnSpc>
                <a:spcPct val="100000"/>
              </a:lnSpc>
            </a:pPr>
            <a:endParaRPr lang="en-US" sz="1800" dirty="0">
              <a:highlight>
                <a:srgbClr val="FFFFFF"/>
              </a:highlight>
            </a:endParaRPr>
          </a:p>
          <a:p>
            <a:pPr>
              <a:lnSpc>
                <a:spcPct val="100000"/>
              </a:lnSpc>
            </a:pPr>
            <a:r>
              <a:rPr lang="en-US" sz="1800">
                <a:highlight>
                  <a:srgbClr val="FFFFFF"/>
                </a:highlight>
              </a:rPr>
              <a:t>Many women choose not to report, or withdraw from </a:t>
            </a:r>
            <a:r>
              <a:rPr lang="en-US" sz="1800" dirty="0">
                <a:highlight>
                  <a:srgbClr val="FFFFFF"/>
                </a:highlight>
              </a:rPr>
              <a:t>investigations, due to perceptions that policing and the justice system will not deliver the justice and </a:t>
            </a:r>
            <a:r>
              <a:rPr lang="en-US" sz="1800">
                <a:highlight>
                  <a:srgbClr val="FFFFFF"/>
                </a:highlight>
              </a:rPr>
              <a:t>result that they seek.</a:t>
            </a: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/>
              <a:t>(NPCC, 2023), (VAWG, 2022), </a:t>
            </a:r>
            <a:r>
              <a:rPr lang="en-US" sz="1800" dirty="0"/>
              <a:t>(Samarasekera and Horton, 2015).</a:t>
            </a:r>
          </a:p>
        </p:txBody>
      </p:sp>
      <p:pic>
        <p:nvPicPr>
          <p:cNvPr id="4" name="Picture 3" descr="police-perpetrated VAWG ...">
            <a:extLst>
              <a:ext uri="{FF2B5EF4-FFF2-40B4-BE49-F238E27FC236}">
                <a16:creationId xmlns:a16="http://schemas.microsoft.com/office/drawing/2014/main" id="{2C643625-77F2-0283-9E61-A2A01F4F2D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1583" y="1728071"/>
            <a:ext cx="4301566" cy="3959219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B2FF4C-BBFF-A5B4-6165-3983A9B7E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58E831B-1B2B-4226-94B5-548CD14D7582}" type="datetime1">
              <a:rPr lang="en-US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589D99B7-7A93-E830-C5C6-BA50C0E0F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445946-E51D-B5FC-7D39-92A394E3FE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6963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8EE4D-1BC6-51BC-A08F-5CFBBF9CC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Case Study -  Clare Wood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629C6A-B837-81BA-82B2-1668D3137B0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284060"/>
            <a:ext cx="4937760" cy="369417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1800" dirty="0">
                <a:latin typeface="Avenir Next LT Pro"/>
                <a:cs typeface="Arial"/>
              </a:rPr>
              <a:t>One important case that shows how policing responses to domestic abuse needed reform is the case of Clare Wood</a:t>
            </a:r>
            <a:endParaRPr lang="en-US" sz="1800">
              <a:latin typeface="Avenir Next LT Pro"/>
            </a:endParaRPr>
          </a:p>
          <a:p>
            <a:pPr>
              <a:lnSpc>
                <a:spcPct val="100000"/>
              </a:lnSpc>
            </a:pPr>
            <a:r>
              <a:rPr lang="en-US" sz="1800" dirty="0">
                <a:latin typeface="Avenir Next LT Pro"/>
                <a:cs typeface="Arial"/>
              </a:rPr>
              <a:t>After her death, an investigation found serious failings in how the police handled the case.</a:t>
            </a:r>
          </a:p>
          <a:p>
            <a:pPr>
              <a:lnSpc>
                <a:spcPct val="100000"/>
              </a:lnSpc>
            </a:pPr>
            <a:r>
              <a:rPr lang="en-US" sz="1800">
                <a:highlight>
                  <a:srgbClr val="FFFFFF"/>
                </a:highlight>
                <a:latin typeface="Avenir Next LT Pro"/>
                <a:cs typeface="Arial"/>
              </a:rPr>
              <a:t>Public campaigning by Clare’s family led to the introduction of the Domestic Violence Disclosure Scheme in 2014, now widely known as </a:t>
            </a:r>
            <a:r>
              <a:rPr lang="en-US" sz="1800" i="1">
                <a:highlight>
                  <a:srgbClr val="FFFFFF"/>
                </a:highlight>
                <a:latin typeface="Avenir Next LT Pro"/>
                <a:cs typeface="Arial"/>
              </a:rPr>
              <a:t>Clare’s Law</a:t>
            </a:r>
            <a:r>
              <a:rPr lang="en-US" sz="1800">
                <a:highlight>
                  <a:srgbClr val="FFFFFF"/>
                </a:highlight>
                <a:latin typeface="Avenir Next LT Pro"/>
                <a:cs typeface="Arial"/>
              </a:rPr>
              <a:t>.</a:t>
            </a:r>
            <a:endParaRPr lang="en-US" sz="1800" dirty="0">
              <a:latin typeface="Avenir Next LT Pro"/>
              <a:cs typeface="Arial"/>
            </a:endParaRPr>
          </a:p>
          <a:p>
            <a:pPr>
              <a:lnSpc>
                <a:spcPct val="100000"/>
              </a:lnSpc>
            </a:pPr>
            <a:endParaRPr lang="en-US" sz="1800" dirty="0"/>
          </a:p>
          <a:p>
            <a:pPr>
              <a:lnSpc>
                <a:spcPct val="100000"/>
              </a:lnSpc>
            </a:pPr>
            <a:r>
              <a:rPr lang="en-US" sz="1800" dirty="0"/>
              <a:t>(Barlow, </a:t>
            </a:r>
            <a:r>
              <a:rPr lang="en-US" sz="1800" err="1"/>
              <a:t>Walklate</a:t>
            </a:r>
            <a:r>
              <a:rPr lang="en-US" sz="1800" dirty="0"/>
              <a:t> and Renehan, 2024), (Met Police, 2026).</a:t>
            </a:r>
          </a:p>
        </p:txBody>
      </p:sp>
      <p:pic>
        <p:nvPicPr>
          <p:cNvPr id="4" name="Picture 3" descr="Clare's Law: The women who risk their ...">
            <a:extLst>
              <a:ext uri="{FF2B5EF4-FFF2-40B4-BE49-F238E27FC236}">
                <a16:creationId xmlns:a16="http://schemas.microsoft.com/office/drawing/2014/main" id="{FFF1AF0E-3FB1-5209-7FA3-1CAAD17FCE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21" r="15227" b="-1"/>
          <a:stretch>
            <a:fillRect/>
          </a:stretch>
        </p:blipFill>
        <p:spPr>
          <a:xfrm>
            <a:off x="6345936" y="2284060"/>
            <a:ext cx="4937760" cy="369417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D70D62-C841-1863-E1EA-8BE1B1BD7CD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B93DF7E-19E3-4784-97C6-68AF537590E5}" type="datetime1">
              <a:rPr lang="en-US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01C7C374-0417-C937-A4CA-C474A80B4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EFDA7-8775-844B-2B05-F32D43DF8E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2555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7BAE9-C271-2FAE-F6F9-A0E82B226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 dirty="0"/>
              <a:t>What Systemic Reforms Are Needed?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6C636-3FC7-C113-BE6F-AF4390B5AE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500">
                <a:highlight>
                  <a:srgbClr val="FFFFFF"/>
                </a:highlight>
              </a:rPr>
              <a:t>While cases such as Clare Wood’s led to important changes like Clare’s Law, they also highlight that reform in one area alone is not enough.</a:t>
            </a:r>
          </a:p>
          <a:p>
            <a:pPr>
              <a:lnSpc>
                <a:spcPct val="100000"/>
              </a:lnSpc>
            </a:pPr>
            <a:r>
              <a:rPr lang="en-US" sz="1500">
                <a:highlight>
                  <a:srgbClr val="FFFFFF"/>
                </a:highlight>
              </a:rPr>
              <a:t>The first is better risk assessment and earlier intervention.</a:t>
            </a:r>
          </a:p>
          <a:p>
            <a:pPr>
              <a:lnSpc>
                <a:spcPct val="100000"/>
              </a:lnSpc>
            </a:pPr>
            <a:r>
              <a:rPr lang="en-US" sz="1500">
                <a:highlight>
                  <a:srgbClr val="FFFFFF"/>
                </a:highlight>
              </a:rPr>
              <a:t>The second reform is stronger multi-agency working and information sharing.</a:t>
            </a:r>
          </a:p>
          <a:p>
            <a:pPr>
              <a:lnSpc>
                <a:spcPct val="100000"/>
              </a:lnSpc>
            </a:pPr>
            <a:r>
              <a:rPr lang="en-US" sz="1500">
                <a:highlight>
                  <a:srgbClr val="FFFFFF"/>
                </a:highlight>
              </a:rPr>
              <a:t>Finally, there needs to be continued reform around police culture, training, and accountability.</a:t>
            </a:r>
          </a:p>
          <a:p>
            <a:pPr>
              <a:lnSpc>
                <a:spcPct val="100000"/>
              </a:lnSpc>
            </a:pPr>
            <a:r>
              <a:rPr lang="en-US" sz="1500"/>
              <a:t>(Myhill and Johnson, 2016), (Home Office, 2021), (Jose Medina Ariza, Robinson and Myhill, 2016), (Millar et al, 2022).</a:t>
            </a:r>
          </a:p>
        </p:txBody>
      </p:sp>
      <p:pic>
        <p:nvPicPr>
          <p:cNvPr id="4" name="Picture 3" descr="Perspective on Police Reform ...">
            <a:extLst>
              <a:ext uri="{FF2B5EF4-FFF2-40B4-BE49-F238E27FC236}">
                <a16:creationId xmlns:a16="http://schemas.microsoft.com/office/drawing/2014/main" id="{967DAD1E-0B47-DDA7-13F4-F819106F8D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5936" y="2682185"/>
            <a:ext cx="4937760" cy="3285854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EBE1D6-BF86-7F51-6FDC-193F26027B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7C95495-9960-4C4F-BF84-E074E371DB6C}" type="datetime1"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7F6EE4F4-5555-1A90-1556-301BA25636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B70639-519D-5AB0-1B88-31DC7FF1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74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B1841-CD25-99E1-42E4-6D6BD26B8B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 anchor="ctr">
            <a:normAutofit/>
          </a:bodyPr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68CD2-9321-0D8E-DDB0-F5E057C20C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>
                <a:highlight>
                  <a:srgbClr val="FFFFFF"/>
                </a:highlight>
              </a:rPr>
              <a:t>In conclusion, violence against women and girls remains a widespread and deeply concerning issue in the UK.</a:t>
            </a:r>
            <a:endParaRPr lang="en-US" sz="2400"/>
          </a:p>
          <a:p>
            <a:pPr>
              <a:lnSpc>
                <a:spcPct val="100000"/>
              </a:lnSpc>
            </a:pPr>
            <a:r>
              <a:rPr lang="en-US" sz="2400">
                <a:highlight>
                  <a:srgbClr val="FFFFFF"/>
                </a:highlight>
              </a:rPr>
              <a:t>However, the evidence also highlights ongoing limitations.</a:t>
            </a:r>
          </a:p>
          <a:p>
            <a:pPr>
              <a:lnSpc>
                <a:spcPct val="100000"/>
              </a:lnSpc>
            </a:pPr>
            <a:r>
              <a:rPr lang="en-US" sz="2400">
                <a:highlight>
                  <a:srgbClr val="FFFFFF"/>
                </a:highlight>
              </a:rPr>
              <a:t>Ultimately, the effectiveness of the UK policing response depends on systemic change.</a:t>
            </a:r>
          </a:p>
        </p:txBody>
      </p:sp>
      <p:pic>
        <p:nvPicPr>
          <p:cNvPr id="8" name="Picture 7" descr="New domestic abuse principles published ...">
            <a:extLst>
              <a:ext uri="{FF2B5EF4-FFF2-40B4-BE49-F238E27FC236}">
                <a16:creationId xmlns:a16="http://schemas.microsoft.com/office/drawing/2014/main" id="{86A26B37-1FBE-A81C-81C2-5F6342A95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7728" y="2478024"/>
            <a:ext cx="3694176" cy="3694176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D11E75-F1AB-6F3C-CBEA-52D72460B2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A006BFB-E845-4C2B-86D6-30755035C447}" type="datetime1"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14112252-40E0-BD38-7618-AAD5A5C02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E834D8-478B-D1D1-A622-E6D9C91EDE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458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AC7EF8-940B-3DB1-C057-8663F5571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4" y="-3275335"/>
            <a:ext cx="10890504" cy="4114800"/>
          </a:xfrm>
        </p:spPr>
        <p:txBody>
          <a:bodyPr anchor="b">
            <a:normAutofit/>
          </a:bodyPr>
          <a:lstStyle/>
          <a:p>
            <a:r>
              <a:rPr lang="en-US" sz="6000" dirty="0"/>
              <a:t>Reference Slide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2F8C47E5-BADC-2B88-9874-DEB699FFD1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4666" y="1507098"/>
            <a:ext cx="11216640" cy="4651524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Barlow, C., </a:t>
            </a:r>
            <a:r>
              <a:rPr lang="en-US" sz="800" err="1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Walklate</a:t>
            </a:r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, S. and Renehan, N. (2024). Rendering them responsible: victim-survivors experiences of Clare’s Law and domestic violence disclosure schemes. </a:t>
            </a:r>
            <a:r>
              <a:rPr lang="en-US" sz="800" i="1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Journal of Gender-Based Violence</a:t>
            </a:r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, </a:t>
            </a:r>
            <a:r>
              <a:rPr lang="en-US" sz="800" i="1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8</a:t>
            </a:r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Arial"/>
              </a:rPr>
              <a:t>(1), pp.83-97.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  <a:ea typeface="+mn-lt"/>
                <a:cs typeface="+mn-lt"/>
              </a:rPr>
              <a:t>Gill, A. and Anitha, S. (2024)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A matter of trust: Improving police responses to violence against women and girls in racially </a:t>
            </a:r>
            <a:r>
              <a:rPr lang="en-US" sz="800" i="1" err="1">
                <a:latin typeface="Arial Nova"/>
                <a:ea typeface="+mn-lt"/>
                <a:cs typeface="+mn-lt"/>
              </a:rPr>
              <a:t>minoritised</a:t>
            </a:r>
            <a:r>
              <a:rPr lang="en-US" sz="800" i="1" dirty="0">
                <a:latin typeface="Arial Nova"/>
                <a:ea typeface="+mn-lt"/>
                <a:cs typeface="+mn-lt"/>
              </a:rPr>
              <a:t> communities. </a:t>
            </a:r>
            <a:r>
              <a:rPr lang="en-US" sz="800" dirty="0">
                <a:latin typeface="Arial Nova"/>
                <a:ea typeface="+mn-lt"/>
                <a:cs typeface="+mn-lt"/>
              </a:rPr>
              <a:t>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https://www.bristol.ac.uk/media-library/sites/sps/news/2024/Amatteroftrust_Gill&amp;Anitha_November2024.pdf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5/01/26).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HMICFRS (2021)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Police response to violence against women and girls Final inspection report.</a:t>
            </a:r>
            <a:r>
              <a:rPr lang="en-US" sz="800" dirty="0">
                <a:latin typeface="Arial Nova"/>
                <a:ea typeface="+mn-lt"/>
                <a:cs typeface="+mn-lt"/>
              </a:rPr>
              <a:t> 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https://assets-hmicfrs.justiceinspectorates.gov.uk/uploads/police-response-to-violence-against-women-and-girls-final-inspection-report.pdf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5/01/26).</a:t>
            </a:r>
            <a:endParaRPr lang="en-US" sz="800" dirty="0">
              <a:latin typeface="Arial Nova"/>
            </a:endParaRPr>
          </a:p>
          <a:p>
            <a:r>
              <a:rPr lang="en-US" sz="800">
                <a:latin typeface="Arial Nova"/>
              </a:rPr>
              <a:t>Home Office (2021) </a:t>
            </a:r>
            <a:r>
              <a:rPr lang="en-US" sz="800" i="1">
                <a:latin typeface="Arial Nova"/>
                <a:ea typeface="+mn-lt"/>
                <a:cs typeface="+mn-lt"/>
              </a:rPr>
              <a:t>Key findings from analysis of domestic homicide reviews: October 2019 to September 2020.</a:t>
            </a:r>
            <a:r>
              <a:rPr lang="en-US" sz="800">
                <a:latin typeface="Arial Nova"/>
                <a:ea typeface="+mn-lt"/>
                <a:cs typeface="+mn-lt"/>
              </a:rPr>
              <a:t> 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https://www.gov.uk/government/publications/key-findings-from-analysis-of-domestic-homicide-reviews/key-findings-from-analysis-of-domestic-homicide-reviews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8/01/26).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Home Office (2021) </a:t>
            </a:r>
            <a:r>
              <a:rPr lang="en-US" sz="800" i="1" dirty="0">
                <a:latin typeface="Arial Nova"/>
              </a:rPr>
              <a:t>Tackling Violence Against Women and Girls Strategy. </a:t>
            </a:r>
            <a:r>
              <a:rPr lang="en-US" sz="800" dirty="0">
                <a:latin typeface="Arial Nova"/>
              </a:rPr>
              <a:t>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https://www.gov.uk/government/publications/tackling-violence-against-women-and-girls-strategy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2/01/26).</a:t>
            </a:r>
            <a:endParaRPr lang="en-US" sz="800" dirty="0">
              <a:latin typeface="Arial Nova"/>
            </a:endParaRPr>
          </a:p>
          <a:p>
            <a:r>
              <a:rPr lang="en-US" sz="800">
                <a:highlight>
                  <a:srgbClr val="FFFFFF"/>
                </a:highlight>
                <a:latin typeface="Arial Nova"/>
                <a:cs typeface="Arial"/>
              </a:rPr>
              <a:t>Jose Medina Ariza, J., Robinson, A. and Myhill, A. (2016). Cheaper, faster, better: Expectations and achievements in police risk assessment of domestic abuse.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Policing: a journal of policy and practice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,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10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(4), pp.341-350.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Metropolitan Police (2026)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Request information under Clare's Law: Make a Domestic Violence Disclosure Scheme (DVDS) application. </a:t>
            </a:r>
            <a:r>
              <a:rPr lang="en-US" sz="800" dirty="0">
                <a:latin typeface="Arial Nova"/>
                <a:ea typeface="+mn-lt"/>
                <a:cs typeface="+mn-lt"/>
              </a:rPr>
              <a:t>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https://www.met.police.uk/rqo/request/ri/request-information/cl/triage/v2/request-information-under-clares-law/#:~:text=Clare's%20Law%20allows%20the%20police,risk%20and%20prevent%20further%20crimes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8/01/26).</a:t>
            </a:r>
          </a:p>
          <a:p>
            <a:r>
              <a:rPr lang="en-US" sz="80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Millar, A., Saxton, M., Øverlien, C. and Elliffe, R. (2022). Police officers do not need more training; but different training. Policing domestic violence and abuse involving children: A rapid </a:t>
            </a:r>
            <a:r>
              <a:rPr lang="en-US" sz="800" dirty="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review. </a:t>
            </a:r>
            <a:r>
              <a:rPr lang="en-US" sz="800" i="1" dirty="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Journal of family violence</a:t>
            </a:r>
            <a:r>
              <a:rPr lang="en-US" sz="800" dirty="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, </a:t>
            </a:r>
            <a:r>
              <a:rPr lang="en-US" sz="800" i="1" dirty="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37</a:t>
            </a:r>
            <a:r>
              <a:rPr lang="en-US" sz="800" dirty="0">
                <a:solidFill>
                  <a:srgbClr val="222222"/>
                </a:solidFill>
                <a:highlight>
                  <a:srgbClr val="FFFFFF"/>
                </a:highlight>
                <a:latin typeface="Arial Nova"/>
                <a:cs typeface="Arial"/>
              </a:rPr>
              <a:t>(7), pp.1071-1088.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Myhill, A. and Johnson, K. (2016). Police use of discretion in response to domestic violence.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Criminology &amp; Criminal Justice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,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16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(1), pp.3-20.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National Police Chiefs Council (2023)</a:t>
            </a:r>
            <a:r>
              <a:rPr lang="en-US" sz="800" i="1" dirty="0">
                <a:latin typeface="Arial Nova"/>
              </a:rPr>
              <a:t>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First violence against women and girls benchmark published.</a:t>
            </a:r>
            <a:r>
              <a:rPr lang="en-US" sz="800" dirty="0">
                <a:latin typeface="Arial Nova"/>
                <a:ea typeface="+mn-lt"/>
                <a:cs typeface="+mn-lt"/>
              </a:rPr>
              <a:t> 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https://news.npcc.police.uk/releases/first-benchmark-of-police-performance-on-tackling-violence-against-women-and-girls-published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7/01/26).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National Police Chiefs Council (2023)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Operation Soteria – Transforming the Investigation of Rape.</a:t>
            </a:r>
            <a:r>
              <a:rPr lang="en-US" sz="800" dirty="0">
                <a:latin typeface="Arial Nova"/>
                <a:ea typeface="+mn-lt"/>
                <a:cs typeface="+mn-lt"/>
              </a:rPr>
              <a:t> 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https://www.npcc.police.uk/our-work/violence-against-women-and-girls/operation-soteria/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5/01/26).</a:t>
            </a:r>
            <a:endParaRPr lang="en-US" sz="800">
              <a:highlight>
                <a:srgbClr val="F4F2F0"/>
              </a:highlight>
              <a:latin typeface="Arial Nova"/>
            </a:endParaRPr>
          </a:p>
          <a:p>
            <a:r>
              <a:rPr lang="en-US" sz="800" dirty="0">
                <a:latin typeface="Arial Nova"/>
              </a:rPr>
              <a:t>National Police Chiefs Council (2024) </a:t>
            </a:r>
            <a:r>
              <a:rPr lang="en-US" sz="800" i="1" dirty="0">
                <a:latin typeface="Arial Nova"/>
                <a:ea typeface="+mn-lt"/>
                <a:cs typeface="+mn-lt"/>
              </a:rPr>
              <a:t>Policing Violence Against Women and Girls – The National Framework for Delivery: 2024 – 2027. </a:t>
            </a:r>
            <a:r>
              <a:rPr lang="en-US" sz="800" dirty="0">
                <a:latin typeface="Arial Nova"/>
                <a:ea typeface="+mn-lt"/>
                <a:cs typeface="+mn-lt"/>
              </a:rPr>
              <a:t>Available At: </a:t>
            </a:r>
            <a:r>
              <a:rPr lang="en-US" sz="800" dirty="0">
                <a:latin typeface="Arial Nova"/>
                <a:ea typeface="+mn-lt"/>
                <a:cs typeface="+mn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https://www.npcc.police.uk/SysSiteAssets/media/downloads/our-work/vawg/vawg-framework-for-delivery.pdf</a:t>
            </a:r>
            <a:r>
              <a:rPr lang="en-US" sz="800" dirty="0">
                <a:latin typeface="Arial Nova"/>
                <a:ea typeface="+mn-lt"/>
                <a:cs typeface="+mn-lt"/>
              </a:rPr>
              <a:t>. (Accessed On 2/01/26)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latin typeface="Arial Nova"/>
              </a:rPr>
              <a:t>Office For National Statistics (2025) </a:t>
            </a:r>
            <a:r>
              <a:rPr lang="en-US" sz="800" i="1" dirty="0">
                <a:latin typeface="Arial Nova"/>
                <a:ea typeface="+mn-lt"/>
                <a:cs typeface="+mn-lt"/>
              </a:rPr>
              <a:t>Redevelopment of domestic abuse statistics: Research update November 2025. </a:t>
            </a:r>
            <a:r>
              <a:rPr lang="en-US" sz="800" dirty="0">
                <a:latin typeface="Arial Nova"/>
                <a:ea typeface="+mn-lt"/>
                <a:cs typeface="+mn-lt"/>
              </a:rPr>
              <a:t>Available At: </a:t>
            </a:r>
            <a:r>
              <a:rPr lang="en-US" sz="800" dirty="0">
                <a:latin typeface="Arial Nova"/>
                <a:ea typeface="+mn-lt"/>
                <a:cs typeface="+mn-lt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https://www.ons.gov.uk/peoplepopulationandcommunity/crimeandjustice/articles/redevelopmentofdomesticabusestatistics/researchupdatenovember2025</a:t>
            </a:r>
            <a:r>
              <a:rPr lang="en-US" sz="800" dirty="0">
                <a:latin typeface="Arial Nova"/>
                <a:ea typeface="+mn-lt"/>
                <a:cs typeface="+mn-lt"/>
              </a:rPr>
              <a:t> (Accessed On 2/01/26).</a:t>
            </a:r>
            <a:endParaRPr lang="en-US" sz="800" i="1">
              <a:highlight>
                <a:srgbClr val="EAEAEA"/>
              </a:highlight>
              <a:latin typeface="Arial Nova"/>
              <a:ea typeface="+mn-lt"/>
              <a:cs typeface="+mn-lt"/>
            </a:endParaRPr>
          </a:p>
          <a:p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Phipps, A. and Smith, G. (2012). Violence against women students in the UK: Time to take action.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Gender and Education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,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24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(4), pp.357-373.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Samarasekera, U. and Horton, R. (2015). Prevention of violence against women and girls: a new chapter.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The Lancet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, 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385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(9977), pp.1480-1482.</a:t>
            </a:r>
            <a:endParaRPr lang="en-US" sz="800" dirty="0">
              <a:latin typeface="Arial Nova"/>
            </a:endParaRPr>
          </a:p>
          <a:p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Violence Against Women and Girls (2022)</a:t>
            </a:r>
            <a:r>
              <a:rPr lang="en-US" sz="800" i="1" dirty="0">
                <a:highlight>
                  <a:srgbClr val="FFFFFF"/>
                </a:highlight>
                <a:latin typeface="Arial Nova"/>
                <a:cs typeface="Arial"/>
              </a:rPr>
              <a:t> Snapshot Report 2022-2023</a:t>
            </a:r>
            <a:r>
              <a:rPr lang="en-US" sz="800" dirty="0">
                <a:highlight>
                  <a:srgbClr val="FFFFFF"/>
                </a:highlight>
                <a:latin typeface="Arial Nova"/>
                <a:cs typeface="Arial"/>
              </a:rPr>
              <a:t>. Available At: </a:t>
            </a:r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+mn-lt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https://www.endviolenceagainstwomen.org.uk/wp-content/uploads/2023/02/Snapshot-2022-23-final-140223.pdf</a:t>
            </a:r>
            <a:r>
              <a:rPr lang="en-US" sz="800" dirty="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 (Accessed On 7/01/26).</a:t>
            </a:r>
            <a:endParaRPr lang="en-US" sz="800" dirty="0">
              <a:highlight>
                <a:srgbClr val="FFFFFF"/>
              </a:highlight>
              <a:latin typeface="Arial Nova"/>
              <a:cs typeface="Arial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C4368-E1B3-F252-EE4E-35C2134535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269383B-C5E1-4521-99A0-272118635CDC}" type="datetime1">
              <a:rPr lang="en-US" smtClean="0"/>
              <a:pPr>
                <a:spcAft>
                  <a:spcPts val="600"/>
                </a:spcAft>
              </a:pPr>
              <a:t>1/9/2026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C5E483-7A7F-5ECD-A7AD-62A5D027DB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Sample Footer Text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B10A49-CBA8-6AAA-DC9A-EA7D2369B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995159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185BFC-6E97-4C88-9034-F2A7ED1C005E}">
  <ds:schemaRefs>
    <ds:schemaRef ds:uri="http://schemas.microsoft.com/sharepoint/v3"/>
    <ds:schemaRef ds:uri="71af3243-3dd4-4a8d-8c0d-dd76da1f02a5"/>
    <ds:schemaRef ds:uri="http://purl.org/dc/elements/1.1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16c05727-aa75-4e4a-9b5f-8a80a1165891"/>
    <ds:schemaRef ds:uri="230e9df3-be65-4c73-a93b-d1236ebd677e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659F4493-28C5-41EE-82D6-BF149D0719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1A4212-02C6-475D-B332-DC5017D0453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Privilege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533</Words>
  <Application>Microsoft Office PowerPoint</Application>
  <PresentationFormat>Widescreen</PresentationFormat>
  <Paragraphs>78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AccentBoxVTI</vt:lpstr>
      <vt:lpstr>How effective is the UK policing response to violence against women and girls, and what systemic reforms are needed to ensure consistent protection, justice, and prevention across all communities?</vt:lpstr>
      <vt:lpstr>AI Declaration</vt:lpstr>
      <vt:lpstr>Contents</vt:lpstr>
      <vt:lpstr>Introduction</vt:lpstr>
      <vt:lpstr>What is VAWG?</vt:lpstr>
      <vt:lpstr>Effectiveness? What's Working?</vt:lpstr>
      <vt:lpstr>Limitations and Failures</vt:lpstr>
      <vt:lpstr>Case Study -  Clare Wood </vt:lpstr>
      <vt:lpstr>What Systemic Reforms Are Needed?</vt:lpstr>
      <vt:lpstr>Conclusion</vt:lpstr>
      <vt:lpstr>Reference Slide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469</cp:revision>
  <dcterms:created xsi:type="dcterms:W3CDTF">2026-01-02T16:40:11Z</dcterms:created>
  <dcterms:modified xsi:type="dcterms:W3CDTF">2026-01-09T15:32:51Z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