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notesMasterIdLst>
    <p:notesMasterId r:id="rId14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image" Target="../media/image-1-6.png"/><Relationship Id="rId7" Type="http://schemas.openxmlformats.org/officeDocument/2006/relationships/image" Target="../media/image-1-7.png"/><Relationship Id="rId8" Type="http://schemas.openxmlformats.org/officeDocument/2006/relationships/image" Target="../media/image-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image" Target="../media/image-2-6.png"/><Relationship Id="rId7" Type="http://schemas.openxmlformats.org/officeDocument/2006/relationships/image" Target="../media/image-2-7.png"/><Relationship Id="rId8" Type="http://schemas.openxmlformats.org/officeDocument/2006/relationships/image" Target="../media/image-2-8.png"/><Relationship Id="rId9" Type="http://schemas.openxmlformats.org/officeDocument/2006/relationships/image" Target="../media/image-2-9.png"/><Relationship Id="rId10" Type="http://schemas.openxmlformats.org/officeDocument/2006/relationships/image" Target="../media/image-2-10.png"/><Relationship Id="rId11" Type="http://schemas.openxmlformats.org/officeDocument/2006/relationships/image" Target="../media/image-2-11.png"/><Relationship Id="rId12" Type="http://schemas.openxmlformats.org/officeDocument/2006/relationships/image" Target="../media/image-2-12.png"/><Relationship Id="rId13" Type="http://schemas.openxmlformats.org/officeDocument/2006/relationships/image" Target="../media/image-2-13.png"/><Relationship Id="rId14" Type="http://schemas.openxmlformats.org/officeDocument/2006/relationships/image" Target="../media/image-2-14.png"/><Relationship Id="rId15" Type="http://schemas.openxmlformats.org/officeDocument/2006/relationships/image" Target="../media/image-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g"/><Relationship Id="rId8" Type="http://schemas.openxmlformats.org/officeDocument/2006/relationships/image" Target="../media/image-3-8.png"/><Relationship Id="rId9" Type="http://schemas.openxmlformats.org/officeDocument/2006/relationships/image" Target="../media/image-3-9.jp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image" Target="../media/image-4-18.png"/><Relationship Id="rId19" Type="http://schemas.openxmlformats.org/officeDocument/2006/relationships/image" Target="../media/image-4-19.png"/><Relationship Id="rId20" Type="http://schemas.openxmlformats.org/officeDocument/2006/relationships/image" Target="../media/image-4-20.png"/><Relationship Id="rId21" Type="http://schemas.openxmlformats.org/officeDocument/2006/relationships/image" Target="../media/image-4-21.png"/><Relationship Id="rId22" Type="http://schemas.openxmlformats.org/officeDocument/2006/relationships/slideLayout" Target="../slideLayouts/slideLayout1.xml"/><Relationship Id="rId2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image" Target="../media/image-5-18.png"/><Relationship Id="rId19" Type="http://schemas.openxmlformats.org/officeDocument/2006/relationships/image" Target="../media/image-5-19.png"/><Relationship Id="rId20" Type="http://schemas.openxmlformats.org/officeDocument/2006/relationships/slideLayout" Target="../slideLayouts/slideLayout1.xml"/><Relationship Id="rId2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image" Target="../media/image-6-19.png"/><Relationship Id="rId20" Type="http://schemas.openxmlformats.org/officeDocument/2006/relationships/image" Target="../media/image-6-20.png"/><Relationship Id="rId21" Type="http://schemas.openxmlformats.org/officeDocument/2006/relationships/image" Target="../media/image-6-21.png"/><Relationship Id="rId22" Type="http://schemas.openxmlformats.org/officeDocument/2006/relationships/image" Target="../media/image-6-22.png"/><Relationship Id="rId23" Type="http://schemas.openxmlformats.org/officeDocument/2006/relationships/image" Target="../media/image-6-23.png"/><Relationship Id="rId24" Type="http://schemas.openxmlformats.org/officeDocument/2006/relationships/image" Target="../media/image-6-24.png"/><Relationship Id="rId25" Type="http://schemas.openxmlformats.org/officeDocument/2006/relationships/image" Target="../media/image-6-25.png"/><Relationship Id="rId26" Type="http://schemas.openxmlformats.org/officeDocument/2006/relationships/image" Target="../media/image-6-26.png"/><Relationship Id="rId27" Type="http://schemas.openxmlformats.org/officeDocument/2006/relationships/slideLayout" Target="../slideLayouts/slideLayout1.xml"/><Relationship Id="rId2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png"/><Relationship Id="rId18" Type="http://schemas.openxmlformats.org/officeDocument/2006/relationships/image" Target="../media/image-11-18.png"/><Relationship Id="rId19" Type="http://schemas.openxmlformats.org/officeDocument/2006/relationships/image" Target="../media/image-11-19.png"/><Relationship Id="rId20" Type="http://schemas.openxmlformats.org/officeDocument/2006/relationships/slideLayout" Target="../slideLayouts/slideLayout1.xml"/><Relationship Id="rId2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jp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381250" cy="2381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87000" y="4953000"/>
            <a:ext cx="1905000" cy="285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" y="2743200"/>
            <a:ext cx="1219200" cy="3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9739" y="580527"/>
            <a:ext cx="4476231" cy="27251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6010275"/>
            <a:ext cx="171450" cy="1714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70379" y="5753100"/>
            <a:ext cx="3312021" cy="4953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609600" y="609600"/>
            <a:ext cx="54864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4500"/>
              </a:lnSpc>
              <a:buNone/>
            </a:pPr>
            <a:r>
              <a:rPr lang="en-US" sz="4500" b="1" spc="-60" kern="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Introduction to </a:t>
            </a:r>
            <a:pPr indent="0" marL="0">
              <a:lnSpc>
                <a:spcPts val="4500"/>
              </a:lnSpc>
              <a:buNone/>
            </a:pPr>
            <a:r>
              <a:rPr lang="en-US" sz="4500" b="1" spc="-60" kern="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DSLR</a:t>
            </a:r>
            <a:endParaRPr lang="en-US" sz="4500" dirty="0"/>
          </a:p>
        </p:txBody>
      </p:sp>
      <p:sp>
        <p:nvSpPr>
          <p:cNvPr id="11" name="Text 1"/>
          <p:cNvSpPr/>
          <p:nvPr/>
        </p:nvSpPr>
        <p:spPr>
          <a:xfrm>
            <a:off x="609600" y="1905000"/>
            <a:ext cx="54864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spc="30" kern="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Understanding the Digital Single-Lens Reflex Camera</a:t>
            </a:r>
            <a:endParaRPr lang="en-US" sz="1800" dirty="0"/>
          </a:p>
        </p:txBody>
      </p:sp>
      <p:sp>
        <p:nvSpPr>
          <p:cNvPr id="12" name="Text 2"/>
          <p:cNvSpPr/>
          <p:nvPr/>
        </p:nvSpPr>
        <p:spPr>
          <a:xfrm>
            <a:off x="609600" y="3009900"/>
            <a:ext cx="65836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comprehensive guide to DSLR cameras</a:t>
            </a:r>
            <a:endParaRPr lang="en-US" sz="1500" dirty="0"/>
          </a:p>
        </p:txBody>
      </p:sp>
      <p:sp>
        <p:nvSpPr>
          <p:cNvPr id="13" name="Text 3"/>
          <p:cNvSpPr/>
          <p:nvPr/>
        </p:nvSpPr>
        <p:spPr>
          <a:xfrm>
            <a:off x="857250" y="5981700"/>
            <a:ext cx="3192006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Photography Fundamentals</a:t>
            </a:r>
            <a:endParaRPr lang="en-US" sz="1350" dirty="0"/>
          </a:p>
        </p:txBody>
      </p:sp>
      <p:sp>
        <p:nvSpPr>
          <p:cNvPr id="14" name="Text 4"/>
          <p:cNvSpPr/>
          <p:nvPr/>
        </p:nvSpPr>
        <p:spPr>
          <a:xfrm>
            <a:off x="8498979" y="5867400"/>
            <a:ext cx="342578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Report Date: November 13, 2025</a:t>
            </a:r>
            <a:endParaRPr lang="en-US" sz="13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43100"/>
            <a:ext cx="5181600" cy="19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4114800"/>
            <a:ext cx="5181600" cy="182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4800600"/>
            <a:ext cx="190500" cy="19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5143500"/>
            <a:ext cx="190500" cy="19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" y="5486400"/>
            <a:ext cx="190500" cy="19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2409825"/>
            <a:ext cx="476250" cy="4762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9825" y="2533650"/>
            <a:ext cx="228600" cy="228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0" y="3057525"/>
            <a:ext cx="476250" cy="4762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9825" y="3181350"/>
            <a:ext cx="228600" cy="228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0" y="3705225"/>
            <a:ext cx="476250" cy="47625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19825" y="3829050"/>
            <a:ext cx="228600" cy="228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6000" y="4352925"/>
            <a:ext cx="476250" cy="47625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9825" y="4476750"/>
            <a:ext cx="228600" cy="228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858250" y="1905000"/>
            <a:ext cx="2857500" cy="2857500"/>
          </a:xfrm>
          <a:prstGeom prst="rect">
            <a:avLst/>
          </a:prstGeom>
        </p:spPr>
      </p:pic>
      <p:sp>
        <p:nvSpPr>
          <p:cNvPr id="17" name="Text 0"/>
          <p:cNvSpPr/>
          <p:nvPr/>
        </p:nvSpPr>
        <p:spPr>
          <a:xfrm>
            <a:off x="609600" y="609600"/>
            <a:ext cx="109728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a DSLR?</a:t>
            </a:r>
            <a:endParaRPr lang="en-US" sz="4200" dirty="0"/>
          </a:p>
        </p:txBody>
      </p:sp>
      <p:sp>
        <p:nvSpPr>
          <p:cNvPr id="18" name="Text 1"/>
          <p:cNvSpPr/>
          <p:nvPr/>
        </p:nvSpPr>
        <p:spPr>
          <a:xfrm>
            <a:off x="838200" y="2171700"/>
            <a:ext cx="4724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</a:t>
            </a:r>
            <a:endParaRPr lang="en-US" sz="1800" dirty="0"/>
          </a:p>
        </p:txBody>
      </p:sp>
      <p:sp>
        <p:nvSpPr>
          <p:cNvPr id="19" name="Text 2"/>
          <p:cNvSpPr/>
          <p:nvPr/>
        </p:nvSpPr>
        <p:spPr>
          <a:xfrm>
            <a:off x="838200" y="2590800"/>
            <a:ext cx="4724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DSLR (Digital Single-Lens Reflex) camera combines the optical and mechanical systems of a traditional SLR with a digital image sensor, allowing photographers to view subjects directly through the lens.</a:t>
            </a:r>
            <a:endParaRPr lang="en-US" sz="1500" dirty="0"/>
          </a:p>
        </p:txBody>
      </p:sp>
      <p:sp>
        <p:nvSpPr>
          <p:cNvPr id="20" name="Text 3"/>
          <p:cNvSpPr/>
          <p:nvPr/>
        </p:nvSpPr>
        <p:spPr>
          <a:xfrm>
            <a:off x="838200" y="4343400"/>
            <a:ext cx="4724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Features</a:t>
            </a:r>
            <a:endParaRPr lang="en-US" sz="1800" dirty="0"/>
          </a:p>
        </p:txBody>
      </p:sp>
      <p:sp>
        <p:nvSpPr>
          <p:cNvPr id="21" name="Text 4"/>
          <p:cNvSpPr/>
          <p:nvPr/>
        </p:nvSpPr>
        <p:spPr>
          <a:xfrm>
            <a:off x="914400" y="4762500"/>
            <a:ext cx="58978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50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Precise optical viewfinder system</a:t>
            </a:r>
            <a:endParaRPr lang="en-US" sz="1500" dirty="0"/>
          </a:p>
        </p:txBody>
      </p:sp>
      <p:sp>
        <p:nvSpPr>
          <p:cNvPr id="22" name="Text 5"/>
          <p:cNvSpPr/>
          <p:nvPr/>
        </p:nvSpPr>
        <p:spPr>
          <a:xfrm>
            <a:off x="914400" y="5105400"/>
            <a:ext cx="58978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50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Mirror mechanism for image preview</a:t>
            </a:r>
            <a:endParaRPr lang="en-US" sz="1500" dirty="0"/>
          </a:p>
        </p:txBody>
      </p:sp>
      <p:sp>
        <p:nvSpPr>
          <p:cNvPr id="23" name="Text 6"/>
          <p:cNvSpPr/>
          <p:nvPr/>
        </p:nvSpPr>
        <p:spPr>
          <a:xfrm>
            <a:off x="914400" y="5448300"/>
            <a:ext cx="58978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50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Extensive lens ecosystem</a:t>
            </a:r>
            <a:endParaRPr lang="en-US" sz="1500" dirty="0"/>
          </a:p>
        </p:txBody>
      </p:sp>
      <p:sp>
        <p:nvSpPr>
          <p:cNvPr id="24" name="Text 7"/>
          <p:cNvSpPr/>
          <p:nvPr/>
        </p:nvSpPr>
        <p:spPr>
          <a:xfrm>
            <a:off x="6096000" y="1943100"/>
            <a:ext cx="5486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Characteristics</a:t>
            </a:r>
            <a:endParaRPr lang="en-US" sz="1800" dirty="0"/>
          </a:p>
        </p:txBody>
      </p:sp>
      <p:sp>
        <p:nvSpPr>
          <p:cNvPr id="25" name="Text 8"/>
          <p:cNvSpPr/>
          <p:nvPr/>
        </p:nvSpPr>
        <p:spPr>
          <a:xfrm>
            <a:off x="6724650" y="2400300"/>
            <a:ext cx="281255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Versatility</a:t>
            </a:r>
            <a:endParaRPr lang="en-US" sz="1500" dirty="0"/>
          </a:p>
        </p:txBody>
      </p:sp>
      <p:sp>
        <p:nvSpPr>
          <p:cNvPr id="26" name="Text 9"/>
          <p:cNvSpPr/>
          <p:nvPr/>
        </p:nvSpPr>
        <p:spPr>
          <a:xfrm>
            <a:off x="6724650" y="2667000"/>
            <a:ext cx="337506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by both amateurs and professionals</a:t>
            </a:r>
            <a:endParaRPr lang="en-US" sz="1200" dirty="0"/>
          </a:p>
        </p:txBody>
      </p:sp>
      <p:sp>
        <p:nvSpPr>
          <p:cNvPr id="27" name="Text 10"/>
          <p:cNvSpPr/>
          <p:nvPr/>
        </p:nvSpPr>
        <p:spPr>
          <a:xfrm>
            <a:off x="6724650" y="3048000"/>
            <a:ext cx="330398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Image Quality</a:t>
            </a:r>
            <a:endParaRPr lang="en-US" sz="1500" dirty="0"/>
          </a:p>
        </p:txBody>
      </p:sp>
      <p:sp>
        <p:nvSpPr>
          <p:cNvPr id="28" name="Text 11"/>
          <p:cNvSpPr/>
          <p:nvPr/>
        </p:nvSpPr>
        <p:spPr>
          <a:xfrm>
            <a:off x="6724650" y="3314700"/>
            <a:ext cx="330398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Known for high image quality capabilities</a:t>
            </a:r>
            <a:endParaRPr lang="en-US" sz="1200" dirty="0"/>
          </a:p>
        </p:txBody>
      </p:sp>
      <p:sp>
        <p:nvSpPr>
          <p:cNvPr id="29" name="Text 12"/>
          <p:cNvSpPr/>
          <p:nvPr/>
        </p:nvSpPr>
        <p:spPr>
          <a:xfrm>
            <a:off x="6724650" y="3695700"/>
            <a:ext cx="3301157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</a:t>
            </a:r>
            <a:endParaRPr lang="en-US" sz="1500" dirty="0"/>
          </a:p>
        </p:txBody>
      </p:sp>
      <p:sp>
        <p:nvSpPr>
          <p:cNvPr id="30" name="Text 13"/>
          <p:cNvSpPr/>
          <p:nvPr/>
        </p:nvSpPr>
        <p:spPr>
          <a:xfrm>
            <a:off x="6724650" y="3962400"/>
            <a:ext cx="39613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advanced control for creative photography</a:t>
            </a:r>
            <a:endParaRPr lang="en-US" sz="1200" dirty="0"/>
          </a:p>
        </p:txBody>
      </p:sp>
      <p:sp>
        <p:nvSpPr>
          <p:cNvPr id="31" name="Text 14"/>
          <p:cNvSpPr/>
          <p:nvPr/>
        </p:nvSpPr>
        <p:spPr>
          <a:xfrm>
            <a:off x="6724650" y="4343400"/>
            <a:ext cx="423910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Interchangeable Lenses</a:t>
            </a:r>
            <a:endParaRPr lang="en-US" sz="1500" dirty="0"/>
          </a:p>
        </p:txBody>
      </p:sp>
      <p:sp>
        <p:nvSpPr>
          <p:cNvPr id="32" name="Text 15"/>
          <p:cNvSpPr/>
          <p:nvPr/>
        </p:nvSpPr>
        <p:spPr>
          <a:xfrm>
            <a:off x="6724650" y="4610100"/>
            <a:ext cx="423910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Versatile lens system for various photography needs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61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850" y="1943100"/>
            <a:ext cx="38100" cy="43085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650" y="2286000"/>
            <a:ext cx="190500" cy="19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650" y="3166021"/>
            <a:ext cx="190500" cy="19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650" y="4046041"/>
            <a:ext cx="190500" cy="19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650" y="5177433"/>
            <a:ext cx="190500" cy="190500"/>
          </a:xfrm>
          <a:prstGeom prst="rect">
            <a:avLst/>
          </a:prstGeom>
        </p:spPr>
      </p:pic>
      <p:pic>
        <p:nvPicPr>
          <p:cNvPr id="8" name="Image 6" descr="https://picture-search.skywork.ai/aippt/image/sheet/1dfc93c882cb87460f5aeb95c4bb9dbd.jp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2632" y="4001839"/>
            <a:ext cx="1828800" cy="10291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82632" y="4688086"/>
            <a:ext cx="1828800" cy="342900"/>
          </a:xfrm>
          <a:prstGeom prst="rect">
            <a:avLst/>
          </a:prstGeom>
        </p:spPr>
      </p:pic>
      <p:pic>
        <p:nvPicPr>
          <p:cNvPr id="10" name="Image 8" descr="https://picture-search.skywork.ai/aippt/image/sheet/387e900f9d444daa26eaed88a95a7dfa.jp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63832" y="4001839"/>
            <a:ext cx="1828800" cy="9600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63832" y="4688086"/>
            <a:ext cx="1828800" cy="342900"/>
          </a:xfrm>
          <a:prstGeom prst="rect">
            <a:avLst/>
          </a:prstGeom>
        </p:spPr>
      </p:pic>
      <p:sp>
        <p:nvSpPr>
          <p:cNvPr id="12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Brief History of DSLR</a:t>
            </a:r>
            <a:endParaRPr lang="en-US" sz="4200" dirty="0"/>
          </a:p>
        </p:txBody>
      </p:sp>
      <p:sp>
        <p:nvSpPr>
          <p:cNvPr id="13" name="Text 1"/>
          <p:cNvSpPr/>
          <p:nvPr/>
        </p:nvSpPr>
        <p:spPr>
          <a:xfrm>
            <a:off x="1276350" y="2228850"/>
            <a:ext cx="5612011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 1990s</a:t>
            </a:r>
            <a:endParaRPr lang="en-US" sz="1800" dirty="0"/>
          </a:p>
        </p:txBody>
      </p:sp>
      <p:sp>
        <p:nvSpPr>
          <p:cNvPr id="14" name="Text 2"/>
          <p:cNvSpPr/>
          <p:nvPr/>
        </p:nvSpPr>
        <p:spPr>
          <a:xfrm>
            <a:off x="1276350" y="2571750"/>
            <a:ext cx="673441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980"/>
              </a:lnSpc>
              <a:buNone/>
            </a:pPr>
            <a:r>
              <a:rPr lang="en-US" sz="1320" dirty="0">
                <a:solidFill>
                  <a:srgbClr val="D3D3D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Evolution from film-based SLR cameras to digital DSLR technology begins</a:t>
            </a:r>
            <a:endParaRPr lang="en-US" sz="1320" dirty="0"/>
          </a:p>
        </p:txBody>
      </p:sp>
      <p:sp>
        <p:nvSpPr>
          <p:cNvPr id="15" name="Text 3"/>
          <p:cNvSpPr/>
          <p:nvPr/>
        </p:nvSpPr>
        <p:spPr>
          <a:xfrm>
            <a:off x="1276350" y="3108871"/>
            <a:ext cx="5612011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 1990s</a:t>
            </a:r>
            <a:endParaRPr lang="en-US" sz="1800" dirty="0"/>
          </a:p>
        </p:txBody>
      </p:sp>
      <p:sp>
        <p:nvSpPr>
          <p:cNvPr id="16" name="Text 4"/>
          <p:cNvSpPr/>
          <p:nvPr/>
        </p:nvSpPr>
        <p:spPr>
          <a:xfrm>
            <a:off x="1276350" y="3451771"/>
            <a:ext cx="673441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980"/>
              </a:lnSpc>
              <a:buNone/>
            </a:pPr>
            <a:r>
              <a:rPr lang="en-US" sz="1320" dirty="0">
                <a:solidFill>
                  <a:srgbClr val="D3D3D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pioneers emerge: Nikon D1 and Canon EOS D30 leading the way</a:t>
            </a:r>
            <a:endParaRPr lang="en-US" sz="1320" dirty="0"/>
          </a:p>
        </p:txBody>
      </p:sp>
      <p:sp>
        <p:nvSpPr>
          <p:cNvPr id="17" name="Text 5"/>
          <p:cNvSpPr/>
          <p:nvPr/>
        </p:nvSpPr>
        <p:spPr>
          <a:xfrm>
            <a:off x="1276350" y="3988891"/>
            <a:ext cx="5612011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</a:t>
            </a:r>
            <a:endParaRPr lang="en-US" sz="1800" dirty="0"/>
          </a:p>
        </p:txBody>
      </p:sp>
      <p:sp>
        <p:nvSpPr>
          <p:cNvPr id="18" name="Text 6"/>
          <p:cNvSpPr/>
          <p:nvPr/>
        </p:nvSpPr>
        <p:spPr>
          <a:xfrm>
            <a:off x="1276350" y="4331791"/>
            <a:ext cx="5612011" cy="502741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980"/>
              </a:lnSpc>
              <a:buNone/>
            </a:pPr>
            <a:r>
              <a:rPr lang="en-US" sz="1320" dirty="0">
                <a:solidFill>
                  <a:srgbClr val="D3D3D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Canon EOS 300D (Digital Rebel) achieves commercial success at $999, lowering entry barriers</a:t>
            </a:r>
            <a:endParaRPr lang="en-US" sz="1320" dirty="0"/>
          </a:p>
        </p:txBody>
      </p:sp>
      <p:sp>
        <p:nvSpPr>
          <p:cNvPr id="19" name="Text 7"/>
          <p:cNvSpPr/>
          <p:nvPr/>
        </p:nvSpPr>
        <p:spPr>
          <a:xfrm>
            <a:off x="1276350" y="5120283"/>
            <a:ext cx="5612011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2000s</a:t>
            </a:r>
            <a:endParaRPr lang="en-US" sz="1800" dirty="0"/>
          </a:p>
        </p:txBody>
      </p:sp>
      <p:sp>
        <p:nvSpPr>
          <p:cNvPr id="20" name="Text 8"/>
          <p:cNvSpPr/>
          <p:nvPr/>
        </p:nvSpPr>
        <p:spPr>
          <a:xfrm>
            <a:off x="1276350" y="5463183"/>
            <a:ext cx="5612011" cy="502741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980"/>
              </a:lnSpc>
              <a:buNone/>
            </a:pPr>
            <a:r>
              <a:rPr lang="en-US" sz="1320" dirty="0">
                <a:solidFill>
                  <a:srgbClr val="D3D3D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DSLRs largely replace film SLRs with improvements in sensor technology, autofocus systems, and video capabilities</a:t>
            </a:r>
            <a:endParaRPr lang="en-US" sz="1320" dirty="0"/>
          </a:p>
        </p:txBody>
      </p:sp>
      <p:sp>
        <p:nvSpPr>
          <p:cNvPr id="21" name="Text 9"/>
          <p:cNvSpPr/>
          <p:nvPr/>
        </p:nvSpPr>
        <p:spPr>
          <a:xfrm>
            <a:off x="7471321" y="3163639"/>
            <a:ext cx="3832622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DSLR Models</a:t>
            </a:r>
            <a:endParaRPr lang="en-US" sz="1800" dirty="0"/>
          </a:p>
        </p:txBody>
      </p:sp>
      <p:sp>
        <p:nvSpPr>
          <p:cNvPr id="22" name="Text 10"/>
          <p:cNvSpPr/>
          <p:nvPr/>
        </p:nvSpPr>
        <p:spPr>
          <a:xfrm>
            <a:off x="7471321" y="3544639"/>
            <a:ext cx="383262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9CA3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Evolution of the Nikon D1 and Canon EOS D30</a:t>
            </a:r>
            <a:endParaRPr lang="en-US" sz="1200" dirty="0"/>
          </a:p>
        </p:txBody>
      </p:sp>
      <p:sp>
        <p:nvSpPr>
          <p:cNvPr id="23" name="Text 11"/>
          <p:cNvSpPr/>
          <p:nvPr/>
        </p:nvSpPr>
        <p:spPr>
          <a:xfrm>
            <a:off x="7558832" y="4764286"/>
            <a:ext cx="16764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5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Nikon D1</a:t>
            </a:r>
            <a:endParaRPr lang="en-US" sz="1050" dirty="0"/>
          </a:p>
        </p:txBody>
      </p:sp>
      <p:sp>
        <p:nvSpPr>
          <p:cNvPr id="24" name="Text 12"/>
          <p:cNvSpPr/>
          <p:nvPr/>
        </p:nvSpPr>
        <p:spPr>
          <a:xfrm>
            <a:off x="9372392" y="4764286"/>
            <a:ext cx="201168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5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Canon EOS D30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90700"/>
            <a:ext cx="6278761" cy="445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780" y="2324100"/>
            <a:ext cx="2438400" cy="36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980" y="2438400"/>
            <a:ext cx="762000" cy="7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6105" y="2647950"/>
            <a:ext cx="285750" cy="34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3224" y="3587144"/>
            <a:ext cx="1131512" cy="113151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2371" y="3771900"/>
            <a:ext cx="762000" cy="7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0161" y="3695700"/>
            <a:ext cx="609600" cy="9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6373" y="4000500"/>
            <a:ext cx="257175" cy="304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72730" y="3105150"/>
            <a:ext cx="952500" cy="1905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38878" y="4157085"/>
            <a:ext cx="1030484" cy="103048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4268" y="3348862"/>
            <a:ext cx="828429" cy="828429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53730" y="2533650"/>
            <a:ext cx="190500" cy="190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653730" y="4057650"/>
            <a:ext cx="190500" cy="190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09121" y="4057650"/>
            <a:ext cx="190500" cy="190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64511" y="4057650"/>
            <a:ext cx="190500" cy="190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193161" y="1790700"/>
            <a:ext cx="4389090" cy="44577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421761" y="2438400"/>
            <a:ext cx="285750" cy="285750"/>
          </a:xfrm>
          <a:prstGeom prst="rect">
            <a:avLst/>
          </a:prstGeom>
        </p:spPr>
      </p:pic>
      <p:pic>
        <p:nvPicPr>
          <p:cNvPr id="20" name="Image 18" descr="preencoded.png">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421761" y="3048000"/>
            <a:ext cx="285750" cy="285750"/>
          </a:xfrm>
          <a:prstGeom prst="rect">
            <a:avLst/>
          </a:prstGeom>
        </p:spPr>
      </p:pic>
      <p:pic>
        <p:nvPicPr>
          <p:cNvPr id="21" name="Image 19" descr="preencoded.png">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421761" y="3657600"/>
            <a:ext cx="285750" cy="285750"/>
          </a:xfrm>
          <a:prstGeom prst="rect">
            <a:avLst/>
          </a:prstGeom>
        </p:spPr>
      </p:pic>
      <p:pic>
        <p:nvPicPr>
          <p:cNvPr id="22" name="Image 20" descr="preencoded.png">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421761" y="4267200"/>
            <a:ext cx="285750" cy="285750"/>
          </a:xfrm>
          <a:prstGeom prst="rect">
            <a:avLst/>
          </a:prstGeom>
        </p:spPr>
      </p:pic>
      <p:sp>
        <p:nvSpPr>
          <p:cNvPr id="23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Mechanism - Light Path</a:t>
            </a:r>
            <a:endParaRPr lang="en-US" sz="4200" dirty="0"/>
          </a:p>
        </p:txBody>
      </p:sp>
      <p:sp>
        <p:nvSpPr>
          <p:cNvPr id="24" name="Text 1"/>
          <p:cNvSpPr/>
          <p:nvPr/>
        </p:nvSpPr>
        <p:spPr>
          <a:xfrm>
            <a:off x="838200" y="2019300"/>
            <a:ext cx="6985873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Light Travels Through a DSLR</a:t>
            </a:r>
            <a:endParaRPr lang="en-US" sz="1800" dirty="0"/>
          </a:p>
        </p:txBody>
      </p:sp>
      <p:sp>
        <p:nvSpPr>
          <p:cNvPr id="25" name="Text 2"/>
          <p:cNvSpPr/>
          <p:nvPr/>
        </p:nvSpPr>
        <p:spPr>
          <a:xfrm>
            <a:off x="7421761" y="2019300"/>
            <a:ext cx="4718268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Path Steps</a:t>
            </a:r>
            <a:endParaRPr lang="en-US" sz="1800" dirty="0"/>
          </a:p>
        </p:txBody>
      </p:sp>
      <p:sp>
        <p:nvSpPr>
          <p:cNvPr id="26" name="Text 3"/>
          <p:cNvSpPr/>
          <p:nvPr/>
        </p:nvSpPr>
        <p:spPr>
          <a:xfrm>
            <a:off x="7522220" y="2438400"/>
            <a:ext cx="342900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27" name="Text 4"/>
          <p:cNvSpPr/>
          <p:nvPr/>
        </p:nvSpPr>
        <p:spPr>
          <a:xfrm>
            <a:off x="7802761" y="2438400"/>
            <a:ext cx="311794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Entry</a:t>
            </a:r>
            <a:endParaRPr lang="en-US" sz="1500" dirty="0"/>
          </a:p>
        </p:txBody>
      </p:sp>
      <p:sp>
        <p:nvSpPr>
          <p:cNvPr id="28" name="Text 5"/>
          <p:cNvSpPr/>
          <p:nvPr/>
        </p:nvSpPr>
        <p:spPr>
          <a:xfrm>
            <a:off x="7802761" y="2705100"/>
            <a:ext cx="3741539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passes through the interchangeable lens</a:t>
            </a:r>
            <a:endParaRPr lang="en-US" sz="1200" dirty="0"/>
          </a:p>
        </p:txBody>
      </p:sp>
      <p:sp>
        <p:nvSpPr>
          <p:cNvPr id="29" name="Text 6"/>
          <p:cNvSpPr/>
          <p:nvPr/>
        </p:nvSpPr>
        <p:spPr>
          <a:xfrm>
            <a:off x="7522220" y="3048000"/>
            <a:ext cx="342900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30" name="Text 7"/>
          <p:cNvSpPr/>
          <p:nvPr/>
        </p:nvSpPr>
        <p:spPr>
          <a:xfrm>
            <a:off x="7802761" y="3048000"/>
            <a:ext cx="375279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Mirror Reflection</a:t>
            </a:r>
            <a:endParaRPr lang="en-US" sz="1500" dirty="0"/>
          </a:p>
        </p:txBody>
      </p:sp>
      <p:sp>
        <p:nvSpPr>
          <p:cNvPr id="31" name="Text 8"/>
          <p:cNvSpPr/>
          <p:nvPr/>
        </p:nvSpPr>
        <p:spPr>
          <a:xfrm>
            <a:off x="7802761" y="3314700"/>
            <a:ext cx="37527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Reflex mirror reflects light upward at 45° angle</a:t>
            </a:r>
            <a:endParaRPr lang="en-US" sz="1200" dirty="0"/>
          </a:p>
        </p:txBody>
      </p:sp>
      <p:sp>
        <p:nvSpPr>
          <p:cNvPr id="32" name="Text 9"/>
          <p:cNvSpPr/>
          <p:nvPr/>
        </p:nvSpPr>
        <p:spPr>
          <a:xfrm>
            <a:off x="7522220" y="3657600"/>
            <a:ext cx="342900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33" name="Text 10"/>
          <p:cNvSpPr/>
          <p:nvPr/>
        </p:nvSpPr>
        <p:spPr>
          <a:xfrm>
            <a:off x="7802761" y="3657600"/>
            <a:ext cx="305966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Pentaprism Correction</a:t>
            </a:r>
            <a:endParaRPr lang="en-US" sz="1500" dirty="0"/>
          </a:p>
        </p:txBody>
      </p:sp>
      <p:sp>
        <p:nvSpPr>
          <p:cNvPr id="34" name="Text 11"/>
          <p:cNvSpPr/>
          <p:nvPr/>
        </p:nvSpPr>
        <p:spPr>
          <a:xfrm>
            <a:off x="7802761" y="3924300"/>
            <a:ext cx="30596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Corrects inverted and reversed image</a:t>
            </a:r>
            <a:endParaRPr lang="en-US" sz="1200" dirty="0"/>
          </a:p>
        </p:txBody>
      </p:sp>
      <p:sp>
        <p:nvSpPr>
          <p:cNvPr id="35" name="Text 12"/>
          <p:cNvSpPr/>
          <p:nvPr/>
        </p:nvSpPr>
        <p:spPr>
          <a:xfrm>
            <a:off x="7522220" y="4267200"/>
            <a:ext cx="342900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36" name="Text 13"/>
          <p:cNvSpPr/>
          <p:nvPr/>
        </p:nvSpPr>
        <p:spPr>
          <a:xfrm>
            <a:off x="7802761" y="4267200"/>
            <a:ext cx="348570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Viewfinder</a:t>
            </a:r>
            <a:endParaRPr lang="en-US" sz="1500" dirty="0"/>
          </a:p>
        </p:txBody>
      </p:sp>
      <p:sp>
        <p:nvSpPr>
          <p:cNvPr id="37" name="Text 14"/>
          <p:cNvSpPr/>
          <p:nvPr/>
        </p:nvSpPr>
        <p:spPr>
          <a:xfrm>
            <a:off x="7802761" y="4533900"/>
            <a:ext cx="41828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exits through viewfinder to photographer's eye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43100"/>
            <a:ext cx="2571750" cy="354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171700"/>
            <a:ext cx="381000" cy="38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2781300"/>
            <a:ext cx="285750" cy="38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950" y="1943100"/>
            <a:ext cx="2571750" cy="354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8550" y="2171700"/>
            <a:ext cx="381000" cy="38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8550" y="2781300"/>
            <a:ext cx="428625" cy="38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0300" y="1943100"/>
            <a:ext cx="2571750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8900" y="2171700"/>
            <a:ext cx="381000" cy="38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38900" y="2781300"/>
            <a:ext cx="381000" cy="38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010650" y="1943100"/>
            <a:ext cx="2571750" cy="3543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39250" y="2171700"/>
            <a:ext cx="381000" cy="381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39250" y="2781300"/>
            <a:ext cx="285750" cy="3810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23592" y="3781425"/>
            <a:ext cx="190500" cy="3048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876479" y="3781425"/>
            <a:ext cx="190500" cy="3048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29365" y="3781425"/>
            <a:ext cx="190500" cy="3048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09600" y="5715000"/>
            <a:ext cx="10972800" cy="533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208734" y="5886450"/>
            <a:ext cx="152400" cy="152400"/>
          </a:xfrm>
          <a:prstGeom prst="rect">
            <a:avLst/>
          </a:prstGeom>
        </p:spPr>
      </p:pic>
      <p:pic>
        <p:nvPicPr>
          <p:cNvPr id="20" name="Image 18" descr="preencoded.png">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144000" y="3810000"/>
            <a:ext cx="2857500" cy="28575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Image Capture Process</a:t>
            </a:r>
            <a:endParaRPr lang="en-US" sz="4200" dirty="0"/>
          </a:p>
        </p:txBody>
      </p:sp>
      <p:sp>
        <p:nvSpPr>
          <p:cNvPr id="22" name="Text 1"/>
          <p:cNvSpPr/>
          <p:nvPr/>
        </p:nvSpPr>
        <p:spPr>
          <a:xfrm>
            <a:off x="965002" y="2171700"/>
            <a:ext cx="4572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800" dirty="0"/>
          </a:p>
        </p:txBody>
      </p:sp>
      <p:sp>
        <p:nvSpPr>
          <p:cNvPr id="23" name="Text 2"/>
          <p:cNvSpPr/>
          <p:nvPr/>
        </p:nvSpPr>
        <p:spPr>
          <a:xfrm>
            <a:off x="1371600" y="2228850"/>
            <a:ext cx="151126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Mirror Flip-Up</a:t>
            </a:r>
            <a:endParaRPr lang="en-US" sz="1500" dirty="0"/>
          </a:p>
        </p:txBody>
      </p:sp>
      <p:sp>
        <p:nvSpPr>
          <p:cNvPr id="24" name="Text 3"/>
          <p:cNvSpPr/>
          <p:nvPr/>
        </p:nvSpPr>
        <p:spPr>
          <a:xfrm>
            <a:off x="838200" y="3429000"/>
            <a:ext cx="21145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Reflex mirror swings upwards, out of the light path</a:t>
            </a:r>
            <a:endParaRPr lang="en-US" sz="1200" dirty="0"/>
          </a:p>
        </p:txBody>
      </p:sp>
      <p:sp>
        <p:nvSpPr>
          <p:cNvPr id="25" name="Text 4"/>
          <p:cNvSpPr/>
          <p:nvPr/>
        </p:nvSpPr>
        <p:spPr>
          <a:xfrm>
            <a:off x="3765352" y="2171700"/>
            <a:ext cx="4572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26" name="Text 5"/>
          <p:cNvSpPr/>
          <p:nvPr/>
        </p:nvSpPr>
        <p:spPr>
          <a:xfrm>
            <a:off x="4171950" y="2228850"/>
            <a:ext cx="179076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Shutter Opening</a:t>
            </a:r>
            <a:endParaRPr lang="en-US" sz="1500" dirty="0"/>
          </a:p>
        </p:txBody>
      </p:sp>
      <p:sp>
        <p:nvSpPr>
          <p:cNvPr id="27" name="Text 6"/>
          <p:cNvSpPr/>
          <p:nvPr/>
        </p:nvSpPr>
        <p:spPr>
          <a:xfrm>
            <a:off x="3638550" y="3429000"/>
            <a:ext cx="21145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Focal-plane shutter opens, allowing light to reach sensor</a:t>
            </a:r>
            <a:endParaRPr lang="en-US" sz="1200" dirty="0"/>
          </a:p>
        </p:txBody>
      </p:sp>
      <p:sp>
        <p:nvSpPr>
          <p:cNvPr id="28" name="Text 7"/>
          <p:cNvSpPr/>
          <p:nvPr/>
        </p:nvSpPr>
        <p:spPr>
          <a:xfrm>
            <a:off x="6565702" y="2171700"/>
            <a:ext cx="4572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29" name="Text 8"/>
          <p:cNvSpPr/>
          <p:nvPr/>
        </p:nvSpPr>
        <p:spPr>
          <a:xfrm>
            <a:off x="6972300" y="2228850"/>
            <a:ext cx="188041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Sensor Exposure</a:t>
            </a:r>
            <a:endParaRPr lang="en-US" sz="1500" dirty="0"/>
          </a:p>
        </p:txBody>
      </p:sp>
      <p:sp>
        <p:nvSpPr>
          <p:cNvPr id="30" name="Text 9"/>
          <p:cNvSpPr/>
          <p:nvPr/>
        </p:nvSpPr>
        <p:spPr>
          <a:xfrm>
            <a:off x="6438900" y="3429000"/>
            <a:ext cx="211455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Sensor records light information as electrical signals</a:t>
            </a:r>
            <a:endParaRPr lang="en-US" sz="1200" dirty="0"/>
          </a:p>
        </p:txBody>
      </p:sp>
      <p:sp>
        <p:nvSpPr>
          <p:cNvPr id="31" name="Text 10"/>
          <p:cNvSpPr/>
          <p:nvPr/>
        </p:nvSpPr>
        <p:spPr>
          <a:xfrm>
            <a:off x="9366052" y="2171700"/>
            <a:ext cx="4572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7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32" name="Text 11"/>
          <p:cNvSpPr/>
          <p:nvPr/>
        </p:nvSpPr>
        <p:spPr>
          <a:xfrm>
            <a:off x="9772650" y="2228850"/>
            <a:ext cx="1714857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Shutter Closure</a:t>
            </a:r>
            <a:endParaRPr lang="en-US" sz="1500" dirty="0"/>
          </a:p>
        </p:txBody>
      </p:sp>
      <p:sp>
        <p:nvSpPr>
          <p:cNvPr id="33" name="Text 12"/>
          <p:cNvSpPr/>
          <p:nvPr/>
        </p:nvSpPr>
        <p:spPr>
          <a:xfrm>
            <a:off x="9239250" y="3429000"/>
            <a:ext cx="21145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Shutter closes, mirror returns to original position</a:t>
            </a:r>
            <a:endParaRPr lang="en-US" sz="1200" dirty="0"/>
          </a:p>
        </p:txBody>
      </p:sp>
      <p:sp>
        <p:nvSpPr>
          <p:cNvPr id="34" name="Text 13"/>
          <p:cNvSpPr/>
          <p:nvPr/>
        </p:nvSpPr>
        <p:spPr>
          <a:xfrm>
            <a:off x="-304800" y="5867400"/>
            <a:ext cx="1280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This entire process occurs in a fraction of a second, enabling quick image capture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52600"/>
            <a:ext cx="5410200" cy="217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905000"/>
            <a:ext cx="476250" cy="47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825" y="2028825"/>
            <a:ext cx="228600" cy="22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895600"/>
            <a:ext cx="114300" cy="1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3162300"/>
            <a:ext cx="114300" cy="15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3429000"/>
            <a:ext cx="114300" cy="1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72200" y="1752600"/>
            <a:ext cx="5410200" cy="217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24600" y="1905000"/>
            <a:ext cx="476250" cy="4762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48425" y="2028825"/>
            <a:ext cx="228600" cy="228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600" y="2895600"/>
            <a:ext cx="114300" cy="152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600" y="3162300"/>
            <a:ext cx="114300" cy="152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24600" y="3429000"/>
            <a:ext cx="114300" cy="152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09600" y="4076700"/>
            <a:ext cx="5410200" cy="21717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62000" y="4229100"/>
            <a:ext cx="476250" cy="47625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1538" y="4352925"/>
            <a:ext cx="257175" cy="2286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62000" y="5219700"/>
            <a:ext cx="114300" cy="152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62000" y="5486400"/>
            <a:ext cx="114300" cy="152400"/>
          </a:xfrm>
          <a:prstGeom prst="rect">
            <a:avLst/>
          </a:prstGeom>
        </p:spPr>
      </p:pic>
      <p:pic>
        <p:nvPicPr>
          <p:cNvPr id="20" name="Image 18" descr="preencoded.png">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62000" y="5753100"/>
            <a:ext cx="114300" cy="152400"/>
          </a:xfrm>
          <a:prstGeom prst="rect">
            <a:avLst/>
          </a:prstGeom>
        </p:spPr>
      </p:pic>
      <p:pic>
        <p:nvPicPr>
          <p:cNvPr id="21" name="Image 19" descr="preencoded.png">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172200" y="4076700"/>
            <a:ext cx="5410200" cy="2171700"/>
          </a:xfrm>
          <a:prstGeom prst="rect">
            <a:avLst/>
          </a:prstGeom>
        </p:spPr>
      </p:pic>
      <p:pic>
        <p:nvPicPr>
          <p:cNvPr id="22" name="Image 20" descr="preencoded.png">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324600" y="4229100"/>
            <a:ext cx="476250" cy="476250"/>
          </a:xfrm>
          <a:prstGeom prst="rect">
            <a:avLst/>
          </a:prstGeom>
        </p:spPr>
      </p:pic>
      <p:pic>
        <p:nvPicPr>
          <p:cNvPr id="23" name="Image 21" descr="preencoded.png">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448425" y="4352925"/>
            <a:ext cx="228600" cy="228600"/>
          </a:xfrm>
          <a:prstGeom prst="rect">
            <a:avLst/>
          </a:prstGeom>
        </p:spPr>
      </p:pic>
      <p:pic>
        <p:nvPicPr>
          <p:cNvPr id="24" name="Image 22" descr="preencoded.png">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324600" y="5219700"/>
            <a:ext cx="114300" cy="152400"/>
          </a:xfrm>
          <a:prstGeom prst="rect">
            <a:avLst/>
          </a:prstGeom>
        </p:spPr>
      </p:pic>
      <p:pic>
        <p:nvPicPr>
          <p:cNvPr id="25" name="Image 23" descr="preencoded.png">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324600" y="5486400"/>
            <a:ext cx="114300" cy="152400"/>
          </a:xfrm>
          <a:prstGeom prst="rect">
            <a:avLst/>
          </a:prstGeom>
        </p:spPr>
      </p:pic>
      <p:pic>
        <p:nvPicPr>
          <p:cNvPr id="26" name="Image 24" descr="preencoded.png">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6324600" y="5753100"/>
            <a:ext cx="114300" cy="152400"/>
          </a:xfrm>
          <a:prstGeom prst="rect">
            <a:avLst/>
          </a:prstGeom>
        </p:spPr>
      </p:pic>
      <p:pic>
        <p:nvPicPr>
          <p:cNvPr id="27" name="Image 25" descr="preencoded.png">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Internal Components</a:t>
            </a:r>
            <a:endParaRPr lang="en-US" sz="4200" dirty="0"/>
          </a:p>
        </p:txBody>
      </p:sp>
      <p:sp>
        <p:nvSpPr>
          <p:cNvPr id="29" name="Text 1"/>
          <p:cNvSpPr/>
          <p:nvPr/>
        </p:nvSpPr>
        <p:spPr>
          <a:xfrm>
            <a:off x="762000" y="2495550"/>
            <a:ext cx="5105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Image Sensor</a:t>
            </a:r>
            <a:endParaRPr lang="en-US" sz="1800" dirty="0"/>
          </a:p>
        </p:txBody>
      </p:sp>
      <p:sp>
        <p:nvSpPr>
          <p:cNvPr id="30" name="Text 2"/>
          <p:cNvSpPr/>
          <p:nvPr/>
        </p:nvSpPr>
        <p:spPr>
          <a:xfrm>
            <a:off x="952500" y="2838450"/>
            <a:ext cx="28562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Converts light into electrical signals</a:t>
            </a:r>
            <a:endParaRPr lang="en-US" sz="1200" dirty="0"/>
          </a:p>
        </p:txBody>
      </p:sp>
      <p:sp>
        <p:nvSpPr>
          <p:cNvPr id="31" name="Text 3"/>
          <p:cNvSpPr/>
          <p:nvPr/>
        </p:nvSpPr>
        <p:spPr>
          <a:xfrm>
            <a:off x="952500" y="3105150"/>
            <a:ext cx="367885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Full-Frame (36×24mm) or APS-C (24×16mm)</a:t>
            </a:r>
            <a:endParaRPr lang="en-US" sz="1200" dirty="0"/>
          </a:p>
        </p:txBody>
      </p:sp>
      <p:sp>
        <p:nvSpPr>
          <p:cNvPr id="32" name="Text 4"/>
          <p:cNvSpPr/>
          <p:nvPr/>
        </p:nvSpPr>
        <p:spPr>
          <a:xfrm>
            <a:off x="952500" y="3371850"/>
            <a:ext cx="2734449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Larger sensors capture more light</a:t>
            </a:r>
            <a:endParaRPr lang="en-US" sz="1200" dirty="0"/>
          </a:p>
        </p:txBody>
      </p:sp>
      <p:sp>
        <p:nvSpPr>
          <p:cNvPr id="33" name="Text 5"/>
          <p:cNvSpPr/>
          <p:nvPr/>
        </p:nvSpPr>
        <p:spPr>
          <a:xfrm>
            <a:off x="6324600" y="2495550"/>
            <a:ext cx="5105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Reflex Mirror</a:t>
            </a:r>
            <a:endParaRPr lang="en-US" sz="1800" dirty="0"/>
          </a:p>
        </p:txBody>
      </p:sp>
      <p:sp>
        <p:nvSpPr>
          <p:cNvPr id="34" name="Text 6"/>
          <p:cNvSpPr/>
          <p:nvPr/>
        </p:nvSpPr>
        <p:spPr>
          <a:xfrm>
            <a:off x="6515100" y="2838450"/>
            <a:ext cx="311074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45-degree angle reflection mechanism</a:t>
            </a:r>
            <a:endParaRPr lang="en-US" sz="1200" dirty="0"/>
          </a:p>
        </p:txBody>
      </p:sp>
      <p:sp>
        <p:nvSpPr>
          <p:cNvPr id="35" name="Text 7"/>
          <p:cNvSpPr/>
          <p:nvPr/>
        </p:nvSpPr>
        <p:spPr>
          <a:xfrm>
            <a:off x="6515100" y="3105150"/>
            <a:ext cx="3079849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Reflects light to pentaprism/viewfinder</a:t>
            </a:r>
            <a:endParaRPr lang="en-US" sz="1200" dirty="0"/>
          </a:p>
        </p:txBody>
      </p:sp>
      <p:sp>
        <p:nvSpPr>
          <p:cNvPr id="36" name="Text 8"/>
          <p:cNvSpPr/>
          <p:nvPr/>
        </p:nvSpPr>
        <p:spPr>
          <a:xfrm>
            <a:off x="6515100" y="3371850"/>
            <a:ext cx="211437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Flips up for image capture</a:t>
            </a:r>
            <a:endParaRPr lang="en-US" sz="1200" dirty="0"/>
          </a:p>
        </p:txBody>
      </p:sp>
      <p:sp>
        <p:nvSpPr>
          <p:cNvPr id="37" name="Text 9"/>
          <p:cNvSpPr/>
          <p:nvPr/>
        </p:nvSpPr>
        <p:spPr>
          <a:xfrm>
            <a:off x="762000" y="4819650"/>
            <a:ext cx="61264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Pentaprism/Pentamirror</a:t>
            </a:r>
            <a:endParaRPr lang="en-US" sz="1800" dirty="0"/>
          </a:p>
        </p:txBody>
      </p:sp>
      <p:sp>
        <p:nvSpPr>
          <p:cNvPr id="38" name="Text 10"/>
          <p:cNvSpPr/>
          <p:nvPr/>
        </p:nvSpPr>
        <p:spPr>
          <a:xfrm>
            <a:off x="952500" y="5162550"/>
            <a:ext cx="194131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Corrects inverted image</a:t>
            </a:r>
            <a:endParaRPr lang="en-US" sz="1200" dirty="0"/>
          </a:p>
        </p:txBody>
      </p:sp>
      <p:sp>
        <p:nvSpPr>
          <p:cNvPr id="39" name="Text 11"/>
          <p:cNvSpPr/>
          <p:nvPr/>
        </p:nvSpPr>
        <p:spPr>
          <a:xfrm>
            <a:off x="952500" y="5429250"/>
            <a:ext cx="29991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upright view to photographer</a:t>
            </a:r>
            <a:endParaRPr lang="en-US" sz="1200" dirty="0"/>
          </a:p>
        </p:txBody>
      </p:sp>
      <p:sp>
        <p:nvSpPr>
          <p:cNvPr id="40" name="Text 12"/>
          <p:cNvSpPr/>
          <p:nvPr/>
        </p:nvSpPr>
        <p:spPr>
          <a:xfrm>
            <a:off x="952500" y="5695950"/>
            <a:ext cx="265283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Glass prisms in high-end models</a:t>
            </a:r>
            <a:endParaRPr lang="en-US" sz="1200" dirty="0"/>
          </a:p>
        </p:txBody>
      </p:sp>
      <p:sp>
        <p:nvSpPr>
          <p:cNvPr id="41" name="Text 13"/>
          <p:cNvSpPr/>
          <p:nvPr/>
        </p:nvSpPr>
        <p:spPr>
          <a:xfrm>
            <a:off x="6324600" y="4819650"/>
            <a:ext cx="5105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Image Processor</a:t>
            </a:r>
            <a:endParaRPr lang="en-US" sz="1800" dirty="0"/>
          </a:p>
        </p:txBody>
      </p:sp>
      <p:sp>
        <p:nvSpPr>
          <p:cNvPr id="42" name="Text 14"/>
          <p:cNvSpPr/>
          <p:nvPr/>
        </p:nvSpPr>
        <p:spPr>
          <a:xfrm>
            <a:off x="6515100" y="5162550"/>
            <a:ext cx="172575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"Brain" of the camera</a:t>
            </a:r>
            <a:endParaRPr lang="en-US" sz="1200" dirty="0"/>
          </a:p>
        </p:txBody>
      </p:sp>
      <p:sp>
        <p:nvSpPr>
          <p:cNvPr id="43" name="Text 15"/>
          <p:cNvSpPr/>
          <p:nvPr/>
        </p:nvSpPr>
        <p:spPr>
          <a:xfrm>
            <a:off x="6515100" y="5429250"/>
            <a:ext cx="309020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Converts raw data to viewable images</a:t>
            </a:r>
            <a:endParaRPr lang="en-US" sz="1200" dirty="0"/>
          </a:p>
        </p:txBody>
      </p:sp>
      <p:sp>
        <p:nvSpPr>
          <p:cNvPr id="44" name="Text 16"/>
          <p:cNvSpPr/>
          <p:nvPr/>
        </p:nvSpPr>
        <p:spPr>
          <a:xfrm>
            <a:off x="6515100" y="5695950"/>
            <a:ext cx="361902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Handles noise reduction and color correction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14500"/>
            <a:ext cx="6354961" cy="7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" y="1838325"/>
            <a:ext cx="476250" cy="47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2552700"/>
            <a:ext cx="6354961" cy="95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900" y="2790825"/>
            <a:ext cx="452140" cy="47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245" y="2914650"/>
            <a:ext cx="171450" cy="22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3619500"/>
            <a:ext cx="6354961" cy="72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3900" y="3743325"/>
            <a:ext cx="476250" cy="4762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4457700"/>
            <a:ext cx="6354961" cy="723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3900" y="4581525"/>
            <a:ext cx="476250" cy="47625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93161" y="1714500"/>
            <a:ext cx="4389090" cy="952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07461" y="1952625"/>
            <a:ext cx="308521" cy="47625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75922" y="2076450"/>
            <a:ext cx="171450" cy="2286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93161" y="2781300"/>
            <a:ext cx="4389090" cy="952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307461" y="3019425"/>
            <a:ext cx="358676" cy="47625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953500" y="1524000"/>
            <a:ext cx="2857500" cy="2857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953500" y="1524000"/>
            <a:ext cx="2857500" cy="2857500"/>
          </a:xfrm>
          <a:prstGeom prst="rect">
            <a:avLst/>
          </a:prstGeom>
        </p:spPr>
      </p:pic>
      <p:sp>
        <p:nvSpPr>
          <p:cNvPr id="19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External Controls and Features</a:t>
            </a:r>
            <a:endParaRPr lang="en-US" sz="4200" dirty="0"/>
          </a:p>
        </p:txBody>
      </p:sp>
      <p:sp>
        <p:nvSpPr>
          <p:cNvPr id="20" name="Text 1"/>
          <p:cNvSpPr/>
          <p:nvPr/>
        </p:nvSpPr>
        <p:spPr>
          <a:xfrm>
            <a:off x="1428750" y="1828800"/>
            <a:ext cx="528652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Camera Body (Grip)</a:t>
            </a:r>
            <a:endParaRPr lang="en-US" sz="1500" dirty="0"/>
          </a:p>
        </p:txBody>
      </p:sp>
      <p:sp>
        <p:nvSpPr>
          <p:cNvPr id="21" name="Text 2"/>
          <p:cNvSpPr/>
          <p:nvPr/>
        </p:nvSpPr>
        <p:spPr>
          <a:xfrm>
            <a:off x="1428750" y="2095500"/>
            <a:ext cx="6343829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housing that holds components and provides ergonomic grip for handling</a:t>
            </a:r>
            <a:endParaRPr lang="en-US" sz="1200" dirty="0"/>
          </a:p>
        </p:txBody>
      </p:sp>
      <p:sp>
        <p:nvSpPr>
          <p:cNvPr id="22" name="Text 3"/>
          <p:cNvSpPr/>
          <p:nvPr/>
        </p:nvSpPr>
        <p:spPr>
          <a:xfrm>
            <a:off x="1404640" y="2667000"/>
            <a:ext cx="544562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Lens Mount</a:t>
            </a:r>
            <a:endParaRPr lang="en-US" sz="1500" dirty="0"/>
          </a:p>
        </p:txBody>
      </p:sp>
      <p:sp>
        <p:nvSpPr>
          <p:cNvPr id="23" name="Text 4"/>
          <p:cNvSpPr/>
          <p:nvPr/>
        </p:nvSpPr>
        <p:spPr>
          <a:xfrm>
            <a:off x="1404640" y="2933700"/>
            <a:ext cx="54456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Interface for interchangeable lenses, ensuring secure connection and communication</a:t>
            </a:r>
            <a:endParaRPr lang="en-US" sz="1200" dirty="0"/>
          </a:p>
        </p:txBody>
      </p:sp>
      <p:sp>
        <p:nvSpPr>
          <p:cNvPr id="24" name="Text 5"/>
          <p:cNvSpPr/>
          <p:nvPr/>
        </p:nvSpPr>
        <p:spPr>
          <a:xfrm>
            <a:off x="1428750" y="3733800"/>
            <a:ext cx="4190107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 Dial</a:t>
            </a:r>
            <a:endParaRPr lang="en-US" sz="1500" dirty="0"/>
          </a:p>
        </p:txBody>
      </p:sp>
      <p:sp>
        <p:nvSpPr>
          <p:cNvPr id="25" name="Text 6"/>
          <p:cNvSpPr/>
          <p:nvPr/>
        </p:nvSpPr>
        <p:spPr>
          <a:xfrm>
            <a:off x="1428750" y="4000500"/>
            <a:ext cx="50281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Selects shooting modes (auto, program, aperture-priority, etc.)</a:t>
            </a:r>
            <a:endParaRPr lang="en-US" sz="1200" dirty="0"/>
          </a:p>
        </p:txBody>
      </p:sp>
      <p:sp>
        <p:nvSpPr>
          <p:cNvPr id="26" name="Text 7"/>
          <p:cNvSpPr/>
          <p:nvPr/>
        </p:nvSpPr>
        <p:spPr>
          <a:xfrm>
            <a:off x="1428750" y="4572000"/>
            <a:ext cx="506206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Shutter Release Button</a:t>
            </a:r>
            <a:endParaRPr lang="en-US" sz="1500" dirty="0"/>
          </a:p>
        </p:txBody>
      </p:sp>
      <p:sp>
        <p:nvSpPr>
          <p:cNvPr id="27" name="Text 8"/>
          <p:cNvSpPr/>
          <p:nvPr/>
        </p:nvSpPr>
        <p:spPr>
          <a:xfrm>
            <a:off x="1428750" y="4838700"/>
            <a:ext cx="506206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Activates shutter; half-press for autofocus, full press to capture</a:t>
            </a:r>
            <a:endParaRPr lang="en-US" sz="1200" dirty="0"/>
          </a:p>
        </p:txBody>
      </p:sp>
      <p:sp>
        <p:nvSpPr>
          <p:cNvPr id="28" name="Text 9"/>
          <p:cNvSpPr/>
          <p:nvPr/>
        </p:nvSpPr>
        <p:spPr>
          <a:xfrm>
            <a:off x="7844582" y="1828800"/>
            <a:ext cx="362337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LCD Screen</a:t>
            </a:r>
            <a:endParaRPr lang="en-US" sz="1500" dirty="0"/>
          </a:p>
        </p:txBody>
      </p:sp>
      <p:sp>
        <p:nvSpPr>
          <p:cNvPr id="29" name="Text 10"/>
          <p:cNvSpPr/>
          <p:nvPr/>
        </p:nvSpPr>
        <p:spPr>
          <a:xfrm>
            <a:off x="7844582" y="2095500"/>
            <a:ext cx="362337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Displays menus, settings, and allows image review; some models have "Live View"</a:t>
            </a:r>
            <a:endParaRPr lang="en-US" sz="1200" dirty="0"/>
          </a:p>
        </p:txBody>
      </p:sp>
      <p:sp>
        <p:nvSpPr>
          <p:cNvPr id="30" name="Text 11"/>
          <p:cNvSpPr/>
          <p:nvPr/>
        </p:nvSpPr>
        <p:spPr>
          <a:xfrm>
            <a:off x="7894737" y="2895600"/>
            <a:ext cx="357321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 Shoe</a:t>
            </a:r>
            <a:endParaRPr lang="en-US" sz="1500" dirty="0"/>
          </a:p>
        </p:txBody>
      </p:sp>
      <p:sp>
        <p:nvSpPr>
          <p:cNvPr id="31" name="Text 12"/>
          <p:cNvSpPr/>
          <p:nvPr/>
        </p:nvSpPr>
        <p:spPr>
          <a:xfrm>
            <a:off x="7894737" y="3162300"/>
            <a:ext cx="35732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Mounting point for external accessories like flash units or microphones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866900"/>
            <a:ext cx="5257800" cy="102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019300"/>
            <a:ext cx="426839" cy="47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120" y="2143125"/>
            <a:ext cx="228600" cy="22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" y="3009900"/>
            <a:ext cx="5257800" cy="102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3162300"/>
            <a:ext cx="365820" cy="4762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0610" y="3286125"/>
            <a:ext cx="228600" cy="22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152900"/>
            <a:ext cx="5257800" cy="1028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0" y="4305300"/>
            <a:ext cx="335161" cy="4762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5280" y="4429125"/>
            <a:ext cx="228600" cy="228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19913" y="1866900"/>
            <a:ext cx="4067175" cy="228168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600" y="4415284"/>
            <a:ext cx="5257800" cy="133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77000" y="4605784"/>
            <a:ext cx="190500" cy="190500"/>
          </a:xfrm>
          <a:prstGeom prst="rect">
            <a:avLst/>
          </a:prstGeom>
        </p:spPr>
      </p:pic>
      <p:sp>
        <p:nvSpPr>
          <p:cNvPr id="15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Interchangeable Lenses</a:t>
            </a:r>
            <a:endParaRPr lang="en-US" sz="4200" dirty="0"/>
          </a:p>
        </p:txBody>
      </p:sp>
      <p:sp>
        <p:nvSpPr>
          <p:cNvPr id="16" name="Text 1"/>
          <p:cNvSpPr/>
          <p:nvPr/>
        </p:nvSpPr>
        <p:spPr>
          <a:xfrm>
            <a:off x="1341239" y="2019300"/>
            <a:ext cx="437376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Wide-angle Lenses</a:t>
            </a:r>
            <a:endParaRPr lang="en-US" sz="1500" dirty="0"/>
          </a:p>
        </p:txBody>
      </p:sp>
      <p:sp>
        <p:nvSpPr>
          <p:cNvPr id="17" name="Text 2"/>
          <p:cNvSpPr/>
          <p:nvPr/>
        </p:nvSpPr>
        <p:spPr>
          <a:xfrm>
            <a:off x="1341239" y="2286000"/>
            <a:ext cx="437376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Ideal for capturing landscapes and architectural shots with wide breadth.</a:t>
            </a:r>
            <a:endParaRPr lang="en-US" sz="1200" dirty="0"/>
          </a:p>
        </p:txBody>
      </p:sp>
      <p:sp>
        <p:nvSpPr>
          <p:cNvPr id="18" name="Text 3"/>
          <p:cNvSpPr/>
          <p:nvPr/>
        </p:nvSpPr>
        <p:spPr>
          <a:xfrm>
            <a:off x="1280220" y="3162300"/>
            <a:ext cx="44347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Telephoto Lenses</a:t>
            </a:r>
            <a:endParaRPr lang="en-US" sz="1500" dirty="0"/>
          </a:p>
        </p:txBody>
      </p:sp>
      <p:sp>
        <p:nvSpPr>
          <p:cNvPr id="19" name="Text 4"/>
          <p:cNvSpPr/>
          <p:nvPr/>
        </p:nvSpPr>
        <p:spPr>
          <a:xfrm>
            <a:off x="1280220" y="3429000"/>
            <a:ext cx="44347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for bringing distant subjects closer, employed in wildlife and sports photography.</a:t>
            </a:r>
            <a:endParaRPr lang="en-US" sz="1200" dirty="0"/>
          </a:p>
        </p:txBody>
      </p:sp>
      <p:sp>
        <p:nvSpPr>
          <p:cNvPr id="20" name="Text 5"/>
          <p:cNvSpPr/>
          <p:nvPr/>
        </p:nvSpPr>
        <p:spPr>
          <a:xfrm>
            <a:off x="1249561" y="4305300"/>
            <a:ext cx="446543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Prime Lenses</a:t>
            </a:r>
            <a:endParaRPr lang="en-US" sz="1500" dirty="0"/>
          </a:p>
        </p:txBody>
      </p:sp>
      <p:sp>
        <p:nvSpPr>
          <p:cNvPr id="21" name="Text 6"/>
          <p:cNvSpPr/>
          <p:nvPr/>
        </p:nvSpPr>
        <p:spPr>
          <a:xfrm>
            <a:off x="1249561" y="4572000"/>
            <a:ext cx="4465439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Fixed focal length lenses favored for optical quality and wider apertures, excellent for portraits.</a:t>
            </a:r>
            <a:endParaRPr lang="en-US" sz="1200" dirty="0"/>
          </a:p>
        </p:txBody>
      </p:sp>
      <p:sp>
        <p:nvSpPr>
          <p:cNvPr id="22" name="Text 7"/>
          <p:cNvSpPr/>
          <p:nvPr/>
        </p:nvSpPr>
        <p:spPr>
          <a:xfrm>
            <a:off x="6743700" y="4567684"/>
            <a:ext cx="49530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Crop Factor Explained</a:t>
            </a:r>
            <a:endParaRPr lang="en-US" sz="1500" dirty="0"/>
          </a:p>
        </p:txBody>
      </p:sp>
      <p:sp>
        <p:nvSpPr>
          <p:cNvPr id="23" name="Text 8"/>
          <p:cNvSpPr/>
          <p:nvPr/>
        </p:nvSpPr>
        <p:spPr>
          <a:xfrm>
            <a:off x="6477000" y="4910584"/>
            <a:ext cx="4953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using lenses designed for 35mm film on DSLRs with smaller APS-C sensors, a "crop factor" occurs, narrowing the angle of view and making the lens appear to have a longer focal length.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2352675"/>
            <a:ext cx="3810000" cy="33337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050" y="2060823"/>
            <a:ext cx="571500" cy="5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9450" y="2213223"/>
            <a:ext cx="266700" cy="26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8300" y="4632573"/>
            <a:ext cx="571500" cy="57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04988" y="4784973"/>
            <a:ext cx="238125" cy="26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5800" y="4632573"/>
            <a:ext cx="571500" cy="57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150" y="4784973"/>
            <a:ext cx="304800" cy="266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00800" y="1790700"/>
            <a:ext cx="5181600" cy="140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00800" y="3352800"/>
            <a:ext cx="5181600" cy="80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15100" y="3467100"/>
            <a:ext cx="190500" cy="26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00800" y="4267200"/>
            <a:ext cx="5181600" cy="8001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15100" y="4381500"/>
            <a:ext cx="171450" cy="2667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00800" y="5181600"/>
            <a:ext cx="5181600" cy="8001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515100" y="5295900"/>
            <a:ext cx="219075" cy="266700"/>
          </a:xfrm>
          <a:prstGeom prst="rect">
            <a:avLst/>
          </a:prstGeom>
        </p:spPr>
      </p:pic>
      <p:sp>
        <p:nvSpPr>
          <p:cNvPr id="17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Exposure Triangle</a:t>
            </a:r>
            <a:endParaRPr lang="en-US" sz="4200" dirty="0"/>
          </a:p>
        </p:txBody>
      </p:sp>
      <p:sp>
        <p:nvSpPr>
          <p:cNvPr id="18" name="Text 1"/>
          <p:cNvSpPr/>
          <p:nvPr/>
        </p:nvSpPr>
        <p:spPr>
          <a:xfrm>
            <a:off x="2995464" y="2746623"/>
            <a:ext cx="85742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Aperture</a:t>
            </a:r>
            <a:endParaRPr lang="en-US" sz="1350" dirty="0"/>
          </a:p>
        </p:txBody>
      </p:sp>
      <p:sp>
        <p:nvSpPr>
          <p:cNvPr id="19" name="Text 2"/>
          <p:cNvSpPr/>
          <p:nvPr/>
        </p:nvSpPr>
        <p:spPr>
          <a:xfrm>
            <a:off x="2508409" y="3013323"/>
            <a:ext cx="1688783" cy="202704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596"/>
              </a:lnSpc>
              <a:buNone/>
            </a:pPr>
            <a:r>
              <a:rPr lang="en-US" sz="114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Controls depth of field</a:t>
            </a:r>
            <a:endParaRPr lang="en-US" sz="1140" dirty="0"/>
          </a:p>
        </p:txBody>
      </p:sp>
      <p:sp>
        <p:nvSpPr>
          <p:cNvPr id="20" name="Text 3"/>
          <p:cNvSpPr/>
          <p:nvPr/>
        </p:nvSpPr>
        <p:spPr>
          <a:xfrm>
            <a:off x="1342876" y="5318373"/>
            <a:ext cx="1394817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Shutter Speed</a:t>
            </a:r>
            <a:endParaRPr lang="en-US" sz="1350" dirty="0"/>
          </a:p>
        </p:txBody>
      </p:sp>
      <p:sp>
        <p:nvSpPr>
          <p:cNvPr id="21" name="Text 4"/>
          <p:cNvSpPr/>
          <p:nvPr/>
        </p:nvSpPr>
        <p:spPr>
          <a:xfrm>
            <a:off x="1316132" y="5585073"/>
            <a:ext cx="1215688" cy="202704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596"/>
              </a:lnSpc>
              <a:buNone/>
            </a:pPr>
            <a:r>
              <a:rPr lang="en-US" sz="114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Controls motion</a:t>
            </a:r>
            <a:endParaRPr lang="en-US" sz="1140" dirty="0"/>
          </a:p>
        </p:txBody>
      </p:sp>
      <p:sp>
        <p:nvSpPr>
          <p:cNvPr id="22" name="Text 5"/>
          <p:cNvSpPr/>
          <p:nvPr/>
        </p:nvSpPr>
        <p:spPr>
          <a:xfrm>
            <a:off x="4633764" y="5318373"/>
            <a:ext cx="35450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ISO</a:t>
            </a:r>
            <a:endParaRPr lang="en-US" sz="1350" dirty="0"/>
          </a:p>
        </p:txBody>
      </p:sp>
      <p:sp>
        <p:nvSpPr>
          <p:cNvPr id="23" name="Text 6"/>
          <p:cNvSpPr/>
          <p:nvPr/>
        </p:nvSpPr>
        <p:spPr>
          <a:xfrm>
            <a:off x="4057903" y="5585073"/>
            <a:ext cx="1447145" cy="202704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596"/>
              </a:lnSpc>
              <a:buNone/>
            </a:pPr>
            <a:r>
              <a:rPr lang="en-US" sz="114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Controls sensitivity</a:t>
            </a:r>
            <a:endParaRPr lang="en-US" sz="1140" dirty="0"/>
          </a:p>
        </p:txBody>
      </p:sp>
      <p:sp>
        <p:nvSpPr>
          <p:cNvPr id="24" name="Text 7"/>
          <p:cNvSpPr/>
          <p:nvPr/>
        </p:nvSpPr>
        <p:spPr>
          <a:xfrm>
            <a:off x="6629400" y="2019300"/>
            <a:ext cx="56692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Understanding Exposure</a:t>
            </a:r>
            <a:endParaRPr lang="en-US" sz="1800" dirty="0"/>
          </a:p>
        </p:txBody>
      </p:sp>
      <p:sp>
        <p:nvSpPr>
          <p:cNvPr id="25" name="Text 8"/>
          <p:cNvSpPr/>
          <p:nvPr/>
        </p:nvSpPr>
        <p:spPr>
          <a:xfrm>
            <a:off x="6629400" y="2438400"/>
            <a:ext cx="47244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Exposure Triangle shows how three settings work together to control your image exposure.</a:t>
            </a:r>
            <a:endParaRPr lang="en-US" sz="1500" dirty="0"/>
          </a:p>
        </p:txBody>
      </p:sp>
      <p:sp>
        <p:nvSpPr>
          <p:cNvPr id="26" name="Text 9"/>
          <p:cNvSpPr/>
          <p:nvPr/>
        </p:nvSpPr>
        <p:spPr>
          <a:xfrm>
            <a:off x="6819900" y="3467100"/>
            <a:ext cx="95279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Aperture</a:t>
            </a:r>
            <a:endParaRPr lang="en-US" sz="1500" dirty="0"/>
          </a:p>
        </p:txBody>
      </p:sp>
      <p:sp>
        <p:nvSpPr>
          <p:cNvPr id="27" name="Text 10"/>
          <p:cNvSpPr/>
          <p:nvPr/>
        </p:nvSpPr>
        <p:spPr>
          <a:xfrm>
            <a:off x="6515100" y="381000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Controls depth of field and light. Lower f-numbers = wider aperture.</a:t>
            </a:r>
            <a:endParaRPr lang="en-US" sz="1200" dirty="0"/>
          </a:p>
        </p:txBody>
      </p:sp>
      <p:sp>
        <p:nvSpPr>
          <p:cNvPr id="28" name="Text 11"/>
          <p:cNvSpPr/>
          <p:nvPr/>
        </p:nvSpPr>
        <p:spPr>
          <a:xfrm>
            <a:off x="6800850" y="4381500"/>
            <a:ext cx="154965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Shutter Speed</a:t>
            </a:r>
            <a:endParaRPr lang="en-US" sz="1500" dirty="0"/>
          </a:p>
        </p:txBody>
      </p:sp>
      <p:sp>
        <p:nvSpPr>
          <p:cNvPr id="29" name="Text 12"/>
          <p:cNvSpPr/>
          <p:nvPr/>
        </p:nvSpPr>
        <p:spPr>
          <a:xfrm>
            <a:off x="6515100" y="472440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Controls motion. Faster speeds = less motion blur.</a:t>
            </a:r>
            <a:endParaRPr lang="en-US" sz="1200" dirty="0"/>
          </a:p>
        </p:txBody>
      </p:sp>
      <p:sp>
        <p:nvSpPr>
          <p:cNvPr id="30" name="Text 13"/>
          <p:cNvSpPr/>
          <p:nvPr/>
        </p:nvSpPr>
        <p:spPr>
          <a:xfrm>
            <a:off x="6848475" y="5295900"/>
            <a:ext cx="39379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ISO</a:t>
            </a:r>
            <a:endParaRPr lang="en-US" sz="1500" dirty="0"/>
          </a:p>
        </p:txBody>
      </p:sp>
      <p:sp>
        <p:nvSpPr>
          <p:cNvPr id="31" name="Text 14"/>
          <p:cNvSpPr/>
          <p:nvPr/>
        </p:nvSpPr>
        <p:spPr>
          <a:xfrm>
            <a:off x="6515100" y="563880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Controls sensitivity. Higher numbers = more sensitivity.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828800"/>
            <a:ext cx="5257800" cy="102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981200"/>
            <a:ext cx="321320" cy="47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998" y="2105025"/>
            <a:ext cx="257175" cy="22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" y="2971800"/>
            <a:ext cx="5257800" cy="102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3124200"/>
            <a:ext cx="420291" cy="4762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3558" y="3248025"/>
            <a:ext cx="257175" cy="22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114800"/>
            <a:ext cx="5257800" cy="1028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0" y="4267200"/>
            <a:ext cx="410021" cy="4762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8349" y="4391025"/>
            <a:ext cx="257175" cy="228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600" y="2171700"/>
            <a:ext cx="5257800" cy="161925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600" y="3943350"/>
            <a:ext cx="5257800" cy="102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77000" y="4095750"/>
            <a:ext cx="373261" cy="47625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35043" y="4219575"/>
            <a:ext cx="257175" cy="228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4600" y="5086350"/>
            <a:ext cx="5257800" cy="102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477000" y="5238750"/>
            <a:ext cx="344537" cy="47625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34894" y="5362575"/>
            <a:ext cx="228600" cy="228600"/>
          </a:xfrm>
          <a:prstGeom prst="rect">
            <a:avLst/>
          </a:prstGeom>
        </p:spPr>
      </p:pic>
      <p:sp>
        <p:nvSpPr>
          <p:cNvPr id="19" name="Text 0"/>
          <p:cNvSpPr/>
          <p:nvPr/>
        </p:nvSpPr>
        <p:spPr>
          <a:xfrm>
            <a:off x="609600" y="609600"/>
            <a:ext cx="109728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DSLR Advantages</a:t>
            </a:r>
            <a:endParaRPr lang="en-US" sz="4200" dirty="0"/>
          </a:p>
        </p:txBody>
      </p:sp>
      <p:sp>
        <p:nvSpPr>
          <p:cNvPr id="20" name="Text 1"/>
          <p:cNvSpPr/>
          <p:nvPr/>
        </p:nvSpPr>
        <p:spPr>
          <a:xfrm>
            <a:off x="1235720" y="1981200"/>
            <a:ext cx="5375136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Superior Battery Life</a:t>
            </a:r>
            <a:endParaRPr lang="en-US" sz="1500" dirty="0"/>
          </a:p>
        </p:txBody>
      </p:sp>
      <p:sp>
        <p:nvSpPr>
          <p:cNvPr id="21" name="Text 2"/>
          <p:cNvSpPr/>
          <p:nvPr/>
        </p:nvSpPr>
        <p:spPr>
          <a:xfrm>
            <a:off x="1235720" y="2247900"/>
            <a:ext cx="44792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DSLRs achieve 800-1500+ shots per charge, with professional models reaching up to 3,580 shots.</a:t>
            </a:r>
            <a:endParaRPr lang="en-US" sz="1200" dirty="0"/>
          </a:p>
        </p:txBody>
      </p:sp>
      <p:sp>
        <p:nvSpPr>
          <p:cNvPr id="22" name="Text 3"/>
          <p:cNvSpPr/>
          <p:nvPr/>
        </p:nvSpPr>
        <p:spPr>
          <a:xfrm>
            <a:off x="1334691" y="3124200"/>
            <a:ext cx="525637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Optical Viewfinder</a:t>
            </a:r>
            <a:endParaRPr lang="en-US" sz="1500" dirty="0"/>
          </a:p>
        </p:txBody>
      </p:sp>
      <p:sp>
        <p:nvSpPr>
          <p:cNvPr id="23" name="Text 4"/>
          <p:cNvSpPr/>
          <p:nvPr/>
        </p:nvSpPr>
        <p:spPr>
          <a:xfrm>
            <a:off x="1334691" y="3390900"/>
            <a:ext cx="4380309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Provides real-time, lag-free view through the lens for precise composition.</a:t>
            </a:r>
            <a:endParaRPr lang="en-US" sz="1200" dirty="0"/>
          </a:p>
        </p:txBody>
      </p:sp>
      <p:sp>
        <p:nvSpPr>
          <p:cNvPr id="24" name="Text 5"/>
          <p:cNvSpPr/>
          <p:nvPr/>
        </p:nvSpPr>
        <p:spPr>
          <a:xfrm>
            <a:off x="1324421" y="4267200"/>
            <a:ext cx="439057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Robust Ergonomics</a:t>
            </a:r>
            <a:endParaRPr lang="en-US" sz="1500" dirty="0"/>
          </a:p>
        </p:txBody>
      </p:sp>
      <p:sp>
        <p:nvSpPr>
          <p:cNvPr id="25" name="Text 6"/>
          <p:cNvSpPr/>
          <p:nvPr/>
        </p:nvSpPr>
        <p:spPr>
          <a:xfrm>
            <a:off x="1324421" y="4533900"/>
            <a:ext cx="4390579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Comfortable grips and substantial build for secure handling during shooting.</a:t>
            </a:r>
            <a:endParaRPr lang="en-US" sz="1200" dirty="0"/>
          </a:p>
        </p:txBody>
      </p:sp>
      <p:sp>
        <p:nvSpPr>
          <p:cNvPr id="26" name="Text 7"/>
          <p:cNvSpPr/>
          <p:nvPr/>
        </p:nvSpPr>
        <p:spPr>
          <a:xfrm>
            <a:off x="6324600" y="1828800"/>
            <a:ext cx="5257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Battery Life Comparison</a:t>
            </a:r>
            <a:endParaRPr lang="en-US" sz="1500" dirty="0"/>
          </a:p>
        </p:txBody>
      </p:sp>
      <p:sp>
        <p:nvSpPr>
          <p:cNvPr id="27" name="Text 8"/>
          <p:cNvSpPr/>
          <p:nvPr/>
        </p:nvSpPr>
        <p:spPr>
          <a:xfrm>
            <a:off x="7002661" y="4095750"/>
            <a:ext cx="442733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Vast Lens Selection</a:t>
            </a:r>
            <a:endParaRPr lang="en-US" sz="1500" dirty="0"/>
          </a:p>
        </p:txBody>
      </p:sp>
      <p:sp>
        <p:nvSpPr>
          <p:cNvPr id="28" name="Text 9"/>
          <p:cNvSpPr/>
          <p:nvPr/>
        </p:nvSpPr>
        <p:spPr>
          <a:xfrm>
            <a:off x="7002661" y="4362450"/>
            <a:ext cx="4427339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Extensive ecosystem of lenses, including affordable used options for various needs.</a:t>
            </a:r>
            <a:endParaRPr lang="en-US" sz="1200" dirty="0"/>
          </a:p>
        </p:txBody>
      </p:sp>
      <p:sp>
        <p:nvSpPr>
          <p:cNvPr id="29" name="Text 10"/>
          <p:cNvSpPr/>
          <p:nvPr/>
        </p:nvSpPr>
        <p:spPr>
          <a:xfrm>
            <a:off x="6973937" y="5238750"/>
            <a:ext cx="53472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Durability &amp; Reliability</a:t>
            </a:r>
            <a:endParaRPr lang="en-US" sz="1500" dirty="0"/>
          </a:p>
        </p:txBody>
      </p:sp>
      <p:sp>
        <p:nvSpPr>
          <p:cNvPr id="30" name="Text 11"/>
          <p:cNvSpPr/>
          <p:nvPr/>
        </p:nvSpPr>
        <p:spPr>
          <a:xfrm>
            <a:off x="6973937" y="5505450"/>
            <a:ext cx="4456063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Robust construction and weather-sealing for reliable performance in challenging conditions.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43100"/>
            <a:ext cx="5257800" cy="106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95500"/>
            <a:ext cx="337245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572" y="2228850"/>
            <a:ext cx="190500" cy="19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" y="3162300"/>
            <a:ext cx="5257800" cy="106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" y="3314700"/>
            <a:ext cx="424458" cy="45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1366" y="3448050"/>
            <a:ext cx="238125" cy="19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381500"/>
            <a:ext cx="5257800" cy="1066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8200" y="4533900"/>
            <a:ext cx="451247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8573" y="4667250"/>
            <a:ext cx="190500" cy="190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600" y="1943100"/>
            <a:ext cx="5257800" cy="1066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2095500"/>
            <a:ext cx="360462" cy="457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38181" y="2228850"/>
            <a:ext cx="190500" cy="190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324600" y="3162300"/>
            <a:ext cx="5257800" cy="10668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553200" y="3314700"/>
            <a:ext cx="404068" cy="457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659910" y="3448050"/>
            <a:ext cx="190500" cy="190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24600" y="4381500"/>
            <a:ext cx="5257800" cy="8382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53200" y="4533900"/>
            <a:ext cx="457200" cy="457200"/>
          </a:xfrm>
          <a:prstGeom prst="rect">
            <a:avLst/>
          </a:prstGeom>
        </p:spPr>
      </p:pic>
      <p:pic>
        <p:nvPicPr>
          <p:cNvPr id="20" name="Image 18" descr="preencoded.png">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672263" y="4667250"/>
            <a:ext cx="219075" cy="1905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DSLR Disadvantages</a:t>
            </a:r>
            <a:endParaRPr lang="en-US" sz="4200" dirty="0"/>
          </a:p>
        </p:txBody>
      </p:sp>
      <p:sp>
        <p:nvSpPr>
          <p:cNvPr id="22" name="Text 1"/>
          <p:cNvSpPr/>
          <p:nvPr/>
        </p:nvSpPr>
        <p:spPr>
          <a:xfrm>
            <a:off x="1327845" y="2095500"/>
            <a:ext cx="431095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Size and Weight</a:t>
            </a:r>
            <a:endParaRPr lang="en-US" sz="1500" dirty="0"/>
          </a:p>
        </p:txBody>
      </p:sp>
      <p:sp>
        <p:nvSpPr>
          <p:cNvPr id="23" name="Text 2"/>
          <p:cNvSpPr/>
          <p:nvPr/>
        </p:nvSpPr>
        <p:spPr>
          <a:xfrm>
            <a:off x="1327845" y="2400300"/>
            <a:ext cx="43109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Inherently </a:t>
            </a:r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bulky</a:t>
            </a:r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due to mirror box and pentaprism mechanism, less portable for travel.</a:t>
            </a:r>
            <a:endParaRPr lang="en-US" sz="1200" dirty="0"/>
          </a:p>
        </p:txBody>
      </p:sp>
      <p:sp>
        <p:nvSpPr>
          <p:cNvPr id="24" name="Text 3"/>
          <p:cNvSpPr/>
          <p:nvPr/>
        </p:nvSpPr>
        <p:spPr>
          <a:xfrm>
            <a:off x="1415058" y="3314700"/>
            <a:ext cx="506849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Mechanical Complexity</a:t>
            </a:r>
            <a:endParaRPr lang="en-US" sz="1500" dirty="0"/>
          </a:p>
        </p:txBody>
      </p:sp>
      <p:sp>
        <p:nvSpPr>
          <p:cNvPr id="25" name="Text 4"/>
          <p:cNvSpPr/>
          <p:nvPr/>
        </p:nvSpPr>
        <p:spPr>
          <a:xfrm>
            <a:off x="1415058" y="3619500"/>
            <a:ext cx="422374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Moving mirror introduces </a:t>
            </a:r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complexity</a:t>
            </a:r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and potential points of failure.</a:t>
            </a:r>
            <a:endParaRPr lang="en-US" sz="1200" dirty="0"/>
          </a:p>
        </p:txBody>
      </p:sp>
      <p:sp>
        <p:nvSpPr>
          <p:cNvPr id="26" name="Text 5"/>
          <p:cNvSpPr/>
          <p:nvPr/>
        </p:nvSpPr>
        <p:spPr>
          <a:xfrm>
            <a:off x="1441847" y="4533900"/>
            <a:ext cx="4196953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Mirror Slap</a:t>
            </a:r>
            <a:endParaRPr lang="en-US" sz="1500" dirty="0"/>
          </a:p>
        </p:txBody>
      </p:sp>
      <p:sp>
        <p:nvSpPr>
          <p:cNvPr id="27" name="Text 6"/>
          <p:cNvSpPr/>
          <p:nvPr/>
        </p:nvSpPr>
        <p:spPr>
          <a:xfrm>
            <a:off x="1441847" y="4838700"/>
            <a:ext cx="4196953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cause </a:t>
            </a:r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vibrations</a:t>
            </a:r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leading to blur at certain shutter speeds.</a:t>
            </a:r>
            <a:endParaRPr lang="en-US" sz="1200" dirty="0"/>
          </a:p>
        </p:txBody>
      </p:sp>
      <p:sp>
        <p:nvSpPr>
          <p:cNvPr id="28" name="Text 7"/>
          <p:cNvSpPr/>
          <p:nvPr/>
        </p:nvSpPr>
        <p:spPr>
          <a:xfrm>
            <a:off x="7066062" y="2095500"/>
            <a:ext cx="5145286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Limited Autofocus Coverage</a:t>
            </a:r>
            <a:endParaRPr lang="en-US" sz="1500" dirty="0"/>
          </a:p>
        </p:txBody>
      </p:sp>
      <p:sp>
        <p:nvSpPr>
          <p:cNvPr id="29" name="Text 8"/>
          <p:cNvSpPr/>
          <p:nvPr/>
        </p:nvSpPr>
        <p:spPr>
          <a:xfrm>
            <a:off x="7066062" y="2400300"/>
            <a:ext cx="428773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Autofocus points clustered around center, </a:t>
            </a:r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reducing flexibility</a:t>
            </a:r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edge subjects.</a:t>
            </a:r>
            <a:endParaRPr lang="en-US" sz="1200" dirty="0"/>
          </a:p>
        </p:txBody>
      </p:sp>
      <p:sp>
        <p:nvSpPr>
          <p:cNvPr id="30" name="Text 9"/>
          <p:cNvSpPr/>
          <p:nvPr/>
        </p:nvSpPr>
        <p:spPr>
          <a:xfrm>
            <a:off x="7109668" y="3314700"/>
            <a:ext cx="5092958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 Advanced Video Features</a:t>
            </a:r>
            <a:endParaRPr lang="en-US" sz="1500" dirty="0"/>
          </a:p>
        </p:txBody>
      </p:sp>
      <p:sp>
        <p:nvSpPr>
          <p:cNvPr id="31" name="Text 10"/>
          <p:cNvSpPr/>
          <p:nvPr/>
        </p:nvSpPr>
        <p:spPr>
          <a:xfrm>
            <a:off x="7109668" y="3619500"/>
            <a:ext cx="42441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Superior video autofocus and higher frame rates in mirrorless cameras.</a:t>
            </a:r>
            <a:endParaRPr lang="en-US" sz="1200" dirty="0"/>
          </a:p>
        </p:txBody>
      </p:sp>
      <p:sp>
        <p:nvSpPr>
          <p:cNvPr id="32" name="Text 11"/>
          <p:cNvSpPr/>
          <p:nvPr/>
        </p:nvSpPr>
        <p:spPr>
          <a:xfrm>
            <a:off x="7162800" y="4533900"/>
            <a:ext cx="465951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Real-time Preview</a:t>
            </a:r>
            <a:endParaRPr lang="en-US" sz="1500" dirty="0"/>
          </a:p>
        </p:txBody>
      </p:sp>
      <p:sp>
        <p:nvSpPr>
          <p:cNvPr id="33" name="Text 12"/>
          <p:cNvSpPr/>
          <p:nvPr/>
        </p:nvSpPr>
        <p:spPr>
          <a:xfrm>
            <a:off x="7162800" y="4838700"/>
            <a:ext cx="465951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OVF doesn't show </a:t>
            </a:r>
            <a:pPr indent="0" marL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DC143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exposure or white balance</a:t>
            </a:r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previews.</a:t>
            </a:r>
            <a:endParaRPr lang="en-US" sz="1200" dirty="0"/>
          </a:p>
        </p:txBody>
      </p:sp>
      <p:sp>
        <p:nvSpPr>
          <p:cNvPr id="34" name="Text 13"/>
          <p:cNvSpPr/>
          <p:nvPr/>
        </p:nvSpPr>
        <p:spPr>
          <a:xfrm>
            <a:off x="-487680" y="6019800"/>
            <a:ext cx="1316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ctr" indent="0" marL="0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9CA3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Despite these limitations, many photographers still prefer DSLRs for their optical viewfinder and battery life.</a:t>
            </a:r>
            <a:endParaRPr lang="en-US" sz="1200" dirty="0"/>
          </a:p>
        </p:txBody>
      </p:sp>
      <p:sp>
        <p:nvSpPr>
          <p:cNvPr id="35" name="Text 14"/>
          <p:cNvSpPr/>
          <p:nvPr/>
        </p:nvSpPr>
        <p:spPr>
          <a:xfrm>
            <a:off x="11581954" y="6477000"/>
            <a:ext cx="4577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11/12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00200"/>
            <a:ext cx="5372100" cy="327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266950"/>
            <a:ext cx="381000" cy="38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162" y="2362200"/>
            <a:ext cx="219075" cy="19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2876550"/>
            <a:ext cx="381000" cy="38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9162" y="2971800"/>
            <a:ext cx="219075" cy="19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8200" y="3486150"/>
            <a:ext cx="381000" cy="38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2975" y="3581400"/>
            <a:ext cx="171450" cy="190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8200" y="4095750"/>
            <a:ext cx="381000" cy="38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3450" y="4191000"/>
            <a:ext cx="190500" cy="190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10300" y="1600200"/>
            <a:ext cx="5372100" cy="2286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2247900"/>
            <a:ext cx="171450" cy="17145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2819400"/>
            <a:ext cx="171450" cy="17145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38900" y="3124200"/>
            <a:ext cx="171450" cy="17145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438900" y="3429000"/>
            <a:ext cx="171450" cy="171450"/>
          </a:xfrm>
          <a:prstGeom prst="rect">
            <a:avLst/>
          </a:prstGeom>
        </p:spPr>
      </p:pic>
      <p:pic>
        <p:nvPicPr>
          <p:cNvPr id="17" name="Image 15" descr="https://picture-search.skywork.ai/aippt/image/sheet/bc46096535b0c2bbfd80209b1c4b8a40.jp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999833" y="4000500"/>
            <a:ext cx="3793034" cy="21336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609600" y="609600"/>
            <a:ext cx="1316736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6300"/>
              </a:lnSpc>
              <a:buNone/>
            </a:pPr>
            <a:r>
              <a:rPr lang="en-US" sz="4200" b="1" dirty="0">
                <a:solidFill>
                  <a:srgbClr val="C0C0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DSLR Relevance Today</a:t>
            </a:r>
            <a:endParaRPr lang="en-US" sz="4200" dirty="0"/>
          </a:p>
        </p:txBody>
      </p:sp>
      <p:sp>
        <p:nvSpPr>
          <p:cNvPr id="19" name="Text 1"/>
          <p:cNvSpPr/>
          <p:nvPr/>
        </p:nvSpPr>
        <p:spPr>
          <a:xfrm>
            <a:off x="838200" y="1828800"/>
            <a:ext cx="4914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Continued Value</a:t>
            </a:r>
            <a:endParaRPr lang="en-US" sz="1800" dirty="0"/>
          </a:p>
        </p:txBody>
      </p:sp>
      <p:sp>
        <p:nvSpPr>
          <p:cNvPr id="20" name="Text 2"/>
          <p:cNvSpPr/>
          <p:nvPr/>
        </p:nvSpPr>
        <p:spPr>
          <a:xfrm>
            <a:off x="1371600" y="2209800"/>
            <a:ext cx="4366081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Superior Battery Life</a:t>
            </a:r>
            <a:endParaRPr lang="en-US" sz="1350" dirty="0"/>
          </a:p>
        </p:txBody>
      </p:sp>
      <p:sp>
        <p:nvSpPr>
          <p:cNvPr id="21" name="Text 3"/>
          <p:cNvSpPr/>
          <p:nvPr/>
        </p:nvSpPr>
        <p:spPr>
          <a:xfrm>
            <a:off x="1371600" y="2476500"/>
            <a:ext cx="436608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800-1500+ shots per charge vs 250-400 for mirrorless</a:t>
            </a:r>
            <a:endParaRPr lang="en-US" sz="1200" dirty="0"/>
          </a:p>
        </p:txBody>
      </p:sp>
      <p:sp>
        <p:nvSpPr>
          <p:cNvPr id="22" name="Text 4"/>
          <p:cNvSpPr/>
          <p:nvPr/>
        </p:nvSpPr>
        <p:spPr>
          <a:xfrm>
            <a:off x="1371600" y="2819400"/>
            <a:ext cx="4035147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Optical Viewfinder Experience</a:t>
            </a:r>
            <a:endParaRPr lang="en-US" sz="1350" dirty="0"/>
          </a:p>
        </p:txBody>
      </p:sp>
      <p:sp>
        <p:nvSpPr>
          <p:cNvPr id="23" name="Text 5"/>
          <p:cNvSpPr/>
          <p:nvPr/>
        </p:nvSpPr>
        <p:spPr>
          <a:xfrm>
            <a:off x="1371600" y="3086100"/>
            <a:ext cx="4035147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Direct, lag-free view ideal for fast-moving subjects</a:t>
            </a:r>
            <a:endParaRPr lang="en-US" sz="1200" dirty="0"/>
          </a:p>
        </p:txBody>
      </p:sp>
      <p:sp>
        <p:nvSpPr>
          <p:cNvPr id="24" name="Text 6"/>
          <p:cNvSpPr/>
          <p:nvPr/>
        </p:nvSpPr>
        <p:spPr>
          <a:xfrm>
            <a:off x="1371600" y="3429000"/>
            <a:ext cx="4015502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Ergonomics &amp; Handling</a:t>
            </a:r>
            <a:endParaRPr lang="en-US" sz="1350" dirty="0"/>
          </a:p>
        </p:txBody>
      </p:sp>
      <p:sp>
        <p:nvSpPr>
          <p:cNvPr id="25" name="Text 7"/>
          <p:cNvSpPr/>
          <p:nvPr/>
        </p:nvSpPr>
        <p:spPr>
          <a:xfrm>
            <a:off x="1371600" y="3695700"/>
            <a:ext cx="401550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Comfortable grips for extended shooting sessions</a:t>
            </a:r>
            <a:endParaRPr lang="en-US" sz="1200" dirty="0"/>
          </a:p>
        </p:txBody>
      </p:sp>
      <p:sp>
        <p:nvSpPr>
          <p:cNvPr id="26" name="Text 8"/>
          <p:cNvSpPr/>
          <p:nvPr/>
        </p:nvSpPr>
        <p:spPr>
          <a:xfrm>
            <a:off x="1371600" y="4038600"/>
            <a:ext cx="4927044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Extensive Lens Ecosystem</a:t>
            </a:r>
            <a:endParaRPr lang="en-US" sz="1350" dirty="0"/>
          </a:p>
        </p:txBody>
      </p:sp>
      <p:sp>
        <p:nvSpPr>
          <p:cNvPr id="27" name="Text 9"/>
          <p:cNvSpPr/>
          <p:nvPr/>
        </p:nvSpPr>
        <p:spPr>
          <a:xfrm>
            <a:off x="1371600" y="4305300"/>
            <a:ext cx="49270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800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Vast selection of new and used lenses at various price points</a:t>
            </a:r>
            <a:endParaRPr lang="en-US" sz="1200" dirty="0"/>
          </a:p>
        </p:txBody>
      </p:sp>
      <p:sp>
        <p:nvSpPr>
          <p:cNvPr id="28" name="Text 10"/>
          <p:cNvSpPr/>
          <p:nvPr/>
        </p:nvSpPr>
        <p:spPr>
          <a:xfrm>
            <a:off x="6438900" y="1828800"/>
            <a:ext cx="4914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Position</a:t>
            </a:r>
            <a:endParaRPr lang="en-US" sz="1800" dirty="0"/>
          </a:p>
        </p:txBody>
      </p:sp>
      <p:sp>
        <p:nvSpPr>
          <p:cNvPr id="29" name="Text 11"/>
          <p:cNvSpPr/>
          <p:nvPr/>
        </p:nvSpPr>
        <p:spPr>
          <a:xfrm>
            <a:off x="6496050" y="2209800"/>
            <a:ext cx="51054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DSLRs continue to hold their ground alongside mirrorless technology</a:t>
            </a:r>
            <a:endParaRPr lang="en-US" sz="1350" dirty="0"/>
          </a:p>
        </p:txBody>
      </p:sp>
      <p:sp>
        <p:nvSpPr>
          <p:cNvPr id="30" name="Text 12"/>
          <p:cNvSpPr/>
          <p:nvPr/>
        </p:nvSpPr>
        <p:spPr>
          <a:xfrm>
            <a:off x="6496050" y="2781300"/>
            <a:ext cx="61264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Thriving used market offers exceptional value for beginners</a:t>
            </a:r>
            <a:endParaRPr lang="en-US" sz="1350" dirty="0"/>
          </a:p>
        </p:txBody>
      </p:sp>
      <p:sp>
        <p:nvSpPr>
          <p:cNvPr id="31" name="Text 13"/>
          <p:cNvSpPr/>
          <p:nvPr/>
        </p:nvSpPr>
        <p:spPr>
          <a:xfrm>
            <a:off x="6496050" y="3086100"/>
            <a:ext cx="61264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Dedicated user base includes many professionals</a:t>
            </a:r>
            <a:endParaRPr lang="en-US" sz="1350" dirty="0"/>
          </a:p>
        </p:txBody>
      </p:sp>
      <p:sp>
        <p:nvSpPr>
          <p:cNvPr id="32" name="Text 14"/>
          <p:cNvSpPr/>
          <p:nvPr/>
        </p:nvSpPr>
        <p:spPr>
          <a:xfrm>
            <a:off x="6496050" y="3390900"/>
            <a:ext cx="612648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algn="l"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E5E7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Excellent platform for learning photography fundamentals</a:t>
            </a:r>
            <a:endParaRPr lang="en-US" sz="1350" dirty="0"/>
          </a:p>
        </p:txBody>
      </p:sp>
      <p:sp>
        <p:nvSpPr>
          <p:cNvPr id="33" name="Text 15"/>
          <p:cNvSpPr/>
          <p:nvPr/>
        </p:nvSpPr>
        <p:spPr>
          <a:xfrm>
            <a:off x="11620351" y="6499771"/>
            <a:ext cx="503099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 vert="horz"/>
          <a:lstStyle/>
          <a:p>
            <a:pPr indent="0" marL="0">
              <a:lnSpc>
                <a:spcPts val="1620"/>
              </a:lnSpc>
              <a:buNone/>
            </a:pPr>
            <a:r>
              <a:rPr lang="en-US" sz="1080" dirty="0">
                <a:solidFill>
                  <a:srgbClr val="FFFFFF">
                    <a:alpha val="50000"/>
                  </a:srgb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/ 12</a:t>
            </a:r>
            <a:endParaRPr lang="en-US" sz="10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2025-11-13T10:24:53Z</dcterms:created>
  <dcterms:modified xsi:type="dcterms:W3CDTF">2025-11-13T10:24:53Z</dcterms:modified>
</cp:coreProperties>
</file>