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48" r:id="rId1"/>
  </p:sldMasterIdLst>
  <p:notesMasterIdLst>
    <p:notesMasterId r:id="rId11"/>
  </p:notesMasterIdLst>
  <p:sldIdLst>
    <p:sldId id="256" r:id="rId2"/>
    <p:sldId id="258" r:id="rId3"/>
    <p:sldId id="260" r:id="rId4"/>
    <p:sldId id="262" r:id="rId5"/>
    <p:sldId id="259" r:id="rId6"/>
    <p:sldId id="263" r:id="rId7"/>
    <p:sldId id="261"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B92E2"/>
    <a:srgbClr val="5D96E4"/>
    <a:srgbClr val="9CCBF5"/>
    <a:srgbClr val="8ECFDE"/>
    <a:srgbClr val="4371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3080" autoAdjust="0"/>
  </p:normalViewPr>
  <p:slideViewPr>
    <p:cSldViewPr snapToGrid="0">
      <p:cViewPr varScale="1">
        <p:scale>
          <a:sx n="45" d="100"/>
          <a:sy n="45" d="100"/>
        </p:scale>
        <p:origin x="97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8EBE50-7AC0-4EA8-BE92-D779093185F2}" type="datetimeFigureOut">
              <a:rPr lang="en-GB" smtClean="0"/>
              <a:t>05/11/2019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593589-A51D-45D7-A876-6FC830C36171}" type="slidenum">
              <a:rPr lang="en-GB" smtClean="0"/>
              <a:t>‹#›</a:t>
            </a:fld>
            <a:endParaRPr lang="en-GB"/>
          </a:p>
        </p:txBody>
      </p:sp>
    </p:spTree>
    <p:extLst>
      <p:ext uri="{BB962C8B-B14F-4D97-AF65-F5344CB8AC3E}">
        <p14:creationId xmlns:p14="http://schemas.microsoft.com/office/powerpoint/2010/main" val="2746655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had our designer to mock up a poster to use to admit the company’s mistake</a:t>
            </a:r>
          </a:p>
        </p:txBody>
      </p:sp>
      <p:sp>
        <p:nvSpPr>
          <p:cNvPr id="4" name="Slide Number Placeholder 3"/>
          <p:cNvSpPr>
            <a:spLocks noGrp="1"/>
          </p:cNvSpPr>
          <p:nvPr>
            <p:ph type="sldNum" sz="quarter" idx="5"/>
          </p:nvPr>
        </p:nvSpPr>
        <p:spPr/>
        <p:txBody>
          <a:bodyPr/>
          <a:lstStyle/>
          <a:p>
            <a:fld id="{05593589-A51D-45D7-A876-6FC830C36171}" type="slidenum">
              <a:rPr lang="en-GB" smtClean="0"/>
              <a:t>2</a:t>
            </a:fld>
            <a:endParaRPr lang="en-GB"/>
          </a:p>
        </p:txBody>
      </p:sp>
    </p:spTree>
    <p:extLst>
      <p:ext uri="{BB962C8B-B14F-4D97-AF65-F5344CB8AC3E}">
        <p14:creationId xmlns:p14="http://schemas.microsoft.com/office/powerpoint/2010/main" val="20503551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Customers: </a:t>
            </a:r>
            <a:r>
              <a:rPr lang="en-GB" dirty="0">
                <a:solidFill>
                  <a:schemeClr val="tx1"/>
                </a:solidFill>
              </a:rPr>
              <a:t>particularly those with dairy allergies/vegans might be worried about the effects of eating our product and the potential of us making the same mistake on other products. May lose reputation/Customer Loyalty</a:t>
            </a:r>
            <a:br>
              <a:rPr lang="en-GB" dirty="0"/>
            </a:br>
            <a:br>
              <a:rPr lang="en-GB" dirty="0"/>
            </a:br>
            <a:r>
              <a:rPr lang="en-GB" dirty="0"/>
              <a:t>Staff: May be worried about the extra work they will have as a result of the recall, might be worried about job loss as a result of revenue lost from the recall. </a:t>
            </a:r>
            <a:endParaRPr lang="en-GB" dirty="0">
              <a:solidFill>
                <a:schemeClr val="tx1"/>
              </a:solidFill>
            </a:endParaRPr>
          </a:p>
        </p:txBody>
      </p:sp>
      <p:sp>
        <p:nvSpPr>
          <p:cNvPr id="4" name="Slide Number Placeholder 3"/>
          <p:cNvSpPr>
            <a:spLocks noGrp="1"/>
          </p:cNvSpPr>
          <p:nvPr>
            <p:ph type="sldNum" sz="quarter" idx="5"/>
          </p:nvPr>
        </p:nvSpPr>
        <p:spPr/>
        <p:txBody>
          <a:bodyPr/>
          <a:lstStyle/>
          <a:p>
            <a:fld id="{05593589-A51D-45D7-A876-6FC830C36171}" type="slidenum">
              <a:rPr lang="en-GB" smtClean="0"/>
              <a:t>3</a:t>
            </a:fld>
            <a:endParaRPr lang="en-GB"/>
          </a:p>
        </p:txBody>
      </p:sp>
    </p:spTree>
    <p:extLst>
      <p:ext uri="{BB962C8B-B14F-4D97-AF65-F5344CB8AC3E}">
        <p14:creationId xmlns:p14="http://schemas.microsoft.com/office/powerpoint/2010/main" val="40995331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We will hire extra customer services staff to support you during this busy period of time while we deal with any negative PR as a result of our mistake. There is no need to worry about loss of jobs we will launch a new non-dairy chocolate bar PR campaign which will counteract any negative PR that we may face as a result of this. We will hire a new quality assurance officer to make sure that this doesn’t happen again. </a:t>
            </a:r>
            <a:br>
              <a:rPr lang="en-GB" dirty="0">
                <a:solidFill>
                  <a:schemeClr val="tx1"/>
                </a:solidFill>
              </a:rPr>
            </a:br>
            <a:br>
              <a:rPr lang="en-GB" dirty="0">
                <a:solidFill>
                  <a:schemeClr val="tx1"/>
                </a:solidFill>
              </a:rPr>
            </a:br>
            <a:r>
              <a:rPr lang="en-GB" dirty="0">
                <a:solidFill>
                  <a:schemeClr val="tx1"/>
                </a:solidFill>
              </a:rPr>
              <a:t>There is no need to worry about loss of jobs we will launch a new non-dairy chocolate bar PR campaign which will counteract any negative PR that we may face as a result of this. </a:t>
            </a:r>
            <a:br>
              <a:rPr lang="en-GB" dirty="0">
                <a:solidFill>
                  <a:schemeClr val="tx1"/>
                </a:solidFill>
              </a:rPr>
            </a:br>
            <a:br>
              <a:rPr lang="en-GB" dirty="0">
                <a:solidFill>
                  <a:schemeClr val="tx1"/>
                </a:solidFill>
              </a:rPr>
            </a:br>
            <a:r>
              <a:rPr lang="en-GB" dirty="0">
                <a:solidFill>
                  <a:schemeClr val="tx1"/>
                </a:solidFill>
              </a:rPr>
              <a:t>Merchants/suppliers/investors : We will hire a new quality assurance officer to make sure that this doesn’t happen again.</a:t>
            </a:r>
            <a:br>
              <a:rPr lang="en-GB" dirty="0">
                <a:solidFill>
                  <a:schemeClr val="tx1"/>
                </a:solidFill>
              </a:rPr>
            </a:br>
            <a:br>
              <a:rPr lang="en-GB" dirty="0">
                <a:solidFill>
                  <a:schemeClr val="tx1"/>
                </a:solidFill>
              </a:rPr>
            </a:br>
            <a:r>
              <a:rPr lang="en-GB" dirty="0">
                <a:solidFill>
                  <a:schemeClr val="tx1"/>
                </a:solidFill>
              </a:rPr>
              <a:t>We will do everything we can to make sure to minimise the loss of sales, the launch of our dairy-free products might even create more revenue in the long run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tx1"/>
              </a:solidFill>
            </a:endParaRPr>
          </a:p>
          <a:p>
            <a:endParaRPr lang="en-GB" dirty="0"/>
          </a:p>
        </p:txBody>
      </p:sp>
      <p:sp>
        <p:nvSpPr>
          <p:cNvPr id="4" name="Slide Number Placeholder 3"/>
          <p:cNvSpPr>
            <a:spLocks noGrp="1"/>
          </p:cNvSpPr>
          <p:nvPr>
            <p:ph type="sldNum" sz="quarter" idx="5"/>
          </p:nvPr>
        </p:nvSpPr>
        <p:spPr/>
        <p:txBody>
          <a:bodyPr/>
          <a:lstStyle/>
          <a:p>
            <a:fld id="{05593589-A51D-45D7-A876-6FC830C36171}" type="slidenum">
              <a:rPr lang="en-GB" smtClean="0"/>
              <a:t>4</a:t>
            </a:fld>
            <a:endParaRPr lang="en-GB"/>
          </a:p>
        </p:txBody>
      </p:sp>
    </p:spTree>
    <p:extLst>
      <p:ext uri="{BB962C8B-B14F-4D97-AF65-F5344CB8AC3E}">
        <p14:creationId xmlns:p14="http://schemas.microsoft.com/office/powerpoint/2010/main" val="27771941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Social Media: Ads admitting our mistake, offering a dairy free alternative to those who are allergic to dairy. (Facebook, Instagram, </a:t>
            </a:r>
            <a:r>
              <a:rPr lang="en-GB" dirty="0" err="1">
                <a:solidFill>
                  <a:schemeClr val="tx1"/>
                </a:solidFill>
              </a:rPr>
              <a:t>Youtube</a:t>
            </a:r>
            <a:r>
              <a:rPr lang="en-GB" dirty="0">
                <a:solidFill>
                  <a:schemeClr val="tx1"/>
                </a:solidFill>
              </a:rPr>
              <a:t>, Twitter).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Have customer services staff working at all times in order to reply to customer enquiries or complaints quickly.</a:t>
            </a:r>
            <a:br>
              <a:rPr lang="en-GB" dirty="0">
                <a:solidFill>
                  <a:schemeClr val="tx1"/>
                </a:solidFill>
              </a:rPr>
            </a:br>
            <a:br>
              <a:rPr lang="en-GB" dirty="0">
                <a:solidFill>
                  <a:schemeClr val="tx1"/>
                </a:solidFill>
              </a:rPr>
            </a:br>
            <a:r>
              <a:rPr lang="en-GB" dirty="0">
                <a:solidFill>
                  <a:schemeClr val="tx1"/>
                </a:solidFill>
              </a:rPr>
              <a:t>Website updated with poster’s admitting our mistake (to match the social media ads). </a:t>
            </a:r>
            <a:br>
              <a:rPr lang="en-GB" dirty="0">
                <a:solidFill>
                  <a:schemeClr val="tx1"/>
                </a:solidFill>
              </a:rPr>
            </a:br>
            <a:br>
              <a:rPr lang="en-GB" dirty="0">
                <a:solidFill>
                  <a:schemeClr val="tx1"/>
                </a:solidFill>
              </a:rPr>
            </a:br>
            <a:r>
              <a:rPr lang="en-GB" dirty="0">
                <a:solidFill>
                  <a:schemeClr val="tx1"/>
                </a:solidFill>
              </a:rPr>
              <a:t>Contact all merchants/suppliers who may have sold our product with the missing ingredients direct (phone call, email or post), provide them with recall posters and let them know that  we are offering refunds plus a free dairy free alternative for those who might have been affected by this. </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dirty="0">
                <a:solidFill>
                  <a:schemeClr val="tx1"/>
                </a:solidFill>
              </a:rPr>
            </a:br>
            <a:br>
              <a:rPr lang="en-GB" dirty="0">
                <a:solidFill>
                  <a:schemeClr val="tx1"/>
                </a:solidFill>
              </a:rPr>
            </a:br>
            <a:r>
              <a:rPr lang="en-GB" dirty="0">
                <a:solidFill>
                  <a:schemeClr val="tx1"/>
                </a:solidFill>
              </a:rPr>
              <a:t>Have a copywriter write and release a press release to national newspapers in order to reach as many people as possible who might have eaten our products. Pay for an ad to include a coupon for money off our non-dairy alternative. </a:t>
            </a:r>
            <a:br>
              <a:rPr lang="en-GB" dirty="0">
                <a:solidFill>
                  <a:schemeClr val="tx1"/>
                </a:solidFill>
              </a:rPr>
            </a:br>
            <a:br>
              <a:rPr lang="en-GB" dirty="0">
                <a:solidFill>
                  <a:schemeClr val="tx1"/>
                </a:solidFill>
              </a:rPr>
            </a:br>
            <a:r>
              <a:rPr lang="en-GB" dirty="0">
                <a:solidFill>
                  <a:schemeClr val="tx1"/>
                </a:solidFill>
              </a:rPr>
              <a:t>Research possible good PR opportunities to be released as press releases for newspapers (good news stories about those who engage with our brand). Give away a large supply of dairy-free chocolate to someone who is complaining that they ate the product not knowing that it contains dairy (perhaps a vegan as veganism is currently a growing trend) and have the copywriter write and release a press release about this. </a:t>
            </a:r>
            <a:br>
              <a:rPr lang="en-GB" dirty="0">
                <a:solidFill>
                  <a:schemeClr val="tx1"/>
                </a:solidFill>
              </a:rPr>
            </a:br>
            <a:br>
              <a:rPr lang="en-GB" dirty="0">
                <a:solidFill>
                  <a:schemeClr val="tx1"/>
                </a:solidFill>
              </a:rPr>
            </a:br>
            <a:r>
              <a:rPr lang="en-GB" dirty="0">
                <a:solidFill>
                  <a:schemeClr val="tx1"/>
                </a:solidFill>
              </a:rPr>
              <a:t>Sponsored ads: Identify a vegan influencer and pay them to promote the product. Have them clearly identify that it is a sponsored ad as under </a:t>
            </a:r>
            <a:r>
              <a:rPr lang="en-GB" sz="1200" b="0" i="0" kern="1200" dirty="0">
                <a:solidFill>
                  <a:schemeClr val="tx1"/>
                </a:solidFill>
                <a:effectLst/>
                <a:latin typeface="+mn-lt"/>
                <a:ea typeface="+mn-ea"/>
                <a:cs typeface="+mn-cs"/>
              </a:rPr>
              <a:t>The Advertising Standards Authority rules all influences should declare if they’ve been paid to promote a product.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tx1"/>
              </a:solidFill>
            </a:endParaRPr>
          </a:p>
        </p:txBody>
      </p:sp>
      <p:sp>
        <p:nvSpPr>
          <p:cNvPr id="4" name="Slide Number Placeholder 3"/>
          <p:cNvSpPr>
            <a:spLocks noGrp="1"/>
          </p:cNvSpPr>
          <p:nvPr>
            <p:ph type="sldNum" sz="quarter" idx="5"/>
          </p:nvPr>
        </p:nvSpPr>
        <p:spPr/>
        <p:txBody>
          <a:bodyPr/>
          <a:lstStyle/>
          <a:p>
            <a:fld id="{05593589-A51D-45D7-A876-6FC830C36171}" type="slidenum">
              <a:rPr lang="en-GB" smtClean="0"/>
              <a:t>5</a:t>
            </a:fld>
            <a:endParaRPr lang="en-GB"/>
          </a:p>
        </p:txBody>
      </p:sp>
    </p:spTree>
    <p:extLst>
      <p:ext uri="{BB962C8B-B14F-4D97-AF65-F5344CB8AC3E}">
        <p14:creationId xmlns:p14="http://schemas.microsoft.com/office/powerpoint/2010/main" val="16439051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Provide regular analysis reports so the manufactures of the products can adjust how many products are made and sold depending on the responses to the recall and new product line. Use data collected from these to send PPC targeted ads to people on social media who are most likely to interact and buy our products. Pay particular attention to organic interactions and unfollows to see if the misprint has affected customer loyalty and whether the people that usually interact with us are still interacting. </a:t>
            </a:r>
          </a:p>
        </p:txBody>
      </p:sp>
      <p:sp>
        <p:nvSpPr>
          <p:cNvPr id="4" name="Slide Number Placeholder 3"/>
          <p:cNvSpPr>
            <a:spLocks noGrp="1"/>
          </p:cNvSpPr>
          <p:nvPr>
            <p:ph type="sldNum" sz="quarter" idx="5"/>
          </p:nvPr>
        </p:nvSpPr>
        <p:spPr/>
        <p:txBody>
          <a:bodyPr/>
          <a:lstStyle/>
          <a:p>
            <a:fld id="{05593589-A51D-45D7-A876-6FC830C36171}" type="slidenum">
              <a:rPr lang="en-GB" smtClean="0"/>
              <a:t>6</a:t>
            </a:fld>
            <a:endParaRPr lang="en-GB"/>
          </a:p>
        </p:txBody>
      </p:sp>
    </p:spTree>
    <p:extLst>
      <p:ext uri="{BB962C8B-B14F-4D97-AF65-F5344CB8AC3E}">
        <p14:creationId xmlns:p14="http://schemas.microsoft.com/office/powerpoint/2010/main" val="2416805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4869058-50FB-4F7B-ADAE-2E8165B6F151}"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68753-62E3-4632-962C-600965A8C2C5}"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42768806"/>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869058-50FB-4F7B-ADAE-2E8165B6F151}"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68753-62E3-4632-962C-600965A8C2C5}" type="slidenum">
              <a:rPr lang="en-GB" smtClean="0"/>
              <a:t>‹#›</a:t>
            </a:fld>
            <a:endParaRPr lang="en-GB"/>
          </a:p>
        </p:txBody>
      </p:sp>
    </p:spTree>
    <p:extLst>
      <p:ext uri="{BB962C8B-B14F-4D97-AF65-F5344CB8AC3E}">
        <p14:creationId xmlns:p14="http://schemas.microsoft.com/office/powerpoint/2010/main" val="3601827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869058-50FB-4F7B-ADAE-2E8165B6F151}"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68753-62E3-4632-962C-600965A8C2C5}" type="slidenum">
              <a:rPr lang="en-GB" smtClean="0"/>
              <a:t>‹#›</a:t>
            </a:fld>
            <a:endParaRPr lang="en-GB"/>
          </a:p>
        </p:txBody>
      </p:sp>
    </p:spTree>
    <p:extLst>
      <p:ext uri="{BB962C8B-B14F-4D97-AF65-F5344CB8AC3E}">
        <p14:creationId xmlns:p14="http://schemas.microsoft.com/office/powerpoint/2010/main" val="2832926044"/>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869058-50FB-4F7B-ADAE-2E8165B6F151}" type="datetimeFigureOut">
              <a:rPr lang="en-GB" smtClean="0"/>
              <a:t>01/11/2019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A68753-62E3-4632-962C-600965A8C2C5}" type="slidenum">
              <a:rPr lang="en-GB" smtClean="0"/>
              <a:t>‹#›</a:t>
            </a:fld>
            <a:endParaRPr lang="en-GB"/>
          </a:p>
        </p:txBody>
      </p:sp>
    </p:spTree>
    <p:extLst>
      <p:ext uri="{BB962C8B-B14F-4D97-AF65-F5344CB8AC3E}">
        <p14:creationId xmlns:p14="http://schemas.microsoft.com/office/powerpoint/2010/main" val="3561080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4869058-50FB-4F7B-ADAE-2E8165B6F151}" type="datetimeFigureOut">
              <a:rPr lang="en-GB" smtClean="0"/>
              <a:t>01/11/2019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EA68753-62E3-4632-962C-600965A8C2C5}" type="slidenum">
              <a:rPr lang="en-GB" smtClean="0"/>
              <a:t>‹#›</a:t>
            </a:fld>
            <a:endParaRPr lang="en-GB"/>
          </a:p>
        </p:txBody>
      </p:sp>
    </p:spTree>
    <p:extLst>
      <p:ext uri="{BB962C8B-B14F-4D97-AF65-F5344CB8AC3E}">
        <p14:creationId xmlns:p14="http://schemas.microsoft.com/office/powerpoint/2010/main" val="756947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4869058-50FB-4F7B-ADAE-2E8165B6F151}" type="datetimeFigureOut">
              <a:rPr lang="en-GB" smtClean="0"/>
              <a:t>01/11/2019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EA68753-62E3-4632-962C-600965A8C2C5}" type="slidenum">
              <a:rPr lang="en-GB" smtClean="0"/>
              <a:t>‹#›</a:t>
            </a:fld>
            <a:endParaRPr lang="en-GB"/>
          </a:p>
        </p:txBody>
      </p:sp>
    </p:spTree>
    <p:extLst>
      <p:ext uri="{BB962C8B-B14F-4D97-AF65-F5344CB8AC3E}">
        <p14:creationId xmlns:p14="http://schemas.microsoft.com/office/powerpoint/2010/main" val="3394818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869058-50FB-4F7B-ADAE-2E8165B6F151}" type="datetimeFigureOut">
              <a:rPr lang="en-GB" smtClean="0"/>
              <a:t>01/11/2019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EA68753-62E3-4632-962C-600965A8C2C5}" type="slidenum">
              <a:rPr lang="en-GB" smtClean="0"/>
              <a:t>‹#›</a:t>
            </a:fld>
            <a:endParaRPr lang="en-GB"/>
          </a:p>
        </p:txBody>
      </p:sp>
    </p:spTree>
    <p:extLst>
      <p:ext uri="{BB962C8B-B14F-4D97-AF65-F5344CB8AC3E}">
        <p14:creationId xmlns:p14="http://schemas.microsoft.com/office/powerpoint/2010/main" val="643935734"/>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869058-50FB-4F7B-ADAE-2E8165B6F151}" type="datetimeFigureOut">
              <a:rPr lang="en-GB" smtClean="0"/>
              <a:t>01/11/2019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A68753-62E3-4632-962C-600965A8C2C5}" type="slidenum">
              <a:rPr lang="en-GB" smtClean="0"/>
              <a:t>‹#›</a:t>
            </a:fld>
            <a:endParaRPr lang="en-GB"/>
          </a:p>
        </p:txBody>
      </p:sp>
    </p:spTree>
    <p:extLst>
      <p:ext uri="{BB962C8B-B14F-4D97-AF65-F5344CB8AC3E}">
        <p14:creationId xmlns:p14="http://schemas.microsoft.com/office/powerpoint/2010/main" val="4086971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869058-50FB-4F7B-ADAE-2E8165B6F151}" type="datetimeFigureOut">
              <a:rPr lang="en-GB" smtClean="0"/>
              <a:t>01/11/2019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EA68753-62E3-4632-962C-600965A8C2C5}" type="slidenum">
              <a:rPr lang="en-GB" smtClean="0"/>
              <a:t>‹#›</a:t>
            </a:fld>
            <a:endParaRPr lang="en-GB"/>
          </a:p>
        </p:txBody>
      </p:sp>
    </p:spTree>
    <p:extLst>
      <p:ext uri="{BB962C8B-B14F-4D97-AF65-F5344CB8AC3E}">
        <p14:creationId xmlns:p14="http://schemas.microsoft.com/office/powerpoint/2010/main" val="2498797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A4869058-50FB-4F7B-ADAE-2E8165B6F151}" type="datetimeFigureOut">
              <a:rPr lang="en-GB" smtClean="0"/>
              <a:t>01/11/2019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EA68753-62E3-4632-962C-600965A8C2C5}" type="slidenum">
              <a:rPr lang="en-GB" smtClean="0"/>
              <a:t>‹#›</a:t>
            </a:fld>
            <a:endParaRPr lang="en-GB"/>
          </a:p>
        </p:txBody>
      </p:sp>
    </p:spTree>
    <p:extLst>
      <p:ext uri="{BB962C8B-B14F-4D97-AF65-F5344CB8AC3E}">
        <p14:creationId xmlns:p14="http://schemas.microsoft.com/office/powerpoint/2010/main" val="14093078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869058-50FB-4F7B-ADAE-2E8165B6F151}"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68753-62E3-4632-962C-600965A8C2C5}" type="slidenum">
              <a:rPr lang="en-GB" smtClean="0"/>
              <a:t>‹#›</a:t>
            </a:fld>
            <a:endParaRPr lang="en-GB"/>
          </a:p>
        </p:txBody>
      </p:sp>
    </p:spTree>
    <p:extLst>
      <p:ext uri="{BB962C8B-B14F-4D97-AF65-F5344CB8AC3E}">
        <p14:creationId xmlns:p14="http://schemas.microsoft.com/office/powerpoint/2010/main" val="29626923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869058-50FB-4F7B-ADAE-2E8165B6F151}"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68753-62E3-4632-962C-600965A8C2C5}"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9437559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869058-50FB-4F7B-ADAE-2E8165B6F151}"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68753-62E3-4632-962C-600965A8C2C5}" type="slidenum">
              <a:rPr lang="en-GB" smtClean="0"/>
              <a:t>‹#›</a:t>
            </a:fld>
            <a:endParaRPr lang="en-GB"/>
          </a:p>
        </p:txBody>
      </p:sp>
    </p:spTree>
    <p:extLst>
      <p:ext uri="{BB962C8B-B14F-4D97-AF65-F5344CB8AC3E}">
        <p14:creationId xmlns:p14="http://schemas.microsoft.com/office/powerpoint/2010/main" val="9414608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869058-50FB-4F7B-ADAE-2E8165B6F151}"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68753-62E3-4632-962C-600965A8C2C5}"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7702850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869058-50FB-4F7B-ADAE-2E8165B6F151}"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68753-62E3-4632-962C-600965A8C2C5}" type="slidenum">
              <a:rPr lang="en-GB" smtClean="0"/>
              <a:t>‹#›</a:t>
            </a:fld>
            <a:endParaRPr lang="en-GB"/>
          </a:p>
        </p:txBody>
      </p:sp>
    </p:spTree>
    <p:extLst>
      <p:ext uri="{BB962C8B-B14F-4D97-AF65-F5344CB8AC3E}">
        <p14:creationId xmlns:p14="http://schemas.microsoft.com/office/powerpoint/2010/main" val="7070770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869058-50FB-4F7B-ADAE-2E8165B6F151}"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68753-62E3-4632-962C-600965A8C2C5}" type="slidenum">
              <a:rPr lang="en-GB" smtClean="0"/>
              <a:t>‹#›</a:t>
            </a:fld>
            <a:endParaRPr lang="en-GB"/>
          </a:p>
        </p:txBody>
      </p:sp>
    </p:spTree>
    <p:extLst>
      <p:ext uri="{BB962C8B-B14F-4D97-AF65-F5344CB8AC3E}">
        <p14:creationId xmlns:p14="http://schemas.microsoft.com/office/powerpoint/2010/main" val="40903756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869058-50FB-4F7B-ADAE-2E8165B6F151}"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68753-62E3-4632-962C-600965A8C2C5}" type="slidenum">
              <a:rPr lang="en-GB" smtClean="0"/>
              <a:t>‹#›</a:t>
            </a:fld>
            <a:endParaRPr lang="en-GB"/>
          </a:p>
        </p:txBody>
      </p:sp>
    </p:spTree>
    <p:extLst>
      <p:ext uri="{BB962C8B-B14F-4D97-AF65-F5344CB8AC3E}">
        <p14:creationId xmlns:p14="http://schemas.microsoft.com/office/powerpoint/2010/main" val="15238006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A4869058-50FB-4F7B-ADAE-2E8165B6F151}" type="datetimeFigureOut">
              <a:rPr lang="en-GB" smtClean="0"/>
              <a:t>01/11/2019</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7EA68753-62E3-4632-962C-600965A8C2C5}" type="slidenum">
              <a:rPr lang="en-GB" smtClean="0"/>
              <a:t>‹#›</a:t>
            </a:fld>
            <a:endParaRPr lang="en-GB"/>
          </a:p>
        </p:txBody>
      </p:sp>
    </p:spTree>
    <p:extLst>
      <p:ext uri="{BB962C8B-B14F-4D97-AF65-F5344CB8AC3E}">
        <p14:creationId xmlns:p14="http://schemas.microsoft.com/office/powerpoint/2010/main" val="2949461961"/>
      </p:ext>
    </p:extLst>
  </p:cSld>
  <p:clrMap bg1="dk1" tx1="lt1" bg2="dk2" tx2="lt2" accent1="accent1" accent2="accent2" accent3="accent3" accent4="accent4" accent5="accent5" accent6="accent6" hlink="hlink" folHlink="folHlink"/>
  <p:sldLayoutIdLst>
    <p:sldLayoutId id="2147484249" r:id="rId1"/>
    <p:sldLayoutId id="2147484250" r:id="rId2"/>
    <p:sldLayoutId id="2147484251" r:id="rId3"/>
    <p:sldLayoutId id="2147484252" r:id="rId4"/>
    <p:sldLayoutId id="2147484253" r:id="rId5"/>
    <p:sldLayoutId id="2147484254" r:id="rId6"/>
    <p:sldLayoutId id="2147484255" r:id="rId7"/>
    <p:sldLayoutId id="2147484256" r:id="rId8"/>
    <p:sldLayoutId id="2147484257" r:id="rId9"/>
    <p:sldLayoutId id="2147484258" r:id="rId10"/>
    <p:sldLayoutId id="2147484259" r:id="rId11"/>
    <p:sldLayoutId id="2147484260" r:id="rId12"/>
    <p:sldLayoutId id="2147484261" r:id="rId13"/>
    <p:sldLayoutId id="2147484262" r:id="rId14"/>
    <p:sldLayoutId id="2147484263" r:id="rId15"/>
    <p:sldLayoutId id="2147484264" r:id="rId16"/>
    <p:sldLayoutId id="214748426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41FC7-7B90-4B5E-A451-81813E109047}"/>
              </a:ext>
            </a:extLst>
          </p:cNvPr>
          <p:cNvSpPr>
            <a:spLocks noGrp="1"/>
          </p:cNvSpPr>
          <p:nvPr>
            <p:ph type="ctrTitle"/>
          </p:nvPr>
        </p:nvSpPr>
        <p:spPr>
          <a:xfrm>
            <a:off x="684212" y="685799"/>
            <a:ext cx="9678988" cy="3673474"/>
          </a:xfrm>
        </p:spPr>
        <p:txBody>
          <a:bodyPr>
            <a:normAutofit/>
          </a:bodyPr>
          <a:lstStyle/>
          <a:p>
            <a:r>
              <a:rPr lang="en-GB" sz="6000">
                <a:solidFill>
                  <a:schemeClr val="tx2"/>
                </a:solidFill>
              </a:rPr>
              <a:t>Natalie Beard </a:t>
            </a:r>
            <a:br>
              <a:rPr lang="en-GB" sz="6000">
                <a:solidFill>
                  <a:schemeClr val="tx2"/>
                </a:solidFill>
              </a:rPr>
            </a:br>
            <a:r>
              <a:rPr lang="en-GB" sz="6000">
                <a:solidFill>
                  <a:schemeClr val="tx2"/>
                </a:solidFill>
              </a:rPr>
              <a:t>1807949</a:t>
            </a:r>
          </a:p>
        </p:txBody>
      </p:sp>
      <p:sp>
        <p:nvSpPr>
          <p:cNvPr id="3" name="Subtitle 2">
            <a:extLst>
              <a:ext uri="{FF2B5EF4-FFF2-40B4-BE49-F238E27FC236}">
                <a16:creationId xmlns:a16="http://schemas.microsoft.com/office/drawing/2014/main" id="{C6936A88-73A4-4635-970F-B01CAFB4CF89}"/>
              </a:ext>
            </a:extLst>
          </p:cNvPr>
          <p:cNvSpPr>
            <a:spLocks noGrp="1"/>
          </p:cNvSpPr>
          <p:nvPr>
            <p:ph type="subTitle" idx="1"/>
          </p:nvPr>
        </p:nvSpPr>
        <p:spPr>
          <a:xfrm>
            <a:off x="684212" y="4648198"/>
            <a:ext cx="7005742" cy="1143002"/>
          </a:xfrm>
        </p:spPr>
        <p:txBody>
          <a:bodyPr>
            <a:normAutofit/>
          </a:bodyPr>
          <a:lstStyle/>
          <a:p>
            <a:pPr>
              <a:lnSpc>
                <a:spcPct val="90000"/>
              </a:lnSpc>
            </a:pPr>
            <a:r>
              <a:rPr lang="en-GB" sz="1900" b="1">
                <a:solidFill>
                  <a:schemeClr val="tx1">
                    <a:alpha val="80000"/>
                  </a:schemeClr>
                </a:solidFill>
              </a:rPr>
              <a:t>BMBM5013</a:t>
            </a:r>
            <a:endParaRPr lang="en-GB" sz="1900">
              <a:solidFill>
                <a:schemeClr val="tx1">
                  <a:alpha val="80000"/>
                </a:schemeClr>
              </a:solidFill>
            </a:endParaRPr>
          </a:p>
          <a:p>
            <a:pPr>
              <a:lnSpc>
                <a:spcPct val="90000"/>
              </a:lnSpc>
            </a:pPr>
            <a:r>
              <a:rPr lang="en-GB" sz="1900" b="1">
                <a:solidFill>
                  <a:schemeClr val="tx1">
                    <a:alpha val="80000"/>
                  </a:schemeClr>
                </a:solidFill>
              </a:rPr>
              <a:t>Marketing in Practice</a:t>
            </a:r>
            <a:br>
              <a:rPr lang="en-GB" sz="1900" b="1">
                <a:solidFill>
                  <a:schemeClr val="tx1">
                    <a:alpha val="80000"/>
                  </a:schemeClr>
                </a:solidFill>
              </a:rPr>
            </a:br>
            <a:r>
              <a:rPr lang="en-GB" sz="1900" b="1">
                <a:solidFill>
                  <a:schemeClr val="tx1">
                    <a:alpha val="80000"/>
                  </a:schemeClr>
                </a:solidFill>
              </a:rPr>
              <a:t>PR Crisis Campaign </a:t>
            </a:r>
            <a:r>
              <a:rPr lang="en-GB" sz="1900">
                <a:solidFill>
                  <a:schemeClr val="tx1">
                    <a:alpha val="80000"/>
                  </a:schemeClr>
                </a:solidFill>
              </a:rPr>
              <a:t> </a:t>
            </a:r>
          </a:p>
          <a:p>
            <a:pPr>
              <a:lnSpc>
                <a:spcPct val="90000"/>
              </a:lnSpc>
            </a:pPr>
            <a:endParaRPr lang="en-GB" sz="1900">
              <a:solidFill>
                <a:schemeClr val="tx1">
                  <a:alpha val="80000"/>
                </a:schemeClr>
              </a:solidFill>
            </a:endParaRPr>
          </a:p>
        </p:txBody>
      </p:sp>
    </p:spTree>
    <p:extLst>
      <p:ext uri="{BB962C8B-B14F-4D97-AF65-F5344CB8AC3E}">
        <p14:creationId xmlns:p14="http://schemas.microsoft.com/office/powerpoint/2010/main" val="2057560546"/>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BF8F6-B991-4E41-8950-459A932E920B}"/>
              </a:ext>
            </a:extLst>
          </p:cNvPr>
          <p:cNvSpPr>
            <a:spLocks noGrp="1"/>
          </p:cNvSpPr>
          <p:nvPr>
            <p:ph type="title"/>
          </p:nvPr>
        </p:nvSpPr>
        <p:spPr>
          <a:xfrm>
            <a:off x="7644666" y="1570274"/>
            <a:ext cx="3859653" cy="3040184"/>
          </a:xfrm>
        </p:spPr>
        <p:txBody>
          <a:bodyPr>
            <a:normAutofit fontScale="90000"/>
          </a:bodyPr>
          <a:lstStyle/>
          <a:p>
            <a:pPr algn="ctr"/>
            <a:r>
              <a:rPr lang="en-GB" dirty="0">
                <a:solidFill>
                  <a:schemeClr val="bg1"/>
                </a:solidFill>
                <a:latin typeface="Arial" panose="020B0604020202020204" pitchFamily="34" charset="0"/>
                <a:cs typeface="Arial" panose="020B0604020202020204" pitchFamily="34" charset="0"/>
              </a:rPr>
              <a:t>Missing ingredients-</a:t>
            </a:r>
            <a:br>
              <a:rPr lang="en-GB" dirty="0">
                <a:solidFill>
                  <a:schemeClr val="bg1"/>
                </a:solidFill>
                <a:latin typeface="Arial" panose="020B0604020202020204" pitchFamily="34" charset="0"/>
                <a:cs typeface="Arial" panose="020B0604020202020204" pitchFamily="34" charset="0"/>
              </a:rPr>
            </a:br>
            <a:r>
              <a:rPr lang="en-GB" dirty="0">
                <a:solidFill>
                  <a:schemeClr val="bg1"/>
                </a:solidFill>
                <a:latin typeface="Arial" panose="020B0604020202020204" pitchFamily="34" charset="0"/>
                <a:cs typeface="Arial" panose="020B0604020202020204" pitchFamily="34" charset="0"/>
              </a:rPr>
              <a:t>unlisted on wrapper</a:t>
            </a:r>
            <a:br>
              <a:rPr lang="en-GB" dirty="0">
                <a:solidFill>
                  <a:schemeClr val="bg1"/>
                </a:solidFill>
                <a:latin typeface="Arial" panose="020B0604020202020204" pitchFamily="34" charset="0"/>
                <a:cs typeface="Arial" panose="020B0604020202020204" pitchFamily="34" charset="0"/>
              </a:rPr>
            </a:br>
            <a:r>
              <a:rPr lang="en-GB" dirty="0">
                <a:solidFill>
                  <a:schemeClr val="bg1"/>
                </a:solidFill>
                <a:latin typeface="Arial" panose="020B0604020202020204" pitchFamily="34" charset="0"/>
                <a:cs typeface="Arial" panose="020B0604020202020204" pitchFamily="34" charset="0"/>
              </a:rPr>
              <a:t> PR campaign 2019</a:t>
            </a:r>
          </a:p>
        </p:txBody>
      </p:sp>
      <p:pic>
        <p:nvPicPr>
          <p:cNvPr id="5" name="Content Placeholder 4" descr="A close up of a cow&#10;&#10;Description automatically generated">
            <a:extLst>
              <a:ext uri="{FF2B5EF4-FFF2-40B4-BE49-F238E27FC236}">
                <a16:creationId xmlns:a16="http://schemas.microsoft.com/office/drawing/2014/main" id="{87321452-566D-445C-83C9-EC29BD3BB45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87681" y="895025"/>
            <a:ext cx="6643687" cy="4724400"/>
          </a:xfrm>
          <a:ln w="28575">
            <a:solidFill>
              <a:schemeClr val="bg1"/>
            </a:solidFill>
          </a:ln>
        </p:spPr>
      </p:pic>
    </p:spTree>
    <p:extLst>
      <p:ext uri="{BB962C8B-B14F-4D97-AF65-F5344CB8AC3E}">
        <p14:creationId xmlns:p14="http://schemas.microsoft.com/office/powerpoint/2010/main" val="31326635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1CFC1-446C-414B-9DC0-FBC9DF4ED892}"/>
              </a:ext>
            </a:extLst>
          </p:cNvPr>
          <p:cNvSpPr>
            <a:spLocks noGrp="1"/>
          </p:cNvSpPr>
          <p:nvPr>
            <p:ph type="title"/>
          </p:nvPr>
        </p:nvSpPr>
        <p:spPr>
          <a:xfrm>
            <a:off x="557603" y="-197209"/>
            <a:ext cx="8534400" cy="1507067"/>
          </a:xfrm>
        </p:spPr>
        <p:txBody>
          <a:bodyPr/>
          <a:lstStyle/>
          <a:p>
            <a:r>
              <a:rPr lang="en-GB" b="1" u="sng" dirty="0"/>
              <a:t>Stakeholders</a:t>
            </a:r>
          </a:p>
        </p:txBody>
      </p:sp>
      <p:sp>
        <p:nvSpPr>
          <p:cNvPr id="3" name="Content Placeholder 2">
            <a:extLst>
              <a:ext uri="{FF2B5EF4-FFF2-40B4-BE49-F238E27FC236}">
                <a16:creationId xmlns:a16="http://schemas.microsoft.com/office/drawing/2014/main" id="{223D441E-C60C-463A-9FCB-18E1C38A1125}"/>
              </a:ext>
            </a:extLst>
          </p:cNvPr>
          <p:cNvSpPr>
            <a:spLocks noGrp="1"/>
          </p:cNvSpPr>
          <p:nvPr>
            <p:ph idx="1"/>
          </p:nvPr>
        </p:nvSpPr>
        <p:spPr>
          <a:xfrm>
            <a:off x="557603" y="1079695"/>
            <a:ext cx="8534400" cy="3615267"/>
          </a:xfrm>
        </p:spPr>
        <p:txBody>
          <a:bodyPr>
            <a:normAutofit/>
          </a:bodyPr>
          <a:lstStyle/>
          <a:p>
            <a:r>
              <a:rPr lang="en-GB" dirty="0">
                <a:solidFill>
                  <a:schemeClr val="tx1"/>
                </a:solidFill>
              </a:rPr>
              <a:t>Food Standards Agency –Allergy/food safety risks</a:t>
            </a:r>
          </a:p>
          <a:p>
            <a:r>
              <a:rPr lang="en-GB" dirty="0">
                <a:solidFill>
                  <a:schemeClr val="tx1"/>
                </a:solidFill>
              </a:rPr>
              <a:t>Customers – Allergies/Veganism</a:t>
            </a:r>
          </a:p>
          <a:p>
            <a:r>
              <a:rPr lang="en-GB" dirty="0">
                <a:solidFill>
                  <a:schemeClr val="tx1"/>
                </a:solidFill>
              </a:rPr>
              <a:t>Merchants/ Suppliers/Investors –Loss of revenue</a:t>
            </a:r>
          </a:p>
          <a:p>
            <a:r>
              <a:rPr lang="en-GB" dirty="0">
                <a:solidFill>
                  <a:schemeClr val="tx1"/>
                </a:solidFill>
              </a:rPr>
              <a:t>Staff – Extra work/ job stability</a:t>
            </a:r>
          </a:p>
          <a:p>
            <a:r>
              <a:rPr lang="en-GB" dirty="0">
                <a:solidFill>
                  <a:schemeClr val="tx1"/>
                </a:solidFill>
              </a:rPr>
              <a:t>Competitors – May try to take advantage of our mistake for their own gain</a:t>
            </a:r>
          </a:p>
        </p:txBody>
      </p:sp>
    </p:spTree>
    <p:extLst>
      <p:ext uri="{BB962C8B-B14F-4D97-AF65-F5344CB8AC3E}">
        <p14:creationId xmlns:p14="http://schemas.microsoft.com/office/powerpoint/2010/main" val="2317458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9BDD1-3D01-4D29-9D10-6D3BE499D886}"/>
              </a:ext>
            </a:extLst>
          </p:cNvPr>
          <p:cNvSpPr>
            <a:spLocks noGrp="1"/>
          </p:cNvSpPr>
          <p:nvPr>
            <p:ph type="title"/>
          </p:nvPr>
        </p:nvSpPr>
        <p:spPr>
          <a:xfrm>
            <a:off x="617952" y="327992"/>
            <a:ext cx="8534400" cy="1507067"/>
          </a:xfrm>
        </p:spPr>
        <p:txBody>
          <a:bodyPr/>
          <a:lstStyle/>
          <a:p>
            <a:r>
              <a:rPr lang="en-GB" b="1" u="sng" dirty="0"/>
              <a:t>Key messages</a:t>
            </a:r>
          </a:p>
        </p:txBody>
      </p:sp>
      <p:sp>
        <p:nvSpPr>
          <p:cNvPr id="3" name="Content Placeholder 2">
            <a:extLst>
              <a:ext uri="{FF2B5EF4-FFF2-40B4-BE49-F238E27FC236}">
                <a16:creationId xmlns:a16="http://schemas.microsoft.com/office/drawing/2014/main" id="{57FD6C85-CC59-400D-B012-5AE44E27849E}"/>
              </a:ext>
            </a:extLst>
          </p:cNvPr>
          <p:cNvSpPr>
            <a:spLocks noGrp="1"/>
          </p:cNvSpPr>
          <p:nvPr>
            <p:ph idx="1"/>
          </p:nvPr>
        </p:nvSpPr>
        <p:spPr>
          <a:xfrm>
            <a:off x="339657" y="1835059"/>
            <a:ext cx="8534400" cy="3615267"/>
          </a:xfrm>
        </p:spPr>
        <p:txBody>
          <a:bodyPr>
            <a:normAutofit fontScale="92500" lnSpcReduction="20000"/>
          </a:bodyPr>
          <a:lstStyle/>
          <a:p>
            <a:r>
              <a:rPr lang="en-GB" dirty="0">
                <a:solidFill>
                  <a:schemeClr val="tx1"/>
                </a:solidFill>
              </a:rPr>
              <a:t>Customers: We’re only human, we make mistakes but we’ve fixed them and we will try our best to make sure it does not happen again. </a:t>
            </a:r>
            <a:br>
              <a:rPr lang="en-GB" dirty="0">
                <a:solidFill>
                  <a:schemeClr val="tx1"/>
                </a:solidFill>
              </a:rPr>
            </a:br>
            <a:endParaRPr lang="en-GB" dirty="0">
              <a:solidFill>
                <a:schemeClr val="tx1"/>
              </a:solidFill>
            </a:endParaRPr>
          </a:p>
          <a:p>
            <a:r>
              <a:rPr lang="en-GB" dirty="0">
                <a:solidFill>
                  <a:schemeClr val="tx1"/>
                </a:solidFill>
              </a:rPr>
              <a:t>Staff: Hire extra staff &amp; reassurance</a:t>
            </a:r>
            <a:br>
              <a:rPr lang="en-GB" dirty="0">
                <a:solidFill>
                  <a:schemeClr val="tx1"/>
                </a:solidFill>
              </a:rPr>
            </a:br>
            <a:endParaRPr lang="en-GB" dirty="0">
              <a:solidFill>
                <a:schemeClr val="tx1"/>
              </a:solidFill>
            </a:endParaRPr>
          </a:p>
          <a:p>
            <a:r>
              <a:rPr lang="en-GB" dirty="0">
                <a:solidFill>
                  <a:schemeClr val="tx1"/>
                </a:solidFill>
              </a:rPr>
              <a:t>Merchants/Suppliers/Investors:  Minimise loss of sales &amp; launch a new non-dairy product line. </a:t>
            </a:r>
          </a:p>
          <a:p>
            <a:r>
              <a:rPr lang="en-GB" dirty="0">
                <a:solidFill>
                  <a:schemeClr val="tx1"/>
                </a:solidFill>
              </a:rPr>
              <a:t>Competitors: Do not engage with competitors unless needed. If they interact on social media reply in a joking way.  Taco Bell got over 1000 Retweets when they did this with Old Spice </a:t>
            </a:r>
            <a:r>
              <a:rPr lang="en-GB" sz="1700" dirty="0">
                <a:solidFill>
                  <a:schemeClr val="tx1"/>
                </a:solidFill>
              </a:rPr>
              <a:t>(Twitter.com, 2012)</a:t>
            </a:r>
            <a:br>
              <a:rPr lang="en-GB" dirty="0">
                <a:solidFill>
                  <a:schemeClr val="tx1"/>
                </a:solidFill>
              </a:rPr>
            </a:br>
            <a:br>
              <a:rPr lang="en-GB" dirty="0">
                <a:solidFill>
                  <a:schemeClr val="tx1"/>
                </a:solidFill>
              </a:rPr>
            </a:br>
            <a:endParaRPr lang="en-GB" dirty="0">
              <a:solidFill>
                <a:schemeClr val="tx1"/>
              </a:solidFill>
            </a:endParaRPr>
          </a:p>
          <a:p>
            <a:endParaRPr lang="en-GB" dirty="0"/>
          </a:p>
        </p:txBody>
      </p:sp>
      <p:pic>
        <p:nvPicPr>
          <p:cNvPr id="5" name="Picture 4" descr="A screenshot of a cell phone&#10;&#10;Description automatically generated">
            <a:extLst>
              <a:ext uri="{FF2B5EF4-FFF2-40B4-BE49-F238E27FC236}">
                <a16:creationId xmlns:a16="http://schemas.microsoft.com/office/drawing/2014/main" id="{04C572E7-EEA2-4B1C-A3A1-99070823DB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8722" y="4986068"/>
            <a:ext cx="3592397" cy="1543940"/>
          </a:xfrm>
          <a:prstGeom prst="rect">
            <a:avLst/>
          </a:prstGeom>
        </p:spPr>
      </p:pic>
    </p:spTree>
    <p:extLst>
      <p:ext uri="{BB962C8B-B14F-4D97-AF65-F5344CB8AC3E}">
        <p14:creationId xmlns:p14="http://schemas.microsoft.com/office/powerpoint/2010/main" val="3744046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BE3054-0A59-4ED8-B8B2-C03456106754}"/>
              </a:ext>
            </a:extLst>
          </p:cNvPr>
          <p:cNvSpPr>
            <a:spLocks noGrp="1"/>
          </p:cNvSpPr>
          <p:nvPr>
            <p:ph idx="1"/>
          </p:nvPr>
        </p:nvSpPr>
        <p:spPr>
          <a:xfrm>
            <a:off x="617951" y="1537253"/>
            <a:ext cx="8534400" cy="3615267"/>
          </a:xfrm>
        </p:spPr>
        <p:txBody>
          <a:bodyPr>
            <a:normAutofit/>
          </a:bodyPr>
          <a:lstStyle/>
          <a:p>
            <a:r>
              <a:rPr lang="en-GB" dirty="0">
                <a:solidFill>
                  <a:schemeClr val="tx1"/>
                </a:solidFill>
              </a:rPr>
              <a:t>Social Media </a:t>
            </a:r>
          </a:p>
          <a:p>
            <a:r>
              <a:rPr lang="en-GB" dirty="0">
                <a:solidFill>
                  <a:schemeClr val="tx1"/>
                </a:solidFill>
              </a:rPr>
              <a:t>Customer Service</a:t>
            </a:r>
          </a:p>
          <a:p>
            <a:r>
              <a:rPr lang="en-GB" dirty="0">
                <a:solidFill>
                  <a:schemeClr val="tx1"/>
                </a:solidFill>
              </a:rPr>
              <a:t>Website</a:t>
            </a:r>
          </a:p>
          <a:p>
            <a:r>
              <a:rPr lang="en-GB" dirty="0">
                <a:solidFill>
                  <a:schemeClr val="tx1"/>
                </a:solidFill>
              </a:rPr>
              <a:t>National Press</a:t>
            </a:r>
          </a:p>
          <a:p>
            <a:r>
              <a:rPr lang="en-GB" dirty="0">
                <a:solidFill>
                  <a:schemeClr val="tx1"/>
                </a:solidFill>
              </a:rPr>
              <a:t>Proactive PR</a:t>
            </a:r>
          </a:p>
          <a:p>
            <a:r>
              <a:rPr lang="en-GB" dirty="0">
                <a:solidFill>
                  <a:schemeClr val="tx1"/>
                </a:solidFill>
              </a:rPr>
              <a:t>Contact Merchants/Suppliers and provide them with information</a:t>
            </a:r>
          </a:p>
          <a:p>
            <a:r>
              <a:rPr lang="en-GB" dirty="0">
                <a:solidFill>
                  <a:schemeClr val="tx1"/>
                </a:solidFill>
              </a:rPr>
              <a:t>Sponsored Ads </a:t>
            </a:r>
            <a:br>
              <a:rPr lang="en-GB" dirty="0">
                <a:solidFill>
                  <a:schemeClr val="tx1"/>
                </a:solidFill>
              </a:rPr>
            </a:br>
            <a:r>
              <a:rPr lang="en-GB" sz="1200" dirty="0">
                <a:solidFill>
                  <a:schemeClr val="tx1"/>
                </a:solidFill>
              </a:rPr>
              <a:t>(An Influencer’s Guide to making clear that ads are ads, n.d.)</a:t>
            </a:r>
            <a:br>
              <a:rPr lang="en-GB" dirty="0">
                <a:solidFill>
                  <a:schemeClr val="tx1"/>
                </a:solidFill>
              </a:rPr>
            </a:br>
            <a:endParaRPr lang="en-GB" dirty="0">
              <a:solidFill>
                <a:schemeClr val="tx1"/>
              </a:solidFill>
            </a:endParaRPr>
          </a:p>
        </p:txBody>
      </p:sp>
      <p:sp>
        <p:nvSpPr>
          <p:cNvPr id="4" name="Title 1">
            <a:extLst>
              <a:ext uri="{FF2B5EF4-FFF2-40B4-BE49-F238E27FC236}">
                <a16:creationId xmlns:a16="http://schemas.microsoft.com/office/drawing/2014/main" id="{D94BD16A-38F8-4D23-B0AA-3F8DD16DABFC}"/>
              </a:ext>
            </a:extLst>
          </p:cNvPr>
          <p:cNvSpPr>
            <a:spLocks noGrp="1"/>
          </p:cNvSpPr>
          <p:nvPr>
            <p:ph type="title"/>
          </p:nvPr>
        </p:nvSpPr>
        <p:spPr>
          <a:xfrm>
            <a:off x="617951" y="327993"/>
            <a:ext cx="10712657" cy="1209260"/>
          </a:xfrm>
        </p:spPr>
        <p:txBody>
          <a:bodyPr/>
          <a:lstStyle/>
          <a:p>
            <a:r>
              <a:rPr lang="en-GB" b="1" u="sng" dirty="0"/>
              <a:t>How we will respond to negative </a:t>
            </a:r>
            <a:r>
              <a:rPr lang="en-GB" b="1" u="sng" dirty="0" err="1"/>
              <a:t>pr</a:t>
            </a:r>
            <a:endParaRPr lang="en-GB" b="1" u="sng" dirty="0"/>
          </a:p>
        </p:txBody>
      </p:sp>
    </p:spTree>
    <p:extLst>
      <p:ext uri="{BB962C8B-B14F-4D97-AF65-F5344CB8AC3E}">
        <p14:creationId xmlns:p14="http://schemas.microsoft.com/office/powerpoint/2010/main" val="2770786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57CE3-3F5F-42CD-A04A-43E8663D171A}"/>
              </a:ext>
            </a:extLst>
          </p:cNvPr>
          <p:cNvSpPr>
            <a:spLocks noGrp="1"/>
          </p:cNvSpPr>
          <p:nvPr>
            <p:ph type="title"/>
          </p:nvPr>
        </p:nvSpPr>
        <p:spPr>
          <a:xfrm>
            <a:off x="810821" y="-67734"/>
            <a:ext cx="8534400" cy="1507067"/>
          </a:xfrm>
        </p:spPr>
        <p:txBody>
          <a:bodyPr/>
          <a:lstStyle/>
          <a:p>
            <a:r>
              <a:rPr lang="en-GB" b="1" u="sng" dirty="0"/>
              <a:t>Tools for monitoring</a:t>
            </a:r>
          </a:p>
        </p:txBody>
      </p:sp>
      <p:sp>
        <p:nvSpPr>
          <p:cNvPr id="3" name="Content Placeholder 2">
            <a:extLst>
              <a:ext uri="{FF2B5EF4-FFF2-40B4-BE49-F238E27FC236}">
                <a16:creationId xmlns:a16="http://schemas.microsoft.com/office/drawing/2014/main" id="{E6EBA403-0E92-40DE-9C34-680E2A74A9AE}"/>
              </a:ext>
            </a:extLst>
          </p:cNvPr>
          <p:cNvSpPr>
            <a:spLocks noGrp="1"/>
          </p:cNvSpPr>
          <p:nvPr>
            <p:ph idx="1"/>
          </p:nvPr>
        </p:nvSpPr>
        <p:spPr>
          <a:xfrm>
            <a:off x="557602" y="1621366"/>
            <a:ext cx="8534400" cy="3615267"/>
          </a:xfrm>
        </p:spPr>
        <p:txBody>
          <a:bodyPr>
            <a:normAutofit fontScale="92500" lnSpcReduction="10000"/>
          </a:bodyPr>
          <a:lstStyle/>
          <a:p>
            <a:r>
              <a:rPr lang="en-GB" dirty="0">
                <a:solidFill>
                  <a:schemeClr val="tx1"/>
                </a:solidFill>
              </a:rPr>
              <a:t>Google Alerts : Set up a Google Alert for anything to do with </a:t>
            </a:r>
            <a:r>
              <a:rPr lang="en-GB" dirty="0" err="1">
                <a:solidFill>
                  <a:schemeClr val="tx1"/>
                </a:solidFill>
              </a:rPr>
              <a:t>Starbar</a:t>
            </a:r>
            <a:r>
              <a:rPr lang="en-GB" dirty="0">
                <a:solidFill>
                  <a:schemeClr val="tx1"/>
                </a:solidFill>
              </a:rPr>
              <a:t> or the recall, to monitor mentions.</a:t>
            </a:r>
          </a:p>
          <a:p>
            <a:r>
              <a:rPr lang="en-GB" dirty="0">
                <a:solidFill>
                  <a:schemeClr val="tx1"/>
                </a:solidFill>
              </a:rPr>
              <a:t>Sales Monitoring: Ask merchants/suppliers for regular updates of sales and whether there is a loss or gain of sales in relation to our new campaigns and product</a:t>
            </a:r>
          </a:p>
          <a:p>
            <a:r>
              <a:rPr lang="en-GB" dirty="0">
                <a:solidFill>
                  <a:schemeClr val="tx1"/>
                </a:solidFill>
              </a:rPr>
              <a:t>Hootsuite: For analytics of social media platforms, monitoring when best to post and which posts are receiving the most responses/interactions/organic insights.</a:t>
            </a:r>
          </a:p>
          <a:p>
            <a:r>
              <a:rPr lang="en-GB" dirty="0">
                <a:solidFill>
                  <a:schemeClr val="tx1"/>
                </a:solidFill>
              </a:rPr>
              <a:t>Google Analytics – Monitor website interactions</a:t>
            </a:r>
          </a:p>
          <a:p>
            <a:r>
              <a:rPr lang="en-GB" dirty="0">
                <a:solidFill>
                  <a:schemeClr val="tx1"/>
                </a:solidFill>
              </a:rPr>
              <a:t>Social Mention – Track social media mentions and whether they are positive/negative or neutral </a:t>
            </a:r>
          </a:p>
          <a:p>
            <a:pPr marL="0" indent="0">
              <a:buNone/>
            </a:pPr>
            <a:endParaRPr lang="en-GB" dirty="0">
              <a:solidFill>
                <a:schemeClr val="tx1"/>
              </a:solidFill>
            </a:endParaRPr>
          </a:p>
          <a:p>
            <a:pPr marL="0" indent="0">
              <a:buNone/>
            </a:pPr>
            <a:endParaRPr lang="en-GB" dirty="0">
              <a:solidFill>
                <a:schemeClr val="tx1"/>
              </a:solidFill>
            </a:endParaRPr>
          </a:p>
        </p:txBody>
      </p:sp>
    </p:spTree>
    <p:extLst>
      <p:ext uri="{BB962C8B-B14F-4D97-AF65-F5344CB8AC3E}">
        <p14:creationId xmlns:p14="http://schemas.microsoft.com/office/powerpoint/2010/main" val="851128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6A0F4-2C8A-48E4-9EDE-E828CAE8A8FD}"/>
              </a:ext>
            </a:extLst>
          </p:cNvPr>
          <p:cNvSpPr>
            <a:spLocks noGrp="1"/>
          </p:cNvSpPr>
          <p:nvPr>
            <p:ph type="title"/>
          </p:nvPr>
        </p:nvSpPr>
        <p:spPr>
          <a:xfrm>
            <a:off x="2552138" y="436405"/>
            <a:ext cx="8534400" cy="1507067"/>
          </a:xfrm>
        </p:spPr>
        <p:txBody>
          <a:bodyPr/>
          <a:lstStyle/>
          <a:p>
            <a:r>
              <a:rPr lang="en-GB" b="1" u="sng" dirty="0"/>
              <a:t>Repositioning message</a:t>
            </a:r>
          </a:p>
        </p:txBody>
      </p:sp>
      <p:sp>
        <p:nvSpPr>
          <p:cNvPr id="3" name="Content Placeholder 2">
            <a:extLst>
              <a:ext uri="{FF2B5EF4-FFF2-40B4-BE49-F238E27FC236}">
                <a16:creationId xmlns:a16="http://schemas.microsoft.com/office/drawing/2014/main" id="{67699CBF-B4FC-4912-9654-36A48B98BCE3}"/>
              </a:ext>
            </a:extLst>
          </p:cNvPr>
          <p:cNvSpPr>
            <a:spLocks noGrp="1"/>
          </p:cNvSpPr>
          <p:nvPr>
            <p:ph idx="1"/>
          </p:nvPr>
        </p:nvSpPr>
        <p:spPr>
          <a:xfrm>
            <a:off x="2094938" y="1617289"/>
            <a:ext cx="6877613" cy="4107922"/>
          </a:xfrm>
        </p:spPr>
        <p:txBody>
          <a:bodyPr/>
          <a:lstStyle/>
          <a:p>
            <a:pPr marL="0" indent="0" algn="ctr">
              <a:buNone/>
            </a:pPr>
            <a:r>
              <a:rPr lang="en-GB" sz="2400" dirty="0">
                <a:solidFill>
                  <a:schemeClr val="tx1"/>
                </a:solidFill>
              </a:rPr>
              <a:t>We are a friendly and adaptable company which is willing to change to suit the needs of our customers. As we care about those with allergies and dietary needs we will now offer dairy-free alternatives. </a:t>
            </a:r>
          </a:p>
          <a:p>
            <a:endParaRPr lang="en-GB" dirty="0"/>
          </a:p>
        </p:txBody>
      </p:sp>
    </p:spTree>
    <p:extLst>
      <p:ext uri="{BB962C8B-B14F-4D97-AF65-F5344CB8AC3E}">
        <p14:creationId xmlns:p14="http://schemas.microsoft.com/office/powerpoint/2010/main" val="18852569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60522-9166-44CC-A363-8B2436A8AFCE}"/>
              </a:ext>
            </a:extLst>
          </p:cNvPr>
          <p:cNvSpPr>
            <a:spLocks noGrp="1"/>
          </p:cNvSpPr>
          <p:nvPr>
            <p:ph type="title"/>
          </p:nvPr>
        </p:nvSpPr>
        <p:spPr>
          <a:xfrm>
            <a:off x="-2144713" y="2070627"/>
            <a:ext cx="8534400" cy="1507067"/>
          </a:xfrm>
        </p:spPr>
        <p:txBody>
          <a:bodyPr>
            <a:normAutofit/>
          </a:bodyPr>
          <a:lstStyle/>
          <a:p>
            <a:pPr algn="ctr"/>
            <a:r>
              <a:rPr lang="en-GB" sz="3200" dirty="0">
                <a:solidFill>
                  <a:schemeClr val="bg1"/>
                </a:solidFill>
                <a:latin typeface="Arial" panose="020B0604020202020204" pitchFamily="34" charset="0"/>
                <a:cs typeface="Arial" panose="020B0604020202020204" pitchFamily="34" charset="0"/>
              </a:rPr>
              <a:t>Any </a:t>
            </a:r>
            <a:br>
              <a:rPr lang="en-GB" sz="3200" dirty="0">
                <a:solidFill>
                  <a:schemeClr val="bg1"/>
                </a:solidFill>
                <a:latin typeface="Arial" panose="020B0604020202020204" pitchFamily="34" charset="0"/>
                <a:cs typeface="Arial" panose="020B0604020202020204" pitchFamily="34" charset="0"/>
              </a:rPr>
            </a:br>
            <a:r>
              <a:rPr lang="en-GB" sz="3200" dirty="0">
                <a:solidFill>
                  <a:schemeClr val="bg1"/>
                </a:solidFill>
                <a:latin typeface="Arial" panose="020B0604020202020204" pitchFamily="34" charset="0"/>
                <a:cs typeface="Arial" panose="020B0604020202020204" pitchFamily="34" charset="0"/>
              </a:rPr>
              <a:t>Questions?</a:t>
            </a:r>
          </a:p>
        </p:txBody>
      </p:sp>
      <p:pic>
        <p:nvPicPr>
          <p:cNvPr id="7" name="Content Placeholder 6" descr="A picture containing sign, small, table, dog&#10;&#10;Description automatically generated">
            <a:extLst>
              <a:ext uri="{FF2B5EF4-FFF2-40B4-BE49-F238E27FC236}">
                <a16:creationId xmlns:a16="http://schemas.microsoft.com/office/drawing/2014/main" id="{095B4C4B-4238-4027-8080-42FC51A5DC7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32442" y="419802"/>
            <a:ext cx="7698955" cy="5474813"/>
          </a:xfrm>
          <a:ln w="19050">
            <a:solidFill>
              <a:schemeClr val="bg1"/>
            </a:solidFill>
          </a:ln>
        </p:spPr>
      </p:pic>
    </p:spTree>
    <p:extLst>
      <p:ext uri="{BB962C8B-B14F-4D97-AF65-F5344CB8AC3E}">
        <p14:creationId xmlns:p14="http://schemas.microsoft.com/office/powerpoint/2010/main" val="692358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17BD5E-ED1A-4A52-8285-E82E8FCFF323}"/>
              </a:ext>
            </a:extLst>
          </p:cNvPr>
          <p:cNvSpPr>
            <a:spLocks noGrp="1"/>
          </p:cNvSpPr>
          <p:nvPr>
            <p:ph idx="1"/>
          </p:nvPr>
        </p:nvSpPr>
        <p:spPr/>
        <p:txBody>
          <a:bodyPr/>
          <a:lstStyle/>
          <a:p>
            <a:pPr marL="0" indent="0">
              <a:buNone/>
            </a:pPr>
            <a:r>
              <a:rPr lang="en-GB" dirty="0"/>
              <a:t>References:</a:t>
            </a:r>
            <a:br>
              <a:rPr lang="en-GB" dirty="0"/>
            </a:br>
            <a:br>
              <a:rPr lang="en-GB" dirty="0"/>
            </a:br>
            <a:r>
              <a:rPr lang="en-GB" dirty="0"/>
              <a:t>An Influencer’s Guide to making clear that ads are ads. (n.d.). [</a:t>
            </a:r>
            <a:r>
              <a:rPr lang="en-GB" dirty="0" err="1"/>
              <a:t>ebook</a:t>
            </a:r>
            <a:r>
              <a:rPr lang="en-GB" dirty="0"/>
              <a:t>] ASA, CAP &amp; CMA, pp.9-11. Available at: https://www.asa.org.uk/uploads/assets/uploaded/3af39c72-76e1-4a59-b2b47e81a034cd1d.pdf [Accessed 6 Nov. 2019].</a:t>
            </a:r>
            <a:br>
              <a:rPr lang="en-GB" dirty="0"/>
            </a:br>
            <a:br>
              <a:rPr lang="en-GB" dirty="0"/>
            </a:br>
            <a:r>
              <a:rPr lang="en-GB" dirty="0"/>
              <a:t>Twitter.com. (2012). </a:t>
            </a:r>
            <a:r>
              <a:rPr lang="en-GB" i="1" dirty="0"/>
              <a:t>Twitter</a:t>
            </a:r>
            <a:r>
              <a:rPr lang="en-GB" dirty="0"/>
              <a:t>. [online] Available at: https://twitter.com/tacobell/status/222417858536275968 [Accessed 6 Nov. 2019].</a:t>
            </a:r>
          </a:p>
          <a:p>
            <a:pPr marL="0" indent="0">
              <a:buNone/>
            </a:pPr>
            <a:endParaRPr lang="en-GB" dirty="0"/>
          </a:p>
        </p:txBody>
      </p:sp>
    </p:spTree>
    <p:extLst>
      <p:ext uri="{BB962C8B-B14F-4D97-AF65-F5344CB8AC3E}">
        <p14:creationId xmlns:p14="http://schemas.microsoft.com/office/powerpoint/2010/main" val="2585814206"/>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17302</TotalTime>
  <Words>536</Words>
  <Application>Microsoft Office PowerPoint</Application>
  <PresentationFormat>Widescreen</PresentationFormat>
  <Paragraphs>47</Paragraphs>
  <Slides>9</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Century Gothic</vt:lpstr>
      <vt:lpstr>Wingdings 3</vt:lpstr>
      <vt:lpstr>Slice</vt:lpstr>
      <vt:lpstr>Natalie Beard  1807949</vt:lpstr>
      <vt:lpstr>Missing ingredients- unlisted on wrapper  PR campaign 2019</vt:lpstr>
      <vt:lpstr>Stakeholders</vt:lpstr>
      <vt:lpstr>Key messages</vt:lpstr>
      <vt:lpstr>How we will respond to negative pr</vt:lpstr>
      <vt:lpstr>Tools for monitoring</vt:lpstr>
      <vt:lpstr>Repositioning message</vt:lpstr>
      <vt:lpstr>Any  Questions?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Natalie Beard  1807949</dc:title>
  <dc:creator>Natalie Beard (1807949)</dc:creator>
  <cp:lastModifiedBy>Natalie Beard (1807949)</cp:lastModifiedBy>
  <cp:revision>48</cp:revision>
  <dcterms:created xsi:type="dcterms:W3CDTF">2019-10-25T16:06:50Z</dcterms:created>
  <dcterms:modified xsi:type="dcterms:W3CDTF">2019-11-07T19:52:52Z</dcterms:modified>
</cp:coreProperties>
</file>