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7HsSZJntElY2KhqYSSTpAHaE8" ContentType="image/jpeg"/>
  <Default Extension="png" ContentType="image/png"/>
  <Default Extension="rels" ContentType="application/vnd.openxmlformats-package.relationships+xml"/>
  <Default Extension="T6JjPa6z9INpOQWXjtK-vAHaEK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6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7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25.xml" ContentType="application/vnd.openxmlformats-officedocument.presentationml.notesSlide+xml"/>
  <Override PartName="/ppt/theme/themeOverride15.xml" ContentType="application/vnd.openxmlformats-officedocument.themeOverride+xml"/>
  <Override PartName="/ppt/notesSlides/notesSlide26.xml" ContentType="application/vnd.openxmlformats-officedocument.presentationml.notesSlide+xml"/>
  <Override PartName="/ppt/theme/themeOverride16.xml" ContentType="application/vnd.openxmlformats-officedocument.themeOverride+xml"/>
  <Override PartName="/ppt/notesSlides/notesSlide27.xml" ContentType="application/vnd.openxmlformats-officedocument.presentationml.notesSlide+xml"/>
  <Override PartName="/ppt/theme/themeOverride17.xml" ContentType="application/vnd.openxmlformats-officedocument.themeOverride+xml"/>
  <Override PartName="/ppt/notesSlides/notesSlide28.xml" ContentType="application/vnd.openxmlformats-officedocument.presentationml.notesSlide+xml"/>
  <Override PartName="/ppt/theme/themeOverride18.xml" ContentType="application/vnd.openxmlformats-officedocument.themeOverr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67"/>
  </p:notesMasterIdLst>
  <p:sldIdLst>
    <p:sldId id="382" r:id="rId4"/>
    <p:sldId id="771" r:id="rId5"/>
    <p:sldId id="1164" r:id="rId6"/>
    <p:sldId id="1165" r:id="rId7"/>
    <p:sldId id="1166" r:id="rId8"/>
    <p:sldId id="1167" r:id="rId9"/>
    <p:sldId id="1078" r:id="rId10"/>
    <p:sldId id="1033" r:id="rId11"/>
    <p:sldId id="810" r:id="rId12"/>
    <p:sldId id="738" r:id="rId13"/>
    <p:sldId id="1168" r:id="rId14"/>
    <p:sldId id="1169" r:id="rId15"/>
    <p:sldId id="1121" r:id="rId16"/>
    <p:sldId id="1122" r:id="rId17"/>
    <p:sldId id="809" r:id="rId18"/>
    <p:sldId id="1031" r:id="rId19"/>
    <p:sldId id="1032" r:id="rId20"/>
    <p:sldId id="745" r:id="rId21"/>
    <p:sldId id="822" r:id="rId22"/>
    <p:sldId id="821" r:id="rId23"/>
    <p:sldId id="825" r:id="rId24"/>
    <p:sldId id="751" r:id="rId25"/>
    <p:sldId id="1170" r:id="rId26"/>
    <p:sldId id="1171" r:id="rId27"/>
    <p:sldId id="964" r:id="rId28"/>
    <p:sldId id="1151" r:id="rId29"/>
    <p:sldId id="1172" r:id="rId30"/>
    <p:sldId id="1173" r:id="rId31"/>
    <p:sldId id="1174" r:id="rId32"/>
    <p:sldId id="1176" r:id="rId33"/>
    <p:sldId id="1125" r:id="rId34"/>
    <p:sldId id="981" r:id="rId35"/>
    <p:sldId id="1152" r:id="rId36"/>
    <p:sldId id="1178" r:id="rId37"/>
    <p:sldId id="982" r:id="rId38"/>
    <p:sldId id="1179" r:id="rId39"/>
    <p:sldId id="983" r:id="rId40"/>
    <p:sldId id="1180" r:id="rId41"/>
    <p:sldId id="1177" r:id="rId42"/>
    <p:sldId id="1127" r:id="rId43"/>
    <p:sldId id="1181" r:id="rId44"/>
    <p:sldId id="1182" r:id="rId45"/>
    <p:sldId id="1132" r:id="rId46"/>
    <p:sldId id="1183" r:id="rId47"/>
    <p:sldId id="980" r:id="rId48"/>
    <p:sldId id="1184" r:id="rId49"/>
    <p:sldId id="1185" r:id="rId50"/>
    <p:sldId id="1153" r:id="rId51"/>
    <p:sldId id="1130" r:id="rId52"/>
    <p:sldId id="1131" r:id="rId53"/>
    <p:sldId id="1186" r:id="rId54"/>
    <p:sldId id="1187" r:id="rId55"/>
    <p:sldId id="1188" r:id="rId56"/>
    <p:sldId id="1054" r:id="rId57"/>
    <p:sldId id="1055" r:id="rId58"/>
    <p:sldId id="1056" r:id="rId59"/>
    <p:sldId id="1057" r:id="rId60"/>
    <p:sldId id="1189" r:id="rId61"/>
    <p:sldId id="1062" r:id="rId62"/>
    <p:sldId id="1065" r:id="rId63"/>
    <p:sldId id="1066" r:id="rId64"/>
    <p:sldId id="1067" r:id="rId65"/>
    <p:sldId id="1068" r:id="rId66"/>
  </p:sldIdLst>
  <p:sldSz cx="9144000" cy="6858000" type="screen4x3"/>
  <p:notesSz cx="6858000" cy="9144000"/>
  <p:embeddedFontLst>
    <p:embeddedFont>
      <p:font typeface="GB Pinyinok-D" panose="020B0604020202020204" charset="-122"/>
      <p:regular r:id="rId68"/>
    </p:embeddedFont>
    <p:embeddedFont>
      <p:font typeface="Calibri" panose="020F0502020204030204" pitchFamily="34" charset="0"/>
      <p:regular r:id="rId69"/>
      <p:bold r:id="rId70"/>
      <p:italic r:id="rId71"/>
      <p:boldItalic r:id="rId72"/>
    </p:embeddedFont>
    <p:embeddedFont>
      <p:font typeface="Calibri Light" panose="020F0302020204030204" pitchFamily="34" charset="0"/>
      <p:regular r:id="rId73"/>
      <p:italic r:id="rId74"/>
    </p:embeddedFont>
    <p:embeddedFont>
      <p:font typeface="Microsoft YaHei" panose="020B0503020204020204" pitchFamily="34" charset="-122"/>
      <p:regular r:id="rId75"/>
      <p:bold r:id="rId76"/>
    </p:embeddedFont>
    <p:embeddedFont>
      <p:font typeface="SimSun" panose="02010600030101010101" pitchFamily="2" charset="-122"/>
      <p:regular r:id="rId77"/>
    </p:embeddedFont>
    <p:embeddedFont>
      <p:font typeface="STKaiti" panose="02010600040101010101" pitchFamily="2" charset="-122"/>
      <p:regular r:id="rId78"/>
    </p:embeddedFont>
    <p:embeddedFont>
      <p:font typeface="Wingdings 2" panose="05020102010507070707" pitchFamily="18" charset="2"/>
      <p:regular r:id="rId79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76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slide" Target="slides/slide60.xml"/><Relationship Id="rId68" Type="http://schemas.openxmlformats.org/officeDocument/2006/relationships/font" Target="fonts/font1.fntdata"/><Relationship Id="rId76" Type="http://schemas.openxmlformats.org/officeDocument/2006/relationships/font" Target="fonts/font9.fntdata"/><Relationship Id="rId7" Type="http://schemas.openxmlformats.org/officeDocument/2006/relationships/slide" Target="slides/slide4.xml"/><Relationship Id="rId71" Type="http://schemas.openxmlformats.org/officeDocument/2006/relationships/font" Target="fonts/font4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slide" Target="slides/slide63.xml"/><Relationship Id="rId74" Type="http://schemas.openxmlformats.org/officeDocument/2006/relationships/font" Target="fonts/font7.fntdata"/><Relationship Id="rId79" Type="http://schemas.openxmlformats.org/officeDocument/2006/relationships/font" Target="fonts/font12.fntdata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82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font" Target="fonts/font6.fntdata"/><Relationship Id="rId78" Type="http://schemas.openxmlformats.org/officeDocument/2006/relationships/font" Target="fonts/font11.fntdata"/><Relationship Id="rId8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font" Target="fonts/font2.fntdata"/><Relationship Id="rId77" Type="http://schemas.openxmlformats.org/officeDocument/2006/relationships/font" Target="fonts/font10.fntdata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font" Target="fonts/font5.fntdata"/><Relationship Id="rId80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font" Target="fonts/font3.fntdata"/><Relationship Id="rId75" Type="http://schemas.openxmlformats.org/officeDocument/2006/relationships/font" Target="fonts/font8.fntdata"/><Relationship Id="rId8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3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4.xml"/></Relationships>
</file>

<file path=ppt/notesSlides/_rels/notesSlide2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5.xml"/></Relationships>
</file>

<file path=ppt/notesSlides/_rels/notesSlide2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6.xml"/></Relationships>
</file>

<file path=ppt/notesSlides/_rels/notesSlide2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7.xml"/></Relationships>
</file>

<file path=ppt/notesSlides/_rels/notesSlide2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8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1340049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24892578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1192849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5758916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481743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63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可以提前设计一下语境做一下问答，之后再让学生读。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23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6214399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可以提前设计一下语境做一下问答，之后再让学生读。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1516680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325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可以提前设计一下语境做一下问答，之后再让学生读。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7939259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30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5102354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73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837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93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43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3402923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44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9100640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6041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46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502154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可以提前设计一下语境做一下问答，之后再让学生读。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47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8492351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51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7513882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3470163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62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79593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6JjPa6z9INpOQWXjtK-vAHaEK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7HsSZJntElY2KhqYSSTpAHaE8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gif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11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他比我大三岁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53732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kè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课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14638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bāngzhù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帮助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bié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别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9509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gēge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哥哥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95410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jīdàn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鸡蛋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xīguā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西瓜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15103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zhèngzài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正在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shǒujī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手机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46038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洗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21909540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课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kè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别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bié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帮助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bāngzhù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哥哥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gēge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正在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zhèngzài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西瓜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xīguā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72546" y="48492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手机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shǒujī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鸡蛋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jīdàn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EBFAA7F3-ADAC-4992-AD74-EEA31294B555}"/>
              </a:ext>
            </a:extLst>
          </p:cNvPr>
          <p:cNvSpPr txBox="1"/>
          <p:nvPr/>
        </p:nvSpPr>
        <p:spPr>
          <a:xfrm>
            <a:off x="3219614" y="5974277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洗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121237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2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class, lesson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670559" y="18015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elder brother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help/assist/aid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6122847" y="5016501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wash/bathe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don’t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watermelon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egg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96961" y="4467320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mobile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in the process of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57581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4A3A5EE-711F-4AE0-BB15-6E8B03775D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0963" y="0"/>
            <a:ext cx="9144000" cy="295502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ACA025B7-05F1-4E8B-B8FE-4C7C3653BA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763" y="2899775"/>
            <a:ext cx="8991600" cy="301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739499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717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1C45CE3B-693D-4998-97A8-04216EDB76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097" y="1440814"/>
            <a:ext cx="6689126" cy="4350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唱歌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7" y="194272"/>
            <a:ext cx="6450801" cy="255216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9507" y="386698"/>
            <a:ext cx="631206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唱一首歌  一起唱歌    会唱歌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你会唱歌吗？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我想给大家唱一首歌。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昨天和你一起唱歌的人是谁？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AED07EC1-06B9-451D-BAB7-D4996760F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5" y="310535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DBB5E931-0D7E-4AE9-A2AC-0E3219359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2" y="310535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男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04F21C3A-5DDA-4127-B2FD-82796B30FA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5340" y="2746440"/>
            <a:ext cx="6686227" cy="37248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1A16A50D-BF79-4EA9-8FF8-F7D9181DE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0765" y="3105353"/>
            <a:ext cx="631206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男人   男孩子    男同学      男老师</a:t>
            </a: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你认识那个男人吗？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那个男人是你的爸爸吗？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你有男朋友吗？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13" grpId="0" bldLvl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5938838" cy="255111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女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女的    女人    女同学    女老师</a:t>
            </a:r>
            <a:endParaRPr lang="en-US" altLang="zh-CN" sz="2400" b="1" dirty="0"/>
          </a:p>
          <a:p>
            <a:r>
              <a:rPr lang="zh-CN" altLang="en-US" sz="2400" b="1" dirty="0"/>
              <a:t>看书的女老师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你知道那个女老师吗？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这个看书的女老师是你的姐姐吗？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3515093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36123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846" y="362029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孩子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568273"/>
            <a:ext cx="5957564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男孩子    女孩子    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一个孩子    两个孩子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老师的孩子   医生的孩子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桌子   椅子    杯子</a:t>
            </a:r>
            <a:endParaRPr lang="en-US" altLang="zh-CN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6885942" cy="307360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右边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左边    上边      下边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在右边  我的右边   右边的那个学生</a:t>
            </a:r>
            <a:endParaRPr lang="en-US" altLang="zh-CN" sz="2400" b="1" dirty="0"/>
          </a:p>
          <a:p>
            <a:r>
              <a:rPr lang="zh-CN" altLang="en-US" sz="2400" b="1" dirty="0"/>
              <a:t>商店在我们学校的右边。</a:t>
            </a:r>
            <a:endParaRPr lang="en-US" altLang="zh-CN" sz="2400" b="1" dirty="0"/>
          </a:p>
          <a:p>
            <a:r>
              <a:rPr lang="zh-CN" altLang="en-US" sz="2400" b="1" dirty="0"/>
              <a:t>我右边是个漂亮的女孩子。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右边写字的那个人是我哥哥。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3515093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比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568273"/>
            <a:ext cx="5957564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400" b="1" dirty="0"/>
              <a:t>A</a:t>
            </a:r>
            <a:r>
              <a:rPr lang="zh-CN" altLang="en-US" sz="2400" b="1" dirty="0"/>
              <a:t>比</a:t>
            </a:r>
            <a:r>
              <a:rPr lang="en-US" altLang="zh-CN" sz="2400" b="1" dirty="0" err="1"/>
              <a:t>B+adj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哥哥比我大三岁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我的学校比你的学校大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我的爸爸比你的爸爸高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咖啡比牛奶贵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89077876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6885942" cy="307360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便宜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很便宜  非常便宜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便宜一些   便宜一点儿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这个商店的东西很便宜。</a:t>
            </a:r>
            <a:endParaRPr lang="en-US" altLang="zh-CN" sz="2400" b="1" dirty="0"/>
          </a:p>
          <a:p>
            <a:r>
              <a:rPr lang="zh-CN" altLang="en-US" sz="2400" b="1" dirty="0"/>
              <a:t>今天的水果比昨天便宜一点儿。</a:t>
            </a:r>
            <a:endParaRPr lang="en-US" altLang="zh-CN" sz="2400" b="1" dirty="0"/>
          </a:p>
          <a:p>
            <a:r>
              <a:rPr lang="zh-CN" altLang="en-US" sz="2400" b="1" dirty="0"/>
              <a:t>苹果也比昨天便宜一些。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3515093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说话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433633"/>
            <a:ext cx="5957564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不说话   说很多话    说话的那个人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说一会儿话    别说话    不要说话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上课的时候，你不要说话。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我想和朋友说一会儿话，你走吧。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说话的那个人是我的汉语老师。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43877409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89732"/>
            <a:ext cx="7046278" cy="285008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可能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1076" y="278140"/>
            <a:ext cx="6862924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可能    不可能       可能是老师   不可能是老师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：你看，那儿有个人，是不是我们的汉语老师？</a:t>
            </a:r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：可能是。</a:t>
            </a:r>
            <a:endParaRPr lang="en-US" altLang="zh-CN" sz="2400" b="1" dirty="0"/>
          </a:p>
          <a:p>
            <a:r>
              <a:rPr lang="en-US" altLang="zh-CN" sz="2400" b="1" dirty="0"/>
              <a:t>C</a:t>
            </a:r>
            <a:r>
              <a:rPr lang="zh-CN" altLang="en-US" sz="2400" b="1" dirty="0"/>
              <a:t>：不可能是。我们的汉语老师是男人，那个人是女人。</a:t>
            </a:r>
            <a:endParaRPr lang="en-US" altLang="zh-CN" sz="2400" b="1" dirty="0"/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57674" cy="2514125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679" y="4140994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606" y="4151785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去年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568273"/>
            <a:ext cx="595756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今年   明年    去年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今天   明天      昨天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这个星期</a:t>
            </a:r>
            <a:r>
              <a:rPr lang="en-US" altLang="zh-CN" sz="2400" b="1" dirty="0"/>
              <a:t>/</a:t>
            </a:r>
            <a:r>
              <a:rPr lang="zh-CN" altLang="en-US" sz="2400" b="1" dirty="0"/>
              <a:t>月     下个星期</a:t>
            </a:r>
            <a:r>
              <a:rPr lang="en-US" altLang="zh-CN" sz="2400" b="1" dirty="0"/>
              <a:t>/</a:t>
            </a:r>
            <a:r>
              <a:rPr lang="zh-CN" altLang="en-US" sz="2400" b="1" dirty="0"/>
              <a:t>月     上个星期</a:t>
            </a:r>
            <a:r>
              <a:rPr lang="en-US" altLang="zh-CN" sz="2400" b="1" dirty="0"/>
              <a:t>/</a:t>
            </a:r>
            <a:r>
              <a:rPr lang="zh-CN" altLang="en-US" sz="2400" b="1" dirty="0"/>
              <a:t>月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375104228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7046278" cy="285008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姓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5373" y="278140"/>
            <a:ext cx="5196207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你叫什么？  我叫张欢。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你姓什么？   我姓张。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姓名</a:t>
            </a:r>
            <a:r>
              <a:rPr lang="en-US" altLang="zh-CN" sz="2400" b="1" dirty="0"/>
              <a:t>=</a:t>
            </a:r>
            <a:r>
              <a:rPr lang="zh-CN" altLang="en-US" sz="2400" b="1" dirty="0"/>
              <a:t>姓</a:t>
            </a:r>
            <a:r>
              <a:rPr lang="en-US" altLang="zh-CN" sz="2400" b="1" dirty="0"/>
              <a:t>+</a:t>
            </a:r>
            <a:r>
              <a:rPr lang="zh-CN" altLang="en-US" sz="2400" b="1" dirty="0"/>
              <a:t>名</a:t>
            </a:r>
            <a:r>
              <a:rPr lang="en-US" altLang="zh-CN" sz="2400" dirty="0" err="1"/>
              <a:t>míng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401829088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15905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chàng</a:t>
            </a:r>
            <a:r>
              <a:rPr lang="en-US" altLang="zh-CN" sz="2800" dirty="0"/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gē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唱歌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7425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男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nǚ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女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87876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háizi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孩子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13917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yòubian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右边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比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10887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piányi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便宜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shuō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说话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9018" y="4325300"/>
            <a:ext cx="120417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qùnián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4318817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去年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8912FED5-A562-4023-B60E-67B8ADB1E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6368" y="4338010"/>
            <a:ext cx="127791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kěnéng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79E02C31-ACC4-4C04-B7E0-320E506DDD01}"/>
              </a:ext>
            </a:extLst>
          </p:cNvPr>
          <p:cNvGrpSpPr>
            <a:grpSpLocks/>
          </p:cNvGrpSpPr>
          <p:nvPr/>
        </p:nvGrpSpPr>
        <p:grpSpPr bwMode="auto">
          <a:xfrm>
            <a:off x="778193" y="4341185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C7775FF0-9E92-4B19-B537-CC4B0F0FE8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7D58F83A-5DBA-45D0-A315-F5C624D4F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可能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1F63E77F-2A99-4FAB-B22C-0D1D9F74F8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5594" y="5469482"/>
            <a:ext cx="84510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xìng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32B1F170-FDA9-4A80-8C33-A64121A1A9FB}"/>
              </a:ext>
            </a:extLst>
          </p:cNvPr>
          <p:cNvGrpSpPr>
            <a:grpSpLocks/>
          </p:cNvGrpSpPr>
          <p:nvPr/>
        </p:nvGrpSpPr>
        <p:grpSpPr bwMode="auto">
          <a:xfrm>
            <a:off x="717419" y="5472657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0A6E6C12-5A0F-4C6D-983A-4B4DEDBEBE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9E8FBEAC-A30A-471F-8350-EF8DA2F21E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姓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190075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唱歌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chàng</a:t>
            </a:r>
            <a:r>
              <a:rPr lang="en-US" altLang="zh-CN" sz="2800" dirty="0"/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gē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女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nǚ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男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孩子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háizi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便宜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piányi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比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5973506" y="5501256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姓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xìng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右边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yòubian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EBFAA7F3-ADAC-4992-AD74-EEA31294B555}"/>
              </a:ext>
            </a:extLst>
          </p:cNvPr>
          <p:cNvSpPr txBox="1"/>
          <p:nvPr/>
        </p:nvSpPr>
        <p:spPr>
          <a:xfrm>
            <a:off x="3219614" y="5974277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可能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kěnéng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24D3F80-E0BD-4F0F-A79D-3B33A57C77E4}"/>
              </a:ext>
            </a:extLst>
          </p:cNvPr>
          <p:cNvSpPr txBox="1"/>
          <p:nvPr/>
        </p:nvSpPr>
        <p:spPr>
          <a:xfrm>
            <a:off x="444254" y="526324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去年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qùnián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F963AFC-8234-4F10-A2DD-45D3B3951181}"/>
              </a:ext>
            </a:extLst>
          </p:cNvPr>
          <p:cNvSpPr txBox="1"/>
          <p:nvPr/>
        </p:nvSpPr>
        <p:spPr>
          <a:xfrm>
            <a:off x="3524946" y="50016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说话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shuō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2" grpId="0"/>
      <p:bldP spid="15" grpId="0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sing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670559" y="18015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child, kid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man, male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304799" y="5741304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last year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woman, female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than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right side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96961" y="4467320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speak/say/talk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cheap, inexpensive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62A2E18-C178-4176-8988-A633AB425762}"/>
              </a:ext>
            </a:extLst>
          </p:cNvPr>
          <p:cNvSpPr txBox="1"/>
          <p:nvPr/>
        </p:nvSpPr>
        <p:spPr>
          <a:xfrm>
            <a:off x="6275247" y="5168901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maybe, perhaps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F321CD1-7FD0-4F50-A15F-0C1A97ECC83B}"/>
              </a:ext>
            </a:extLst>
          </p:cNvPr>
          <p:cNvSpPr txBox="1"/>
          <p:nvPr/>
        </p:nvSpPr>
        <p:spPr>
          <a:xfrm>
            <a:off x="4718409" y="5788107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family name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5" grpId="0"/>
      <p:bldP spid="12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D03656F4-DA68-45A8-8CDE-1A918AA608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230"/>
            <a:ext cx="9144000" cy="6679539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118677" y="5277548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118677" y="594535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4572000" y="584494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254239" y="5209058"/>
            <a:ext cx="1447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 C 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4686458" y="520905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7930197" y="5937473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930E32C1-1540-40AA-86B0-820C38A936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20780"/>
            <a:ext cx="9144000" cy="3416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5" name="图片 4">
            <a:extLst>
              <a:ext uri="{FF2B5EF4-FFF2-40B4-BE49-F238E27FC236}">
                <a16:creationId xmlns:a16="http://schemas.microsoft.com/office/drawing/2014/main" id="{A82C3339-0A4D-4A9C-91A8-3C82FFAA72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3408"/>
            <a:ext cx="9144000" cy="6551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C7BE7F2-2C86-44AA-BF66-F17C27523D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83630"/>
            <a:ext cx="9144000" cy="449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4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0" name="圆角矩形 7"/>
          <p:cNvSpPr>
            <a:spLocks noChangeArrowheads="1"/>
          </p:cNvSpPr>
          <p:nvPr/>
        </p:nvSpPr>
        <p:spPr bwMode="auto">
          <a:xfrm>
            <a:off x="685800" y="911225"/>
            <a:ext cx="7702550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749936" y="951240"/>
            <a:ext cx="204247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b="1" dirty="0"/>
              <a:t>Attributive</a:t>
            </a:r>
            <a:endParaRPr lang="zh-CN" altLang="en-US" sz="2800" b="1" dirty="0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2034858" y="995363"/>
            <a:ext cx="1543686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        </a:t>
            </a:r>
            <a:r>
              <a:rPr lang="zh-CN" altLang="en-US" sz="2800" b="1" dirty="0">
                <a:solidFill>
                  <a:srgbClr val="FF0000"/>
                </a:solidFill>
              </a:rPr>
              <a:t>的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/>
              <a:t>妈妈做          </a:t>
            </a:r>
            <a:r>
              <a:rPr lang="zh-CN" altLang="en-US" sz="2800" b="1">
                <a:solidFill>
                  <a:srgbClr val="FF0000"/>
                </a:solidFill>
              </a:rPr>
              <a:t> 的</a:t>
            </a:r>
            <a:r>
              <a:rPr lang="zh-CN" altLang="en-US" sz="2800" b="1"/>
              <a:t>                        晚饭</a:t>
            </a:r>
          </a:p>
          <a:p>
            <a:pPr>
              <a:lnSpc>
                <a:spcPct val="150000"/>
              </a:lnSpc>
            </a:pPr>
            <a:endParaRPr lang="zh-CN" altLang="en-US" sz="2800" b="1"/>
          </a:p>
          <a:p>
            <a:endParaRPr lang="zh-CN" altLang="en-US"/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爸爸修           </a:t>
            </a:r>
            <a:r>
              <a:rPr lang="zh-CN" altLang="en-US" sz="2800" b="1" dirty="0">
                <a:solidFill>
                  <a:srgbClr val="FF0000"/>
                </a:solidFill>
              </a:rPr>
              <a:t>的</a:t>
            </a:r>
            <a:r>
              <a:rPr lang="zh-CN" altLang="en-US" sz="2800" b="1" dirty="0"/>
              <a:t>                        电脑</a:t>
            </a:r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685800" y="1746250"/>
            <a:ext cx="71532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新买        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的</a:t>
            </a:r>
            <a:r>
              <a:rPr lang="zh-CN" altLang="en-US" sz="2800" b="1">
                <a:latin typeface="宋体" pitchFamily="2" charset="-122"/>
              </a:rPr>
              <a:t>             衣服     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1231899" y="4595813"/>
            <a:ext cx="7831137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400" b="1" dirty="0"/>
              <a:t>A</a:t>
            </a:r>
            <a:r>
              <a:rPr lang="zh-CN" altLang="en-US" sz="2400" b="1" dirty="0"/>
              <a:t>：这是谁买的书？       </a:t>
            </a:r>
            <a:r>
              <a:rPr lang="en-US" altLang="zh-CN" sz="2400" b="1" dirty="0"/>
              <a:t>B</a:t>
            </a:r>
            <a:r>
              <a:rPr lang="zh-CN" altLang="en-US" sz="2400" b="1" dirty="0"/>
              <a:t>：这是我买的书。</a:t>
            </a:r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：你在哪儿买的书？    </a:t>
            </a:r>
            <a:r>
              <a:rPr lang="en-US" altLang="zh-CN" sz="2400" b="1" dirty="0"/>
              <a:t>B</a:t>
            </a:r>
            <a:r>
              <a:rPr lang="zh-CN" altLang="en-US" sz="2400" b="1" dirty="0"/>
              <a:t>：我在书店买的书。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：和你一起去商店的是谁？  </a:t>
            </a:r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：和我一起去商店的是我的同学。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4533900" y="946150"/>
            <a:ext cx="38258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中心语</a:t>
            </a:r>
            <a:r>
              <a:rPr lang="zh-CN" altLang="en-US" sz="2000" b="1" dirty="0"/>
              <a:t>Word Modified</a:t>
            </a:r>
            <a:endParaRPr lang="zh-CN" altLang="en-US" sz="28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21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500"/>
                                        <p:tgtEl>
                                          <p:spTgt spid="215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215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0" grpId="0" bldLvl="0" animBg="1" autoUpdateAnimBg="0"/>
      <p:bldP spid="21511" grpId="0" bldLvl="0" autoUpdateAnimBg="0"/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7" grpId="0" bldLvl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aloud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昨天买的苹果很便宜。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和你说话的那个人是谁？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en-US" altLang="zh-CN" sz="3200" dirty="0"/>
              <a:t> </a:t>
            </a:r>
            <a:r>
              <a:rPr lang="zh-CN" altLang="en-US" sz="3200" dirty="0"/>
              <a:t>你写的汉字真漂亮！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你找的那件衣服在外边呢。</a:t>
            </a:r>
          </a:p>
        </p:txBody>
      </p:sp>
    </p:spTree>
    <p:extLst>
      <p:ext uri="{BB962C8B-B14F-4D97-AF65-F5344CB8AC3E}">
        <p14:creationId xmlns:p14="http://schemas.microsoft.com/office/powerpoint/2010/main" val="411866509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Match the pairs</a:t>
            </a:r>
          </a:p>
          <a:p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妈妈做的菜                      </a:t>
            </a:r>
            <a:r>
              <a:rPr lang="en-US" altLang="zh-CN" sz="2800" dirty="0"/>
              <a:t>A</a:t>
            </a:r>
            <a:r>
              <a:rPr lang="zh-CN" altLang="en-US" sz="2800" dirty="0"/>
              <a:t>  是我爸爸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我昨天买的自行车           </a:t>
            </a:r>
            <a:r>
              <a:rPr lang="en-US" altLang="zh-CN" sz="2800" dirty="0"/>
              <a:t>B  </a:t>
            </a:r>
            <a:r>
              <a:rPr lang="zh-CN" altLang="en-US" sz="2800" dirty="0"/>
              <a:t>是我大学同学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 </a:t>
            </a:r>
            <a:r>
              <a:rPr lang="zh-CN" altLang="en-US" sz="2800" dirty="0"/>
              <a:t>左边看报纸的那个人      </a:t>
            </a:r>
            <a:r>
              <a:rPr lang="en-US" altLang="zh-CN" sz="2800" dirty="0"/>
              <a:t>C  </a:t>
            </a:r>
            <a:r>
              <a:rPr lang="zh-CN" altLang="en-US" sz="2800" dirty="0"/>
              <a:t>真好吃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和你一起唱歌的女孩子    </a:t>
            </a:r>
            <a:r>
              <a:rPr lang="en-US" altLang="zh-CN" sz="2800" dirty="0"/>
              <a:t>D</a:t>
            </a:r>
            <a:r>
              <a:rPr lang="zh-CN" altLang="en-US" sz="2800" dirty="0"/>
              <a:t>是白色的</a:t>
            </a:r>
          </a:p>
        </p:txBody>
      </p:sp>
    </p:spTree>
    <p:extLst>
      <p:ext uri="{BB962C8B-B14F-4D97-AF65-F5344CB8AC3E}">
        <p14:creationId xmlns:p14="http://schemas.microsoft.com/office/powerpoint/2010/main" val="2266400420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E58815B-DB6B-4B3B-87F0-2CE25E97B414}" type="slidenum">
              <a:rPr lang="zh-CN" altLang="en-US" smtClean="0"/>
              <a:pPr/>
              <a:t>25</a:t>
            </a:fld>
            <a:endParaRPr lang="en-US" altLang="zh-CN" sz="1800"/>
          </a:p>
        </p:txBody>
      </p:sp>
      <p:sp>
        <p:nvSpPr>
          <p:cNvPr id="35843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4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0" name="圆角矩形 7"/>
          <p:cNvSpPr>
            <a:spLocks noChangeArrowheads="1"/>
          </p:cNvSpPr>
          <p:nvPr/>
        </p:nvSpPr>
        <p:spPr bwMode="auto">
          <a:xfrm>
            <a:off x="518160" y="911225"/>
            <a:ext cx="7599680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84836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/>
              <a:t>S</a:t>
            </a:r>
            <a:endParaRPr lang="zh-CN" altLang="en-US" sz="2800" b="1" dirty="0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2019300" y="995363"/>
            <a:ext cx="37782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不要/别</a:t>
            </a:r>
            <a:r>
              <a:rPr lang="zh-CN" altLang="en-US" sz="2800" b="1" dirty="0"/>
              <a:t>        V+（O）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不要/别 </a:t>
            </a:r>
            <a:r>
              <a:rPr lang="zh-CN" altLang="en-US" sz="2800" b="1" dirty="0"/>
              <a:t>      看电视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了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你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不要/别</a:t>
            </a:r>
            <a:r>
              <a:rPr lang="zh-CN" altLang="en-US" sz="2800" b="1" dirty="0"/>
              <a:t>        玩手机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了</a:t>
            </a:r>
            <a:r>
              <a:rPr lang="zh-CN" altLang="en-US" sz="2800" b="1" dirty="0"/>
              <a:t>。</a:t>
            </a:r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大家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不要/别</a:t>
            </a:r>
            <a:r>
              <a:rPr lang="zh-CN" altLang="en-US" sz="2800" b="1" dirty="0">
                <a:latin typeface="宋体" pitchFamily="2" charset="-122"/>
              </a:rPr>
              <a:t>     说话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了</a:t>
            </a:r>
            <a:r>
              <a:rPr lang="zh-CN" altLang="en-US" sz="2800" b="1" dirty="0">
                <a:latin typeface="宋体" pitchFamily="2" charset="-122"/>
              </a:rPr>
              <a:t>。     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你</a:t>
            </a:r>
            <a:r>
              <a:rPr lang="zh-CN" altLang="en-US" sz="2400" b="1" dirty="0">
                <a:solidFill>
                  <a:srgbClr val="FF0000"/>
                </a:solidFill>
              </a:rPr>
              <a:t>不要</a:t>
            </a:r>
            <a:r>
              <a:rPr lang="zh-CN" altLang="en-US" sz="2400" b="1" dirty="0"/>
              <a:t>看书了。</a:t>
            </a:r>
          </a:p>
          <a:p>
            <a:r>
              <a:rPr lang="zh-CN" altLang="en-US" sz="2400" b="1" dirty="0"/>
              <a:t>你</a:t>
            </a:r>
            <a:r>
              <a:rPr lang="zh-CN" altLang="en-US" sz="2400" b="1" dirty="0">
                <a:solidFill>
                  <a:srgbClr val="FF0000"/>
                </a:solidFill>
              </a:rPr>
              <a:t>别</a:t>
            </a:r>
            <a:r>
              <a:rPr lang="zh-CN" altLang="en-US" sz="2400" b="1" dirty="0"/>
              <a:t>打游戏了。</a:t>
            </a:r>
          </a:p>
          <a:p>
            <a:r>
              <a:rPr lang="zh-CN" altLang="en-US" sz="2400" b="1" dirty="0"/>
              <a:t>你</a:t>
            </a:r>
            <a:r>
              <a:rPr lang="zh-CN" altLang="en-US" sz="2400" b="1" dirty="0">
                <a:solidFill>
                  <a:srgbClr val="FF0000"/>
                </a:solidFill>
              </a:rPr>
              <a:t>不要</a:t>
            </a:r>
            <a:r>
              <a:rPr lang="zh-CN" altLang="en-US" sz="2400" b="1" dirty="0"/>
              <a:t>做饭了。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5797550" y="996950"/>
            <a:ext cx="15303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     </a:t>
            </a:r>
            <a:r>
              <a:rPr lang="zh-CN" altLang="en-US" sz="2800" b="1" dirty="0">
                <a:solidFill>
                  <a:srgbClr val="FF0000"/>
                </a:solidFill>
              </a:rPr>
              <a:t>了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21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21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0" grpId="0" bldLvl="0" animBg="1" autoUpdateAnimBg="0"/>
      <p:bldP spid="21511" grpId="0" bldLvl="0" autoUpdateAnimBg="0"/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7" grpId="0" bldLvl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aloud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别说话了。             不要说话了。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别打电话了。          不要打电话了。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别玩儿电脑了。       不要玩儿电脑了。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别出去吃了。          不要出去吃了。</a:t>
            </a:r>
          </a:p>
        </p:txBody>
      </p:sp>
    </p:spTree>
    <p:extLst>
      <p:ext uri="{BB962C8B-B14F-4D97-AF65-F5344CB8AC3E}">
        <p14:creationId xmlns:p14="http://schemas.microsoft.com/office/powerpoint/2010/main" val="2982948112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王方昨天做什么了？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谁和王方一起去唱歌？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和王方一起唱歌的是她的男朋友吗？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王方是怎么认识这个朋友的？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544260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王方，昨天</a:t>
            </a:r>
            <a:r>
              <a:rPr lang="en-US" altLang="zh-CN" sz="2800" dirty="0"/>
              <a:t>…….</a:t>
            </a:r>
            <a:r>
              <a:rPr lang="zh-CN" altLang="en-US" sz="2800" dirty="0"/>
              <a:t> 是谁？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：一个朋友。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</a:t>
            </a:r>
            <a:r>
              <a:rPr lang="en-US" altLang="zh-CN" sz="2800" dirty="0"/>
              <a:t>……</a:t>
            </a:r>
            <a:r>
              <a:rPr lang="zh-CN" altLang="en-US" sz="2800" dirty="0"/>
              <a:t>？是不是</a:t>
            </a:r>
            <a:r>
              <a:rPr lang="en-US" altLang="zh-CN" sz="2800" dirty="0"/>
              <a:t>……</a:t>
            </a:r>
            <a:r>
              <a:rPr lang="zh-CN" altLang="en-US" sz="2800" dirty="0"/>
              <a:t>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：不是不是，我同学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，昨天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6034144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Narrate in the view of </a:t>
            </a:r>
            <a:r>
              <a:rPr lang="zh-CN" altLang="en-US" sz="2800" dirty="0">
                <a:solidFill>
                  <a:srgbClr val="FF0000"/>
                </a:solidFill>
              </a:rPr>
              <a:t>王方</a:t>
            </a:r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/>
              <a:t>昨天我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，这个朋友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，昨天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054159213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93B3A521-01FD-4572-978F-ED06C263D1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3892"/>
            <a:ext cx="9144000" cy="647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106586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D9BF86B-EC22-4218-961F-02F105352A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81966"/>
            <a:ext cx="9144000" cy="4494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660101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25D0AE8-4D0B-4128-82DA-537C80DDAE6D}" type="slidenum">
              <a:rPr lang="zh-CN" altLang="en-US"/>
              <a:pPr/>
              <a:t>32</a:t>
            </a:fld>
            <a:endParaRPr lang="en-US" altLang="zh-CN" sz="1800"/>
          </a:p>
        </p:txBody>
      </p:sp>
      <p:sp>
        <p:nvSpPr>
          <p:cNvPr id="36867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8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9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687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1427480" y="911225"/>
            <a:ext cx="5609590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132588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A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2921953" y="995363"/>
            <a:ext cx="88804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比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1520508" y="2540000"/>
            <a:ext cx="6640512" cy="65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大卫       </a:t>
            </a:r>
            <a:r>
              <a:rPr lang="zh-CN" altLang="en-US" sz="2800" b="1" dirty="0">
                <a:solidFill>
                  <a:srgbClr val="FF0000"/>
                </a:solidFill>
              </a:rPr>
              <a:t>比</a:t>
            </a:r>
            <a:r>
              <a:rPr lang="zh-CN" altLang="en-US" sz="2800" b="1" dirty="0"/>
              <a:t>           我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慢</a:t>
            </a:r>
            <a:r>
              <a:rPr lang="zh-CN" altLang="en-US" sz="2800" b="1" dirty="0"/>
              <a:t>。</a:t>
            </a:r>
            <a:endParaRPr lang="zh-CN" altLang="en-US" dirty="0"/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1510348" y="359600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我           </a:t>
            </a:r>
            <a:r>
              <a:rPr lang="zh-CN" altLang="en-US" sz="2800" b="1" dirty="0">
                <a:solidFill>
                  <a:srgbClr val="FF0000"/>
                </a:solidFill>
              </a:rPr>
              <a:t>比</a:t>
            </a:r>
            <a:r>
              <a:rPr lang="zh-CN" altLang="en-US" sz="2800" b="1" dirty="0"/>
              <a:t>           妹妹         </a:t>
            </a:r>
            <a:r>
              <a:rPr lang="zh-CN" altLang="en-US" sz="2800" b="1" dirty="0">
                <a:solidFill>
                  <a:srgbClr val="FF0000"/>
                </a:solidFill>
              </a:rPr>
              <a:t>快</a:t>
            </a:r>
            <a:r>
              <a:rPr lang="zh-CN" altLang="en-US" sz="2800" b="1" dirty="0"/>
              <a:t>。              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151892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他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比</a:t>
            </a:r>
            <a:r>
              <a:rPr lang="zh-CN" altLang="en-US" sz="2800" b="1" dirty="0">
                <a:latin typeface="宋体" pitchFamily="2" charset="-122"/>
              </a:rPr>
              <a:t>      我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高</a:t>
            </a:r>
            <a:r>
              <a:rPr lang="zh-CN" altLang="en-US" sz="2800" b="1" dirty="0">
                <a:latin typeface="宋体" pitchFamily="2" charset="-122"/>
              </a:rPr>
              <a:t>。    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1485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哥哥比姐姐高。</a:t>
            </a:r>
          </a:p>
          <a:p>
            <a:r>
              <a:rPr lang="zh-CN" altLang="en-US" sz="2400" b="1" dirty="0"/>
              <a:t>今天比昨天热。</a:t>
            </a:r>
          </a:p>
          <a:p>
            <a:r>
              <a:rPr lang="zh-CN" altLang="en-US" sz="2400" b="1" dirty="0"/>
              <a:t>今天的西瓜比昨天便宜。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4440238" y="996950"/>
            <a:ext cx="259683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B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Adj.</a:t>
            </a:r>
            <a:endParaRPr lang="zh-CN" altLang="en-US" sz="28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23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35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235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5" grpId="0" bldLvl="0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1FFF070F-E0DB-47BD-9DD6-3289C66216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80" y="368140"/>
            <a:ext cx="2080310" cy="237006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D6E8904-5022-43BC-810C-FA30B03A1D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836" y="368140"/>
            <a:ext cx="2904804" cy="2037397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B3B90107-8A25-4E16-9392-52979CFEF56E}"/>
              </a:ext>
            </a:extLst>
          </p:cNvPr>
          <p:cNvSpPr txBox="1"/>
          <p:nvPr/>
        </p:nvSpPr>
        <p:spPr>
          <a:xfrm>
            <a:off x="690880" y="2946400"/>
            <a:ext cx="167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25</a:t>
            </a:r>
            <a:r>
              <a:rPr lang="zh-CN" altLang="en-US" dirty="0"/>
              <a:t>块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228D35A-2CC4-4008-8B77-2C602B57F860}"/>
              </a:ext>
            </a:extLst>
          </p:cNvPr>
          <p:cNvSpPr txBox="1"/>
          <p:nvPr/>
        </p:nvSpPr>
        <p:spPr>
          <a:xfrm>
            <a:off x="5963920" y="2738207"/>
            <a:ext cx="2199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21</a:t>
            </a:r>
            <a:r>
              <a:rPr lang="zh-CN" altLang="en-US" dirty="0"/>
              <a:t>块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F02A447-6FA7-4D57-ACD1-27D8CCDB7255}"/>
              </a:ext>
            </a:extLst>
          </p:cNvPr>
          <p:cNvSpPr txBox="1"/>
          <p:nvPr/>
        </p:nvSpPr>
        <p:spPr>
          <a:xfrm>
            <a:off x="538480" y="4452464"/>
            <a:ext cx="82702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大卫</a:t>
            </a:r>
            <a:r>
              <a:rPr lang="en-US" altLang="zh-CN" sz="4000" dirty="0"/>
              <a:t>25</a:t>
            </a:r>
            <a:r>
              <a:rPr lang="zh-CN" altLang="en-US" sz="4000" dirty="0"/>
              <a:t>岁                    王方</a:t>
            </a:r>
            <a:r>
              <a:rPr lang="en-US" altLang="zh-CN" sz="4000" dirty="0"/>
              <a:t>27</a:t>
            </a:r>
            <a:r>
              <a:rPr lang="zh-CN" altLang="en-US" sz="4000" dirty="0"/>
              <a:t>岁</a:t>
            </a:r>
            <a:endParaRPr lang="en-US" altLang="zh-CN" sz="4000" dirty="0"/>
          </a:p>
          <a:p>
            <a:endParaRPr lang="en-US" altLang="zh-CN" sz="4000" dirty="0"/>
          </a:p>
          <a:p>
            <a:endParaRPr lang="en-US" altLang="zh-CN" sz="4000" dirty="0"/>
          </a:p>
          <a:p>
            <a:endParaRPr lang="zh-CN" altLang="en-US" sz="4000" dirty="0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7625F4B7-03AF-4C20-9088-0013CF7E9824}"/>
              </a:ext>
            </a:extLst>
          </p:cNvPr>
          <p:cNvSpPr txBox="1"/>
          <p:nvPr/>
        </p:nvSpPr>
        <p:spPr>
          <a:xfrm>
            <a:off x="3119120" y="2946400"/>
            <a:ext cx="21996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6000" dirty="0">
                <a:solidFill>
                  <a:srgbClr val="FF0000"/>
                </a:solidFill>
              </a:rPr>
              <a:t>比</a:t>
            </a:r>
          </a:p>
        </p:txBody>
      </p:sp>
    </p:spTree>
    <p:extLst>
      <p:ext uri="{BB962C8B-B14F-4D97-AF65-F5344CB8AC3E}">
        <p14:creationId xmlns:p14="http://schemas.microsoft.com/office/powerpoint/2010/main" val="1154901948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6" name="图片 5">
            <a:extLst>
              <a:ext uri="{FF2B5EF4-FFF2-40B4-BE49-F238E27FC236}">
                <a16:creationId xmlns:a16="http://schemas.microsoft.com/office/drawing/2014/main" id="{CCA434EA-9C7B-4158-9559-7C74B4BF4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" y="1352550"/>
            <a:ext cx="9086850" cy="415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830919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B296390-8764-4CE9-8736-5C5FD385CE2B}" type="slidenum">
              <a:rPr lang="zh-CN" altLang="en-US"/>
              <a:pPr/>
              <a:t>35</a:t>
            </a:fld>
            <a:endParaRPr lang="en-US" altLang="zh-CN" sz="1800"/>
          </a:p>
        </p:txBody>
      </p:sp>
      <p:cxnSp>
        <p:nvCxnSpPr>
          <p:cNvPr id="37894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6" name="圆角矩形 7"/>
          <p:cNvSpPr>
            <a:spLocks noChangeArrowheads="1"/>
          </p:cNvSpPr>
          <p:nvPr/>
        </p:nvSpPr>
        <p:spPr bwMode="auto">
          <a:xfrm>
            <a:off x="1218248" y="911225"/>
            <a:ext cx="6208712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145796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A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2891473" y="995363"/>
            <a:ext cx="21859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没有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1561148" y="2540000"/>
            <a:ext cx="6640512" cy="65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大卫       </a:t>
            </a:r>
            <a:r>
              <a:rPr lang="zh-CN" altLang="en-US" sz="2800" b="1" dirty="0">
                <a:solidFill>
                  <a:srgbClr val="FF0000"/>
                </a:solidFill>
              </a:rPr>
              <a:t>没有</a:t>
            </a:r>
            <a:r>
              <a:rPr lang="zh-CN" altLang="en-US" sz="2800" b="1" dirty="0"/>
              <a:t>             我         </a:t>
            </a:r>
            <a:r>
              <a:rPr lang="zh-CN" altLang="en-US" sz="2800" b="1" dirty="0">
                <a:solidFill>
                  <a:srgbClr val="FF0000"/>
                </a:solidFill>
              </a:rPr>
              <a:t>瘦</a:t>
            </a:r>
            <a:r>
              <a:rPr lang="zh-CN" altLang="en-US" sz="2800" b="1" dirty="0"/>
              <a:t>。</a:t>
            </a:r>
            <a:endParaRPr lang="zh-CN" altLang="en-US" dirty="0"/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156114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我           </a:t>
            </a:r>
            <a:r>
              <a:rPr lang="zh-CN" altLang="en-US" sz="2800" b="1" dirty="0">
                <a:solidFill>
                  <a:srgbClr val="FF0000"/>
                </a:solidFill>
              </a:rPr>
              <a:t>没有</a:t>
            </a:r>
            <a:r>
              <a:rPr lang="zh-CN" altLang="en-US" sz="2800" b="1" dirty="0"/>
              <a:t>           妹妹       </a:t>
            </a:r>
            <a:r>
              <a:rPr lang="zh-CN" altLang="en-US" sz="2800" b="1" dirty="0">
                <a:solidFill>
                  <a:srgbClr val="FF0000"/>
                </a:solidFill>
              </a:rPr>
              <a:t>快</a:t>
            </a:r>
            <a:r>
              <a:rPr lang="zh-CN" altLang="en-US" sz="2800" b="1" dirty="0"/>
              <a:t>。              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155956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 他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没有</a:t>
            </a:r>
            <a:r>
              <a:rPr lang="zh-CN" altLang="en-US" sz="2800" b="1" dirty="0">
                <a:latin typeface="宋体" pitchFamily="2" charset="-122"/>
              </a:rPr>
              <a:t>       我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高</a:t>
            </a:r>
            <a:r>
              <a:rPr lang="zh-CN" altLang="en-US" sz="2800" b="1" dirty="0">
                <a:latin typeface="宋体" pitchFamily="2" charset="-122"/>
              </a:rPr>
              <a:t>。    </a:t>
            </a:r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146558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哥哥没有姐姐高。</a:t>
            </a:r>
          </a:p>
          <a:p>
            <a:r>
              <a:rPr lang="zh-CN" altLang="en-US" sz="2400" b="1" dirty="0"/>
              <a:t>今天没有昨天热。</a:t>
            </a:r>
          </a:p>
          <a:p>
            <a:r>
              <a:rPr lang="zh-CN" altLang="en-US" sz="2400" b="1" dirty="0"/>
              <a:t>西瓜没有苹果便宜。</a:t>
            </a:r>
          </a:p>
        </p:txBody>
      </p:sp>
      <p:sp>
        <p:nvSpPr>
          <p:cNvPr id="25613" name="Text Box 13"/>
          <p:cNvSpPr txBox="1">
            <a:spLocks noChangeArrowheads="1"/>
          </p:cNvSpPr>
          <p:nvPr/>
        </p:nvSpPr>
        <p:spPr bwMode="auto">
          <a:xfrm>
            <a:off x="4927918" y="996950"/>
            <a:ext cx="2724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B          </a:t>
            </a:r>
            <a:r>
              <a:rPr lang="zh-CN" altLang="en-US" sz="2800" b="1" dirty="0">
                <a:solidFill>
                  <a:srgbClr val="FF0000"/>
                </a:solidFill>
              </a:rPr>
              <a:t>Adj.</a:t>
            </a:r>
            <a:endParaRPr lang="zh-CN" altLang="en-US" sz="28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25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56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256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 bldLvl="0" animBg="1" autoUpdateAnimBg="0"/>
      <p:bldP spid="25607" grpId="0" bldLvl="0" autoUpdateAnimBg="0"/>
      <p:bldP spid="25608" grpId="0" bldLvl="0" autoUpdateAnimBg="0"/>
      <p:bldP spid="25609" grpId="0" bldLvl="0" autoUpdateAnimBg="0"/>
      <p:bldP spid="25610" grpId="0" bldLvl="0" autoUpdateAnimBg="0"/>
      <p:bldP spid="25611" grpId="0" bldLvl="0" autoUpdateAnimBg="0"/>
      <p:bldP spid="25613" grpId="0" bldLvl="0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ED31ADC-B7F4-4495-9090-632A50D3B0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75004"/>
            <a:ext cx="9144000" cy="450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473453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198CAD0-449D-4DFB-9464-F767C67C1278}" type="slidenum">
              <a:rPr lang="zh-CN" altLang="en-US"/>
              <a:pPr/>
              <a:t>37</a:t>
            </a:fld>
            <a:endParaRPr lang="en-US" altLang="zh-CN" sz="1800"/>
          </a:p>
        </p:txBody>
      </p:sp>
      <p:cxnSp>
        <p:nvCxnSpPr>
          <p:cNvPr id="38918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7654" name="圆角矩形 7"/>
          <p:cNvSpPr>
            <a:spLocks noChangeArrowheads="1"/>
          </p:cNvSpPr>
          <p:nvPr/>
        </p:nvSpPr>
        <p:spPr bwMode="auto">
          <a:xfrm>
            <a:off x="688975" y="911225"/>
            <a:ext cx="7479666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A</a:t>
            </a:r>
          </a:p>
        </p:txBody>
      </p:sp>
      <p:sp>
        <p:nvSpPr>
          <p:cNvPr id="27656" name="Text Box 8"/>
          <p:cNvSpPr txBox="1">
            <a:spLocks noChangeArrowheads="1"/>
          </p:cNvSpPr>
          <p:nvPr/>
        </p:nvSpPr>
        <p:spPr bwMode="auto">
          <a:xfrm>
            <a:off x="2017713" y="995363"/>
            <a:ext cx="21859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比</a:t>
            </a:r>
          </a:p>
        </p:txBody>
      </p:sp>
      <p:sp>
        <p:nvSpPr>
          <p:cNvPr id="27657" name="Text Box 9"/>
          <p:cNvSpPr txBox="1">
            <a:spLocks noChangeArrowheads="1"/>
          </p:cNvSpPr>
          <p:nvPr/>
        </p:nvSpPr>
        <p:spPr bwMode="auto">
          <a:xfrm>
            <a:off x="688975" y="2540000"/>
            <a:ext cx="73310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大卫       </a:t>
            </a:r>
            <a:r>
              <a:rPr lang="zh-CN" altLang="en-US" sz="2800" b="1" dirty="0">
                <a:solidFill>
                  <a:srgbClr val="FF0000"/>
                </a:solidFill>
              </a:rPr>
              <a:t>比</a:t>
            </a:r>
            <a:r>
              <a:rPr lang="zh-CN" altLang="en-US" sz="2800" b="1" dirty="0"/>
              <a:t>           我         </a:t>
            </a:r>
            <a:r>
              <a:rPr lang="zh-CN" altLang="en-US" sz="2800" b="1" dirty="0">
                <a:solidFill>
                  <a:srgbClr val="FF0000"/>
                </a:solidFill>
              </a:rPr>
              <a:t>小             两岁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7658" name="Text Box 10"/>
          <p:cNvSpPr txBox="1">
            <a:spLocks noChangeArrowheads="1"/>
          </p:cNvSpPr>
          <p:nvPr/>
        </p:nvSpPr>
        <p:spPr bwMode="auto">
          <a:xfrm>
            <a:off x="707708" y="3667125"/>
            <a:ext cx="77025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西瓜       </a:t>
            </a:r>
            <a:r>
              <a:rPr lang="zh-CN" altLang="en-US" sz="2800" b="1" dirty="0">
                <a:solidFill>
                  <a:srgbClr val="FF0000"/>
                </a:solidFill>
              </a:rPr>
              <a:t>比  </a:t>
            </a:r>
            <a:r>
              <a:rPr lang="zh-CN" altLang="en-US" sz="2800" b="1" dirty="0"/>
              <a:t>        苹果     </a:t>
            </a:r>
            <a:r>
              <a:rPr lang="zh-CN" altLang="en-US" sz="2800" b="1" dirty="0">
                <a:solidFill>
                  <a:srgbClr val="FF0000"/>
                </a:solidFill>
              </a:rPr>
              <a:t>便宜         一点儿。</a:t>
            </a:r>
            <a:r>
              <a:rPr lang="zh-CN" altLang="en-US" sz="2800" b="1" dirty="0"/>
              <a:t>              </a:t>
            </a:r>
          </a:p>
        </p:txBody>
      </p:sp>
      <p:sp>
        <p:nvSpPr>
          <p:cNvPr id="27659" name="Text Box 11"/>
          <p:cNvSpPr txBox="1">
            <a:spLocks noChangeArrowheads="1"/>
          </p:cNvSpPr>
          <p:nvPr/>
        </p:nvSpPr>
        <p:spPr bwMode="auto">
          <a:xfrm>
            <a:off x="685800" y="1746250"/>
            <a:ext cx="8001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  他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比</a:t>
            </a:r>
            <a:r>
              <a:rPr lang="zh-CN" altLang="en-US" sz="2800" b="1" dirty="0">
                <a:latin typeface="宋体" pitchFamily="2" charset="-122"/>
              </a:rPr>
              <a:t>      我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高      几厘米</a:t>
            </a:r>
            <a:r>
              <a:rPr lang="zh-CN" altLang="en-US" sz="2800" b="1" dirty="0">
                <a:latin typeface="宋体" pitchFamily="2" charset="-122"/>
              </a:rPr>
              <a:t>。    </a:t>
            </a:r>
          </a:p>
        </p:txBody>
      </p:sp>
      <p:sp>
        <p:nvSpPr>
          <p:cNvPr id="27660" name="Text Box 12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西瓜比苹果贵两块钱。</a:t>
            </a:r>
          </a:p>
          <a:p>
            <a:r>
              <a:rPr lang="zh-CN" altLang="en-US" sz="2400" b="1"/>
              <a:t>我的学习比他好一点。</a:t>
            </a:r>
          </a:p>
          <a:p>
            <a:r>
              <a:rPr lang="zh-CN" altLang="en-US" sz="2400" b="1"/>
              <a:t>今天比昨天热得多。</a:t>
            </a:r>
          </a:p>
        </p:txBody>
      </p:sp>
      <p:sp>
        <p:nvSpPr>
          <p:cNvPr id="27661" name="Text Box 13"/>
          <p:cNvSpPr txBox="1">
            <a:spLocks noChangeArrowheads="1"/>
          </p:cNvSpPr>
          <p:nvPr/>
        </p:nvSpPr>
        <p:spPr bwMode="auto">
          <a:xfrm>
            <a:off x="3525838" y="996950"/>
            <a:ext cx="4864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B         </a:t>
            </a:r>
            <a:r>
              <a:rPr lang="zh-CN" altLang="en-US" sz="2800" b="1" dirty="0">
                <a:solidFill>
                  <a:srgbClr val="FF0000"/>
                </a:solidFill>
              </a:rPr>
              <a:t>Adj.        </a:t>
            </a:r>
            <a:r>
              <a:rPr lang="en-US" altLang="zh-CN" sz="2800" b="1" dirty="0">
                <a:solidFill>
                  <a:srgbClr val="FF0000"/>
                </a:solidFill>
              </a:rPr>
              <a:t>Num-M</a:t>
            </a:r>
            <a:endParaRPr lang="zh-CN" altLang="en-US" sz="28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7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276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76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276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 bldLvl="0" animBg="1" autoUpdateAnimBg="0"/>
      <p:bldP spid="27655" grpId="0" bldLvl="0" autoUpdateAnimBg="0"/>
      <p:bldP spid="27656" grpId="0" bldLvl="0" autoUpdateAnimBg="0"/>
      <p:bldP spid="27657" grpId="0" bldLvl="0" autoUpdateAnimBg="0"/>
      <p:bldP spid="27658" grpId="0" bldLvl="0" autoUpdateAnimBg="0"/>
      <p:bldP spid="27659" grpId="0" bldLvl="0" autoUpdateAnimBg="0"/>
      <p:bldP spid="27661" grpId="0" bldLvl="0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1FFF070F-E0DB-47BD-9DD6-3289C66216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80" y="368140"/>
            <a:ext cx="2080310" cy="2370067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D6E8904-5022-43BC-810C-FA30B03A1D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836" y="368140"/>
            <a:ext cx="2904804" cy="2037397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B3B90107-8A25-4E16-9392-52979CFEF56E}"/>
              </a:ext>
            </a:extLst>
          </p:cNvPr>
          <p:cNvSpPr txBox="1"/>
          <p:nvPr/>
        </p:nvSpPr>
        <p:spPr>
          <a:xfrm>
            <a:off x="690880" y="2946400"/>
            <a:ext cx="167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25</a:t>
            </a:r>
            <a:r>
              <a:rPr lang="zh-CN" altLang="en-US" dirty="0"/>
              <a:t>块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228D35A-2CC4-4008-8B77-2C602B57F860}"/>
              </a:ext>
            </a:extLst>
          </p:cNvPr>
          <p:cNvSpPr txBox="1"/>
          <p:nvPr/>
        </p:nvSpPr>
        <p:spPr>
          <a:xfrm>
            <a:off x="5963920" y="2738207"/>
            <a:ext cx="2199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21</a:t>
            </a:r>
            <a:r>
              <a:rPr lang="zh-CN" altLang="en-US" dirty="0"/>
              <a:t>块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F02A447-6FA7-4D57-ACD1-27D8CCDB7255}"/>
              </a:ext>
            </a:extLst>
          </p:cNvPr>
          <p:cNvSpPr txBox="1"/>
          <p:nvPr/>
        </p:nvSpPr>
        <p:spPr>
          <a:xfrm>
            <a:off x="538480" y="4452464"/>
            <a:ext cx="82702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大卫</a:t>
            </a:r>
            <a:r>
              <a:rPr lang="en-US" altLang="zh-CN" sz="4000" dirty="0"/>
              <a:t>25</a:t>
            </a:r>
            <a:r>
              <a:rPr lang="zh-CN" altLang="en-US" sz="4000" dirty="0"/>
              <a:t>岁                    王方</a:t>
            </a:r>
            <a:r>
              <a:rPr lang="en-US" altLang="zh-CN" sz="4000" dirty="0"/>
              <a:t>27</a:t>
            </a:r>
            <a:r>
              <a:rPr lang="zh-CN" altLang="en-US" sz="4000" dirty="0"/>
              <a:t>岁</a:t>
            </a:r>
            <a:endParaRPr lang="en-US" altLang="zh-CN" sz="4000" dirty="0"/>
          </a:p>
          <a:p>
            <a:endParaRPr lang="en-US" altLang="zh-CN" sz="4000" dirty="0"/>
          </a:p>
          <a:p>
            <a:endParaRPr lang="en-US" altLang="zh-CN" sz="4000" dirty="0"/>
          </a:p>
          <a:p>
            <a:endParaRPr lang="zh-CN" altLang="en-US" sz="4000" dirty="0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7625F4B7-03AF-4C20-9088-0013CF7E9824}"/>
              </a:ext>
            </a:extLst>
          </p:cNvPr>
          <p:cNvSpPr txBox="1"/>
          <p:nvPr/>
        </p:nvSpPr>
        <p:spPr>
          <a:xfrm>
            <a:off x="1747520" y="3181866"/>
            <a:ext cx="6024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dirty="0">
                <a:solidFill>
                  <a:srgbClr val="FF0000"/>
                </a:solidFill>
              </a:rPr>
              <a:t>A</a:t>
            </a:r>
            <a:r>
              <a:rPr lang="zh-CN" altLang="en-US" sz="4400" dirty="0">
                <a:solidFill>
                  <a:srgbClr val="FF0000"/>
                </a:solidFill>
              </a:rPr>
              <a:t>比</a:t>
            </a:r>
            <a:r>
              <a:rPr lang="en-US" altLang="zh-CN" sz="4400" dirty="0" err="1">
                <a:solidFill>
                  <a:srgbClr val="FF0000"/>
                </a:solidFill>
              </a:rPr>
              <a:t>B+Adj+Num-M</a:t>
            </a:r>
            <a:endParaRPr lang="zh-CN" altLang="en-US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769731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finish sentences and read out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pPr algn="ctr"/>
            <a:r>
              <a:rPr lang="zh-CN" altLang="en-US" sz="3600" dirty="0">
                <a:solidFill>
                  <a:srgbClr val="00B050"/>
                </a:solidFill>
              </a:rPr>
              <a:t>难</a:t>
            </a:r>
            <a:r>
              <a:rPr lang="en-US" altLang="zh-CN" sz="3600" b="0" i="0" u="none" strike="noStrike" dirty="0" err="1">
                <a:solidFill>
                  <a:srgbClr val="0000FF"/>
                </a:solidFill>
                <a:effectLst/>
                <a:latin typeface="py"/>
              </a:rPr>
              <a:t>nán</a:t>
            </a:r>
            <a:r>
              <a:rPr lang="zh-CN" altLang="en-US" sz="3600" dirty="0">
                <a:solidFill>
                  <a:srgbClr val="00B050"/>
                </a:solidFill>
              </a:rPr>
              <a:t>   好吃  贵</a:t>
            </a:r>
            <a:r>
              <a:rPr lang="en-US" altLang="zh-CN" sz="3600" dirty="0">
                <a:solidFill>
                  <a:srgbClr val="00B050"/>
                </a:solidFill>
              </a:rPr>
              <a:t>50</a:t>
            </a:r>
            <a:r>
              <a:rPr lang="zh-CN" altLang="en-US" sz="3600" dirty="0">
                <a:solidFill>
                  <a:srgbClr val="00B050"/>
                </a:solidFill>
              </a:rPr>
              <a:t>块钱  热得多</a:t>
            </a:r>
            <a:endParaRPr lang="en-US" altLang="zh-CN" sz="3600" dirty="0">
              <a:solidFill>
                <a:srgbClr val="00B050"/>
              </a:solidFill>
            </a:endParaRPr>
          </a:p>
          <a:p>
            <a:pPr algn="ctr"/>
            <a:endParaRPr lang="en-US" altLang="zh-CN" sz="2800" dirty="0">
              <a:solidFill>
                <a:srgbClr val="00B05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800" dirty="0"/>
              <a:t>上个星期比这个星期</a:t>
            </a:r>
            <a:r>
              <a:rPr lang="en-US" altLang="zh-CN" sz="2800" dirty="0"/>
              <a:t>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 </a:t>
            </a:r>
            <a:r>
              <a:rPr lang="zh-CN" altLang="en-US" sz="2800" dirty="0"/>
              <a:t>我觉得汉语比英语</a:t>
            </a:r>
            <a:r>
              <a:rPr lang="en-US" altLang="zh-CN" sz="2800" dirty="0"/>
              <a:t>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 </a:t>
            </a:r>
            <a:r>
              <a:rPr lang="zh-CN" altLang="en-US" sz="2800" dirty="0"/>
              <a:t>这件白衣服比那件红的</a:t>
            </a:r>
            <a:r>
              <a:rPr lang="en-US" altLang="zh-CN" sz="2800" dirty="0"/>
              <a:t>______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妈妈做的饭比爸爸做的</a:t>
            </a:r>
            <a:r>
              <a:rPr lang="en-US" altLang="zh-CN" sz="2800" dirty="0"/>
              <a:t>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462467435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A9A28F8-BC3E-45D8-83F1-9D2E48E94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2300"/>
            <a:ext cx="91440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908839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看报纸的女孩子是谁？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哥哥正在做什么呢？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哥哥多大了？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B</a:t>
            </a:r>
            <a:r>
              <a:rPr lang="zh-CN" altLang="en-US" sz="4000" dirty="0">
                <a:solidFill>
                  <a:srgbClr val="00B050"/>
                </a:solidFill>
              </a:rPr>
              <a:t>多大了？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291117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左边</a:t>
            </a:r>
            <a:r>
              <a:rPr lang="en-US" altLang="zh-CN" sz="2800" dirty="0"/>
              <a:t>…….</a:t>
            </a:r>
            <a:r>
              <a:rPr lang="zh-CN" altLang="en-US" sz="2800" dirty="0"/>
              <a:t> 的女孩子是</a:t>
            </a:r>
            <a:r>
              <a:rPr lang="en-US" altLang="zh-CN" sz="2800" dirty="0"/>
              <a:t>……</a:t>
            </a:r>
            <a:r>
              <a:rPr lang="zh-CN" altLang="en-US" sz="2800" dirty="0"/>
              <a:t>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：是，右边</a:t>
            </a:r>
            <a:r>
              <a:rPr lang="en-US" altLang="zh-CN" sz="2800" dirty="0"/>
              <a:t>……</a:t>
            </a:r>
            <a:r>
              <a:rPr lang="zh-CN" altLang="en-US" sz="2800" dirty="0"/>
              <a:t>是我哥哥。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：你哥哥</a:t>
            </a:r>
            <a:r>
              <a:rPr lang="en-US" altLang="zh-CN" sz="2800" dirty="0"/>
              <a:t>……</a:t>
            </a:r>
            <a:r>
              <a:rPr lang="zh-CN" altLang="en-US" sz="2800" dirty="0"/>
              <a:t>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</a:t>
            </a:r>
            <a:r>
              <a:rPr lang="en-US" altLang="zh-CN" sz="2800" dirty="0"/>
              <a:t>25</a:t>
            </a:r>
            <a:r>
              <a:rPr lang="zh-CN" altLang="en-US" sz="2800" dirty="0"/>
              <a:t>岁，他比我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860697851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E0D423F-3ACC-4E51-8482-CEEFF0B788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58711"/>
            <a:ext cx="9144000" cy="5940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903032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A4635D4-9ECF-4050-86A6-15766E6D7F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52044"/>
            <a:ext cx="9144000" cy="335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763602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3863D72-2625-4BE3-8AA7-D9CDF594D5BD}" type="slidenum">
              <a:rPr lang="zh-CN" altLang="en-US"/>
              <a:pPr/>
              <a:t>45</a:t>
            </a:fld>
            <a:endParaRPr lang="en-US" altLang="zh-CN" sz="1800"/>
          </a:p>
        </p:txBody>
      </p:sp>
      <p:sp>
        <p:nvSpPr>
          <p:cNvPr id="39939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9940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9941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994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9702" name="圆角矩形 7"/>
          <p:cNvSpPr>
            <a:spLocks noChangeArrowheads="1"/>
          </p:cNvSpPr>
          <p:nvPr/>
        </p:nvSpPr>
        <p:spPr bwMode="auto">
          <a:xfrm>
            <a:off x="1000760" y="911225"/>
            <a:ext cx="6743700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1112520" y="944563"/>
            <a:ext cx="9429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/>
              <a:t>S</a:t>
            </a:r>
            <a:endParaRPr lang="zh-CN" altLang="en-US" sz="2800" b="1" dirty="0"/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2464753" y="944563"/>
            <a:ext cx="21859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 </a:t>
            </a:r>
            <a:r>
              <a:rPr lang="zh-CN" altLang="en-US" sz="2800" b="1">
                <a:solidFill>
                  <a:srgbClr val="FF0000"/>
                </a:solidFill>
              </a:rPr>
              <a:t>可能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1103948" y="2540000"/>
            <a:ext cx="6640512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他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可能</a:t>
            </a:r>
            <a:r>
              <a:rPr lang="zh-CN" altLang="en-US" sz="2800" b="1" dirty="0"/>
              <a:t>                    去学校了。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1103948" y="366712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我明天      </a:t>
            </a:r>
            <a:r>
              <a:rPr lang="zh-CN" altLang="en-US" sz="2800" b="1" dirty="0">
                <a:solidFill>
                  <a:srgbClr val="FF0000"/>
                </a:solidFill>
              </a:rPr>
              <a:t> 可能 </a:t>
            </a:r>
            <a:r>
              <a:rPr lang="zh-CN" altLang="en-US" sz="2800" b="1" dirty="0"/>
              <a:t>                      去北京。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110236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明天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可能 </a:t>
            </a:r>
            <a:r>
              <a:rPr lang="zh-CN" altLang="en-US" sz="2800" b="1" dirty="0">
                <a:latin typeface="宋体" pitchFamily="2" charset="-122"/>
              </a:rPr>
              <a:t>            下雨。     </a:t>
            </a:r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他可能早就知道这件事了。</a:t>
            </a:r>
          </a:p>
          <a:p>
            <a:r>
              <a:rPr lang="zh-CN" altLang="en-US" sz="2400" b="1"/>
              <a:t>可能我明天不来上课。</a:t>
            </a:r>
          </a:p>
          <a:p>
            <a:r>
              <a:rPr lang="zh-CN" altLang="en-US" sz="2400" b="1"/>
              <a:t>你可能不认识他。</a:t>
            </a: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6217285" y="946150"/>
            <a:ext cx="8150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V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9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29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97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297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2" grpId="0" bldLvl="0" animBg="1" autoUpdateAnimBg="0"/>
      <p:bldP spid="29703" grpId="0" bldLvl="0" autoUpdateAnimBg="0"/>
      <p:bldP spid="29704" grpId="0" bldLvl="0" autoUpdateAnimBg="0"/>
      <p:bldP spid="29705" grpId="0" bldLvl="0" autoUpdateAnimBg="0"/>
      <p:bldP spid="29706" grpId="0" bldLvl="0" autoUpdateAnimBg="0"/>
      <p:bldP spid="29707" grpId="0" bldLvl="0" autoUpdateAnimBg="0"/>
      <p:bldP spid="29709" grpId="0" bldLvl="0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D5431B0E-9D66-43DB-9B0D-F492F00D95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2907" y="1925617"/>
            <a:ext cx="4393685" cy="3322955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948595C0-C335-44A2-B6C5-3526B578EC0F}"/>
              </a:ext>
            </a:extLst>
          </p:cNvPr>
          <p:cNvSpPr txBox="1"/>
          <p:nvPr/>
        </p:nvSpPr>
        <p:spPr>
          <a:xfrm>
            <a:off x="1672907" y="121920"/>
            <a:ext cx="5125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/>
              <a:t>今天会不会下雨？</a:t>
            </a:r>
          </a:p>
        </p:txBody>
      </p:sp>
    </p:spTree>
    <p:extLst>
      <p:ext uri="{BB962C8B-B14F-4D97-AF65-F5344CB8AC3E}">
        <p14:creationId xmlns:p14="http://schemas.microsoft.com/office/powerpoint/2010/main" val="1670340350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aloud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en-US" altLang="zh-CN" sz="3200" dirty="0"/>
              <a:t> </a:t>
            </a:r>
            <a:r>
              <a:rPr lang="zh-CN" altLang="en-US" sz="3200" dirty="0"/>
              <a:t>老师今天没来上课，可能生病了。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  妈妈下个星期可能来北京。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这件白衣服可能比那件红色贵一点儿。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 可能他学习汉语的时间比我长。</a:t>
            </a:r>
          </a:p>
        </p:txBody>
      </p:sp>
    </p:spTree>
    <p:extLst>
      <p:ext uri="{BB962C8B-B14F-4D97-AF65-F5344CB8AC3E}">
        <p14:creationId xmlns:p14="http://schemas.microsoft.com/office/powerpoint/2010/main" val="3685539178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661670" y="2854960"/>
            <a:ext cx="7820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say one sentence with </a:t>
            </a:r>
            <a:r>
              <a:rPr lang="zh-CN" altLang="en-US" sz="3600" dirty="0">
                <a:solidFill>
                  <a:srgbClr val="FF0000"/>
                </a:solidFill>
              </a:rPr>
              <a:t>可能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724301919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男的想买什么？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今天的西瓜多少钱？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昨天的西瓜可能多少钱？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还有什么水果比昨天便宜？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332653"/>
      </p:ext>
    </p:extLst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free dialogue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</p:txBody>
      </p:sp>
      <p:graphicFrame>
        <p:nvGraphicFramePr>
          <p:cNvPr id="3" name="表格 3">
            <a:extLst>
              <a:ext uri="{FF2B5EF4-FFF2-40B4-BE49-F238E27FC236}">
                <a16:creationId xmlns:a16="http://schemas.microsoft.com/office/drawing/2014/main" id="{06737EEE-5A7E-4F33-A48D-6DABF4B06A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703392"/>
              </p:ext>
            </p:extLst>
          </p:nvPr>
        </p:nvGraphicFramePr>
        <p:xfrm>
          <a:off x="873760" y="2680176"/>
          <a:ext cx="7551420" cy="2938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7140">
                  <a:extLst>
                    <a:ext uri="{9D8B030D-6E8A-4147-A177-3AD203B41FA5}">
                      <a16:colId xmlns:a16="http://schemas.microsoft.com/office/drawing/2014/main" val="796446317"/>
                    </a:ext>
                  </a:extLst>
                </a:gridCol>
                <a:gridCol w="2517140">
                  <a:extLst>
                    <a:ext uri="{9D8B030D-6E8A-4147-A177-3AD203B41FA5}">
                      <a16:colId xmlns:a16="http://schemas.microsoft.com/office/drawing/2014/main" val="1321128641"/>
                    </a:ext>
                  </a:extLst>
                </a:gridCol>
                <a:gridCol w="2517140">
                  <a:extLst>
                    <a:ext uri="{9D8B030D-6E8A-4147-A177-3AD203B41FA5}">
                      <a16:colId xmlns:a16="http://schemas.microsoft.com/office/drawing/2014/main" val="370589616"/>
                    </a:ext>
                  </a:extLst>
                </a:gridCol>
              </a:tblGrid>
              <a:tr h="734576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dirty="0">
                          <a:solidFill>
                            <a:srgbClr val="FF0000"/>
                          </a:solidFill>
                        </a:rPr>
                        <a:t>水果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dirty="0">
                          <a:solidFill>
                            <a:srgbClr val="FF0000"/>
                          </a:solidFill>
                        </a:rPr>
                        <a:t>昨天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dirty="0">
                          <a:solidFill>
                            <a:srgbClr val="FF0000"/>
                          </a:solidFill>
                        </a:rPr>
                        <a:t>今天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243041"/>
                  </a:ext>
                </a:extLst>
              </a:tr>
              <a:tr h="734576"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solidFill>
                            <a:srgbClr val="00B050"/>
                          </a:solidFill>
                        </a:rPr>
                        <a:t>西瓜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solidFill>
                            <a:srgbClr val="00B050"/>
                          </a:solidFill>
                        </a:rPr>
                        <a:t>四块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solidFill>
                            <a:srgbClr val="00B050"/>
                          </a:solidFill>
                        </a:rPr>
                        <a:t>三块五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0769619"/>
                  </a:ext>
                </a:extLst>
              </a:tr>
              <a:tr h="734576"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solidFill>
                            <a:srgbClr val="00B050"/>
                          </a:solidFill>
                        </a:rPr>
                        <a:t>苹果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solidFill>
                            <a:srgbClr val="00B050"/>
                          </a:solidFill>
                        </a:rPr>
                        <a:t>三块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solidFill>
                            <a:srgbClr val="00B050"/>
                          </a:solidFill>
                        </a:rPr>
                        <a:t>两块五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5801619"/>
                  </a:ext>
                </a:extLst>
              </a:tr>
              <a:tr h="734576"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solidFill>
                            <a:srgbClr val="00B050"/>
                          </a:solidFill>
                        </a:rPr>
                        <a:t>黄瓜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solidFill>
                            <a:srgbClr val="00B050"/>
                          </a:solidFill>
                        </a:rPr>
                        <a:t>两块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dirty="0">
                          <a:solidFill>
                            <a:srgbClr val="00B050"/>
                          </a:solidFill>
                        </a:rPr>
                        <a:t>一块五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2076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098178"/>
      </p:ext>
    </p:extLst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D68F7C5D-F321-48B6-B061-B11E63F057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1516"/>
            <a:ext cx="9144000" cy="6434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57238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那个汉语老师正在做什么呢？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汉语老师是新来的吗？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汉语老师是什么时候来的？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汉语老师姓什么？多大了？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90528"/>
      </p:ext>
    </p:extLst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前边</a:t>
            </a:r>
            <a:r>
              <a:rPr lang="en-US" altLang="zh-CN" sz="2800" dirty="0"/>
              <a:t>…….</a:t>
            </a:r>
            <a:r>
              <a:rPr lang="zh-CN" altLang="en-US" sz="2800" dirty="0"/>
              <a:t> 就是我的汉语老师。你</a:t>
            </a:r>
            <a:r>
              <a:rPr lang="en-US" altLang="zh-CN" sz="2800" dirty="0"/>
              <a:t>……</a:t>
            </a:r>
            <a:r>
              <a:rPr lang="zh-CN" altLang="en-US" sz="2800" dirty="0"/>
              <a:t>她。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：是</a:t>
            </a:r>
            <a:r>
              <a:rPr lang="en-US" altLang="zh-CN" sz="2800" dirty="0"/>
              <a:t>……</a:t>
            </a:r>
            <a:r>
              <a:rPr lang="zh-CN" altLang="en-US" sz="2800" dirty="0"/>
              <a:t>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：是</a:t>
            </a:r>
            <a:r>
              <a:rPr lang="en-US" altLang="zh-CN" sz="2800" dirty="0"/>
              <a:t>……</a:t>
            </a:r>
            <a:r>
              <a:rPr lang="zh-CN" altLang="en-US" sz="2800" dirty="0"/>
              <a:t>的，她姓</a:t>
            </a:r>
            <a:r>
              <a:rPr lang="en-US" altLang="zh-CN" sz="2800" dirty="0"/>
              <a:t>……</a:t>
            </a:r>
            <a:r>
              <a:rPr lang="zh-CN" altLang="en-US" sz="2800" dirty="0"/>
              <a:t>，</a:t>
            </a:r>
            <a:r>
              <a:rPr lang="en-US" altLang="zh-CN" sz="2800" dirty="0"/>
              <a:t>28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：她比我们老师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303018632"/>
      </p:ext>
    </p:extLst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54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5D7766B2-EBD6-4C2A-8A35-30F16D723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7452"/>
            <a:ext cx="9144000" cy="432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DDC610A-77F7-4F8E-AB55-8848ED11F8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9435"/>
            <a:ext cx="9144000" cy="6459129"/>
          </a:xfrm>
          <a:prstGeom prst="rect">
            <a:avLst/>
          </a:prstGeom>
        </p:spPr>
      </p:pic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55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4891723" y="1381335"/>
            <a:ext cx="127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多一些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4365307" y="2624790"/>
            <a:ext cx="1803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大三岁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3993833" y="4255569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昨天热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 flipH="1">
            <a:off x="4572000" y="5974671"/>
            <a:ext cx="1783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他好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BF37A863-4EB0-4B37-B22C-E1CC132C1B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41252"/>
            <a:ext cx="9144000" cy="437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57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8AA5954-7F79-4623-B3DB-A2B2C522B1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85800"/>
            <a:ext cx="91440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58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27FAF352-2A5C-4732-A168-80E3CC5A5C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48934"/>
            <a:ext cx="9144000" cy="5760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073709"/>
      </p:ext>
    </p:extLst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34F029C-A2A4-477B-9FED-EE1E48A0C6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050" y="191897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4021B3CA-3FBA-4840-89CF-5D2B374816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0850" y="191897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55017123-CC0B-4633-8A1C-9FEBAE4005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688" y="182753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A96FC30-2251-4ECE-98EB-418B9BB96B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5570" y="182753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36D53DD-7A39-4D9A-ACBE-6AE80BDE0A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850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3B828405-02C8-4F6B-9446-59DA47E261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413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4AC8C46-5483-4358-AA1C-5A4FF4C3D5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770" y="182753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C9B6E443-4801-4178-8F4F-08B0188DAF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2530" y="182753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CBB10B2E-3493-45B7-871F-6CE95BE8D7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330" y="213233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17905D58-E2DD-4CB7-9405-3A81DD1A5E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9890" y="213233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961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1941</TotalTime>
  <Pages>0</Pages>
  <Words>1533</Words>
  <Characters>0</Characters>
  <Application>Microsoft Office PowerPoint</Application>
  <DocSecurity>0</DocSecurity>
  <PresentationFormat>全屏显示(4:3)</PresentationFormat>
  <Lines>0</Lines>
  <Paragraphs>415</Paragraphs>
  <Slides>63</Slides>
  <Notes>29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63</vt:i4>
      </vt:variant>
    </vt:vector>
  </HeadingPairs>
  <TitlesOfParts>
    <vt:vector size="76" baseType="lpstr">
      <vt:lpstr>Calibri Light</vt:lpstr>
      <vt:lpstr>py</vt:lpstr>
      <vt:lpstr>SimSun</vt:lpstr>
      <vt:lpstr>Calibri</vt:lpstr>
      <vt:lpstr>Microsoft YaHei</vt:lpstr>
      <vt:lpstr>STKaiti</vt:lpstr>
      <vt:lpstr>GB Pinyinok-D</vt:lpstr>
      <vt:lpstr>Wingdings 2</vt:lpstr>
      <vt:lpstr>Arial</vt:lpstr>
      <vt:lpstr>Times New Roman</vt:lpstr>
      <vt:lpstr>默认设计模板</vt:lpstr>
      <vt:lpstr>1_A000120150209A07PWBG</vt:lpstr>
      <vt:lpstr>自定义设计方案</vt:lpstr>
      <vt:lpstr>第 11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261</cp:revision>
  <dcterms:created xsi:type="dcterms:W3CDTF">2013-01-25T01:44:00Z</dcterms:created>
  <dcterms:modified xsi:type="dcterms:W3CDTF">2021-01-07T17:56:33Z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