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0" d="100"/>
          <a:sy n="100" d="100"/>
        </p:scale>
        <p:origin x="-1794" y="-43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DF04443C-30F4-432B-9EC0-CC1A42CEA2C9}" type="datetimeFigureOut">
              <a:rPr lang="en-US" smtClean="0"/>
              <a:t>8/7/2023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946126-5878-414F-B999-15762DD6B373}"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F04443C-30F4-432B-9EC0-CC1A42CEA2C9}" type="datetimeFigureOut">
              <a:rPr lang="en-US" smtClean="0"/>
              <a:t>8/7/2023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946126-5878-414F-B999-15762DD6B373}"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F04443C-30F4-432B-9EC0-CC1A42CEA2C9}" type="datetimeFigureOut">
              <a:rPr lang="en-US" smtClean="0"/>
              <a:t>8/7/2023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946126-5878-414F-B999-15762DD6B373}"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DF04443C-30F4-432B-9EC0-CC1A42CEA2C9}" type="datetimeFigureOut">
              <a:rPr lang="en-US" smtClean="0"/>
              <a:t>8/7/2023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E946126-5878-414F-B999-15762DD6B373}"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DF04443C-30F4-432B-9EC0-CC1A42CEA2C9}" type="datetimeFigureOut">
              <a:rPr lang="en-US" smtClean="0"/>
              <a:t>8/7/2023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E946126-5878-414F-B999-15762DD6B373}"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F04443C-30F4-432B-9EC0-CC1A42CEA2C9}" type="datetimeFigureOut">
              <a:rPr lang="en-US" smtClean="0"/>
              <a:t>8/7/2023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E946126-5878-414F-B999-15762DD6B373}"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04443C-30F4-432B-9EC0-CC1A42CEA2C9}" type="datetimeFigureOut">
              <a:rPr lang="en-US" smtClean="0"/>
              <a:t>8/7/2023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E946126-5878-414F-B999-15762DD6B373}"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04443C-30F4-432B-9EC0-CC1A42CEA2C9}" type="datetimeFigureOut">
              <a:rPr lang="en-US" smtClean="0"/>
              <a:t>8/7/2023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E946126-5878-414F-B999-15762DD6B373}"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04443C-30F4-432B-9EC0-CC1A42CEA2C9}" type="datetimeFigureOut">
              <a:rPr lang="en-US" smtClean="0"/>
              <a:t>8/7/2023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E946126-5878-414F-B999-15762DD6B373}"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F04443C-30F4-432B-9EC0-CC1A42CEA2C9}" type="datetimeFigureOut">
              <a:rPr lang="en-US" smtClean="0"/>
              <a:t>8/7/2023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946126-5878-414F-B999-15762DD6B373}"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F04443C-30F4-432B-9EC0-CC1A42CEA2C9}" type="datetimeFigureOut">
              <a:rPr lang="en-US" smtClean="0"/>
              <a:t>8/7/2023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946126-5878-414F-B999-15762DD6B373}"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04443C-30F4-432B-9EC0-CC1A42CEA2C9}" type="datetimeFigureOut">
              <a:rPr lang="en-US" smtClean="0"/>
              <a:t>8/7/2023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946126-5878-414F-B999-15762DD6B373}"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0"/>
            <a:ext cx="9144000" cy="6096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smtClean="0">
                <a:solidFill>
                  <a:schemeClr val="bg1"/>
                </a:solidFill>
                <a:latin typeface="Times New Roman" panose="02020603050405020304" pitchFamily="18" charset="0"/>
                <a:cs typeface="Times New Roman" panose="02020603050405020304" pitchFamily="18" charset="0"/>
              </a:rPr>
              <a:t>Poster about Amazon</a:t>
            </a:r>
          </a:p>
          <a:p>
            <a:pPr algn="ctr"/>
            <a:r>
              <a:rPr lang="en-US" sz="1400" dirty="0" smtClean="0"/>
              <a:t>                                                                                                                                 Student: Mihai </a:t>
            </a:r>
            <a:r>
              <a:rPr lang="en-US" sz="1400" dirty="0" err="1" smtClean="0"/>
              <a:t>Arhire</a:t>
            </a:r>
            <a:r>
              <a:rPr lang="en-US" sz="1400" dirty="0" smtClean="0"/>
              <a:t> (2030027)</a:t>
            </a:r>
            <a:endParaRPr lang="en-US" sz="1400" dirty="0"/>
          </a:p>
        </p:txBody>
      </p:sp>
      <p:sp>
        <p:nvSpPr>
          <p:cNvPr id="6" name="TextBox 5"/>
          <p:cNvSpPr txBox="1"/>
          <p:nvPr/>
        </p:nvSpPr>
        <p:spPr>
          <a:xfrm>
            <a:off x="0" y="838201"/>
            <a:ext cx="3200400" cy="1015663"/>
          </a:xfrm>
          <a:prstGeom prst="rect">
            <a:avLst/>
          </a:prstGeom>
          <a:ln>
            <a:solidFill>
              <a:schemeClr val="bg1"/>
            </a:solidFill>
          </a:ln>
        </p:spPr>
        <p:style>
          <a:lnRef idx="2">
            <a:schemeClr val="accent5"/>
          </a:lnRef>
          <a:fillRef idx="1">
            <a:schemeClr val="lt1"/>
          </a:fillRef>
          <a:effectRef idx="0">
            <a:schemeClr val="accent5"/>
          </a:effectRef>
          <a:fontRef idx="minor">
            <a:schemeClr val="dk1"/>
          </a:fontRef>
        </p:style>
        <p:txBody>
          <a:bodyPr wrap="square" rtlCol="0">
            <a:spAutoFit/>
          </a:bodyPr>
          <a:lstStyle/>
          <a:p>
            <a:pPr algn="just"/>
            <a:r>
              <a:rPr lang="en-US" sz="600" dirty="0" smtClean="0">
                <a:latin typeface="Times New Roman" pitchFamily="18" charset="0"/>
                <a:cs typeface="Times New Roman" pitchFamily="18" charset="0"/>
              </a:rPr>
              <a:t>This </a:t>
            </a:r>
            <a:r>
              <a:rPr lang="en-US" sz="600" dirty="0">
                <a:latin typeface="Times New Roman" pitchFamily="18" charset="0"/>
                <a:cs typeface="Times New Roman" pitchFamily="18" charset="0"/>
              </a:rPr>
              <a:t>thesis paper help to cover the knowledge management system in products or service to fulfill customer needs effectively. The Company mainly focuses on a systematic approach to sharing information and exchanging its knowledge to make the right decision for organizational development. Amazon focuses on the development of a KM system to deal with complex questions and output the logical answer for organizational success. To become successful, Amazon mainly focuses on techniques to improve the performance of the firm effectively. Moreover, Amazon focuses on the development of new channels with an effective ongoing system without spending much of the organizational resources. The primary outcome of the project is to manage the natural language and problem-solving techniques for the implementation at reasonable quality levels. </a:t>
            </a:r>
            <a:endParaRPr lang="en-US" sz="700" dirty="0">
              <a:latin typeface="Times New Roman" pitchFamily="18" charset="0"/>
              <a:cs typeface="Times New Roman" pitchFamily="18" charset="0"/>
            </a:endParaRPr>
          </a:p>
        </p:txBody>
      </p:sp>
      <p:sp>
        <p:nvSpPr>
          <p:cNvPr id="10" name="Rectangle 9"/>
          <p:cNvSpPr/>
          <p:nvPr/>
        </p:nvSpPr>
        <p:spPr>
          <a:xfrm>
            <a:off x="0" y="609600"/>
            <a:ext cx="3200400" cy="2286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smtClean="0">
                <a:latin typeface="Times New Roman" pitchFamily="18" charset="0"/>
                <a:cs typeface="Times New Roman" pitchFamily="18" charset="0"/>
              </a:rPr>
              <a:t>Abstract</a:t>
            </a:r>
            <a:endParaRPr lang="en-US" dirty="0">
              <a:latin typeface="Times New Roman" pitchFamily="18" charset="0"/>
              <a:cs typeface="Times New Roman" pitchFamily="18" charset="0"/>
            </a:endParaRPr>
          </a:p>
        </p:txBody>
      </p:sp>
      <p:sp>
        <p:nvSpPr>
          <p:cNvPr id="14" name="Rectangle 13"/>
          <p:cNvSpPr/>
          <p:nvPr/>
        </p:nvSpPr>
        <p:spPr>
          <a:xfrm>
            <a:off x="0" y="1828800"/>
            <a:ext cx="3200400" cy="2286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latin typeface="Times New Roman" pitchFamily="18" charset="0"/>
                <a:cs typeface="Times New Roman" pitchFamily="18" charset="0"/>
              </a:rPr>
              <a:t>Aims and </a:t>
            </a:r>
            <a:r>
              <a:rPr lang="en-US" sz="1200" b="1" dirty="0" smtClean="0">
                <a:latin typeface="Times New Roman" pitchFamily="18" charset="0"/>
                <a:cs typeface="Times New Roman" pitchFamily="18" charset="0"/>
              </a:rPr>
              <a:t>Objectives</a:t>
            </a:r>
            <a:endParaRPr lang="en-US" sz="1200" dirty="0">
              <a:latin typeface="Times New Roman" pitchFamily="18" charset="0"/>
              <a:cs typeface="Times New Roman" pitchFamily="18" charset="0"/>
            </a:endParaRPr>
          </a:p>
        </p:txBody>
      </p:sp>
      <p:sp>
        <p:nvSpPr>
          <p:cNvPr id="15" name="TextBox 14"/>
          <p:cNvSpPr txBox="1"/>
          <p:nvPr/>
        </p:nvSpPr>
        <p:spPr>
          <a:xfrm>
            <a:off x="0" y="2057400"/>
            <a:ext cx="3143250" cy="1738938"/>
          </a:xfrm>
          <a:prstGeom prst="rect">
            <a:avLst/>
          </a:prstGeom>
          <a:noFill/>
        </p:spPr>
        <p:txBody>
          <a:bodyPr wrap="square" rtlCol="0">
            <a:spAutoFit/>
          </a:bodyPr>
          <a:lstStyle/>
          <a:p>
            <a:pPr algn="just"/>
            <a:r>
              <a:rPr lang="en-US" sz="600" dirty="0">
                <a:latin typeface="Times New Roman" pitchFamily="18" charset="0"/>
                <a:cs typeface="Times New Roman" pitchFamily="18" charset="0"/>
              </a:rPr>
              <a:t>In this project, Amazon mainly focuses on the creation of AWS software to manage the operation effectively. The Company focuses on cloud-based conversational AI service and released a KMS to support the automated knowledge (El et al., 2023). Amazon's system allows it to develop quickly and easily develop a new system to update accurate information for organizational development. The Company always try to create and manage the knowledge base information in a structured manner, allowing them to quickly access as well as update the system for organizational enlargement. KMS allows to create and manage custom intents differently with the bots (</a:t>
            </a:r>
            <a:r>
              <a:rPr lang="en-US" sz="600" dirty="0" err="1">
                <a:latin typeface="Times New Roman" pitchFamily="18" charset="0"/>
                <a:cs typeface="Times New Roman" pitchFamily="18" charset="0"/>
              </a:rPr>
              <a:t>Sinha</a:t>
            </a:r>
            <a:r>
              <a:rPr lang="en-US" sz="600" dirty="0">
                <a:latin typeface="Times New Roman" pitchFamily="18" charset="0"/>
                <a:cs typeface="Times New Roman" pitchFamily="18" charset="0"/>
              </a:rPr>
              <a:t> et al., 2023). The Company allows to develop new customers to positive respond to user questions, and up-to-date the information. Amazon develops slots for developers to quickly manage the information,  and need of queries effectively for future success. The Company mainly focuses on developing a </a:t>
            </a:r>
            <a:r>
              <a:rPr lang="en-US" sz="600" dirty="0" err="1">
                <a:latin typeface="Times New Roman" pitchFamily="18" charset="0"/>
                <a:cs typeface="Times New Roman" pitchFamily="18" charset="0"/>
              </a:rPr>
              <a:t>chatbot</a:t>
            </a:r>
            <a:r>
              <a:rPr lang="en-US" sz="600" dirty="0">
                <a:latin typeface="Times New Roman" pitchFamily="18" charset="0"/>
                <a:cs typeface="Times New Roman" pitchFamily="18" charset="0"/>
              </a:rPr>
              <a:t> system by using AI and machine learning for future enlargement. In this project, the Company mainly focuses on distinct techniques available in the </a:t>
            </a:r>
            <a:r>
              <a:rPr lang="en-US" sz="600" dirty="0" err="1">
                <a:latin typeface="Times New Roman" pitchFamily="18" charset="0"/>
                <a:cs typeface="Times New Roman" pitchFamily="18" charset="0"/>
              </a:rPr>
              <a:t>chatbot</a:t>
            </a:r>
            <a:r>
              <a:rPr lang="en-US" sz="600" dirty="0">
                <a:latin typeface="Times New Roman" pitchFamily="18" charset="0"/>
                <a:cs typeface="Times New Roman" pitchFamily="18" charset="0"/>
              </a:rPr>
              <a:t> system and dedicated methods to resolve the question smoothly (</a:t>
            </a:r>
            <a:r>
              <a:rPr lang="en-US" sz="600" dirty="0" err="1">
                <a:latin typeface="Times New Roman" pitchFamily="18" charset="0"/>
                <a:cs typeface="Times New Roman" pitchFamily="18" charset="0"/>
              </a:rPr>
              <a:t>Adamopoulou</a:t>
            </a:r>
            <a:r>
              <a:rPr lang="en-US" sz="600" dirty="0">
                <a:latin typeface="Times New Roman" pitchFamily="18" charset="0"/>
                <a:cs typeface="Times New Roman" pitchFamily="18" charset="0"/>
              </a:rPr>
              <a:t> and </a:t>
            </a:r>
            <a:r>
              <a:rPr lang="en-US" sz="600" dirty="0" err="1">
                <a:latin typeface="Times New Roman" pitchFamily="18" charset="0"/>
                <a:cs typeface="Times New Roman" pitchFamily="18" charset="0"/>
              </a:rPr>
              <a:t>Moussiades</a:t>
            </a:r>
            <a:r>
              <a:rPr lang="en-US" sz="600" dirty="0">
                <a:latin typeface="Times New Roman" pitchFamily="18" charset="0"/>
                <a:cs typeface="Times New Roman" pitchFamily="18" charset="0"/>
              </a:rPr>
              <a:t>, 2020). The Company's main aim is to develop ML techniques to generate outcomes and answer the database system</a:t>
            </a:r>
            <a:r>
              <a:rPr lang="en-US" sz="600" dirty="0" smtClean="0">
                <a:latin typeface="Times New Roman" pitchFamily="18" charset="0"/>
                <a:cs typeface="Times New Roman" pitchFamily="18" charset="0"/>
              </a:rPr>
              <a:t>.</a:t>
            </a:r>
          </a:p>
          <a:p>
            <a:pPr algn="just"/>
            <a:r>
              <a:rPr lang="en-US" sz="800" dirty="0" smtClean="0">
                <a:latin typeface="Times New Roman" pitchFamily="18" charset="0"/>
                <a:cs typeface="Times New Roman" pitchFamily="18" charset="0"/>
              </a:rPr>
              <a:t> </a:t>
            </a:r>
            <a:endParaRPr lang="en-US" sz="800" dirty="0">
              <a:latin typeface="Times New Roman" pitchFamily="18" charset="0"/>
              <a:cs typeface="Times New Roman" pitchFamily="18" charset="0"/>
            </a:endParaRPr>
          </a:p>
          <a:p>
            <a:pPr algn="just"/>
            <a:endParaRPr lang="en-US" sz="900" dirty="0">
              <a:latin typeface="Times New Roman" pitchFamily="18" charset="0"/>
              <a:cs typeface="Times New Roman" pitchFamily="18" charset="0"/>
            </a:endParaRPr>
          </a:p>
        </p:txBody>
      </p:sp>
      <p:pic>
        <p:nvPicPr>
          <p:cNvPr id="1029" name="Picture 5"/>
          <p:cNvPicPr>
            <a:picLocks noChangeAspect="1" noChangeArrowheads="1"/>
          </p:cNvPicPr>
          <p:nvPr/>
        </p:nvPicPr>
        <p:blipFill>
          <a:blip r:embed="rId2"/>
          <a:srcRect/>
          <a:stretch>
            <a:fillRect/>
          </a:stretch>
        </p:blipFill>
        <p:spPr bwMode="auto">
          <a:xfrm>
            <a:off x="85725" y="3507552"/>
            <a:ext cx="3048000" cy="1600201"/>
          </a:xfrm>
          <a:prstGeom prst="rect">
            <a:avLst/>
          </a:prstGeom>
          <a:ln>
            <a:noFill/>
          </a:ln>
          <a:effectLst>
            <a:softEdge rad="112500"/>
          </a:effectLst>
        </p:spPr>
      </p:pic>
      <p:sp>
        <p:nvSpPr>
          <p:cNvPr id="17" name="Rectangle 16"/>
          <p:cNvSpPr/>
          <p:nvPr/>
        </p:nvSpPr>
        <p:spPr>
          <a:xfrm>
            <a:off x="3276600" y="647700"/>
            <a:ext cx="3124200" cy="1524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smtClean="0">
                <a:latin typeface="Times New Roman" pitchFamily="18" charset="0"/>
                <a:cs typeface="Times New Roman" pitchFamily="18" charset="0"/>
              </a:rPr>
              <a:t>Methodology</a:t>
            </a:r>
            <a:endParaRPr lang="en-US" sz="1100" b="1" dirty="0">
              <a:latin typeface="Times New Roman" pitchFamily="18" charset="0"/>
              <a:cs typeface="Times New Roman" pitchFamily="18" charset="0"/>
            </a:endParaRPr>
          </a:p>
        </p:txBody>
      </p:sp>
      <p:sp>
        <p:nvSpPr>
          <p:cNvPr id="18" name="TextBox 17"/>
          <p:cNvSpPr txBox="1"/>
          <p:nvPr/>
        </p:nvSpPr>
        <p:spPr>
          <a:xfrm>
            <a:off x="3200400" y="762000"/>
            <a:ext cx="3276600" cy="3216265"/>
          </a:xfrm>
          <a:prstGeom prst="rect">
            <a:avLst/>
          </a:prstGeom>
          <a:noFill/>
        </p:spPr>
        <p:txBody>
          <a:bodyPr wrap="square" rtlCol="0">
            <a:spAutoFit/>
          </a:bodyPr>
          <a:lstStyle/>
          <a:p>
            <a:pPr algn="just"/>
            <a:r>
              <a:rPr lang="en-US" sz="700" dirty="0">
                <a:latin typeface="Times New Roman" pitchFamily="18" charset="0"/>
                <a:cs typeface="Times New Roman" pitchFamily="18" charset="0"/>
              </a:rPr>
              <a:t>Amazon mainly focuses on creating an environment with a large amount of turnover to manage organizational ability (El et al., 2023). The Company mainly focus on the development of new channel to deal with the workplace to improve efficiency and dedication to an open forum of the idea. KM systems mainly focus on software to manage operations attached to their work habits and general performance effectively. </a:t>
            </a:r>
          </a:p>
          <a:p>
            <a:pPr algn="just"/>
            <a:r>
              <a:rPr lang="en-US" sz="700" b="1" dirty="0" err="1">
                <a:latin typeface="Times New Roman" pitchFamily="18" charset="0"/>
                <a:cs typeface="Times New Roman" pitchFamily="18" charset="0"/>
              </a:rPr>
              <a:t>Wiig</a:t>
            </a:r>
            <a:r>
              <a:rPr lang="en-US" sz="700" b="1" dirty="0">
                <a:latin typeface="Times New Roman" pitchFamily="18" charset="0"/>
                <a:cs typeface="Times New Roman" pitchFamily="18" charset="0"/>
              </a:rPr>
              <a:t> Model: </a:t>
            </a:r>
            <a:r>
              <a:rPr lang="en-US" sz="700" dirty="0">
                <a:latin typeface="Times New Roman" pitchFamily="18" charset="0"/>
                <a:cs typeface="Times New Roman" pitchFamily="18" charset="0"/>
              </a:rPr>
              <a:t>The Company mainly focuses on the </a:t>
            </a:r>
            <a:r>
              <a:rPr lang="en-US" sz="700" dirty="0" err="1">
                <a:latin typeface="Times New Roman" pitchFamily="18" charset="0"/>
                <a:cs typeface="Times New Roman" pitchFamily="18" charset="0"/>
              </a:rPr>
              <a:t>Wiigs</a:t>
            </a:r>
            <a:r>
              <a:rPr lang="en-US" sz="700" dirty="0">
                <a:latin typeface="Times New Roman" pitchFamily="18" charset="0"/>
                <a:cs typeface="Times New Roman" pitchFamily="18" charset="0"/>
              </a:rPr>
              <a:t> model to attempt a different level of internationalization of knowledge for future success (</a:t>
            </a:r>
            <a:r>
              <a:rPr lang="en-US" sz="700" dirty="0" err="1">
                <a:latin typeface="Times New Roman" pitchFamily="18" charset="0"/>
                <a:cs typeface="Times New Roman" pitchFamily="18" charset="0"/>
              </a:rPr>
              <a:t>Sinha</a:t>
            </a:r>
            <a:r>
              <a:rPr lang="en-US" sz="700" dirty="0">
                <a:latin typeface="Times New Roman" pitchFamily="18" charset="0"/>
                <a:cs typeface="Times New Roman" pitchFamily="18" charset="0"/>
              </a:rPr>
              <a:t> et al., 2023). Manager of </a:t>
            </a:r>
            <a:r>
              <a:rPr lang="en-US" sz="700" dirty="0" err="1">
                <a:latin typeface="Times New Roman" pitchFamily="18" charset="0"/>
                <a:cs typeface="Times New Roman" pitchFamily="18" charset="0"/>
              </a:rPr>
              <a:t>Wiggs</a:t>
            </a:r>
            <a:r>
              <a:rPr lang="en-US" sz="700" dirty="0">
                <a:latin typeface="Times New Roman" pitchFamily="18" charset="0"/>
                <a:cs typeface="Times New Roman" pitchFamily="18" charset="0"/>
              </a:rPr>
              <a:t> model refinement of a quadrant of internationalization. The Company focuses on the classification of the span of internationalization to stay competent for future development. </a:t>
            </a:r>
          </a:p>
          <a:p>
            <a:pPr algn="just"/>
            <a:r>
              <a:rPr lang="en-US" sz="700" b="1" dirty="0">
                <a:latin typeface="Times New Roman" pitchFamily="18" charset="0"/>
                <a:cs typeface="Times New Roman" pitchFamily="18" charset="0"/>
              </a:rPr>
              <a:t>BUKOWITZ and WILLIAMS Model: </a:t>
            </a:r>
            <a:r>
              <a:rPr lang="en-US" sz="700" dirty="0">
                <a:latin typeface="Times New Roman" pitchFamily="18" charset="0"/>
                <a:cs typeface="Times New Roman" pitchFamily="18" charset="0"/>
              </a:rPr>
              <a:t>This model is based on a knowledge management process framework to outline the organization to generate, maintain, and expand the strategically correct stock of knowledge to create value (Ray and Mathew, 2020). The Company mainly focus on knowledge repositories, relationship, and information to process the know-how, and organizational intelligence for future development. The Company's main purpose is to long-range process of matching intelligence capital to fulfill strategic needs effectively. </a:t>
            </a:r>
          </a:p>
          <a:p>
            <a:pPr algn="just"/>
            <a:r>
              <a:rPr lang="en-US" sz="700" b="1" dirty="0">
                <a:latin typeface="Times New Roman" pitchFamily="18" charset="0"/>
                <a:cs typeface="Times New Roman" pitchFamily="18" charset="0"/>
              </a:rPr>
              <a:t>Zack Model: </a:t>
            </a:r>
            <a:r>
              <a:rPr lang="en-US" sz="700" dirty="0">
                <a:latin typeface="Times New Roman" pitchFamily="18" charset="0"/>
                <a:cs typeface="Times New Roman" pitchFamily="18" charset="0"/>
              </a:rPr>
              <a:t>This model mainly focuses on distinct stages for acquisition, refinement, storage, distribution, and presentation (Ismail and Ade, 2019). The Company mainly focuses on capturing the information to organize information to take the right decision for future development. Simply, Amazon focuses on information products to maintain accuracy for future success in the competitive marketplace. </a:t>
            </a:r>
          </a:p>
          <a:p>
            <a:pPr algn="just"/>
            <a:r>
              <a:rPr lang="en-US" sz="700" b="1" dirty="0">
                <a:latin typeface="Times New Roman" pitchFamily="18" charset="0"/>
                <a:cs typeface="Times New Roman" pitchFamily="18" charset="0"/>
              </a:rPr>
              <a:t>Oracle VM </a:t>
            </a:r>
            <a:r>
              <a:rPr lang="en-US" sz="700" b="1" dirty="0" err="1">
                <a:latin typeface="Times New Roman" pitchFamily="18" charset="0"/>
                <a:cs typeface="Times New Roman" pitchFamily="18" charset="0"/>
              </a:rPr>
              <a:t>VirtualBox</a:t>
            </a:r>
            <a:r>
              <a:rPr lang="en-US" sz="700" b="1" dirty="0">
                <a:latin typeface="Times New Roman" pitchFamily="18" charset="0"/>
                <a:cs typeface="Times New Roman" pitchFamily="18" charset="0"/>
              </a:rPr>
              <a:t>: </a:t>
            </a:r>
            <a:r>
              <a:rPr lang="en-US" sz="700" dirty="0">
                <a:latin typeface="Times New Roman" pitchFamily="18" charset="0"/>
                <a:cs typeface="Times New Roman" pitchFamily="18" charset="0"/>
              </a:rPr>
              <a:t>Amazon mainly focuses on the development of Virtual Box to control the service to meet the demand effectively. The Company always creates a new VM Virtual Box with web applications to fulfill the demand smoothly (Ismail and Ade, 2019). Amazon uses Oracle to manage the tools immediately using the other information for organizational development. The Company always played with Oracle to host operating systems and supported others to meet the demand effectively. </a:t>
            </a:r>
          </a:p>
          <a:p>
            <a:pPr algn="just"/>
            <a:endParaRPr lang="en-US" sz="700" dirty="0">
              <a:latin typeface="Times New Roman" pitchFamily="18" charset="0"/>
              <a:cs typeface="Times New Roman" pitchFamily="18" charset="0"/>
            </a:endParaRPr>
          </a:p>
        </p:txBody>
      </p:sp>
      <p:sp>
        <p:nvSpPr>
          <p:cNvPr id="19" name="Rectangle 18"/>
          <p:cNvSpPr/>
          <p:nvPr/>
        </p:nvSpPr>
        <p:spPr>
          <a:xfrm>
            <a:off x="85725" y="5531349"/>
            <a:ext cx="3105149" cy="1098052"/>
          </a:xfrm>
          <a:prstGeom prst="rect">
            <a:avLst/>
          </a:prstGeom>
          <a:ln>
            <a:solidFill>
              <a:schemeClr val="bg1"/>
            </a:solidFill>
          </a:ln>
        </p:spPr>
        <p:style>
          <a:lnRef idx="2">
            <a:schemeClr val="accent5"/>
          </a:lnRef>
          <a:fillRef idx="1">
            <a:schemeClr val="lt1"/>
          </a:fillRef>
          <a:effectRef idx="0">
            <a:schemeClr val="accent5"/>
          </a:effectRef>
          <a:fontRef idx="minor">
            <a:schemeClr val="dk1"/>
          </a:fontRef>
        </p:style>
        <p:txBody>
          <a:bodyPr rtlCol="0" anchor="ctr"/>
          <a:lstStyle/>
          <a:p>
            <a:pPr algn="just"/>
            <a:endParaRPr lang="en-US" sz="700" dirty="0" smtClean="0">
              <a:latin typeface="Times New Roman" pitchFamily="18" charset="0"/>
              <a:cs typeface="Times New Roman" pitchFamily="18" charset="0"/>
            </a:endParaRPr>
          </a:p>
          <a:p>
            <a:pPr algn="just"/>
            <a:endParaRPr lang="en-US" sz="700" dirty="0">
              <a:latin typeface="Times New Roman" pitchFamily="18" charset="0"/>
              <a:cs typeface="Times New Roman" pitchFamily="18" charset="0"/>
            </a:endParaRPr>
          </a:p>
          <a:p>
            <a:pPr algn="just"/>
            <a:endParaRPr lang="en-US" sz="700" dirty="0" smtClean="0">
              <a:latin typeface="Times New Roman" pitchFamily="18" charset="0"/>
              <a:cs typeface="Times New Roman" pitchFamily="18" charset="0"/>
            </a:endParaRPr>
          </a:p>
          <a:p>
            <a:pPr algn="just"/>
            <a:endParaRPr lang="en-US" sz="700" dirty="0">
              <a:latin typeface="Times New Roman" pitchFamily="18" charset="0"/>
              <a:cs typeface="Times New Roman" pitchFamily="18" charset="0"/>
            </a:endParaRPr>
          </a:p>
          <a:p>
            <a:pPr algn="just"/>
            <a:endParaRPr lang="en-US" sz="700" dirty="0" smtClean="0">
              <a:latin typeface="Times New Roman" pitchFamily="18" charset="0"/>
              <a:cs typeface="Times New Roman" pitchFamily="18" charset="0"/>
            </a:endParaRPr>
          </a:p>
          <a:p>
            <a:pPr algn="just"/>
            <a:endParaRPr lang="en-US" sz="700" dirty="0">
              <a:latin typeface="Times New Roman" pitchFamily="18" charset="0"/>
              <a:cs typeface="Times New Roman" pitchFamily="18" charset="0"/>
            </a:endParaRPr>
          </a:p>
          <a:p>
            <a:pPr algn="just"/>
            <a:endParaRPr lang="en-US" sz="700" dirty="0" smtClean="0">
              <a:latin typeface="Times New Roman" pitchFamily="18" charset="0"/>
              <a:cs typeface="Times New Roman" pitchFamily="18" charset="0"/>
            </a:endParaRPr>
          </a:p>
          <a:p>
            <a:pPr algn="just"/>
            <a:endParaRPr lang="en-US" sz="700" dirty="0">
              <a:latin typeface="Times New Roman" pitchFamily="18" charset="0"/>
              <a:cs typeface="Times New Roman" pitchFamily="18" charset="0"/>
            </a:endParaRPr>
          </a:p>
          <a:p>
            <a:pPr algn="just"/>
            <a:endParaRPr lang="en-US" sz="700" dirty="0" smtClean="0">
              <a:latin typeface="Times New Roman" pitchFamily="18" charset="0"/>
              <a:cs typeface="Times New Roman" pitchFamily="18" charset="0"/>
            </a:endParaRPr>
          </a:p>
          <a:p>
            <a:pPr algn="just"/>
            <a:r>
              <a:rPr lang="en-US" sz="700" dirty="0" smtClean="0">
                <a:latin typeface="Times New Roman" pitchFamily="18" charset="0"/>
                <a:cs typeface="Times New Roman" pitchFamily="18" charset="0"/>
              </a:rPr>
              <a:t>In </a:t>
            </a:r>
            <a:r>
              <a:rPr lang="en-US" sz="700" dirty="0">
                <a:latin typeface="Times New Roman" pitchFamily="18" charset="0"/>
                <a:cs typeface="Times New Roman" pitchFamily="18" charset="0"/>
              </a:rPr>
              <a:t>this case of collection of information, Amazon focuses on organizing interviews and surveys with a few selected people (Flower et al., 2022). The Company mainly focus on managing a group of people chosen between the age of 19-63 and they total of 20 in number. The Company focuses on the survey method to collect valuable information for Amazon </a:t>
            </a:r>
            <a:r>
              <a:rPr lang="en-US" sz="700" dirty="0" err="1">
                <a:latin typeface="Times New Roman" pitchFamily="18" charset="0"/>
                <a:cs typeface="Times New Roman" pitchFamily="18" charset="0"/>
              </a:rPr>
              <a:t>Lex</a:t>
            </a:r>
            <a:r>
              <a:rPr lang="en-US" sz="700" dirty="0">
                <a:latin typeface="Times New Roman" pitchFamily="18" charset="0"/>
                <a:cs typeface="Times New Roman" pitchFamily="18" charset="0"/>
              </a:rPr>
              <a:t> </a:t>
            </a:r>
            <a:r>
              <a:rPr lang="en-US" sz="700" dirty="0" err="1">
                <a:latin typeface="Times New Roman" pitchFamily="18" charset="0"/>
                <a:cs typeface="Times New Roman" pitchFamily="18" charset="0"/>
              </a:rPr>
              <a:t>Chatbots</a:t>
            </a:r>
            <a:r>
              <a:rPr lang="en-US" sz="700" dirty="0">
                <a:latin typeface="Times New Roman" pitchFamily="18" charset="0"/>
                <a:cs typeface="Times New Roman" pitchFamily="18" charset="0"/>
              </a:rPr>
              <a:t>. Amazon conducts the following questions for the survey and its response to the right decision (Ray and Mathew, 2020). </a:t>
            </a:r>
          </a:p>
          <a:p>
            <a:pPr lvl="0" algn="just"/>
            <a:r>
              <a:rPr lang="en-US" sz="700" dirty="0">
                <a:latin typeface="Times New Roman" pitchFamily="18" charset="0"/>
                <a:cs typeface="Times New Roman" pitchFamily="18" charset="0"/>
              </a:rPr>
              <a:t>What means business communication taken in the last 12 Months?</a:t>
            </a:r>
          </a:p>
          <a:p>
            <a:pPr lvl="0" algn="just"/>
            <a:r>
              <a:rPr lang="en-US" sz="700" dirty="0">
                <a:latin typeface="Times New Roman" pitchFamily="18" charset="0"/>
                <a:cs typeface="Times New Roman" pitchFamily="18" charset="0"/>
              </a:rPr>
              <a:t>Mention the worst experience while using the online-based service or channel?</a:t>
            </a:r>
          </a:p>
          <a:p>
            <a:pPr lvl="0" algn="just"/>
            <a:r>
              <a:rPr lang="en-US" sz="700" dirty="0">
                <a:latin typeface="Times New Roman" pitchFamily="18" charset="0"/>
                <a:cs typeface="Times New Roman" pitchFamily="18" charset="0"/>
              </a:rPr>
              <a:t>Why did Think about the </a:t>
            </a:r>
            <a:r>
              <a:rPr lang="en-US" sz="700" dirty="0" err="1">
                <a:latin typeface="Times New Roman" pitchFamily="18" charset="0"/>
                <a:cs typeface="Times New Roman" pitchFamily="18" charset="0"/>
              </a:rPr>
              <a:t>Chatbot</a:t>
            </a:r>
            <a:r>
              <a:rPr lang="en-US" sz="700" dirty="0">
                <a:latin typeface="Times New Roman" pitchFamily="18" charset="0"/>
                <a:cs typeface="Times New Roman" pitchFamily="18" charset="0"/>
              </a:rPr>
              <a:t> system in the upcoming few years?</a:t>
            </a:r>
          </a:p>
          <a:p>
            <a:pPr lvl="0" algn="just"/>
            <a:r>
              <a:rPr lang="en-US" sz="700" dirty="0">
                <a:latin typeface="Times New Roman" pitchFamily="18" charset="0"/>
                <a:cs typeface="Times New Roman" pitchFamily="18" charset="0"/>
              </a:rPr>
              <a:t>Why people do not consider the </a:t>
            </a:r>
            <a:r>
              <a:rPr lang="en-US" sz="700" dirty="0" err="1">
                <a:latin typeface="Times New Roman" pitchFamily="18" charset="0"/>
                <a:cs typeface="Times New Roman" pitchFamily="18" charset="0"/>
              </a:rPr>
              <a:t>Chatbot</a:t>
            </a:r>
            <a:r>
              <a:rPr lang="en-US" sz="700" dirty="0">
                <a:latin typeface="Times New Roman" pitchFamily="18" charset="0"/>
                <a:cs typeface="Times New Roman" pitchFamily="18" charset="0"/>
              </a:rPr>
              <a:t> system</a:t>
            </a:r>
            <a:r>
              <a:rPr lang="en-US" sz="700" dirty="0" smtClean="0">
                <a:latin typeface="Times New Roman" pitchFamily="18" charset="0"/>
                <a:cs typeface="Times New Roman" pitchFamily="18" charset="0"/>
              </a:rPr>
              <a:t>?</a:t>
            </a:r>
          </a:p>
          <a:p>
            <a:pPr lvl="0" algn="just"/>
            <a:endParaRPr lang="en-US" sz="700" dirty="0" smtClean="0">
              <a:latin typeface="Times New Roman" pitchFamily="18" charset="0"/>
              <a:cs typeface="Times New Roman" pitchFamily="18" charset="0"/>
            </a:endParaRPr>
          </a:p>
          <a:p>
            <a:pPr lvl="0" algn="just"/>
            <a:endParaRPr lang="en-US" sz="700" dirty="0">
              <a:latin typeface="Times New Roman" pitchFamily="18" charset="0"/>
              <a:cs typeface="Times New Roman" pitchFamily="18" charset="0"/>
            </a:endParaRPr>
          </a:p>
          <a:p>
            <a:pPr lvl="0" algn="just"/>
            <a:endParaRPr lang="en-US" sz="700" dirty="0" smtClean="0">
              <a:latin typeface="Times New Roman" pitchFamily="18" charset="0"/>
              <a:cs typeface="Times New Roman" pitchFamily="18" charset="0"/>
            </a:endParaRPr>
          </a:p>
          <a:p>
            <a:pPr lvl="0" algn="just"/>
            <a:endParaRPr lang="en-US" sz="700" dirty="0">
              <a:latin typeface="Times New Roman" pitchFamily="18" charset="0"/>
              <a:cs typeface="Times New Roman" pitchFamily="18" charset="0"/>
            </a:endParaRPr>
          </a:p>
          <a:p>
            <a:pPr lvl="0" algn="just"/>
            <a:endParaRPr lang="en-US" sz="700" dirty="0" smtClean="0">
              <a:latin typeface="Times New Roman" pitchFamily="18" charset="0"/>
              <a:cs typeface="Times New Roman" pitchFamily="18" charset="0"/>
            </a:endParaRPr>
          </a:p>
          <a:p>
            <a:pPr lvl="0" algn="just"/>
            <a:endParaRPr lang="en-US" sz="700" dirty="0">
              <a:latin typeface="Times New Roman" pitchFamily="18" charset="0"/>
              <a:cs typeface="Times New Roman" pitchFamily="18" charset="0"/>
            </a:endParaRPr>
          </a:p>
          <a:p>
            <a:pPr lvl="0" algn="just"/>
            <a:endParaRPr lang="en-US" sz="700" dirty="0" smtClean="0">
              <a:latin typeface="Times New Roman" pitchFamily="18" charset="0"/>
              <a:cs typeface="Times New Roman" pitchFamily="18" charset="0"/>
            </a:endParaRPr>
          </a:p>
          <a:p>
            <a:pPr lvl="0" algn="just"/>
            <a:endParaRPr lang="en-US" sz="700" dirty="0">
              <a:latin typeface="Times New Roman" pitchFamily="18" charset="0"/>
              <a:cs typeface="Times New Roman" pitchFamily="18" charset="0"/>
            </a:endParaRPr>
          </a:p>
          <a:p>
            <a:pPr lvl="0" algn="just"/>
            <a:endParaRPr lang="en-US" sz="700" dirty="0">
              <a:latin typeface="Times New Roman" pitchFamily="18" charset="0"/>
              <a:cs typeface="Times New Roman" pitchFamily="18" charset="0"/>
            </a:endParaRPr>
          </a:p>
          <a:p>
            <a:pPr algn="just"/>
            <a:endParaRPr lang="en-US" sz="700" dirty="0">
              <a:latin typeface="Times New Roman" pitchFamily="18" charset="0"/>
              <a:cs typeface="Times New Roman" pitchFamily="18" charset="0"/>
            </a:endParaRPr>
          </a:p>
        </p:txBody>
      </p:sp>
      <p:sp>
        <p:nvSpPr>
          <p:cNvPr id="21" name="Rectangle 20"/>
          <p:cNvSpPr/>
          <p:nvPr/>
        </p:nvSpPr>
        <p:spPr>
          <a:xfrm>
            <a:off x="123824" y="5107753"/>
            <a:ext cx="3048000" cy="2286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00" b="1" dirty="0" smtClean="0">
                <a:latin typeface="Times New Roman" pitchFamily="18" charset="0"/>
                <a:cs typeface="Times New Roman" pitchFamily="18" charset="0"/>
              </a:rPr>
              <a:t>Analysis</a:t>
            </a:r>
            <a:endParaRPr lang="en-US" sz="2400" dirty="0"/>
          </a:p>
        </p:txBody>
      </p:sp>
      <p:pic>
        <p:nvPicPr>
          <p:cNvPr id="1030" name="Picture 6"/>
          <p:cNvPicPr>
            <a:picLocks noChangeAspect="1" noChangeArrowheads="1"/>
          </p:cNvPicPr>
          <p:nvPr/>
        </p:nvPicPr>
        <p:blipFill>
          <a:blip r:embed="rId3"/>
          <a:srcRect/>
          <a:stretch>
            <a:fillRect/>
          </a:stretch>
        </p:blipFill>
        <p:spPr bwMode="auto">
          <a:xfrm>
            <a:off x="3343275" y="5703093"/>
            <a:ext cx="2753902" cy="1042988"/>
          </a:xfrm>
          <a:prstGeom prst="rect">
            <a:avLst/>
          </a:prstGeom>
          <a:ln>
            <a:noFill/>
          </a:ln>
          <a:effectLst>
            <a:softEdge rad="112500"/>
          </a:effectLst>
        </p:spPr>
      </p:pic>
      <p:pic>
        <p:nvPicPr>
          <p:cNvPr id="23" name="Picture 22"/>
          <p:cNvPicPr/>
          <p:nvPr/>
        </p:nvPicPr>
        <p:blipFill>
          <a:blip r:embed="rId4"/>
          <a:srcRect t="16332" b="14573"/>
          <a:stretch>
            <a:fillRect/>
          </a:stretch>
        </p:blipFill>
        <p:spPr bwMode="auto">
          <a:xfrm>
            <a:off x="6477000" y="685800"/>
            <a:ext cx="2667001" cy="1614487"/>
          </a:xfrm>
          <a:prstGeom prst="rect">
            <a:avLst/>
          </a:prstGeom>
          <a:ln>
            <a:noFill/>
          </a:ln>
          <a:effectLst>
            <a:softEdge rad="112500"/>
          </a:effectLst>
        </p:spPr>
      </p:pic>
      <p:sp>
        <p:nvSpPr>
          <p:cNvPr id="24" name="Rectangle 23"/>
          <p:cNvSpPr/>
          <p:nvPr/>
        </p:nvSpPr>
        <p:spPr>
          <a:xfrm>
            <a:off x="3352800" y="3854440"/>
            <a:ext cx="2667000" cy="1524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smtClean="0">
                <a:latin typeface="Times New Roman" pitchFamily="18" charset="0"/>
                <a:cs typeface="Times New Roman" pitchFamily="18" charset="0"/>
              </a:rPr>
              <a:t>Implementation</a:t>
            </a:r>
            <a:endParaRPr lang="en-US" sz="1200" dirty="0">
              <a:latin typeface="Times New Roman" pitchFamily="18" charset="0"/>
              <a:cs typeface="Times New Roman" pitchFamily="18" charset="0"/>
            </a:endParaRPr>
          </a:p>
        </p:txBody>
      </p:sp>
      <p:sp>
        <p:nvSpPr>
          <p:cNvPr id="26" name="TextBox 25"/>
          <p:cNvSpPr txBox="1"/>
          <p:nvPr/>
        </p:nvSpPr>
        <p:spPr>
          <a:xfrm>
            <a:off x="3352800" y="4098191"/>
            <a:ext cx="2667000" cy="1600438"/>
          </a:xfrm>
          <a:prstGeom prst="rect">
            <a:avLst/>
          </a:prstGeom>
          <a:noFill/>
        </p:spPr>
        <p:txBody>
          <a:bodyPr wrap="square" rtlCol="0">
            <a:spAutoFit/>
          </a:bodyPr>
          <a:lstStyle/>
          <a:p>
            <a:pPr algn="just"/>
            <a:r>
              <a:rPr lang="en-US" sz="700" dirty="0">
                <a:latin typeface="Times New Roman" pitchFamily="18" charset="0"/>
                <a:cs typeface="Times New Roman" pitchFamily="18" charset="0"/>
              </a:rPr>
              <a:t>For the success of </a:t>
            </a:r>
            <a:r>
              <a:rPr lang="en-US" sz="700" dirty="0" err="1">
                <a:latin typeface="Times New Roman" pitchFamily="18" charset="0"/>
                <a:cs typeface="Times New Roman" pitchFamily="18" charset="0"/>
              </a:rPr>
              <a:t>Chatbot</a:t>
            </a:r>
            <a:r>
              <a:rPr lang="en-US" sz="700" dirty="0">
                <a:latin typeface="Times New Roman" pitchFamily="18" charset="0"/>
                <a:cs typeface="Times New Roman" pitchFamily="18" charset="0"/>
              </a:rPr>
              <a:t>, the Company encourages the customer to install the software in their system for organizational development (El et al., 2023). Amazon needs to install chips and other artificial intelligence to manage the </a:t>
            </a:r>
            <a:r>
              <a:rPr lang="en-US" sz="700" dirty="0" err="1">
                <a:latin typeface="Times New Roman" pitchFamily="18" charset="0"/>
                <a:cs typeface="Times New Roman" pitchFamily="18" charset="0"/>
              </a:rPr>
              <a:t>chatbot</a:t>
            </a:r>
            <a:r>
              <a:rPr lang="en-US" sz="700" dirty="0">
                <a:latin typeface="Times New Roman" pitchFamily="18" charset="0"/>
                <a:cs typeface="Times New Roman" pitchFamily="18" charset="0"/>
              </a:rPr>
              <a:t> service for organizational enlargement. The Company mainly uses machine learning algorithms to distinct kinds of responses for better customer experience in changing environment. For learning for </a:t>
            </a:r>
            <a:r>
              <a:rPr lang="en-US" sz="700" dirty="0" err="1">
                <a:latin typeface="Times New Roman" pitchFamily="18" charset="0"/>
                <a:cs typeface="Times New Roman" pitchFamily="18" charset="0"/>
              </a:rPr>
              <a:t>chatbots</a:t>
            </a:r>
            <a:r>
              <a:rPr lang="en-US" sz="700" dirty="0">
                <a:latin typeface="Times New Roman" pitchFamily="18" charset="0"/>
                <a:cs typeface="Times New Roman" pitchFamily="18" charset="0"/>
              </a:rPr>
              <a:t>, Amazon focuses on managing the information and a random number of outcomes from the distinct range is in a similar argument for future success (</a:t>
            </a:r>
            <a:r>
              <a:rPr lang="en-US" sz="700" dirty="0" err="1">
                <a:latin typeface="Times New Roman" pitchFamily="18" charset="0"/>
                <a:cs typeface="Times New Roman" pitchFamily="18" charset="0"/>
              </a:rPr>
              <a:t>Sinha</a:t>
            </a:r>
            <a:r>
              <a:rPr lang="en-US" sz="700" dirty="0">
                <a:latin typeface="Times New Roman" pitchFamily="18" charset="0"/>
                <a:cs typeface="Times New Roman" pitchFamily="18" charset="0"/>
              </a:rPr>
              <a:t> et al., 2023). The Company also provide training and development session for new joiner to improve the experience of the customer. Amazon focuses on necessary KMS responses with statement inputs and responds to requests in the training phase for organizational development. </a:t>
            </a:r>
          </a:p>
        </p:txBody>
      </p:sp>
      <p:sp>
        <p:nvSpPr>
          <p:cNvPr id="27" name="Rectangle 26"/>
          <p:cNvSpPr/>
          <p:nvPr/>
        </p:nvSpPr>
        <p:spPr>
          <a:xfrm>
            <a:off x="6486526" y="2370132"/>
            <a:ext cx="2667000" cy="1524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smtClean="0">
                <a:latin typeface="Times New Roman" pitchFamily="18" charset="0"/>
                <a:cs typeface="Times New Roman" pitchFamily="18" charset="0"/>
              </a:rPr>
              <a:t>Evaluation</a:t>
            </a:r>
            <a:endParaRPr lang="en-US" sz="1200" dirty="0">
              <a:latin typeface="Times New Roman" pitchFamily="18" charset="0"/>
              <a:cs typeface="Times New Roman" pitchFamily="18" charset="0"/>
            </a:endParaRPr>
          </a:p>
        </p:txBody>
      </p:sp>
      <p:sp>
        <p:nvSpPr>
          <p:cNvPr id="28" name="TextBox 27"/>
          <p:cNvSpPr txBox="1"/>
          <p:nvPr/>
        </p:nvSpPr>
        <p:spPr>
          <a:xfrm>
            <a:off x="6486526" y="2643337"/>
            <a:ext cx="2667000" cy="1661993"/>
          </a:xfrm>
          <a:prstGeom prst="rect">
            <a:avLst/>
          </a:prstGeom>
          <a:noFill/>
        </p:spPr>
        <p:txBody>
          <a:bodyPr wrap="square" rtlCol="0">
            <a:spAutoFit/>
          </a:bodyPr>
          <a:lstStyle/>
          <a:p>
            <a:pPr algn="just"/>
            <a:r>
              <a:rPr lang="en-US" sz="600" dirty="0">
                <a:latin typeface="Times New Roman" pitchFamily="18" charset="0"/>
                <a:cs typeface="Times New Roman" pitchFamily="18" charset="0"/>
              </a:rPr>
              <a:t>The ultimate purpose of this project is to complete the task smoothly for the </a:t>
            </a:r>
            <a:r>
              <a:rPr lang="en-US" sz="600" dirty="0" err="1">
                <a:latin typeface="Times New Roman" pitchFamily="18" charset="0"/>
                <a:cs typeface="Times New Roman" pitchFamily="18" charset="0"/>
              </a:rPr>
              <a:t>chatbot</a:t>
            </a:r>
            <a:r>
              <a:rPr lang="en-US" sz="600" dirty="0">
                <a:latin typeface="Times New Roman" pitchFamily="18" charset="0"/>
                <a:cs typeface="Times New Roman" pitchFamily="18" charset="0"/>
              </a:rPr>
              <a:t> system to generate answers in complex conditions (Flower et al., 2022). The Company mainly focus on defined logical replies and defining question to deal with uncertain condition for organizational success. Amazon mainly focuses on discussed tools and techniques used for the implementation of effective </a:t>
            </a:r>
            <a:r>
              <a:rPr lang="en-US" sz="600" dirty="0" err="1">
                <a:latin typeface="Times New Roman" pitchFamily="18" charset="0"/>
                <a:cs typeface="Times New Roman" pitchFamily="18" charset="0"/>
              </a:rPr>
              <a:t>chatbots</a:t>
            </a:r>
            <a:r>
              <a:rPr lang="en-US" sz="600" dirty="0">
                <a:latin typeface="Times New Roman" pitchFamily="18" charset="0"/>
                <a:cs typeface="Times New Roman" pitchFamily="18" charset="0"/>
              </a:rPr>
              <a:t> system with the support of AI and Machine learning (Ray and Mathew, 2020). Moreover, Amazon focuses on the following ways to deliver the system effectively as under: </a:t>
            </a:r>
          </a:p>
          <a:p>
            <a:pPr lvl="0" algn="just"/>
            <a:r>
              <a:rPr lang="en-US" sz="600" dirty="0">
                <a:latin typeface="Times New Roman" pitchFamily="18" charset="0"/>
                <a:cs typeface="Times New Roman" pitchFamily="18" charset="0"/>
              </a:rPr>
              <a:t>Effective operation of the </a:t>
            </a:r>
            <a:r>
              <a:rPr lang="en-US" sz="600" dirty="0" err="1">
                <a:latin typeface="Times New Roman" pitchFamily="18" charset="0"/>
                <a:cs typeface="Times New Roman" pitchFamily="18" charset="0"/>
              </a:rPr>
              <a:t>chatbot</a:t>
            </a:r>
            <a:r>
              <a:rPr lang="en-US" sz="600" dirty="0">
                <a:latin typeface="Times New Roman" pitchFamily="18" charset="0"/>
                <a:cs typeface="Times New Roman" pitchFamily="18" charset="0"/>
              </a:rPr>
              <a:t> system</a:t>
            </a:r>
          </a:p>
          <a:p>
            <a:pPr lvl="0" algn="just"/>
            <a:r>
              <a:rPr lang="en-US" sz="600" dirty="0">
                <a:latin typeface="Times New Roman" pitchFamily="18" charset="0"/>
                <a:cs typeface="Times New Roman" pitchFamily="18" charset="0"/>
              </a:rPr>
              <a:t>Effective delivery of ML techniques in </a:t>
            </a:r>
            <a:r>
              <a:rPr lang="en-US" sz="600" dirty="0" err="1">
                <a:latin typeface="Times New Roman" pitchFamily="18" charset="0"/>
                <a:cs typeface="Times New Roman" pitchFamily="18" charset="0"/>
              </a:rPr>
              <a:t>Chatbots</a:t>
            </a:r>
            <a:r>
              <a:rPr lang="en-US" sz="600" dirty="0">
                <a:latin typeface="Times New Roman" pitchFamily="18" charset="0"/>
                <a:cs typeface="Times New Roman" pitchFamily="18" charset="0"/>
              </a:rPr>
              <a:t> (Ismail and Ade, 2019)</a:t>
            </a:r>
          </a:p>
          <a:p>
            <a:pPr lvl="0" algn="just"/>
            <a:r>
              <a:rPr lang="en-US" sz="600" dirty="0">
                <a:latin typeface="Times New Roman" pitchFamily="18" charset="0"/>
                <a:cs typeface="Times New Roman" pitchFamily="18" charset="0"/>
              </a:rPr>
              <a:t>The Company mainly focuses on delivering the chosen technology for customer experience. </a:t>
            </a:r>
          </a:p>
          <a:p>
            <a:pPr algn="just"/>
            <a:r>
              <a:rPr lang="en-US" sz="600" dirty="0">
                <a:latin typeface="Times New Roman" pitchFamily="18" charset="0"/>
                <a:cs typeface="Times New Roman" pitchFamily="18" charset="0"/>
              </a:rPr>
              <a:t>The </a:t>
            </a:r>
            <a:r>
              <a:rPr lang="en-US" sz="600" dirty="0" err="1">
                <a:latin typeface="Times New Roman" pitchFamily="18" charset="0"/>
                <a:cs typeface="Times New Roman" pitchFamily="18" charset="0"/>
              </a:rPr>
              <a:t>chatbot</a:t>
            </a:r>
            <a:r>
              <a:rPr lang="en-US" sz="600" dirty="0">
                <a:latin typeface="Times New Roman" pitchFamily="18" charset="0"/>
                <a:cs typeface="Times New Roman" pitchFamily="18" charset="0"/>
              </a:rPr>
              <a:t> system is a more particular way to resolve the answer to the question rather than a conversation with relevant data (</a:t>
            </a:r>
            <a:r>
              <a:rPr lang="en-US" sz="600" dirty="0" err="1">
                <a:latin typeface="Times New Roman" pitchFamily="18" charset="0"/>
                <a:cs typeface="Times New Roman" pitchFamily="18" charset="0"/>
              </a:rPr>
              <a:t>Adamopoulou</a:t>
            </a:r>
            <a:r>
              <a:rPr lang="en-US" sz="600" dirty="0">
                <a:latin typeface="Times New Roman" pitchFamily="18" charset="0"/>
                <a:cs typeface="Times New Roman" pitchFamily="18" charset="0"/>
              </a:rPr>
              <a:t> and </a:t>
            </a:r>
            <a:r>
              <a:rPr lang="en-US" sz="600" dirty="0" err="1">
                <a:latin typeface="Times New Roman" pitchFamily="18" charset="0"/>
                <a:cs typeface="Times New Roman" pitchFamily="18" charset="0"/>
              </a:rPr>
              <a:t>Moussiades</a:t>
            </a:r>
            <a:r>
              <a:rPr lang="en-US" sz="600" dirty="0">
                <a:latin typeface="Times New Roman" pitchFamily="18" charset="0"/>
                <a:cs typeface="Times New Roman" pitchFamily="18" charset="0"/>
              </a:rPr>
              <a:t>, 2020). The Company mainly focuses on the best way to simply the answer for organizational growth. </a:t>
            </a:r>
          </a:p>
          <a:p>
            <a:pPr algn="just"/>
            <a:endParaRPr lang="en-US" sz="600" dirty="0">
              <a:latin typeface="Times New Roman" pitchFamily="18" charset="0"/>
              <a:cs typeface="Times New Roman" pitchFamily="18" charset="0"/>
            </a:endParaRPr>
          </a:p>
        </p:txBody>
      </p:sp>
      <p:sp>
        <p:nvSpPr>
          <p:cNvPr id="30" name="TextBox 29"/>
          <p:cNvSpPr txBox="1"/>
          <p:nvPr/>
        </p:nvSpPr>
        <p:spPr>
          <a:xfrm>
            <a:off x="6019801" y="4169437"/>
            <a:ext cx="3124200" cy="2754600"/>
          </a:xfrm>
          <a:prstGeom prst="rect">
            <a:avLst/>
          </a:prstGeom>
          <a:noFill/>
        </p:spPr>
        <p:txBody>
          <a:bodyPr wrap="square" rtlCol="0">
            <a:spAutoFit/>
          </a:bodyPr>
          <a:lstStyle/>
          <a:p>
            <a:pPr algn="just"/>
            <a:r>
              <a:rPr lang="en-US" sz="500" b="1" dirty="0">
                <a:latin typeface="Times New Roman" pitchFamily="18" charset="0"/>
                <a:cs typeface="Times New Roman" pitchFamily="18" charset="0"/>
              </a:rPr>
              <a:t> </a:t>
            </a:r>
            <a:endParaRPr lang="en-US" sz="500" dirty="0">
              <a:latin typeface="Times New Roman" pitchFamily="18" charset="0"/>
              <a:cs typeface="Times New Roman" pitchFamily="18" charset="0"/>
            </a:endParaRPr>
          </a:p>
          <a:p>
            <a:pPr algn="ctr"/>
            <a:r>
              <a:rPr lang="en-US" sz="900" b="1" dirty="0">
                <a:latin typeface="Times New Roman" pitchFamily="18" charset="0"/>
                <a:cs typeface="Times New Roman" pitchFamily="18" charset="0"/>
              </a:rPr>
              <a:t>Reference List</a:t>
            </a:r>
          </a:p>
          <a:p>
            <a:pPr algn="just"/>
            <a:r>
              <a:rPr lang="en-US" sz="700" b="1" dirty="0">
                <a:latin typeface="Times New Roman" pitchFamily="18" charset="0"/>
                <a:cs typeface="Times New Roman" pitchFamily="18" charset="0"/>
              </a:rPr>
              <a:t> </a:t>
            </a:r>
            <a:endParaRPr lang="en-US" sz="700" dirty="0">
              <a:latin typeface="Times New Roman" pitchFamily="18" charset="0"/>
              <a:cs typeface="Times New Roman" pitchFamily="18" charset="0"/>
            </a:endParaRPr>
          </a:p>
          <a:p>
            <a:pPr algn="just"/>
            <a:r>
              <a:rPr lang="en-US" sz="700" dirty="0" err="1">
                <a:latin typeface="Times New Roman" pitchFamily="18" charset="0"/>
                <a:cs typeface="Times New Roman" pitchFamily="18" charset="0"/>
              </a:rPr>
              <a:t>Adamopoulou</a:t>
            </a:r>
            <a:r>
              <a:rPr lang="en-US" sz="700" dirty="0">
                <a:latin typeface="Times New Roman" pitchFamily="18" charset="0"/>
                <a:cs typeface="Times New Roman" pitchFamily="18" charset="0"/>
              </a:rPr>
              <a:t>, E. and </a:t>
            </a:r>
            <a:r>
              <a:rPr lang="en-US" sz="700" dirty="0" err="1">
                <a:latin typeface="Times New Roman" pitchFamily="18" charset="0"/>
                <a:cs typeface="Times New Roman" pitchFamily="18" charset="0"/>
              </a:rPr>
              <a:t>Moussiades</a:t>
            </a:r>
            <a:r>
              <a:rPr lang="en-US" sz="700" dirty="0">
                <a:latin typeface="Times New Roman" pitchFamily="18" charset="0"/>
                <a:cs typeface="Times New Roman" pitchFamily="18" charset="0"/>
              </a:rPr>
              <a:t>, L., 2020. An overview of </a:t>
            </a:r>
            <a:r>
              <a:rPr lang="en-US" sz="700" dirty="0" err="1">
                <a:latin typeface="Times New Roman" pitchFamily="18" charset="0"/>
                <a:cs typeface="Times New Roman" pitchFamily="18" charset="0"/>
              </a:rPr>
              <a:t>chatbot</a:t>
            </a:r>
            <a:r>
              <a:rPr lang="en-US" sz="700" dirty="0">
                <a:latin typeface="Times New Roman" pitchFamily="18" charset="0"/>
                <a:cs typeface="Times New Roman" pitchFamily="18" charset="0"/>
              </a:rPr>
              <a:t> technology. In </a:t>
            </a:r>
            <a:r>
              <a:rPr lang="en-US" sz="700" i="1" dirty="0">
                <a:latin typeface="Times New Roman" pitchFamily="18" charset="0"/>
                <a:cs typeface="Times New Roman" pitchFamily="18" charset="0"/>
              </a:rPr>
              <a:t>IFIP international conference on artificial intelligence applications and innovations</a:t>
            </a:r>
            <a:r>
              <a:rPr lang="en-US" sz="700" dirty="0">
                <a:latin typeface="Times New Roman" pitchFamily="18" charset="0"/>
                <a:cs typeface="Times New Roman" pitchFamily="18" charset="0"/>
              </a:rPr>
              <a:t> (pp. 373-383). Springer, Cham. </a:t>
            </a:r>
          </a:p>
          <a:p>
            <a:pPr algn="just"/>
            <a:r>
              <a:rPr lang="en-US" sz="700" dirty="0">
                <a:latin typeface="Times New Roman" pitchFamily="18" charset="0"/>
                <a:cs typeface="Times New Roman" pitchFamily="18" charset="0"/>
              </a:rPr>
              <a:t>El </a:t>
            </a:r>
            <a:r>
              <a:rPr lang="en-US" sz="700" dirty="0" err="1">
                <a:latin typeface="Times New Roman" pitchFamily="18" charset="0"/>
                <a:cs typeface="Times New Roman" pitchFamily="18" charset="0"/>
              </a:rPr>
              <a:t>Alaoui</a:t>
            </a:r>
            <a:r>
              <a:rPr lang="en-US" sz="700" dirty="0">
                <a:latin typeface="Times New Roman" pitchFamily="18" charset="0"/>
                <a:cs typeface="Times New Roman" pitchFamily="18" charset="0"/>
              </a:rPr>
              <a:t>, H., El </a:t>
            </a:r>
            <a:r>
              <a:rPr lang="en-US" sz="700" dirty="0" err="1">
                <a:latin typeface="Times New Roman" pitchFamily="18" charset="0"/>
                <a:cs typeface="Times New Roman" pitchFamily="18" charset="0"/>
              </a:rPr>
              <a:t>Aouene</a:t>
            </a:r>
            <a:r>
              <a:rPr lang="en-US" sz="700" dirty="0">
                <a:latin typeface="Times New Roman" pitchFamily="18" charset="0"/>
                <a:cs typeface="Times New Roman" pitchFamily="18" charset="0"/>
              </a:rPr>
              <a:t>, Z. and </a:t>
            </a:r>
            <a:r>
              <a:rPr lang="en-US" sz="700" dirty="0" err="1">
                <a:latin typeface="Times New Roman" pitchFamily="18" charset="0"/>
                <a:cs typeface="Times New Roman" pitchFamily="18" charset="0"/>
              </a:rPr>
              <a:t>Cavalli</a:t>
            </a:r>
            <a:r>
              <a:rPr lang="en-US" sz="700" dirty="0">
                <a:latin typeface="Times New Roman" pitchFamily="18" charset="0"/>
                <a:cs typeface="Times New Roman" pitchFamily="18" charset="0"/>
              </a:rPr>
              <a:t>-Sforza, V., 2023, May. Building Intelligent </a:t>
            </a:r>
            <a:r>
              <a:rPr lang="en-US" sz="700" dirty="0" err="1">
                <a:latin typeface="Times New Roman" pitchFamily="18" charset="0"/>
                <a:cs typeface="Times New Roman" pitchFamily="18" charset="0"/>
              </a:rPr>
              <a:t>Chatbots</a:t>
            </a:r>
            <a:r>
              <a:rPr lang="en-US" sz="700" dirty="0">
                <a:latin typeface="Times New Roman" pitchFamily="18" charset="0"/>
                <a:cs typeface="Times New Roman" pitchFamily="18" charset="0"/>
              </a:rPr>
              <a:t>: Tools, Technologies, and Approaches. In </a:t>
            </a:r>
            <a:r>
              <a:rPr lang="en-US" sz="700" i="1" dirty="0">
                <a:latin typeface="Times New Roman" pitchFamily="18" charset="0"/>
                <a:cs typeface="Times New Roman" pitchFamily="18" charset="0"/>
              </a:rPr>
              <a:t>2023 3rd International Conference on Innovative Research in Applied Science, Engineering and Technology (IRASET)</a:t>
            </a:r>
            <a:r>
              <a:rPr lang="en-US" sz="700" dirty="0">
                <a:latin typeface="Times New Roman" pitchFamily="18" charset="0"/>
                <a:cs typeface="Times New Roman" pitchFamily="18" charset="0"/>
              </a:rPr>
              <a:t> (pp. 1-12). IEEE. </a:t>
            </a:r>
          </a:p>
          <a:p>
            <a:pPr algn="just"/>
            <a:r>
              <a:rPr lang="en-US" sz="700" dirty="0">
                <a:latin typeface="Times New Roman" pitchFamily="18" charset="0"/>
                <a:cs typeface="Times New Roman" pitchFamily="18" charset="0"/>
              </a:rPr>
              <a:t>Flower, K.L., </a:t>
            </a:r>
            <a:r>
              <a:rPr lang="en-US" sz="700" dirty="0" err="1">
                <a:latin typeface="Times New Roman" pitchFamily="18" charset="0"/>
                <a:cs typeface="Times New Roman" pitchFamily="18" charset="0"/>
              </a:rPr>
              <a:t>Rani</a:t>
            </a:r>
            <a:r>
              <a:rPr lang="en-US" sz="700" dirty="0">
                <a:latin typeface="Times New Roman" pitchFamily="18" charset="0"/>
                <a:cs typeface="Times New Roman" pitchFamily="18" charset="0"/>
              </a:rPr>
              <a:t>, V. and </a:t>
            </a:r>
            <a:r>
              <a:rPr lang="en-US" sz="700" dirty="0" err="1">
                <a:latin typeface="Times New Roman" pitchFamily="18" charset="0"/>
                <a:cs typeface="Times New Roman" pitchFamily="18" charset="0"/>
              </a:rPr>
              <a:t>Kandru</a:t>
            </a:r>
            <a:r>
              <a:rPr lang="en-US" sz="700" dirty="0">
                <a:latin typeface="Times New Roman" pitchFamily="18" charset="0"/>
                <a:cs typeface="Times New Roman" pitchFamily="18" charset="0"/>
              </a:rPr>
              <a:t>, A.K., 2022. Efficient Cloud Platform for Developing a </a:t>
            </a:r>
            <a:r>
              <a:rPr lang="en-US" sz="700" dirty="0" err="1">
                <a:latin typeface="Times New Roman" pitchFamily="18" charset="0"/>
                <a:cs typeface="Times New Roman" pitchFamily="18" charset="0"/>
              </a:rPr>
              <a:t>Chatbot</a:t>
            </a:r>
            <a:r>
              <a:rPr lang="en-US" sz="700" dirty="0">
                <a:latin typeface="Times New Roman" pitchFamily="18" charset="0"/>
                <a:cs typeface="Times New Roman" pitchFamily="18" charset="0"/>
              </a:rPr>
              <a:t>. </a:t>
            </a:r>
            <a:r>
              <a:rPr lang="en-US" sz="700" i="1" dirty="0">
                <a:latin typeface="Times New Roman" pitchFamily="18" charset="0"/>
                <a:cs typeface="Times New Roman" pitchFamily="18" charset="0"/>
              </a:rPr>
              <a:t>International Journal of Innovative Science and Research Technology</a:t>
            </a:r>
            <a:r>
              <a:rPr lang="en-US" sz="700" dirty="0">
                <a:latin typeface="Times New Roman" pitchFamily="18" charset="0"/>
                <a:cs typeface="Times New Roman" pitchFamily="18" charset="0"/>
              </a:rPr>
              <a:t>, </a:t>
            </a:r>
            <a:r>
              <a:rPr lang="en-US" sz="700" i="1" dirty="0">
                <a:latin typeface="Times New Roman" pitchFamily="18" charset="0"/>
                <a:cs typeface="Times New Roman" pitchFamily="18" charset="0"/>
              </a:rPr>
              <a:t>7</a:t>
            </a:r>
            <a:r>
              <a:rPr lang="en-US" sz="700" dirty="0">
                <a:latin typeface="Times New Roman" pitchFamily="18" charset="0"/>
                <a:cs typeface="Times New Roman" pitchFamily="18" charset="0"/>
              </a:rPr>
              <a:t>(5), pp.2456-2165. </a:t>
            </a:r>
          </a:p>
          <a:p>
            <a:pPr algn="just"/>
            <a:r>
              <a:rPr lang="en-US" sz="700" dirty="0">
                <a:latin typeface="Times New Roman" pitchFamily="18" charset="0"/>
                <a:cs typeface="Times New Roman" pitchFamily="18" charset="0"/>
              </a:rPr>
              <a:t>Ismail, M. and Ade-</a:t>
            </a:r>
            <a:r>
              <a:rPr lang="en-US" sz="700" dirty="0" err="1">
                <a:latin typeface="Times New Roman" pitchFamily="18" charset="0"/>
                <a:cs typeface="Times New Roman" pitchFamily="18" charset="0"/>
              </a:rPr>
              <a:t>Ibijola</a:t>
            </a:r>
            <a:r>
              <a:rPr lang="en-US" sz="700" dirty="0">
                <a:latin typeface="Times New Roman" pitchFamily="18" charset="0"/>
                <a:cs typeface="Times New Roman" pitchFamily="18" charset="0"/>
              </a:rPr>
              <a:t>, A., 2019, November. Lecturer's apprentice: A </a:t>
            </a:r>
            <a:r>
              <a:rPr lang="en-US" sz="700" dirty="0" err="1">
                <a:latin typeface="Times New Roman" pitchFamily="18" charset="0"/>
                <a:cs typeface="Times New Roman" pitchFamily="18" charset="0"/>
              </a:rPr>
              <a:t>chatbot</a:t>
            </a:r>
            <a:r>
              <a:rPr lang="en-US" sz="700" dirty="0">
                <a:latin typeface="Times New Roman" pitchFamily="18" charset="0"/>
                <a:cs typeface="Times New Roman" pitchFamily="18" charset="0"/>
              </a:rPr>
              <a:t> for assisting novice programmers. In </a:t>
            </a:r>
            <a:r>
              <a:rPr lang="en-US" sz="700" i="1" dirty="0">
                <a:latin typeface="Times New Roman" pitchFamily="18" charset="0"/>
                <a:cs typeface="Times New Roman" pitchFamily="18" charset="0"/>
              </a:rPr>
              <a:t>2019 international multidisciplinary information technology and engineering conference (IMITEC)</a:t>
            </a:r>
            <a:r>
              <a:rPr lang="en-US" sz="700" dirty="0">
                <a:latin typeface="Times New Roman" pitchFamily="18" charset="0"/>
                <a:cs typeface="Times New Roman" pitchFamily="18" charset="0"/>
              </a:rPr>
              <a:t> (pp. 1-8). IEEE. </a:t>
            </a:r>
          </a:p>
          <a:p>
            <a:pPr algn="just"/>
            <a:r>
              <a:rPr lang="en-US" sz="700" dirty="0">
                <a:latin typeface="Times New Roman" pitchFamily="18" charset="0"/>
                <a:cs typeface="Times New Roman" pitchFamily="18" charset="0"/>
              </a:rPr>
              <a:t>Ray, A. and Mathew, R., 2020. Review of cloud-based natural language processing services and tools for </a:t>
            </a:r>
            <a:r>
              <a:rPr lang="en-US" sz="700" dirty="0" err="1">
                <a:latin typeface="Times New Roman" pitchFamily="18" charset="0"/>
                <a:cs typeface="Times New Roman" pitchFamily="18" charset="0"/>
              </a:rPr>
              <a:t>chatbots</a:t>
            </a:r>
            <a:r>
              <a:rPr lang="en-US" sz="700" dirty="0">
                <a:latin typeface="Times New Roman" pitchFamily="18" charset="0"/>
                <a:cs typeface="Times New Roman" pitchFamily="18" charset="0"/>
              </a:rPr>
              <a:t>. In </a:t>
            </a:r>
            <a:r>
              <a:rPr lang="en-US" sz="700" i="1" dirty="0">
                <a:latin typeface="Times New Roman" pitchFamily="18" charset="0"/>
                <a:cs typeface="Times New Roman" pitchFamily="18" charset="0"/>
              </a:rPr>
              <a:t>Proceeding of the International Conference on Computer Networks, Big Data and </a:t>
            </a:r>
            <a:r>
              <a:rPr lang="en-US" sz="700" i="1" dirty="0" err="1">
                <a:latin typeface="Times New Roman" pitchFamily="18" charset="0"/>
                <a:cs typeface="Times New Roman" pitchFamily="18" charset="0"/>
              </a:rPr>
              <a:t>IoT</a:t>
            </a:r>
            <a:r>
              <a:rPr lang="en-US" sz="700" i="1" dirty="0">
                <a:latin typeface="Times New Roman" pitchFamily="18" charset="0"/>
                <a:cs typeface="Times New Roman" pitchFamily="18" charset="0"/>
              </a:rPr>
              <a:t> (ICCBI-2018)</a:t>
            </a:r>
            <a:r>
              <a:rPr lang="en-US" sz="700" dirty="0">
                <a:latin typeface="Times New Roman" pitchFamily="18" charset="0"/>
                <a:cs typeface="Times New Roman" pitchFamily="18" charset="0"/>
              </a:rPr>
              <a:t> (pp. 156-162). Springer International Publishing. </a:t>
            </a:r>
          </a:p>
          <a:p>
            <a:pPr algn="just"/>
            <a:r>
              <a:rPr lang="en-US" sz="700" dirty="0" err="1">
                <a:latin typeface="Times New Roman" pitchFamily="18" charset="0"/>
                <a:cs typeface="Times New Roman" pitchFamily="18" charset="0"/>
              </a:rPr>
              <a:t>Sinha</a:t>
            </a:r>
            <a:r>
              <a:rPr lang="en-US" sz="700" dirty="0">
                <a:latin typeface="Times New Roman" pitchFamily="18" charset="0"/>
                <a:cs typeface="Times New Roman" pitchFamily="18" charset="0"/>
              </a:rPr>
              <a:t>, G., </a:t>
            </a:r>
            <a:r>
              <a:rPr lang="en-US" sz="700" dirty="0" err="1">
                <a:latin typeface="Times New Roman" pitchFamily="18" charset="0"/>
                <a:cs typeface="Times New Roman" pitchFamily="18" charset="0"/>
              </a:rPr>
              <a:t>Chapagain</a:t>
            </a:r>
            <a:r>
              <a:rPr lang="en-US" sz="700" dirty="0">
                <a:latin typeface="Times New Roman" pitchFamily="18" charset="0"/>
                <a:cs typeface="Times New Roman" pitchFamily="18" charset="0"/>
              </a:rPr>
              <a:t>, R., </a:t>
            </a:r>
            <a:r>
              <a:rPr lang="en-US" sz="700" dirty="0" err="1">
                <a:latin typeface="Times New Roman" pitchFamily="18" charset="0"/>
                <a:cs typeface="Times New Roman" pitchFamily="18" charset="0"/>
              </a:rPr>
              <a:t>Budhathoki</a:t>
            </a:r>
            <a:r>
              <a:rPr lang="en-US" sz="700" dirty="0">
                <a:latin typeface="Times New Roman" pitchFamily="18" charset="0"/>
                <a:cs typeface="Times New Roman" pitchFamily="18" charset="0"/>
              </a:rPr>
              <a:t>, A., </a:t>
            </a:r>
            <a:r>
              <a:rPr lang="en-US" sz="700" dirty="0" err="1">
                <a:latin typeface="Times New Roman" pitchFamily="18" charset="0"/>
                <a:cs typeface="Times New Roman" pitchFamily="18" charset="0"/>
              </a:rPr>
              <a:t>Sarkar</a:t>
            </a:r>
            <a:r>
              <a:rPr lang="en-US" sz="700" dirty="0">
                <a:latin typeface="Times New Roman" pitchFamily="18" charset="0"/>
                <a:cs typeface="Times New Roman" pitchFamily="18" charset="0"/>
              </a:rPr>
              <a:t>, K., </a:t>
            </a:r>
            <a:r>
              <a:rPr lang="en-US" sz="700" dirty="0" err="1">
                <a:latin typeface="Times New Roman" pitchFamily="18" charset="0"/>
                <a:cs typeface="Times New Roman" pitchFamily="18" charset="0"/>
              </a:rPr>
              <a:t>Mandal</a:t>
            </a:r>
            <a:r>
              <a:rPr lang="en-US" sz="700" dirty="0">
                <a:latin typeface="Times New Roman" pitchFamily="18" charset="0"/>
                <a:cs typeface="Times New Roman" pitchFamily="18" charset="0"/>
              </a:rPr>
              <a:t>, A.K. and </a:t>
            </a:r>
            <a:r>
              <a:rPr lang="en-US" sz="700" dirty="0" err="1">
                <a:latin typeface="Times New Roman" pitchFamily="18" charset="0"/>
                <a:cs typeface="Times New Roman" pitchFamily="18" charset="0"/>
              </a:rPr>
              <a:t>Manorishik</a:t>
            </a:r>
            <a:r>
              <a:rPr lang="en-US" sz="700" dirty="0">
                <a:latin typeface="Times New Roman" pitchFamily="18" charset="0"/>
                <a:cs typeface="Times New Roman" pitchFamily="18" charset="0"/>
              </a:rPr>
              <a:t>, O., 2023, April. Infrastructure as a Code </a:t>
            </a:r>
            <a:r>
              <a:rPr lang="en-US" sz="700" dirty="0" err="1">
                <a:latin typeface="Times New Roman" pitchFamily="18" charset="0"/>
                <a:cs typeface="Times New Roman" pitchFamily="18" charset="0"/>
              </a:rPr>
              <a:t>Chatbot</a:t>
            </a:r>
            <a:r>
              <a:rPr lang="en-US" sz="700" dirty="0">
                <a:latin typeface="Times New Roman" pitchFamily="18" charset="0"/>
                <a:cs typeface="Times New Roman" pitchFamily="18" charset="0"/>
              </a:rPr>
              <a:t> using Natural Language Processing. In </a:t>
            </a:r>
            <a:r>
              <a:rPr lang="en-US" sz="700" i="1" dirty="0">
                <a:latin typeface="Times New Roman" pitchFamily="18" charset="0"/>
                <a:cs typeface="Times New Roman" pitchFamily="18" charset="0"/>
              </a:rPr>
              <a:t>2023 International Conference on Inventive Computation Technologies (ICICT)</a:t>
            </a:r>
            <a:r>
              <a:rPr lang="en-US" sz="700" dirty="0">
                <a:latin typeface="Times New Roman" pitchFamily="18" charset="0"/>
                <a:cs typeface="Times New Roman" pitchFamily="18" charset="0"/>
              </a:rPr>
              <a:t> (pp. 567-571). IEEE. </a:t>
            </a:r>
          </a:p>
          <a:p>
            <a:pPr algn="just"/>
            <a:endParaRPr lang="en-US" sz="500" dirty="0">
              <a:latin typeface="Times New Roman" pitchFamily="18" charset="0"/>
              <a:cs typeface="Times New Roman" pitchFamily="18" charset="0"/>
            </a:endParaRPr>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58200" y="51404"/>
            <a:ext cx="562490" cy="55819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TotalTime>
  <Words>1185</Words>
  <Application>Microsoft Office PowerPoint</Application>
  <PresentationFormat>On-screen Show (4:3)</PresentationFormat>
  <Paragraphs>53</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HP</dc:creator>
  <cp:lastModifiedBy>colin</cp:lastModifiedBy>
  <cp:revision>27</cp:revision>
  <dcterms:created xsi:type="dcterms:W3CDTF">2023-07-29T06:58:07Z</dcterms:created>
  <dcterms:modified xsi:type="dcterms:W3CDTF">2023-08-07T12:22:45Z</dcterms:modified>
</cp:coreProperties>
</file>