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1" r:id="rId26"/>
    <p:sldId id="280"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6" autoAdjust="0"/>
    <p:restoredTop sz="94660"/>
  </p:normalViewPr>
  <p:slideViewPr>
    <p:cSldViewPr snapToGrid="0">
      <p:cViewPr varScale="1">
        <p:scale>
          <a:sx n="83" d="100"/>
          <a:sy n="83" d="100"/>
        </p:scale>
        <p:origin x="45" y="22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03B69AB-7671-4CB2-8C14-C64710779880}" type="datetimeFigureOut">
              <a:rPr lang="en-GB" smtClean="0"/>
              <a:t>11/07/2019</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B5CFA1F-C7BB-45BC-BAC0-9ACC0DF710BA}" type="slidenum">
              <a:rPr lang="en-GB" smtClean="0"/>
              <a:t>‹#›</a:t>
            </a:fld>
            <a:endParaRPr lang="en-GB"/>
          </a:p>
        </p:txBody>
      </p:sp>
    </p:spTree>
    <p:extLst>
      <p:ext uri="{BB962C8B-B14F-4D97-AF65-F5344CB8AC3E}">
        <p14:creationId xmlns:p14="http://schemas.microsoft.com/office/powerpoint/2010/main" val="6991046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3068AC-1B91-45AB-BA36-36DC5F66C59A}" type="slidenum">
              <a:rPr lang="en-GB" smtClean="0"/>
              <a:t>7</a:t>
            </a:fld>
            <a:endParaRPr lang="en-GB"/>
          </a:p>
        </p:txBody>
      </p:sp>
    </p:spTree>
    <p:extLst>
      <p:ext uri="{BB962C8B-B14F-4D97-AF65-F5344CB8AC3E}">
        <p14:creationId xmlns:p14="http://schemas.microsoft.com/office/powerpoint/2010/main" val="31030072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3068AC-1B91-45AB-BA36-36DC5F66C59A}" type="slidenum">
              <a:rPr lang="en-GB" smtClean="0"/>
              <a:t>8</a:t>
            </a:fld>
            <a:endParaRPr lang="en-GB"/>
          </a:p>
        </p:txBody>
      </p:sp>
    </p:spTree>
    <p:extLst>
      <p:ext uri="{BB962C8B-B14F-4D97-AF65-F5344CB8AC3E}">
        <p14:creationId xmlns:p14="http://schemas.microsoft.com/office/powerpoint/2010/main" val="19365321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aseline="0" dirty="0" smtClean="0"/>
          </a:p>
        </p:txBody>
      </p:sp>
      <p:sp>
        <p:nvSpPr>
          <p:cNvPr id="4" name="Slide Number Placeholder 3"/>
          <p:cNvSpPr>
            <a:spLocks noGrp="1"/>
          </p:cNvSpPr>
          <p:nvPr>
            <p:ph type="sldNum" sz="quarter" idx="10"/>
          </p:nvPr>
        </p:nvSpPr>
        <p:spPr/>
        <p:txBody>
          <a:bodyPr/>
          <a:lstStyle/>
          <a:p>
            <a:fld id="{E53068AC-1B91-45AB-BA36-36DC5F66C59A}" type="slidenum">
              <a:rPr lang="en-GB" smtClean="0"/>
              <a:t>9</a:t>
            </a:fld>
            <a:endParaRPr lang="en-GB"/>
          </a:p>
        </p:txBody>
      </p:sp>
    </p:spTree>
    <p:extLst>
      <p:ext uri="{BB962C8B-B14F-4D97-AF65-F5344CB8AC3E}">
        <p14:creationId xmlns:p14="http://schemas.microsoft.com/office/powerpoint/2010/main" val="324232713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3068AC-1B91-45AB-BA36-36DC5F66C59A}" type="slidenum">
              <a:rPr lang="en-GB" smtClean="0"/>
              <a:t>10</a:t>
            </a:fld>
            <a:endParaRPr lang="en-GB"/>
          </a:p>
        </p:txBody>
      </p:sp>
    </p:spTree>
    <p:extLst>
      <p:ext uri="{BB962C8B-B14F-4D97-AF65-F5344CB8AC3E}">
        <p14:creationId xmlns:p14="http://schemas.microsoft.com/office/powerpoint/2010/main" val="40020601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3068AC-1B91-45AB-BA36-36DC5F66C59A}" type="slidenum">
              <a:rPr lang="en-GB" smtClean="0"/>
              <a:t>12</a:t>
            </a:fld>
            <a:endParaRPr lang="en-GB"/>
          </a:p>
        </p:txBody>
      </p:sp>
    </p:spTree>
    <p:extLst>
      <p:ext uri="{BB962C8B-B14F-4D97-AF65-F5344CB8AC3E}">
        <p14:creationId xmlns:p14="http://schemas.microsoft.com/office/powerpoint/2010/main" val="33762967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3068AC-1B91-45AB-BA36-36DC5F66C59A}" type="slidenum">
              <a:rPr lang="en-GB" smtClean="0"/>
              <a:t>13</a:t>
            </a:fld>
            <a:endParaRPr lang="en-GB"/>
          </a:p>
        </p:txBody>
      </p:sp>
    </p:spTree>
    <p:extLst>
      <p:ext uri="{BB962C8B-B14F-4D97-AF65-F5344CB8AC3E}">
        <p14:creationId xmlns:p14="http://schemas.microsoft.com/office/powerpoint/2010/main" val="39132103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3068AC-1B91-45AB-BA36-36DC5F66C59A}" type="slidenum">
              <a:rPr lang="en-GB" smtClean="0"/>
              <a:t>14</a:t>
            </a:fld>
            <a:endParaRPr lang="en-GB"/>
          </a:p>
        </p:txBody>
      </p:sp>
    </p:spTree>
    <p:extLst>
      <p:ext uri="{BB962C8B-B14F-4D97-AF65-F5344CB8AC3E}">
        <p14:creationId xmlns:p14="http://schemas.microsoft.com/office/powerpoint/2010/main" val="286343658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3068AC-1B91-45AB-BA36-36DC5F66C59A}" type="slidenum">
              <a:rPr lang="en-GB" smtClean="0"/>
              <a:t>15</a:t>
            </a:fld>
            <a:endParaRPr lang="en-GB"/>
          </a:p>
        </p:txBody>
      </p:sp>
    </p:spTree>
    <p:extLst>
      <p:ext uri="{BB962C8B-B14F-4D97-AF65-F5344CB8AC3E}">
        <p14:creationId xmlns:p14="http://schemas.microsoft.com/office/powerpoint/2010/main" val="42112851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3068AC-1B91-45AB-BA36-36DC5F66C59A}" type="slidenum">
              <a:rPr lang="en-GB" smtClean="0"/>
              <a:t>17</a:t>
            </a:fld>
            <a:endParaRPr lang="en-GB"/>
          </a:p>
        </p:txBody>
      </p:sp>
    </p:spTree>
    <p:extLst>
      <p:ext uri="{BB962C8B-B14F-4D97-AF65-F5344CB8AC3E}">
        <p14:creationId xmlns:p14="http://schemas.microsoft.com/office/powerpoint/2010/main" val="98094607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3068AC-1B91-45AB-BA36-36DC5F66C59A}" type="slidenum">
              <a:rPr lang="en-GB" smtClean="0"/>
              <a:t>18</a:t>
            </a:fld>
            <a:endParaRPr lang="en-GB"/>
          </a:p>
        </p:txBody>
      </p:sp>
    </p:spTree>
    <p:extLst>
      <p:ext uri="{BB962C8B-B14F-4D97-AF65-F5344CB8AC3E}">
        <p14:creationId xmlns:p14="http://schemas.microsoft.com/office/powerpoint/2010/main" val="5909353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53068AC-1B91-45AB-BA36-36DC5F66C59A}" type="slidenum">
              <a:rPr lang="en-GB" smtClean="0"/>
              <a:t>21</a:t>
            </a:fld>
            <a:endParaRPr lang="en-GB"/>
          </a:p>
        </p:txBody>
      </p:sp>
    </p:spTree>
    <p:extLst>
      <p:ext uri="{BB962C8B-B14F-4D97-AF65-F5344CB8AC3E}">
        <p14:creationId xmlns:p14="http://schemas.microsoft.com/office/powerpoint/2010/main" val="38832924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8C41E01C-E0C1-4D0B-9C36-C855B164E32F}"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C3111D-0B70-4AFD-B70A-464F73A61861}" type="slidenum">
              <a:rPr lang="en-GB" smtClean="0"/>
              <a:t>‹#›</a:t>
            </a:fld>
            <a:endParaRPr lang="en-GB"/>
          </a:p>
        </p:txBody>
      </p:sp>
    </p:spTree>
    <p:extLst>
      <p:ext uri="{BB962C8B-B14F-4D97-AF65-F5344CB8AC3E}">
        <p14:creationId xmlns:p14="http://schemas.microsoft.com/office/powerpoint/2010/main" val="155479155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41E01C-E0C1-4D0B-9C36-C855B164E32F}"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C3111D-0B70-4AFD-B70A-464F73A61861}" type="slidenum">
              <a:rPr lang="en-GB" smtClean="0"/>
              <a:t>‹#›</a:t>
            </a:fld>
            <a:endParaRPr lang="en-GB"/>
          </a:p>
        </p:txBody>
      </p:sp>
    </p:spTree>
    <p:extLst>
      <p:ext uri="{BB962C8B-B14F-4D97-AF65-F5344CB8AC3E}">
        <p14:creationId xmlns:p14="http://schemas.microsoft.com/office/powerpoint/2010/main" val="125261057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C41E01C-E0C1-4D0B-9C36-C855B164E32F}"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C3111D-0B70-4AFD-B70A-464F73A61861}" type="slidenum">
              <a:rPr lang="en-GB" smtClean="0"/>
              <a:t>‹#›</a:t>
            </a:fld>
            <a:endParaRPr lang="en-GB"/>
          </a:p>
        </p:txBody>
      </p:sp>
    </p:spTree>
    <p:extLst>
      <p:ext uri="{BB962C8B-B14F-4D97-AF65-F5344CB8AC3E}">
        <p14:creationId xmlns:p14="http://schemas.microsoft.com/office/powerpoint/2010/main" val="34037344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8C41E01C-E0C1-4D0B-9C36-C855B164E32F}" type="datetimeFigureOut">
              <a:rPr lang="en-GB" smtClean="0"/>
              <a:t>11/07/2019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C3111D-0B70-4AFD-B70A-464F73A61861}" type="slidenum">
              <a:rPr lang="en-GB" smtClean="0"/>
              <a:t>‹#›</a:t>
            </a:fld>
            <a:endParaRPr lang="en-GB"/>
          </a:p>
        </p:txBody>
      </p:sp>
    </p:spTree>
    <p:extLst>
      <p:ext uri="{BB962C8B-B14F-4D97-AF65-F5344CB8AC3E}">
        <p14:creationId xmlns:p14="http://schemas.microsoft.com/office/powerpoint/2010/main" val="18338182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8C41E01C-E0C1-4D0B-9C36-C855B164E32F}" type="datetimeFigureOut">
              <a:rPr lang="en-GB" smtClean="0"/>
              <a:t>11/07/2019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EC3111D-0B70-4AFD-B70A-464F73A61861}" type="slidenum">
              <a:rPr lang="en-GB" smtClean="0"/>
              <a:t>‹#›</a:t>
            </a:fld>
            <a:endParaRPr lang="en-GB"/>
          </a:p>
        </p:txBody>
      </p:sp>
    </p:spTree>
    <p:extLst>
      <p:ext uri="{BB962C8B-B14F-4D97-AF65-F5344CB8AC3E}">
        <p14:creationId xmlns:p14="http://schemas.microsoft.com/office/powerpoint/2010/main" val="24599316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8C41E01C-E0C1-4D0B-9C36-C855B164E32F}" type="datetimeFigureOut">
              <a:rPr lang="en-GB" smtClean="0"/>
              <a:t>11/07/2019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EC3111D-0B70-4AFD-B70A-464F73A61861}" type="slidenum">
              <a:rPr lang="en-GB" smtClean="0"/>
              <a:t>‹#›</a:t>
            </a:fld>
            <a:endParaRPr lang="en-GB"/>
          </a:p>
        </p:txBody>
      </p:sp>
    </p:spTree>
    <p:extLst>
      <p:ext uri="{BB962C8B-B14F-4D97-AF65-F5344CB8AC3E}">
        <p14:creationId xmlns:p14="http://schemas.microsoft.com/office/powerpoint/2010/main" val="241791288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41E01C-E0C1-4D0B-9C36-C855B164E32F}" type="datetimeFigureOut">
              <a:rPr lang="en-GB" smtClean="0"/>
              <a:t>11/07/2019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EC3111D-0B70-4AFD-B70A-464F73A61861}" type="slidenum">
              <a:rPr lang="en-GB" smtClean="0"/>
              <a:t>‹#›</a:t>
            </a:fld>
            <a:endParaRPr lang="en-GB"/>
          </a:p>
        </p:txBody>
      </p:sp>
    </p:spTree>
    <p:extLst>
      <p:ext uri="{BB962C8B-B14F-4D97-AF65-F5344CB8AC3E}">
        <p14:creationId xmlns:p14="http://schemas.microsoft.com/office/powerpoint/2010/main" val="7922744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41E01C-E0C1-4D0B-9C36-C855B164E32F}" type="datetimeFigureOut">
              <a:rPr lang="en-GB" smtClean="0"/>
              <a:t>11/07/2019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C3111D-0B70-4AFD-B70A-464F73A61861}" type="slidenum">
              <a:rPr lang="en-GB" smtClean="0"/>
              <a:t>‹#›</a:t>
            </a:fld>
            <a:endParaRPr lang="en-GB"/>
          </a:p>
        </p:txBody>
      </p:sp>
    </p:spTree>
    <p:extLst>
      <p:ext uri="{BB962C8B-B14F-4D97-AF65-F5344CB8AC3E}">
        <p14:creationId xmlns:p14="http://schemas.microsoft.com/office/powerpoint/2010/main" val="422341767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C41E01C-E0C1-4D0B-9C36-C855B164E32F}" type="datetimeFigureOut">
              <a:rPr lang="en-GB" smtClean="0"/>
              <a:t>11/07/2019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C3111D-0B70-4AFD-B70A-464F73A61861}" type="slidenum">
              <a:rPr lang="en-GB" smtClean="0"/>
              <a:t>‹#›</a:t>
            </a:fld>
            <a:endParaRPr lang="en-GB"/>
          </a:p>
        </p:txBody>
      </p:sp>
    </p:spTree>
    <p:extLst>
      <p:ext uri="{BB962C8B-B14F-4D97-AF65-F5344CB8AC3E}">
        <p14:creationId xmlns:p14="http://schemas.microsoft.com/office/powerpoint/2010/main" val="2575699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41E01C-E0C1-4D0B-9C36-C855B164E32F}"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C3111D-0B70-4AFD-B70A-464F73A61861}" type="slidenum">
              <a:rPr lang="en-GB" smtClean="0"/>
              <a:t>‹#›</a:t>
            </a:fld>
            <a:endParaRPr lang="en-GB"/>
          </a:p>
        </p:txBody>
      </p:sp>
    </p:spTree>
    <p:extLst>
      <p:ext uri="{BB962C8B-B14F-4D97-AF65-F5344CB8AC3E}">
        <p14:creationId xmlns:p14="http://schemas.microsoft.com/office/powerpoint/2010/main" val="370170037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8C41E01C-E0C1-4D0B-9C36-C855B164E32F}" type="datetimeFigureOut">
              <a:rPr lang="en-GB" smtClean="0"/>
              <a:t>11/07/2019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C3111D-0B70-4AFD-B70A-464F73A61861}" type="slidenum">
              <a:rPr lang="en-GB" smtClean="0"/>
              <a:t>‹#›</a:t>
            </a:fld>
            <a:endParaRPr lang="en-GB"/>
          </a:p>
        </p:txBody>
      </p:sp>
    </p:spTree>
    <p:extLst>
      <p:ext uri="{BB962C8B-B14F-4D97-AF65-F5344CB8AC3E}">
        <p14:creationId xmlns:p14="http://schemas.microsoft.com/office/powerpoint/2010/main" val="7842812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41E01C-E0C1-4D0B-9C36-C855B164E32F}" type="datetimeFigureOut">
              <a:rPr lang="en-GB" smtClean="0"/>
              <a:t>11/07/2019</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C3111D-0B70-4AFD-B70A-464F73A61861}" type="slidenum">
              <a:rPr lang="en-GB" smtClean="0"/>
              <a:t>‹#›</a:t>
            </a:fld>
            <a:endParaRPr lang="en-GB"/>
          </a:p>
        </p:txBody>
      </p:sp>
    </p:spTree>
    <p:extLst>
      <p:ext uri="{BB962C8B-B14F-4D97-AF65-F5344CB8AC3E}">
        <p14:creationId xmlns:p14="http://schemas.microsoft.com/office/powerpoint/2010/main" val="5037588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hyperlink" Target="https://www.youtube.com/watch?v=qKmSfvtdZaM" TargetMode="Externa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6.xml"/><Relationship Id="rId5" Type="http://schemas.openxmlformats.org/officeDocument/2006/relationships/image" Target="../media/image12.jpeg"/><Relationship Id="rId4" Type="http://schemas.openxmlformats.org/officeDocument/2006/relationships/image" Target="../media/image11.jpeg"/></Relationships>
</file>

<file path=ppt/slides/_rels/slide1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15.gif"/><Relationship Id="rId4" Type="http://schemas.openxmlformats.org/officeDocument/2006/relationships/image" Target="../media/image14.gif"/></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3" Type="http://schemas.openxmlformats.org/officeDocument/2006/relationships/hyperlink" Target="https://www.youtube.com/watch?v=zDZFcDGpL4U" TargetMode="External"/><Relationship Id="rId2" Type="http://schemas.openxmlformats.org/officeDocument/2006/relationships/image" Target="../media/image18.jpe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3" Type="http://schemas.openxmlformats.org/officeDocument/2006/relationships/hyperlink" Target="http://infed.org/mobi/john-holt-learning-and-unschooling/" TargetMode="External"/><Relationship Id="rId2" Type="http://schemas.openxmlformats.org/officeDocument/2006/relationships/hyperlink" Target="http://www.johnholtgws.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ECES6008/C</a:t>
            </a:r>
            <a:endParaRPr lang="en-GB" dirty="0"/>
          </a:p>
        </p:txBody>
      </p:sp>
      <p:sp>
        <p:nvSpPr>
          <p:cNvPr id="3" name="Subtitle 2"/>
          <p:cNvSpPr>
            <a:spLocks noGrp="1"/>
          </p:cNvSpPr>
          <p:nvPr>
            <p:ph type="subTitle" idx="1"/>
          </p:nvPr>
        </p:nvSpPr>
        <p:spPr>
          <a:xfrm>
            <a:off x="1524000" y="3602038"/>
            <a:ext cx="9144000" cy="2112962"/>
          </a:xfrm>
        </p:spPr>
        <p:txBody>
          <a:bodyPr>
            <a:normAutofit fontScale="92500" lnSpcReduction="10000"/>
          </a:bodyPr>
          <a:lstStyle/>
          <a:p>
            <a:r>
              <a:rPr lang="en-GB" sz="3600" dirty="0" smtClean="0"/>
              <a:t>Radical Education</a:t>
            </a:r>
          </a:p>
          <a:p>
            <a:r>
              <a:rPr lang="en-GB" sz="3600" i="1" dirty="0" err="1" smtClean="0"/>
              <a:t>Addysg</a:t>
            </a:r>
            <a:r>
              <a:rPr lang="en-GB" sz="3600" i="1" dirty="0" smtClean="0"/>
              <a:t> Radical</a:t>
            </a:r>
          </a:p>
          <a:p>
            <a:endParaRPr lang="en-GB" sz="3600" i="1" dirty="0"/>
          </a:p>
          <a:p>
            <a:r>
              <a:rPr lang="en-GB" sz="3600" b="1" dirty="0" err="1" smtClean="0"/>
              <a:t>Sesiwn</a:t>
            </a:r>
            <a:r>
              <a:rPr lang="en-GB" sz="3600" b="1" dirty="0" smtClean="0"/>
              <a:t> 3 / Session 3</a:t>
            </a:r>
            <a:endParaRPr lang="en-GB" sz="3600" i="1" dirty="0"/>
          </a:p>
        </p:txBody>
      </p:sp>
    </p:spTree>
    <p:extLst>
      <p:ext uri="{BB962C8B-B14F-4D97-AF65-F5344CB8AC3E}">
        <p14:creationId xmlns:p14="http://schemas.microsoft.com/office/powerpoint/2010/main" val="1703910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algn="ctr"/>
            <a:r>
              <a:rPr lang="en-GB" dirty="0" smtClean="0"/>
              <a:t>Module Aims</a:t>
            </a:r>
            <a:br>
              <a:rPr lang="en-GB" dirty="0" smtClean="0"/>
            </a:br>
            <a:r>
              <a:rPr lang="en-GB" i="1" dirty="0" err="1" smtClean="0">
                <a:solidFill>
                  <a:schemeClr val="accent1"/>
                </a:solidFill>
              </a:rPr>
              <a:t>Amcanion</a:t>
            </a:r>
            <a:r>
              <a:rPr lang="en-GB" i="1" dirty="0" smtClean="0">
                <a:solidFill>
                  <a:schemeClr val="accent1"/>
                </a:solidFill>
              </a:rPr>
              <a:t> </a:t>
            </a:r>
            <a:endParaRPr lang="en-GB" i="1" dirty="0">
              <a:solidFill>
                <a:schemeClr val="accent1"/>
              </a:solidFill>
            </a:endParaRPr>
          </a:p>
        </p:txBody>
      </p:sp>
      <p:sp>
        <p:nvSpPr>
          <p:cNvPr id="5" name="Content Placeholder 4"/>
          <p:cNvSpPr>
            <a:spLocks noGrp="1"/>
          </p:cNvSpPr>
          <p:nvPr>
            <p:ph sz="half" idx="1"/>
          </p:nvPr>
        </p:nvSpPr>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pPr lvl="0"/>
            <a:r>
              <a:rPr lang="cy-GB" dirty="0"/>
              <a:t>Rhoi cyfle i fyfyrwyr ystyried posibiliadau ar gyfer strwythurau ac ystyron addysgol hollol wahanol. Defnyddir llawer o’r gwaith a wnaed yn y ddwy flynedd flaenorol i ddatblygu safbwyntiau beirniadol ar addysg ac i archwilio ffyrdd eraill o gysyniadoli. </a:t>
            </a:r>
            <a:endParaRPr lang="en-GB" dirty="0"/>
          </a:p>
          <a:p>
            <a:pPr lvl="0"/>
            <a:r>
              <a:rPr lang="cy-GB" dirty="0"/>
              <a:t>Anogir myfyrwyr i feddwl yn feirniadol ac yn greadigol a rhoddir cyfle iddynt lunio ac amddiffyn eu datblygiadau addysgol newydd eu hunain</a:t>
            </a:r>
            <a:endParaRPr lang="en-GB" dirty="0"/>
          </a:p>
          <a:p>
            <a:endParaRPr lang="en-GB" dirty="0"/>
          </a:p>
        </p:txBody>
      </p:sp>
      <p:sp>
        <p:nvSpPr>
          <p:cNvPr id="6" name="Content Placeholder 5"/>
          <p:cNvSpPr>
            <a:spLocks noGrp="1"/>
          </p:cNvSpPr>
          <p:nvPr>
            <p:ph sz="half" idx="2"/>
          </p:nvPr>
        </p:nvSpPr>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pPr lvl="0"/>
            <a:r>
              <a:rPr lang="en-US" dirty="0"/>
              <a:t>Give students the opportunity to consider possibilities for radically different educational structures and meanings. It will make use of much of the work covered in the previous two years to develop critical perspectives on education and to explore alternative conceptualizations </a:t>
            </a:r>
            <a:endParaRPr lang="en-GB" dirty="0"/>
          </a:p>
          <a:p>
            <a:pPr lvl="0"/>
            <a:r>
              <a:rPr lang="en-US" dirty="0"/>
              <a:t>Students will be encouraged to think critically and creatively and will have the chance to produce and defend their own educational innovations</a:t>
            </a:r>
            <a:endParaRPr lang="en-GB" dirty="0"/>
          </a:p>
          <a:p>
            <a:endParaRPr lang="en-GB" dirty="0"/>
          </a:p>
        </p:txBody>
      </p:sp>
    </p:spTree>
    <p:extLst>
      <p:ext uri="{BB962C8B-B14F-4D97-AF65-F5344CB8AC3E}">
        <p14:creationId xmlns:p14="http://schemas.microsoft.com/office/powerpoint/2010/main" val="329111069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algn="ctr"/>
            <a:r>
              <a:rPr lang="en-GB" dirty="0" smtClean="0"/>
              <a:t>Learning Outcomes</a:t>
            </a:r>
            <a:br>
              <a:rPr lang="en-GB" dirty="0" smtClean="0"/>
            </a:br>
            <a:r>
              <a:rPr lang="en-GB" i="1" dirty="0" err="1" smtClean="0">
                <a:solidFill>
                  <a:schemeClr val="accent1"/>
                </a:solidFill>
              </a:rPr>
              <a:t>Deilliannau</a:t>
            </a:r>
            <a:r>
              <a:rPr lang="en-GB" i="1" dirty="0" smtClean="0">
                <a:solidFill>
                  <a:schemeClr val="accent1"/>
                </a:solidFill>
              </a:rPr>
              <a:t> </a:t>
            </a:r>
            <a:r>
              <a:rPr lang="en-GB" i="1" dirty="0" err="1" smtClean="0">
                <a:solidFill>
                  <a:schemeClr val="accent1"/>
                </a:solidFill>
              </a:rPr>
              <a:t>Dysgu</a:t>
            </a:r>
            <a:r>
              <a:rPr lang="en-GB" i="1" dirty="0" smtClean="0">
                <a:solidFill>
                  <a:schemeClr val="accent1"/>
                </a:solidFill>
              </a:rPr>
              <a:t> </a:t>
            </a:r>
            <a:endParaRPr lang="en-GB" i="1" dirty="0">
              <a:solidFill>
                <a:schemeClr val="accent1"/>
              </a:solidFill>
            </a:endParaRPr>
          </a:p>
        </p:txBody>
      </p:sp>
      <p:sp>
        <p:nvSpPr>
          <p:cNvPr id="3" name="Content Placeholder 2"/>
          <p:cNvSpPr>
            <a:spLocks noGrp="1"/>
          </p:cNvSpPr>
          <p:nvPr>
            <p:ph sz="half" idx="1"/>
          </p:nvPr>
        </p:nvSpPr>
        <p:spPr>
          <a:xfrm>
            <a:off x="838200" y="3898899"/>
            <a:ext cx="5181600" cy="2278064"/>
          </a:xfrm>
        </p:spPr>
        <p:style>
          <a:lnRef idx="2">
            <a:schemeClr val="dk1"/>
          </a:lnRef>
          <a:fillRef idx="1">
            <a:schemeClr val="lt1"/>
          </a:fillRef>
          <a:effectRef idx="0">
            <a:schemeClr val="dk1"/>
          </a:effectRef>
          <a:fontRef idx="minor">
            <a:schemeClr val="dk1"/>
          </a:fontRef>
        </p:style>
        <p:txBody>
          <a:bodyPr/>
          <a:lstStyle/>
          <a:p>
            <a:r>
              <a:rPr lang="cy-GB" dirty="0"/>
              <a:t>Gynnig beirniadaeth eang o strwythurau addysgol traddodiadol (yn cynnwys addysg, cwricwlwm, asesu, addysgeg</a:t>
            </a:r>
            <a:r>
              <a:rPr lang="cy-GB" dirty="0" smtClean="0"/>
              <a:t>).</a:t>
            </a:r>
            <a:endParaRPr lang="en-GB" dirty="0" smtClean="0">
              <a:effectLst/>
            </a:endParaRPr>
          </a:p>
          <a:p>
            <a:endParaRPr lang="en-GB" dirty="0"/>
          </a:p>
        </p:txBody>
      </p:sp>
      <p:sp>
        <p:nvSpPr>
          <p:cNvPr id="4" name="Content Placeholder 3"/>
          <p:cNvSpPr>
            <a:spLocks noGrp="1"/>
          </p:cNvSpPr>
          <p:nvPr>
            <p:ph sz="half" idx="2"/>
          </p:nvPr>
        </p:nvSpPr>
        <p:spPr>
          <a:xfrm>
            <a:off x="6172200" y="3898899"/>
            <a:ext cx="5181600" cy="2278063"/>
          </a:xfrm>
        </p:spPr>
        <p:style>
          <a:lnRef idx="2">
            <a:schemeClr val="accent1"/>
          </a:lnRef>
          <a:fillRef idx="1">
            <a:schemeClr val="lt1"/>
          </a:fillRef>
          <a:effectRef idx="0">
            <a:schemeClr val="accent1"/>
          </a:effectRef>
          <a:fontRef idx="minor">
            <a:schemeClr val="dk1"/>
          </a:fontRef>
        </p:style>
        <p:txBody>
          <a:bodyPr/>
          <a:lstStyle/>
          <a:p>
            <a:r>
              <a:rPr lang="en-US" dirty="0"/>
              <a:t>Offer a broad critique of traditional educational structures (including schooling, curriculum, assessment, pedagogy</a:t>
            </a:r>
            <a:r>
              <a:rPr lang="en-US" dirty="0" smtClean="0"/>
              <a:t>).</a:t>
            </a:r>
            <a:endParaRPr lang="en-GB" dirty="0" smtClean="0">
              <a:effectLst/>
            </a:endParaRPr>
          </a:p>
          <a:p>
            <a:pPr marL="0" indent="0">
              <a:buNone/>
            </a:pPr>
            <a:endParaRPr lang="en-GB" dirty="0"/>
          </a:p>
        </p:txBody>
      </p:sp>
      <p:pic>
        <p:nvPicPr>
          <p:cNvPr id="5" name="Picture 4"/>
          <p:cNvPicPr>
            <a:picLocks noChangeAspect="1"/>
          </p:cNvPicPr>
          <p:nvPr/>
        </p:nvPicPr>
        <p:blipFill>
          <a:blip r:embed="rId2"/>
          <a:stretch>
            <a:fillRect/>
          </a:stretch>
        </p:blipFill>
        <p:spPr>
          <a:xfrm>
            <a:off x="4767262" y="2051050"/>
            <a:ext cx="2505075" cy="1670050"/>
          </a:xfrm>
          <a:prstGeom prst="rect">
            <a:avLst/>
          </a:prstGeom>
        </p:spPr>
      </p:pic>
    </p:spTree>
    <p:extLst>
      <p:ext uri="{BB962C8B-B14F-4D97-AF65-F5344CB8AC3E}">
        <p14:creationId xmlns:p14="http://schemas.microsoft.com/office/powerpoint/2010/main" val="31083168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825625"/>
            <a:ext cx="5181600" cy="2441575"/>
          </a:xfrm>
        </p:spPr>
        <p:style>
          <a:lnRef idx="2">
            <a:schemeClr val="dk1"/>
          </a:lnRef>
          <a:fillRef idx="1">
            <a:schemeClr val="lt1"/>
          </a:fillRef>
          <a:effectRef idx="0">
            <a:schemeClr val="dk1"/>
          </a:effectRef>
          <a:fontRef idx="minor">
            <a:schemeClr val="dk1"/>
          </a:fontRef>
        </p:style>
        <p:txBody>
          <a:bodyPr/>
          <a:lstStyle/>
          <a:p>
            <a:r>
              <a:rPr lang="cy-GB" dirty="0"/>
              <a:t>Dangos ymwybyddiaeth feirniadol o ddamcaniaethau radical allweddol, dulliau o gysyniadoli a gweledigaethau o addysg (yn enwedig addysgeg feirniadol)</a:t>
            </a:r>
            <a:endParaRPr lang="en-GB" dirty="0" smtClean="0">
              <a:effectLst/>
            </a:endParaRPr>
          </a:p>
          <a:p>
            <a:endParaRPr lang="en-GB" dirty="0"/>
          </a:p>
        </p:txBody>
      </p:sp>
      <p:sp>
        <p:nvSpPr>
          <p:cNvPr id="4" name="Content Placeholder 3"/>
          <p:cNvSpPr>
            <a:spLocks noGrp="1"/>
          </p:cNvSpPr>
          <p:nvPr>
            <p:ph sz="half" idx="2"/>
          </p:nvPr>
        </p:nvSpPr>
        <p:spPr>
          <a:xfrm>
            <a:off x="6172200" y="1825625"/>
            <a:ext cx="5181600" cy="2441575"/>
          </a:xfrm>
        </p:spPr>
        <p:style>
          <a:lnRef idx="2">
            <a:schemeClr val="accent1"/>
          </a:lnRef>
          <a:fillRef idx="1">
            <a:schemeClr val="lt1"/>
          </a:fillRef>
          <a:effectRef idx="0">
            <a:schemeClr val="accent1"/>
          </a:effectRef>
          <a:fontRef idx="minor">
            <a:schemeClr val="dk1"/>
          </a:fontRef>
        </p:style>
        <p:txBody>
          <a:bodyPr/>
          <a:lstStyle/>
          <a:p>
            <a:r>
              <a:rPr lang="en-US" dirty="0"/>
              <a:t>Demonstrate a critical awareness of  key radical theories, conceptualizations and visions of education (in particular critical pedagogy)</a:t>
            </a:r>
            <a:endParaRPr lang="en-GB" dirty="0" smtClean="0">
              <a:effectLst/>
            </a:endParaRPr>
          </a:p>
          <a:p>
            <a:endParaRPr lang="en-GB" dirty="0"/>
          </a:p>
        </p:txBody>
      </p:sp>
      <p:sp>
        <p:nvSpPr>
          <p:cNvPr id="5"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algn="ctr"/>
            <a:r>
              <a:rPr lang="en-GB" dirty="0" smtClean="0"/>
              <a:t>Learning Outcomes</a:t>
            </a:r>
            <a:br>
              <a:rPr lang="en-GB" dirty="0" smtClean="0"/>
            </a:br>
            <a:r>
              <a:rPr lang="en-GB" i="1" dirty="0" err="1" smtClean="0">
                <a:solidFill>
                  <a:schemeClr val="accent1"/>
                </a:solidFill>
              </a:rPr>
              <a:t>Deilliannau</a:t>
            </a:r>
            <a:r>
              <a:rPr lang="en-GB" i="1" dirty="0" smtClean="0">
                <a:solidFill>
                  <a:schemeClr val="accent1"/>
                </a:solidFill>
              </a:rPr>
              <a:t> </a:t>
            </a:r>
            <a:r>
              <a:rPr lang="en-GB" i="1" dirty="0" err="1" smtClean="0">
                <a:solidFill>
                  <a:schemeClr val="accent1"/>
                </a:solidFill>
              </a:rPr>
              <a:t>Dysgu</a:t>
            </a:r>
            <a:r>
              <a:rPr lang="en-GB" i="1" dirty="0" smtClean="0">
                <a:solidFill>
                  <a:schemeClr val="accent1"/>
                </a:solidFill>
              </a:rPr>
              <a:t> </a:t>
            </a:r>
            <a:endParaRPr lang="en-GB" i="1" dirty="0">
              <a:solidFill>
                <a:schemeClr val="accent1"/>
              </a:solidFill>
            </a:endParaRPr>
          </a:p>
        </p:txBody>
      </p:sp>
      <p:pic>
        <p:nvPicPr>
          <p:cNvPr id="6" name="Picture 5"/>
          <p:cNvPicPr>
            <a:picLocks noChangeAspect="1"/>
          </p:cNvPicPr>
          <p:nvPr/>
        </p:nvPicPr>
        <p:blipFill>
          <a:blip r:embed="rId2"/>
          <a:stretch>
            <a:fillRect/>
          </a:stretch>
        </p:blipFill>
        <p:spPr>
          <a:xfrm>
            <a:off x="4298950" y="4597400"/>
            <a:ext cx="3238500" cy="2000250"/>
          </a:xfrm>
          <a:prstGeom prst="rect">
            <a:avLst/>
          </a:prstGeom>
        </p:spPr>
      </p:pic>
    </p:spTree>
    <p:extLst>
      <p:ext uri="{BB962C8B-B14F-4D97-AF65-F5344CB8AC3E}">
        <p14:creationId xmlns:p14="http://schemas.microsoft.com/office/powerpoint/2010/main" val="36800372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4216399"/>
            <a:ext cx="5181600" cy="2400301"/>
          </a:xfrm>
        </p:spPr>
        <p:style>
          <a:lnRef idx="2">
            <a:schemeClr val="dk1"/>
          </a:lnRef>
          <a:fillRef idx="1">
            <a:schemeClr val="lt1"/>
          </a:fillRef>
          <a:effectRef idx="0">
            <a:schemeClr val="dk1"/>
          </a:effectRef>
          <a:fontRef idx="minor">
            <a:schemeClr val="dk1"/>
          </a:fontRef>
        </p:style>
        <p:txBody>
          <a:bodyPr>
            <a:normAutofit/>
          </a:bodyPr>
          <a:lstStyle/>
          <a:p>
            <a:r>
              <a:rPr lang="cy-GB" dirty="0"/>
              <a:t>Datblygu ymagweddau dychmygus ac arloesol ar addysg, cwricwlwm, asesu, y dosbarth a deunyddiau dysgu ac addysgu eraill</a:t>
            </a:r>
            <a:endParaRPr lang="en-GB" dirty="0" smtClean="0">
              <a:effectLst/>
            </a:endParaRPr>
          </a:p>
          <a:p>
            <a:endParaRPr lang="en-GB" dirty="0"/>
          </a:p>
        </p:txBody>
      </p:sp>
      <p:sp>
        <p:nvSpPr>
          <p:cNvPr id="4" name="Content Placeholder 3"/>
          <p:cNvSpPr>
            <a:spLocks noGrp="1"/>
          </p:cNvSpPr>
          <p:nvPr>
            <p:ph sz="half" idx="2"/>
          </p:nvPr>
        </p:nvSpPr>
        <p:spPr>
          <a:xfrm>
            <a:off x="6172200" y="4216398"/>
            <a:ext cx="5181600" cy="2400301"/>
          </a:xfrm>
        </p:spPr>
        <p:style>
          <a:lnRef idx="2">
            <a:schemeClr val="accent1"/>
          </a:lnRef>
          <a:fillRef idx="1">
            <a:schemeClr val="lt1"/>
          </a:fillRef>
          <a:effectRef idx="0">
            <a:schemeClr val="accent1"/>
          </a:effectRef>
          <a:fontRef idx="minor">
            <a:schemeClr val="dk1"/>
          </a:fontRef>
        </p:style>
        <p:txBody>
          <a:bodyPr>
            <a:normAutofit/>
          </a:bodyPr>
          <a:lstStyle/>
          <a:p>
            <a:r>
              <a:rPr lang="en-US" dirty="0"/>
              <a:t>Develop imaginative and innovative approaches to schooling, curriculum, assessment, the classroom and other learning and teaching materials</a:t>
            </a:r>
            <a:endParaRPr lang="en-GB" dirty="0" smtClean="0">
              <a:effectLst/>
            </a:endParaRPr>
          </a:p>
          <a:p>
            <a:endParaRPr lang="en-GB" dirty="0"/>
          </a:p>
        </p:txBody>
      </p:sp>
      <p:sp>
        <p:nvSpPr>
          <p:cNvPr id="5"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algn="ctr"/>
            <a:r>
              <a:rPr lang="en-GB" dirty="0" smtClean="0"/>
              <a:t>Learning Outcomes</a:t>
            </a:r>
            <a:br>
              <a:rPr lang="en-GB" dirty="0" smtClean="0"/>
            </a:br>
            <a:r>
              <a:rPr lang="en-GB" i="1" dirty="0" err="1" smtClean="0">
                <a:solidFill>
                  <a:schemeClr val="accent1"/>
                </a:solidFill>
              </a:rPr>
              <a:t>Deilliannau</a:t>
            </a:r>
            <a:r>
              <a:rPr lang="en-GB" i="1" dirty="0" smtClean="0">
                <a:solidFill>
                  <a:schemeClr val="accent1"/>
                </a:solidFill>
              </a:rPr>
              <a:t> </a:t>
            </a:r>
            <a:r>
              <a:rPr lang="en-GB" i="1" dirty="0" err="1" smtClean="0">
                <a:solidFill>
                  <a:schemeClr val="accent1"/>
                </a:solidFill>
              </a:rPr>
              <a:t>Dysgu</a:t>
            </a:r>
            <a:r>
              <a:rPr lang="en-GB" i="1" dirty="0" smtClean="0">
                <a:solidFill>
                  <a:schemeClr val="accent1"/>
                </a:solidFill>
              </a:rPr>
              <a:t> </a:t>
            </a:r>
            <a:endParaRPr lang="en-GB" i="1" dirty="0">
              <a:solidFill>
                <a:schemeClr val="accent1"/>
              </a:solidFill>
            </a:endParaRPr>
          </a:p>
        </p:txBody>
      </p:sp>
      <p:pic>
        <p:nvPicPr>
          <p:cNvPr id="6" name="Picture 5"/>
          <p:cNvPicPr>
            <a:picLocks noChangeAspect="1"/>
          </p:cNvPicPr>
          <p:nvPr/>
        </p:nvPicPr>
        <p:blipFill>
          <a:blip r:embed="rId2"/>
          <a:stretch>
            <a:fillRect/>
          </a:stretch>
        </p:blipFill>
        <p:spPr>
          <a:xfrm>
            <a:off x="4410075" y="1898650"/>
            <a:ext cx="3219450" cy="2154750"/>
          </a:xfrm>
          <a:prstGeom prst="rect">
            <a:avLst/>
          </a:prstGeom>
        </p:spPr>
      </p:pic>
    </p:spTree>
    <p:extLst>
      <p:ext uri="{BB962C8B-B14F-4D97-AF65-F5344CB8AC3E}">
        <p14:creationId xmlns:p14="http://schemas.microsoft.com/office/powerpoint/2010/main" val="30842123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1973263"/>
            <a:ext cx="5181600" cy="2344737"/>
          </a:xfrm>
        </p:spPr>
        <p:style>
          <a:lnRef idx="2">
            <a:schemeClr val="dk1"/>
          </a:lnRef>
          <a:fillRef idx="1">
            <a:schemeClr val="lt1"/>
          </a:fillRef>
          <a:effectRef idx="0">
            <a:schemeClr val="dk1"/>
          </a:effectRef>
          <a:fontRef idx="minor">
            <a:schemeClr val="dk1"/>
          </a:fontRef>
        </p:style>
        <p:txBody>
          <a:bodyPr>
            <a:normAutofit lnSpcReduction="10000"/>
          </a:bodyPr>
          <a:lstStyle/>
          <a:p>
            <a:r>
              <a:rPr lang="cy-GB" dirty="0"/>
              <a:t>Trefnu eu gwybodaeth a’r hyn y maent wedi’i ddysgu drwy ddefnyddio amrywiaeth o ffynonellau gwybodaeth, gan gynnwys TGCh, a chyflwyno’u gwaith ar y lefel briodol</a:t>
            </a:r>
            <a:endParaRPr lang="en-GB" dirty="0"/>
          </a:p>
          <a:p>
            <a:endParaRPr lang="en-GB" dirty="0"/>
          </a:p>
        </p:txBody>
      </p:sp>
      <p:sp>
        <p:nvSpPr>
          <p:cNvPr id="4" name="Content Placeholder 3"/>
          <p:cNvSpPr>
            <a:spLocks noGrp="1"/>
          </p:cNvSpPr>
          <p:nvPr>
            <p:ph sz="half" idx="2"/>
          </p:nvPr>
        </p:nvSpPr>
        <p:spPr>
          <a:xfrm>
            <a:off x="6172200" y="4508499"/>
            <a:ext cx="5181600" cy="2197101"/>
          </a:xfrm>
        </p:spPr>
        <p:style>
          <a:lnRef idx="2">
            <a:schemeClr val="accent1"/>
          </a:lnRef>
          <a:fillRef idx="1">
            <a:schemeClr val="lt1"/>
          </a:fillRef>
          <a:effectRef idx="0">
            <a:schemeClr val="accent1"/>
          </a:effectRef>
          <a:fontRef idx="minor">
            <a:schemeClr val="dk1"/>
          </a:fontRef>
        </p:style>
        <p:txBody>
          <a:bodyPr>
            <a:normAutofit lnSpcReduction="10000"/>
          </a:bodyPr>
          <a:lstStyle/>
          <a:p>
            <a:r>
              <a:rPr lang="en-US" dirty="0"/>
              <a:t>Organize their knowledge and learning through the use of a range of information sources, including ICT and present their work at the appropriate level.</a:t>
            </a:r>
            <a:endParaRPr lang="en-GB" dirty="0"/>
          </a:p>
          <a:p>
            <a:endParaRPr lang="en-GB" dirty="0"/>
          </a:p>
        </p:txBody>
      </p:sp>
      <p:sp>
        <p:nvSpPr>
          <p:cNvPr id="5" name="Title 1"/>
          <p:cNvSpPr>
            <a:spLocks noGrp="1"/>
          </p:cNvSpPr>
          <p:nvPr>
            <p:ph type="title"/>
          </p:nvPr>
        </p:nvSpPr>
        <p:spPr/>
        <p:style>
          <a:lnRef idx="2">
            <a:schemeClr val="accent1"/>
          </a:lnRef>
          <a:fillRef idx="1">
            <a:schemeClr val="lt1"/>
          </a:fillRef>
          <a:effectRef idx="0">
            <a:schemeClr val="accent1"/>
          </a:effectRef>
          <a:fontRef idx="minor">
            <a:schemeClr val="dk1"/>
          </a:fontRef>
        </p:style>
        <p:txBody>
          <a:bodyPr/>
          <a:lstStyle/>
          <a:p>
            <a:pPr algn="ctr"/>
            <a:r>
              <a:rPr lang="en-GB" dirty="0" smtClean="0"/>
              <a:t>Learning Outcomes</a:t>
            </a:r>
            <a:br>
              <a:rPr lang="en-GB" dirty="0" smtClean="0"/>
            </a:br>
            <a:r>
              <a:rPr lang="en-GB" i="1" dirty="0" err="1" smtClean="0">
                <a:solidFill>
                  <a:schemeClr val="accent1"/>
                </a:solidFill>
              </a:rPr>
              <a:t>Deilliannau</a:t>
            </a:r>
            <a:r>
              <a:rPr lang="en-GB" i="1" dirty="0" smtClean="0">
                <a:solidFill>
                  <a:schemeClr val="accent1"/>
                </a:solidFill>
              </a:rPr>
              <a:t> </a:t>
            </a:r>
            <a:r>
              <a:rPr lang="en-GB" i="1" dirty="0" err="1" smtClean="0">
                <a:solidFill>
                  <a:schemeClr val="accent1"/>
                </a:solidFill>
              </a:rPr>
              <a:t>Dysgu</a:t>
            </a:r>
            <a:r>
              <a:rPr lang="en-GB" i="1" dirty="0" smtClean="0">
                <a:solidFill>
                  <a:schemeClr val="accent1"/>
                </a:solidFill>
              </a:rPr>
              <a:t> </a:t>
            </a:r>
            <a:endParaRPr lang="en-GB" i="1" dirty="0">
              <a:solidFill>
                <a:schemeClr val="accent1"/>
              </a:solidFill>
            </a:endParaRPr>
          </a:p>
        </p:txBody>
      </p:sp>
      <p:pic>
        <p:nvPicPr>
          <p:cNvPr id="6" name="Picture 5"/>
          <p:cNvPicPr>
            <a:picLocks noChangeAspect="1"/>
          </p:cNvPicPr>
          <p:nvPr/>
        </p:nvPicPr>
        <p:blipFill>
          <a:blip r:embed="rId2"/>
          <a:stretch>
            <a:fillRect/>
          </a:stretch>
        </p:blipFill>
        <p:spPr>
          <a:xfrm>
            <a:off x="7718425" y="2101056"/>
            <a:ext cx="2089150" cy="2089150"/>
          </a:xfrm>
          <a:prstGeom prst="rect">
            <a:avLst/>
          </a:prstGeom>
        </p:spPr>
      </p:pic>
      <p:pic>
        <p:nvPicPr>
          <p:cNvPr id="8" name="Picture 7"/>
          <p:cNvPicPr>
            <a:picLocks noChangeAspect="1"/>
          </p:cNvPicPr>
          <p:nvPr/>
        </p:nvPicPr>
        <p:blipFill>
          <a:blip r:embed="rId3"/>
          <a:stretch>
            <a:fillRect/>
          </a:stretch>
        </p:blipFill>
        <p:spPr>
          <a:xfrm>
            <a:off x="1663700" y="4603829"/>
            <a:ext cx="3027362" cy="2006439"/>
          </a:xfrm>
          <a:prstGeom prst="rect">
            <a:avLst/>
          </a:prstGeom>
        </p:spPr>
      </p:pic>
    </p:spTree>
    <p:extLst>
      <p:ext uri="{BB962C8B-B14F-4D97-AF65-F5344CB8AC3E}">
        <p14:creationId xmlns:p14="http://schemas.microsoft.com/office/powerpoint/2010/main" val="35383016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77224" y="298452"/>
            <a:ext cx="3898776" cy="1143000"/>
          </a:xfrm>
        </p:spPr>
        <p:txBody>
          <a:bodyPr/>
          <a:lstStyle/>
          <a:p>
            <a:pPr algn="ctr"/>
            <a:r>
              <a:rPr lang="en-GB" dirty="0" smtClean="0"/>
              <a:t>Imagine…</a:t>
            </a:r>
            <a:endParaRPr lang="en-GB" dirty="0"/>
          </a:p>
        </p:txBody>
      </p:sp>
      <p:sp>
        <p:nvSpPr>
          <p:cNvPr id="3" name="Content Placeholder 2"/>
          <p:cNvSpPr>
            <a:spLocks noGrp="1"/>
          </p:cNvSpPr>
          <p:nvPr>
            <p:ph idx="1"/>
          </p:nvPr>
        </p:nvSpPr>
        <p:spPr>
          <a:xfrm>
            <a:off x="7037263" y="1851224"/>
            <a:ext cx="4042792" cy="4525963"/>
          </a:xfrm>
        </p:spPr>
        <p:txBody>
          <a:bodyPr/>
          <a:lstStyle/>
          <a:p>
            <a:r>
              <a:rPr lang="en-GB" dirty="0" smtClean="0"/>
              <a:t>What would a world where school had never been invented look like? </a:t>
            </a:r>
            <a:endParaRPr lang="en-GB" dirty="0"/>
          </a:p>
        </p:txBody>
      </p:sp>
      <p:sp>
        <p:nvSpPr>
          <p:cNvPr id="4" name="Title 1"/>
          <p:cNvSpPr txBox="1">
            <a:spLocks/>
          </p:cNvSpPr>
          <p:nvPr/>
        </p:nvSpPr>
        <p:spPr>
          <a:xfrm>
            <a:off x="1195636" y="282576"/>
            <a:ext cx="3898776" cy="1143000"/>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dirty="0" err="1">
                <a:solidFill>
                  <a:srgbClr val="0070C0"/>
                </a:solidFill>
              </a:rPr>
              <a:t>Dychmygwch</a:t>
            </a:r>
            <a:r>
              <a:rPr lang="en-GB" dirty="0">
                <a:solidFill>
                  <a:srgbClr val="0070C0"/>
                </a:solidFill>
              </a:rPr>
              <a:t>…</a:t>
            </a:r>
          </a:p>
        </p:txBody>
      </p:sp>
      <p:sp>
        <p:nvSpPr>
          <p:cNvPr id="5" name="Content Placeholder 2"/>
          <p:cNvSpPr txBox="1">
            <a:spLocks/>
          </p:cNvSpPr>
          <p:nvPr/>
        </p:nvSpPr>
        <p:spPr>
          <a:xfrm>
            <a:off x="1195636" y="3674617"/>
            <a:ext cx="4042792" cy="2673701"/>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r>
              <a:rPr lang="en-GB" dirty="0">
                <a:solidFill>
                  <a:srgbClr val="0070C0"/>
                </a:solidFill>
              </a:rPr>
              <a:t>Beth </a:t>
            </a:r>
            <a:r>
              <a:rPr lang="en-GB" dirty="0" err="1">
                <a:solidFill>
                  <a:srgbClr val="0070C0"/>
                </a:solidFill>
              </a:rPr>
              <a:t>fyddai</a:t>
            </a:r>
            <a:r>
              <a:rPr lang="en-GB" dirty="0">
                <a:solidFill>
                  <a:srgbClr val="0070C0"/>
                </a:solidFill>
              </a:rPr>
              <a:t> </a:t>
            </a:r>
            <a:r>
              <a:rPr lang="en-GB" dirty="0" err="1">
                <a:solidFill>
                  <a:srgbClr val="0070C0"/>
                </a:solidFill>
              </a:rPr>
              <a:t>byd</a:t>
            </a:r>
            <a:r>
              <a:rPr lang="en-GB" dirty="0">
                <a:solidFill>
                  <a:srgbClr val="0070C0"/>
                </a:solidFill>
              </a:rPr>
              <a:t> </a:t>
            </a:r>
            <a:r>
              <a:rPr lang="en-GB" dirty="0" err="1">
                <a:solidFill>
                  <a:srgbClr val="0070C0"/>
                </a:solidFill>
              </a:rPr>
              <a:t>ble</a:t>
            </a:r>
            <a:r>
              <a:rPr lang="en-GB" dirty="0">
                <a:solidFill>
                  <a:srgbClr val="0070C0"/>
                </a:solidFill>
              </a:rPr>
              <a:t> </a:t>
            </a:r>
            <a:r>
              <a:rPr lang="en-GB" dirty="0" err="1">
                <a:solidFill>
                  <a:srgbClr val="0070C0"/>
                </a:solidFill>
              </a:rPr>
              <a:t>mae</a:t>
            </a:r>
            <a:r>
              <a:rPr lang="en-GB" dirty="0">
                <a:solidFill>
                  <a:srgbClr val="0070C0"/>
                </a:solidFill>
              </a:rPr>
              <a:t> </a:t>
            </a:r>
            <a:r>
              <a:rPr lang="en-GB" dirty="0" err="1">
                <a:solidFill>
                  <a:srgbClr val="0070C0"/>
                </a:solidFill>
              </a:rPr>
              <a:t>ysgol</a:t>
            </a:r>
            <a:r>
              <a:rPr lang="en-GB" dirty="0">
                <a:solidFill>
                  <a:srgbClr val="0070C0"/>
                </a:solidFill>
              </a:rPr>
              <a:t> </a:t>
            </a:r>
            <a:r>
              <a:rPr lang="en-GB" dirty="0" err="1">
                <a:solidFill>
                  <a:srgbClr val="0070C0"/>
                </a:solidFill>
              </a:rPr>
              <a:t>heb</a:t>
            </a:r>
            <a:r>
              <a:rPr lang="en-GB" dirty="0">
                <a:solidFill>
                  <a:srgbClr val="0070C0"/>
                </a:solidFill>
              </a:rPr>
              <a:t> </a:t>
            </a:r>
            <a:r>
              <a:rPr lang="en-GB" dirty="0" err="1">
                <a:solidFill>
                  <a:srgbClr val="0070C0"/>
                </a:solidFill>
              </a:rPr>
              <a:t>ei</a:t>
            </a:r>
            <a:r>
              <a:rPr lang="en-GB" dirty="0">
                <a:solidFill>
                  <a:srgbClr val="0070C0"/>
                </a:solidFill>
              </a:rPr>
              <a:t> </a:t>
            </a:r>
            <a:r>
              <a:rPr lang="en-GB" dirty="0" err="1">
                <a:solidFill>
                  <a:srgbClr val="0070C0"/>
                </a:solidFill>
              </a:rPr>
              <a:t>greu</a:t>
            </a:r>
            <a:r>
              <a:rPr lang="en-GB" dirty="0">
                <a:solidFill>
                  <a:srgbClr val="0070C0"/>
                </a:solidFill>
              </a:rPr>
              <a:t> </a:t>
            </a:r>
            <a:r>
              <a:rPr lang="en-GB" dirty="0" err="1">
                <a:solidFill>
                  <a:srgbClr val="0070C0"/>
                </a:solidFill>
              </a:rPr>
              <a:t>yn</a:t>
            </a:r>
            <a:r>
              <a:rPr lang="en-GB" dirty="0">
                <a:solidFill>
                  <a:srgbClr val="0070C0"/>
                </a:solidFill>
              </a:rPr>
              <a:t> </a:t>
            </a:r>
            <a:r>
              <a:rPr lang="en-GB" dirty="0" err="1">
                <a:solidFill>
                  <a:srgbClr val="0070C0"/>
                </a:solidFill>
              </a:rPr>
              <a:t>edrych</a:t>
            </a:r>
            <a:r>
              <a:rPr lang="en-GB" dirty="0">
                <a:solidFill>
                  <a:srgbClr val="0070C0"/>
                </a:solidFill>
              </a:rPr>
              <a:t> </a:t>
            </a:r>
            <a:r>
              <a:rPr lang="en-GB" dirty="0" err="1">
                <a:solidFill>
                  <a:srgbClr val="0070C0"/>
                </a:solidFill>
              </a:rPr>
              <a:t>fel</a:t>
            </a:r>
            <a:r>
              <a:rPr lang="en-GB" dirty="0">
                <a:solidFill>
                  <a:srgbClr val="0070C0"/>
                </a:solidFill>
              </a:rPr>
              <a:t>? </a:t>
            </a:r>
          </a:p>
        </p:txBody>
      </p:sp>
      <p:pic>
        <p:nvPicPr>
          <p:cNvPr id="1026" name="Picture 2" descr="C:\Users\TERRY\AppData\Local\Microsoft\Windows\INetCache\IE\RNM3TQB7\wondering-smiley-emoticon[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56149" y="1851224"/>
            <a:ext cx="1239171" cy="12961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C:\Users\TERRY\AppData\Local\Microsoft\Windows\INetCache\IE\CXF6HXNN\clipart-illustration-orange-man-holding-question-mark[1].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39125" y="3785532"/>
            <a:ext cx="1639068" cy="16390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72819950"/>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pPr algn="ctr"/>
            <a:r>
              <a:rPr lang="en-GB" dirty="0" smtClean="0">
                <a:latin typeface="Arial" panose="020B0604020202020204" pitchFamily="34" charset="0"/>
                <a:cs typeface="Arial" panose="020B0604020202020204" pitchFamily="34" charset="0"/>
              </a:rPr>
              <a:t>John Holt </a:t>
            </a:r>
            <a:br>
              <a:rPr lang="en-GB" dirty="0" smtClean="0">
                <a:latin typeface="Arial" panose="020B0604020202020204" pitchFamily="34" charset="0"/>
                <a:cs typeface="Arial" panose="020B0604020202020204" pitchFamily="34" charset="0"/>
              </a:rPr>
            </a:br>
            <a:r>
              <a:rPr lang="en-GB" dirty="0" smtClean="0"/>
              <a:t>(1923-1985) </a:t>
            </a:r>
            <a:endParaRPr lang="en-GB" dirty="0">
              <a:latin typeface="Arial" panose="020B0604020202020204" pitchFamily="34" charset="0"/>
              <a:cs typeface="Arial" panose="020B0604020202020204" pitchFamily="34" charset="0"/>
            </a:endParaRPr>
          </a:p>
        </p:txBody>
      </p:sp>
      <p:sp>
        <p:nvSpPr>
          <p:cNvPr id="6" name="Content Placeholder 5"/>
          <p:cNvSpPr>
            <a:spLocks noGrp="1"/>
          </p:cNvSpPr>
          <p:nvPr>
            <p:ph sz="half" idx="1"/>
          </p:nvPr>
        </p:nvSpPr>
        <p:spPr>
          <a:xfrm>
            <a:off x="6553200" y="1927225"/>
            <a:ext cx="5181600" cy="4351338"/>
          </a:xfrm>
          <a:prstGeom prst="rect">
            <a:avLst/>
          </a:prstGeom>
        </p:spPr>
        <p:style>
          <a:lnRef idx="2">
            <a:schemeClr val="dk1"/>
          </a:lnRef>
          <a:fillRef idx="1">
            <a:schemeClr val="lt1"/>
          </a:fillRef>
          <a:effectRef idx="0">
            <a:schemeClr val="dk1"/>
          </a:effectRef>
          <a:fontRef idx="minor">
            <a:schemeClr val="dk1"/>
          </a:fontRef>
        </p:style>
        <p:txBody>
          <a:bodyPr>
            <a:noAutofit/>
          </a:bodyPr>
          <a:lstStyle/>
          <a:p>
            <a:r>
              <a:rPr lang="en-GB" sz="2400" dirty="0"/>
              <a:t>John Holt was an American teacher and </a:t>
            </a:r>
            <a:r>
              <a:rPr lang="en-GB" b="1" dirty="0"/>
              <a:t>controversial education </a:t>
            </a:r>
            <a:r>
              <a:rPr lang="en-GB" sz="2400" dirty="0"/>
              <a:t>writer who advocated school reform and ultimately became one of the forces behind the </a:t>
            </a:r>
            <a:r>
              <a:rPr lang="en-GB" b="1" dirty="0"/>
              <a:t>homeschooling movement</a:t>
            </a:r>
            <a:r>
              <a:rPr lang="en-GB" sz="2400" dirty="0"/>
              <a:t> of the 70’s and 80’s</a:t>
            </a:r>
            <a:r>
              <a:rPr lang="en-GB" sz="2400" dirty="0" smtClean="0"/>
              <a:t>.</a:t>
            </a:r>
          </a:p>
          <a:p>
            <a:pPr marL="0" indent="0">
              <a:buNone/>
            </a:pPr>
            <a:endParaRPr lang="en-GB" sz="2400" dirty="0"/>
          </a:p>
          <a:p>
            <a:r>
              <a:rPr lang="en-GB" sz="2400" dirty="0"/>
              <a:t> He wrote ten books about education and founded the magazine </a:t>
            </a:r>
            <a:r>
              <a:rPr lang="en-GB" sz="2400" i="1" dirty="0"/>
              <a:t>Growing Without Schooling</a:t>
            </a:r>
            <a:r>
              <a:rPr lang="en-GB" sz="2400" dirty="0"/>
              <a:t>. </a:t>
            </a:r>
          </a:p>
          <a:p>
            <a:endParaRPr lang="en-GB" sz="2000" i="1" dirty="0">
              <a:latin typeface="Arial" panose="020B0604020202020204" pitchFamily="34" charset="0"/>
              <a:cs typeface="Arial" panose="020B0604020202020204" pitchFamily="34" charset="0"/>
            </a:endParaRPr>
          </a:p>
        </p:txBody>
      </p:sp>
      <p:sp>
        <p:nvSpPr>
          <p:cNvPr id="2" name="Content Placeholder 1"/>
          <p:cNvSpPr>
            <a:spLocks noGrp="1"/>
          </p:cNvSpPr>
          <p:nvPr>
            <p:ph sz="half" idx="2"/>
          </p:nvPr>
        </p:nvSpPr>
        <p:spPr>
          <a:xfrm>
            <a:off x="838200" y="1927225"/>
            <a:ext cx="5181600" cy="4351338"/>
          </a:xfrm>
          <a:prstGeom prst="rect">
            <a:avLst/>
          </a:prstGeom>
        </p:spPr>
        <p:style>
          <a:lnRef idx="2">
            <a:schemeClr val="accent1"/>
          </a:lnRef>
          <a:fillRef idx="1">
            <a:schemeClr val="lt1"/>
          </a:fillRef>
          <a:effectRef idx="0">
            <a:schemeClr val="accent1"/>
          </a:effectRef>
          <a:fontRef idx="minor">
            <a:schemeClr val="dk1"/>
          </a:fontRef>
        </p:style>
        <p:txBody>
          <a:bodyPr>
            <a:normAutofit/>
          </a:bodyPr>
          <a:lstStyle/>
          <a:p>
            <a:r>
              <a:rPr lang="en-GB" sz="2400" dirty="0"/>
              <a:t>Athro </a:t>
            </a:r>
            <a:r>
              <a:rPr lang="en-GB" sz="2400" dirty="0" err="1"/>
              <a:t>Americanaidd</a:t>
            </a:r>
            <a:r>
              <a:rPr lang="en-GB" sz="2400" dirty="0"/>
              <a:t> ac </a:t>
            </a:r>
            <a:r>
              <a:rPr lang="en-GB" sz="2400" dirty="0" err="1"/>
              <a:t>awdur</a:t>
            </a:r>
            <a:r>
              <a:rPr lang="en-GB" sz="2400" dirty="0"/>
              <a:t> </a:t>
            </a:r>
            <a:r>
              <a:rPr lang="en-GB" b="1" dirty="0" err="1"/>
              <a:t>addysg</a:t>
            </a:r>
            <a:r>
              <a:rPr lang="en-GB" b="1" dirty="0"/>
              <a:t> </a:t>
            </a:r>
            <a:r>
              <a:rPr lang="en-GB" b="1" dirty="0" err="1"/>
              <a:t>dadleuol</a:t>
            </a:r>
            <a:r>
              <a:rPr lang="en-GB" b="1" dirty="0"/>
              <a:t> </a:t>
            </a:r>
            <a:r>
              <a:rPr lang="en-GB" sz="2400" dirty="0"/>
              <a:t>a </a:t>
            </a:r>
            <a:r>
              <a:rPr lang="en-GB" sz="2400" dirty="0" err="1"/>
              <a:t>hyrwyddodd</a:t>
            </a:r>
            <a:r>
              <a:rPr lang="en-GB" sz="2400" dirty="0"/>
              <a:t> </a:t>
            </a:r>
            <a:r>
              <a:rPr lang="en-GB" sz="2400" dirty="0" err="1"/>
              <a:t>diwygiad</a:t>
            </a:r>
            <a:r>
              <a:rPr lang="en-GB" sz="2400" dirty="0"/>
              <a:t> </a:t>
            </a:r>
            <a:r>
              <a:rPr lang="en-GB" sz="2400" dirty="0" err="1"/>
              <a:t>mewn</a:t>
            </a:r>
            <a:r>
              <a:rPr lang="en-GB" sz="2400" dirty="0"/>
              <a:t> </a:t>
            </a:r>
            <a:r>
              <a:rPr lang="en-GB" sz="2400" dirty="0" err="1"/>
              <a:t>ysgolion</a:t>
            </a:r>
            <a:r>
              <a:rPr lang="en-GB" sz="2400" dirty="0"/>
              <a:t> ac a </a:t>
            </a:r>
            <a:r>
              <a:rPr lang="en-GB" sz="2400" dirty="0" err="1"/>
              <a:t>ddaeth</a:t>
            </a:r>
            <a:r>
              <a:rPr lang="en-GB" sz="2400" dirty="0"/>
              <a:t> </a:t>
            </a:r>
            <a:r>
              <a:rPr lang="en-GB" sz="2400" dirty="0" err="1"/>
              <a:t>yn</a:t>
            </a:r>
            <a:r>
              <a:rPr lang="en-GB" sz="2400" dirty="0"/>
              <a:t> un </a:t>
            </a:r>
            <a:r>
              <a:rPr lang="en-GB" sz="2400" dirty="0" err="1"/>
              <a:t>o’r</a:t>
            </a:r>
            <a:r>
              <a:rPr lang="en-GB" sz="2400" dirty="0"/>
              <a:t> </a:t>
            </a:r>
            <a:r>
              <a:rPr lang="en-GB" sz="2400" dirty="0" err="1"/>
              <a:t>grymoedd</a:t>
            </a:r>
            <a:r>
              <a:rPr lang="en-GB" sz="2400" dirty="0"/>
              <a:t> y </a:t>
            </a:r>
            <a:r>
              <a:rPr lang="en-GB" sz="2400" dirty="0" err="1"/>
              <a:t>tu</a:t>
            </a:r>
            <a:r>
              <a:rPr lang="en-GB" sz="2400" dirty="0"/>
              <a:t> </a:t>
            </a:r>
            <a:r>
              <a:rPr lang="en-GB" sz="2400" dirty="0" err="1"/>
              <a:t>ôl</a:t>
            </a:r>
            <a:r>
              <a:rPr lang="en-GB" sz="2400" dirty="0"/>
              <a:t> </a:t>
            </a:r>
            <a:r>
              <a:rPr lang="en-GB" sz="2400" dirty="0" err="1"/>
              <a:t>i’r</a:t>
            </a:r>
            <a:r>
              <a:rPr lang="en-GB" sz="2400" dirty="0"/>
              <a:t> </a:t>
            </a:r>
            <a:r>
              <a:rPr lang="en-GB" sz="2400" dirty="0" err="1"/>
              <a:t>symudiad</a:t>
            </a:r>
            <a:r>
              <a:rPr lang="en-GB" sz="2400" dirty="0"/>
              <a:t> </a:t>
            </a:r>
            <a:r>
              <a:rPr lang="en-GB" b="1" dirty="0" err="1"/>
              <a:t>dysgu</a:t>
            </a:r>
            <a:r>
              <a:rPr lang="en-GB" b="1" dirty="0"/>
              <a:t> </a:t>
            </a:r>
            <a:r>
              <a:rPr lang="en-GB" b="1" dirty="0" err="1"/>
              <a:t>yn</a:t>
            </a:r>
            <a:r>
              <a:rPr lang="en-GB" b="1" dirty="0"/>
              <a:t> y </a:t>
            </a:r>
            <a:r>
              <a:rPr lang="en-GB" b="1" dirty="0" err="1"/>
              <a:t>cartref</a:t>
            </a:r>
            <a:r>
              <a:rPr lang="en-GB" b="1" dirty="0"/>
              <a:t> </a:t>
            </a:r>
            <a:r>
              <a:rPr lang="en-GB" sz="2400" dirty="0" err="1"/>
              <a:t>yn</a:t>
            </a:r>
            <a:r>
              <a:rPr lang="en-GB" sz="2400" dirty="0"/>
              <a:t> y 70au </a:t>
            </a:r>
            <a:r>
              <a:rPr lang="en-GB" sz="2400" dirty="0" err="1"/>
              <a:t>a’r</a:t>
            </a:r>
            <a:r>
              <a:rPr lang="en-GB" sz="2400" dirty="0"/>
              <a:t> 80au.</a:t>
            </a:r>
          </a:p>
          <a:p>
            <a:endParaRPr lang="en-GB" sz="2400" dirty="0"/>
          </a:p>
          <a:p>
            <a:r>
              <a:rPr lang="en-GB" sz="2400" dirty="0" err="1"/>
              <a:t>Ysgrifennodd</a:t>
            </a:r>
            <a:r>
              <a:rPr lang="en-GB" sz="2400" dirty="0"/>
              <a:t> 10 o </a:t>
            </a:r>
            <a:r>
              <a:rPr lang="en-GB" sz="2400" dirty="0" err="1"/>
              <a:t>lyfrau</a:t>
            </a:r>
            <a:r>
              <a:rPr lang="en-GB" sz="2400" dirty="0"/>
              <a:t> am </a:t>
            </a:r>
            <a:r>
              <a:rPr lang="en-GB" sz="2400" dirty="0" err="1"/>
              <a:t>addysg</a:t>
            </a:r>
            <a:r>
              <a:rPr lang="en-GB" sz="2400" dirty="0"/>
              <a:t> a </a:t>
            </a:r>
            <a:r>
              <a:rPr lang="en-GB" sz="2400" dirty="0" err="1"/>
              <a:t>dechreuodd</a:t>
            </a:r>
            <a:r>
              <a:rPr lang="en-GB" sz="2400" dirty="0"/>
              <a:t> y </a:t>
            </a:r>
            <a:r>
              <a:rPr lang="en-GB" sz="2400" dirty="0" err="1"/>
              <a:t>cylchgrawn</a:t>
            </a:r>
            <a:r>
              <a:rPr lang="en-GB" sz="2400" dirty="0"/>
              <a:t> </a:t>
            </a:r>
            <a:r>
              <a:rPr lang="en-GB" sz="2400" i="1" dirty="0"/>
              <a:t>Growing Without Schooling</a:t>
            </a:r>
            <a:r>
              <a:rPr lang="en-GB" sz="2400" dirty="0"/>
              <a:t>. </a:t>
            </a:r>
          </a:p>
          <a:p>
            <a:endParaRPr lang="cy-GB" sz="2000" dirty="0"/>
          </a:p>
        </p:txBody>
      </p:sp>
    </p:spTree>
    <p:extLst>
      <p:ext uri="{BB962C8B-B14F-4D97-AF65-F5344CB8AC3E}">
        <p14:creationId xmlns:p14="http://schemas.microsoft.com/office/powerpoint/2010/main" val="11354728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normAutofit/>
          </a:bodyPr>
          <a:lstStyle/>
          <a:p>
            <a:pPr algn="ctr"/>
            <a:r>
              <a:rPr lang="en-GB" dirty="0" err="1" smtClean="0">
                <a:solidFill>
                  <a:schemeClr val="tx2"/>
                </a:solidFill>
                <a:latin typeface="Arial" panose="020B0604020202020204" pitchFamily="34" charset="0"/>
                <a:cs typeface="Arial" panose="020B0604020202020204" pitchFamily="34" charset="0"/>
              </a:rPr>
              <a:t>Syniadau</a:t>
            </a:r>
            <a:r>
              <a:rPr lang="en-GB" dirty="0" smtClean="0">
                <a:solidFill>
                  <a:schemeClr val="tx2"/>
                </a:solidFill>
                <a:latin typeface="Arial" panose="020B0604020202020204" pitchFamily="34" charset="0"/>
                <a:cs typeface="Arial" panose="020B0604020202020204" pitchFamily="34" charset="0"/>
              </a:rPr>
              <a:t> </a:t>
            </a:r>
            <a:r>
              <a:rPr lang="en-GB" dirty="0" err="1" smtClean="0">
                <a:solidFill>
                  <a:schemeClr val="tx2"/>
                </a:solidFill>
                <a:latin typeface="Arial" panose="020B0604020202020204" pitchFamily="34" charset="0"/>
                <a:cs typeface="Arial" panose="020B0604020202020204" pitchFamily="34" charset="0"/>
              </a:rPr>
              <a:t>Radicalaidd</a:t>
            </a:r>
            <a:r>
              <a:rPr lang="en-GB" dirty="0" smtClean="0">
                <a:solidFill>
                  <a:schemeClr val="tx2"/>
                </a:solidFill>
                <a:latin typeface="Arial" panose="020B0604020202020204" pitchFamily="34" charset="0"/>
                <a:cs typeface="Arial" panose="020B0604020202020204" pitchFamily="34" charset="0"/>
              </a:rPr>
              <a:t/>
            </a:r>
            <a:br>
              <a:rPr lang="en-GB" dirty="0" smtClean="0">
                <a:solidFill>
                  <a:schemeClr val="tx2"/>
                </a:solidFill>
                <a:latin typeface="Arial" panose="020B0604020202020204" pitchFamily="34" charset="0"/>
                <a:cs typeface="Arial" panose="020B0604020202020204" pitchFamily="34" charset="0"/>
              </a:rPr>
            </a:br>
            <a:r>
              <a:rPr lang="en-GB" i="1" dirty="0">
                <a:latin typeface="Arial" panose="020B0604020202020204" pitchFamily="34" charset="0"/>
                <a:cs typeface="Arial" panose="020B0604020202020204" pitchFamily="34" charset="0"/>
              </a:rPr>
              <a:t>Radical Ideas</a:t>
            </a:r>
            <a:endParaRPr lang="en-GB" i="1" dirty="0">
              <a:solidFill>
                <a:schemeClr val="tx2">
                  <a:lumMod val="60000"/>
                  <a:lumOff val="40000"/>
                </a:schemeClr>
              </a:solidFill>
              <a:latin typeface="Arial" panose="020B0604020202020204" pitchFamily="34" charset="0"/>
              <a:cs typeface="Arial" panose="020B0604020202020204" pitchFamily="34" charset="0"/>
            </a:endParaRPr>
          </a:p>
        </p:txBody>
      </p:sp>
      <p:sp>
        <p:nvSpPr>
          <p:cNvPr id="7" name="Content Placeholder 6"/>
          <p:cNvSpPr>
            <a:spLocks noGrp="1"/>
          </p:cNvSpPr>
          <p:nvPr>
            <p:ph sz="half" idx="1"/>
          </p:nvPr>
        </p:nvSpPr>
        <p:spPr>
          <a:prstGeom prst="rect">
            <a:avLst/>
          </a:prstGeom>
        </p:spPr>
        <p:style>
          <a:lnRef idx="2">
            <a:schemeClr val="accent1"/>
          </a:lnRef>
          <a:fillRef idx="1">
            <a:schemeClr val="lt1"/>
          </a:fillRef>
          <a:effectRef idx="0">
            <a:schemeClr val="accent1"/>
          </a:effectRef>
          <a:fontRef idx="minor">
            <a:schemeClr val="dk1"/>
          </a:fontRef>
        </p:style>
        <p:txBody>
          <a:bodyPr>
            <a:normAutofit fontScale="62500" lnSpcReduction="20000"/>
          </a:bodyPr>
          <a:lstStyle/>
          <a:p>
            <a:r>
              <a:rPr lang="en-GB" sz="3800" dirty="0" err="1">
                <a:cs typeface="Arial" panose="020B0604020202020204" pitchFamily="34" charset="0"/>
              </a:rPr>
              <a:t>Yn</a:t>
            </a:r>
            <a:r>
              <a:rPr lang="en-GB" sz="3800" dirty="0">
                <a:cs typeface="Arial" panose="020B0604020202020204" pitchFamily="34" charset="0"/>
              </a:rPr>
              <a:t> </a:t>
            </a:r>
            <a:r>
              <a:rPr lang="en-GB" sz="3800" dirty="0" err="1">
                <a:cs typeface="Arial" panose="020B0604020202020204" pitchFamily="34" charset="0"/>
              </a:rPr>
              <a:t>ei</a:t>
            </a:r>
            <a:r>
              <a:rPr lang="en-GB" sz="3800" dirty="0">
                <a:cs typeface="Arial" panose="020B0604020202020204" pitchFamily="34" charset="0"/>
              </a:rPr>
              <a:t> </a:t>
            </a:r>
            <a:r>
              <a:rPr lang="en-GB" sz="3800" dirty="0" err="1">
                <a:cs typeface="Arial" panose="020B0604020202020204" pitchFamily="34" charset="0"/>
              </a:rPr>
              <a:t>ddyddiau</a:t>
            </a:r>
            <a:r>
              <a:rPr lang="en-GB" sz="3800" dirty="0">
                <a:cs typeface="Arial" panose="020B0604020202020204" pitchFamily="34" charset="0"/>
              </a:rPr>
              <a:t> </a:t>
            </a:r>
            <a:r>
              <a:rPr lang="en-GB" sz="3800" dirty="0" err="1">
                <a:cs typeface="Arial" panose="020B0604020202020204" pitchFamily="34" charset="0"/>
              </a:rPr>
              <a:t>cynnar</a:t>
            </a:r>
            <a:r>
              <a:rPr lang="en-GB" sz="3800" dirty="0">
                <a:cs typeface="Arial" panose="020B0604020202020204" pitchFamily="34" charset="0"/>
              </a:rPr>
              <a:t> </a:t>
            </a:r>
            <a:r>
              <a:rPr lang="en-GB" sz="3800" dirty="0" err="1">
                <a:cs typeface="Arial" panose="020B0604020202020204" pitchFamily="34" charset="0"/>
              </a:rPr>
              <a:t>fel</a:t>
            </a:r>
            <a:r>
              <a:rPr lang="en-GB" sz="3800" dirty="0">
                <a:cs typeface="Arial" panose="020B0604020202020204" pitchFamily="34" charset="0"/>
              </a:rPr>
              <a:t> </a:t>
            </a:r>
            <a:r>
              <a:rPr lang="en-GB" sz="3800" dirty="0" err="1">
                <a:cs typeface="Arial" panose="020B0604020202020204" pitchFamily="34" charset="0"/>
              </a:rPr>
              <a:t>addysgwr</a:t>
            </a:r>
            <a:r>
              <a:rPr lang="en-GB" sz="3800" dirty="0">
                <a:cs typeface="Arial" panose="020B0604020202020204" pitchFamily="34" charset="0"/>
              </a:rPr>
              <a:t>, </a:t>
            </a:r>
            <a:r>
              <a:rPr lang="en-GB" sz="3800" dirty="0" err="1">
                <a:cs typeface="Arial" panose="020B0604020202020204" pitchFamily="34" charset="0"/>
              </a:rPr>
              <a:t>ceisiodd</a:t>
            </a:r>
            <a:r>
              <a:rPr lang="en-GB" sz="3800" dirty="0">
                <a:cs typeface="Arial" panose="020B0604020202020204" pitchFamily="34" charset="0"/>
              </a:rPr>
              <a:t> </a:t>
            </a:r>
            <a:r>
              <a:rPr lang="en-GB" sz="5100" b="1" dirty="0" err="1">
                <a:cs typeface="Arial" panose="020B0604020202020204" pitchFamily="34" charset="0"/>
              </a:rPr>
              <a:t>ddiwygio’r</a:t>
            </a:r>
            <a:r>
              <a:rPr lang="en-GB" sz="5100" b="1" dirty="0">
                <a:cs typeface="Arial" panose="020B0604020202020204" pitchFamily="34" charset="0"/>
              </a:rPr>
              <a:t> system </a:t>
            </a:r>
            <a:r>
              <a:rPr lang="en-GB" sz="5100" b="1" dirty="0" err="1">
                <a:cs typeface="Arial" panose="020B0604020202020204" pitchFamily="34" charset="0"/>
              </a:rPr>
              <a:t>addysg</a:t>
            </a:r>
            <a:r>
              <a:rPr lang="en-GB" sz="5100" b="1" dirty="0">
                <a:cs typeface="Arial" panose="020B0604020202020204" pitchFamily="34" charset="0"/>
              </a:rPr>
              <a:t>.</a:t>
            </a:r>
            <a:endParaRPr lang="en-GB" sz="3800" b="1" dirty="0">
              <a:cs typeface="Arial" panose="020B0604020202020204" pitchFamily="34" charset="0"/>
            </a:endParaRPr>
          </a:p>
          <a:p>
            <a:pPr marL="0" indent="0">
              <a:buNone/>
            </a:pPr>
            <a:endParaRPr lang="en-GB" sz="3400" dirty="0">
              <a:latin typeface="Arial" panose="020B0604020202020204" pitchFamily="34" charset="0"/>
              <a:cs typeface="Arial" panose="020B0604020202020204" pitchFamily="34" charset="0"/>
            </a:endParaRPr>
          </a:p>
          <a:p>
            <a:pPr marL="0" indent="0">
              <a:buNone/>
            </a:pPr>
            <a:endParaRPr lang="en-GB" sz="3400" dirty="0">
              <a:latin typeface="Arial" panose="020B0604020202020204" pitchFamily="34" charset="0"/>
              <a:cs typeface="Arial" panose="020B0604020202020204" pitchFamily="34" charset="0"/>
            </a:endParaRPr>
          </a:p>
          <a:p>
            <a:r>
              <a:rPr lang="en-GB" sz="3800" dirty="0"/>
              <a:t>“Children do poorly in school because they’re </a:t>
            </a:r>
            <a:r>
              <a:rPr lang="en-GB" sz="3800" b="1" u="sng" dirty="0"/>
              <a:t>bored</a:t>
            </a:r>
            <a:r>
              <a:rPr lang="en-GB" sz="3800" dirty="0"/>
              <a:t> with the </a:t>
            </a:r>
            <a:r>
              <a:rPr lang="en-GB" sz="3800" b="1" u="sng" dirty="0"/>
              <a:t>meaningless</a:t>
            </a:r>
            <a:r>
              <a:rPr lang="en-GB" sz="3800" dirty="0"/>
              <a:t> work . . In essence I’d realized, from observing and teaching, that </a:t>
            </a:r>
            <a:r>
              <a:rPr lang="en-GB" sz="5100" b="1" dirty="0"/>
              <a:t>school is a place where children learn to be stupid!”  </a:t>
            </a:r>
            <a:r>
              <a:rPr lang="en-GB" sz="3800" dirty="0"/>
              <a:t>(Holt)</a:t>
            </a:r>
            <a:endParaRPr lang="en-GB" sz="3800" i="1" dirty="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
        <p:nvSpPr>
          <p:cNvPr id="8" name="Content Placeholder 7"/>
          <p:cNvSpPr>
            <a:spLocks noGrp="1"/>
          </p:cNvSpPr>
          <p:nvPr>
            <p:ph sz="half" idx="2"/>
          </p:nvPr>
        </p:nvSpPr>
        <p:spPr>
          <a:prstGeom prst="rect">
            <a:avLst/>
          </a:prstGeom>
        </p:spPr>
        <p:style>
          <a:lnRef idx="2">
            <a:schemeClr val="dk1"/>
          </a:lnRef>
          <a:fillRef idx="1">
            <a:schemeClr val="lt1"/>
          </a:fillRef>
          <a:effectRef idx="0">
            <a:schemeClr val="dk1"/>
          </a:effectRef>
          <a:fontRef idx="minor">
            <a:schemeClr val="dk1"/>
          </a:fontRef>
        </p:style>
        <p:txBody>
          <a:bodyPr>
            <a:normAutofit fontScale="62500" lnSpcReduction="20000"/>
          </a:bodyPr>
          <a:lstStyle/>
          <a:p>
            <a:r>
              <a:rPr lang="en-GB" sz="4000" dirty="0" smtClean="0"/>
              <a:t>In his early days of teaching, John Holt tried to </a:t>
            </a:r>
            <a:r>
              <a:rPr lang="en-GB" sz="4600" b="1" dirty="0"/>
              <a:t>reform the educational system</a:t>
            </a:r>
            <a:r>
              <a:rPr lang="en-GB" sz="4000" dirty="0" smtClean="0"/>
              <a:t>. </a:t>
            </a:r>
          </a:p>
          <a:p>
            <a:pPr marL="0" indent="0">
              <a:buNone/>
            </a:pPr>
            <a:endParaRPr lang="en-GB" sz="4000" dirty="0" smtClean="0"/>
          </a:p>
          <a:p>
            <a:pPr marL="0" indent="0">
              <a:buNone/>
            </a:pPr>
            <a:endParaRPr lang="en-GB" sz="4000" dirty="0" smtClean="0"/>
          </a:p>
          <a:p>
            <a:r>
              <a:rPr lang="en-GB" sz="4000" dirty="0" smtClean="0"/>
              <a:t>“Children do poorly in school because they’re </a:t>
            </a:r>
            <a:r>
              <a:rPr lang="en-GB" sz="4000" b="1" u="sng" dirty="0" smtClean="0"/>
              <a:t>bored</a:t>
            </a:r>
            <a:r>
              <a:rPr lang="en-GB" sz="4000" dirty="0" smtClean="0"/>
              <a:t> with the </a:t>
            </a:r>
            <a:r>
              <a:rPr lang="en-GB" sz="4000" b="1" u="sng" dirty="0" smtClean="0"/>
              <a:t>meaningless</a:t>
            </a:r>
            <a:r>
              <a:rPr lang="en-GB" sz="4000" dirty="0" smtClean="0"/>
              <a:t> work... In essence I’d realized, from observing and teaching, that </a:t>
            </a:r>
            <a:r>
              <a:rPr lang="en-GB" sz="5100" b="1" dirty="0"/>
              <a:t>school is a place where children learn to be stupid!</a:t>
            </a:r>
            <a:r>
              <a:rPr lang="en-GB" sz="4000" dirty="0" smtClean="0"/>
              <a:t>”  (Holt</a:t>
            </a:r>
            <a:r>
              <a:rPr lang="en-GB" dirty="0" smtClean="0"/>
              <a:t>)</a:t>
            </a:r>
            <a:endParaRPr lang="en-GB" i="1"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1452836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414872" y="3877320"/>
            <a:ext cx="9362256" cy="267765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r>
              <a:rPr lang="en-GB" sz="2800" dirty="0"/>
              <a:t>“It's not that I feel that school is a good idea gone wrong, but a wrong idea from the word go. It's a nutty notion that we can have a place where nothing but learning happens, cut off from the rest of life.“</a:t>
            </a:r>
          </a:p>
          <a:p>
            <a:pPr algn="r"/>
            <a:endParaRPr lang="en-GB" sz="2800" dirty="0"/>
          </a:p>
          <a:p>
            <a:pPr algn="r"/>
            <a:r>
              <a:rPr lang="en-GB" sz="2800" dirty="0"/>
              <a:t>John Holt</a:t>
            </a:r>
          </a:p>
        </p:txBody>
      </p:sp>
      <p:sp>
        <p:nvSpPr>
          <p:cNvPr id="2" name="Title 1"/>
          <p:cNvSpPr>
            <a:spLocks noGrp="1"/>
          </p:cNvSpPr>
          <p:nvPr>
            <p:ph type="title"/>
          </p:nvPr>
        </p:nvSpPr>
        <p:spPr/>
        <p:txBody>
          <a:bodyPr>
            <a:normAutofit fontScale="90000"/>
          </a:bodyPr>
          <a:lstStyle/>
          <a:p>
            <a:pPr algn="ctr"/>
            <a:r>
              <a:rPr lang="en-GB" sz="3600" dirty="0"/>
              <a:t/>
            </a:r>
            <a:br>
              <a:rPr lang="en-GB" sz="3600" dirty="0"/>
            </a:br>
            <a:r>
              <a:rPr lang="en-GB" dirty="0" err="1">
                <a:solidFill>
                  <a:schemeClr val="tx2"/>
                </a:solidFill>
              </a:rPr>
              <a:t>Methiant</a:t>
            </a:r>
            <a:r>
              <a:rPr lang="en-GB" dirty="0">
                <a:solidFill>
                  <a:schemeClr val="tx2"/>
                </a:solidFill>
              </a:rPr>
              <a:t>… </a:t>
            </a:r>
            <a:r>
              <a:rPr lang="en-GB" dirty="0" err="1">
                <a:solidFill>
                  <a:schemeClr val="tx2"/>
                </a:solidFill>
              </a:rPr>
              <a:t>Ofn</a:t>
            </a:r>
            <a:r>
              <a:rPr lang="en-GB" dirty="0">
                <a:solidFill>
                  <a:schemeClr val="tx2"/>
                </a:solidFill>
              </a:rPr>
              <a:t>, </a:t>
            </a:r>
            <a:r>
              <a:rPr lang="en-GB" dirty="0" err="1">
                <a:solidFill>
                  <a:schemeClr val="tx2"/>
                </a:solidFill>
              </a:rPr>
              <a:t>Diflasrwydd</a:t>
            </a:r>
            <a:r>
              <a:rPr lang="en-GB" dirty="0">
                <a:solidFill>
                  <a:schemeClr val="tx2"/>
                </a:solidFill>
              </a:rPr>
              <a:t> a </a:t>
            </a:r>
            <a:r>
              <a:rPr lang="en-GB" dirty="0" err="1">
                <a:solidFill>
                  <a:schemeClr val="tx2"/>
                </a:solidFill>
              </a:rPr>
              <a:t>Dryswch</a:t>
            </a:r>
            <a:r>
              <a:rPr lang="en-GB" dirty="0">
                <a:solidFill>
                  <a:schemeClr val="tx2"/>
                </a:solidFill>
              </a:rPr>
              <a:t/>
            </a:r>
            <a:br>
              <a:rPr lang="en-GB" dirty="0">
                <a:solidFill>
                  <a:schemeClr val="tx2"/>
                </a:solidFill>
              </a:rPr>
            </a:br>
            <a:r>
              <a:rPr lang="en-GB" i="1" dirty="0"/>
              <a:t>Failure… Fear, Boredom and Confusion</a:t>
            </a:r>
            <a:br>
              <a:rPr lang="en-GB" i="1" dirty="0"/>
            </a:br>
            <a:endParaRPr lang="en-GB" i="1" dirty="0">
              <a:solidFill>
                <a:schemeClr val="tx2">
                  <a:lumMod val="60000"/>
                  <a:lumOff val="40000"/>
                </a:schemeClr>
              </a:solidFill>
            </a:endParaRPr>
          </a:p>
        </p:txBody>
      </p:sp>
      <p:pic>
        <p:nvPicPr>
          <p:cNvPr id="5" name="Picture 4"/>
          <p:cNvPicPr>
            <a:picLocks noChangeAspect="1"/>
          </p:cNvPicPr>
          <p:nvPr/>
        </p:nvPicPr>
        <p:blipFill>
          <a:blip r:embed="rId3"/>
          <a:stretch>
            <a:fillRect/>
          </a:stretch>
        </p:blipFill>
        <p:spPr>
          <a:xfrm>
            <a:off x="4508500" y="1690688"/>
            <a:ext cx="2620962" cy="1984693"/>
          </a:xfrm>
          <a:prstGeom prst="rect">
            <a:avLst/>
          </a:prstGeom>
        </p:spPr>
      </p:pic>
    </p:spTree>
    <p:extLst>
      <p:ext uri="{BB962C8B-B14F-4D97-AF65-F5344CB8AC3E}">
        <p14:creationId xmlns:p14="http://schemas.microsoft.com/office/powerpoint/2010/main" val="23099590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981200" y="274638"/>
            <a:ext cx="8229600" cy="994122"/>
          </a:xfrm>
        </p:spPr>
        <p:txBody>
          <a:bodyPr>
            <a:normAutofit fontScale="90000"/>
          </a:bodyPr>
          <a:lstStyle/>
          <a:p>
            <a:r>
              <a:rPr lang="en-GB" i="1" dirty="0" smtClean="0">
                <a:solidFill>
                  <a:schemeClr val="tx2">
                    <a:lumMod val="60000"/>
                    <a:lumOff val="40000"/>
                  </a:schemeClr>
                </a:solidFill>
              </a:rPr>
              <a:t/>
            </a:r>
            <a:br>
              <a:rPr lang="en-GB" i="1" dirty="0" smtClean="0">
                <a:solidFill>
                  <a:schemeClr val="tx2">
                    <a:lumMod val="60000"/>
                    <a:lumOff val="40000"/>
                  </a:schemeClr>
                </a:solidFill>
              </a:rPr>
            </a:br>
            <a:r>
              <a:rPr lang="en-GB" dirty="0" smtClean="0">
                <a:solidFill>
                  <a:schemeClr val="tx2"/>
                </a:solidFill>
              </a:rPr>
              <a:t>Beth </a:t>
            </a:r>
            <a:r>
              <a:rPr lang="en-GB" dirty="0" err="1">
                <a:solidFill>
                  <a:schemeClr val="tx2"/>
                </a:solidFill>
              </a:rPr>
              <a:t>oedd</a:t>
            </a:r>
            <a:r>
              <a:rPr lang="en-GB" dirty="0">
                <a:solidFill>
                  <a:schemeClr val="tx2"/>
                </a:solidFill>
              </a:rPr>
              <a:t> Holt </a:t>
            </a:r>
            <a:r>
              <a:rPr lang="en-GB" dirty="0" err="1">
                <a:solidFill>
                  <a:schemeClr val="tx2"/>
                </a:solidFill>
              </a:rPr>
              <a:t>yn</a:t>
            </a:r>
            <a:r>
              <a:rPr lang="en-GB" dirty="0">
                <a:solidFill>
                  <a:schemeClr val="tx2"/>
                </a:solidFill>
              </a:rPr>
              <a:t> </a:t>
            </a:r>
            <a:r>
              <a:rPr lang="en-GB" dirty="0" err="1">
                <a:solidFill>
                  <a:schemeClr val="tx2"/>
                </a:solidFill>
              </a:rPr>
              <a:t>credu</a:t>
            </a:r>
            <a:r>
              <a:rPr lang="en-GB" dirty="0">
                <a:solidFill>
                  <a:schemeClr val="tx2"/>
                </a:solidFill>
              </a:rPr>
              <a:t> am </a:t>
            </a:r>
            <a:r>
              <a:rPr lang="en-GB" dirty="0" err="1">
                <a:solidFill>
                  <a:schemeClr val="tx2"/>
                </a:solidFill>
              </a:rPr>
              <a:t>ddysgu</a:t>
            </a:r>
            <a:r>
              <a:rPr lang="en-GB" dirty="0">
                <a:solidFill>
                  <a:schemeClr val="tx2"/>
                </a:solidFill>
              </a:rPr>
              <a:t>?</a:t>
            </a:r>
            <a:r>
              <a:rPr lang="en-GB" dirty="0" smtClean="0">
                <a:solidFill>
                  <a:schemeClr val="tx2"/>
                </a:solidFill>
              </a:rPr>
              <a:t/>
            </a:r>
            <a:br>
              <a:rPr lang="en-GB" dirty="0" smtClean="0">
                <a:solidFill>
                  <a:schemeClr val="tx2"/>
                </a:solidFill>
              </a:rPr>
            </a:br>
            <a:r>
              <a:rPr lang="en-GB" i="1" dirty="0" smtClean="0"/>
              <a:t>What did Holt believe about learning?</a:t>
            </a:r>
            <a:br>
              <a:rPr lang="en-GB" i="1" dirty="0" smtClean="0"/>
            </a:br>
            <a:endParaRPr lang="en-GB" i="1" dirty="0">
              <a:solidFill>
                <a:schemeClr val="tx2">
                  <a:lumMod val="60000"/>
                  <a:lumOff val="40000"/>
                </a:schemeClr>
              </a:solidFill>
            </a:endParaRPr>
          </a:p>
        </p:txBody>
      </p:sp>
      <p:sp>
        <p:nvSpPr>
          <p:cNvPr id="5" name="Rectangle 4"/>
          <p:cNvSpPr/>
          <p:nvPr/>
        </p:nvSpPr>
        <p:spPr>
          <a:xfrm>
            <a:off x="1166540" y="4936354"/>
            <a:ext cx="3240360" cy="1569660"/>
          </a:xfrm>
          <a:prstGeom prst="rect">
            <a:avLst/>
          </a:prstGeom>
        </p:spPr>
        <p:txBody>
          <a:bodyPr wrap="square">
            <a:spAutoFit/>
          </a:bodyPr>
          <a:lstStyle/>
          <a:p>
            <a:pPr algn="ctr"/>
            <a:r>
              <a:rPr lang="en-GB" sz="3200" dirty="0">
                <a:hlinkClick r:id="rId2"/>
              </a:rPr>
              <a:t>Holt ac </a:t>
            </a:r>
            <a:r>
              <a:rPr lang="en-GB" sz="3200" dirty="0" err="1">
                <a:hlinkClick r:id="rId2"/>
              </a:rPr>
              <a:t>Addysg</a:t>
            </a:r>
            <a:r>
              <a:rPr lang="en-GB" sz="3200" dirty="0">
                <a:hlinkClick r:id="rId2"/>
              </a:rPr>
              <a:t>/ Holt and Education</a:t>
            </a:r>
            <a:endParaRPr lang="en-GB" sz="3200" dirty="0"/>
          </a:p>
        </p:txBody>
      </p:sp>
      <p:sp>
        <p:nvSpPr>
          <p:cNvPr id="7" name="TextBox 6"/>
          <p:cNvSpPr txBox="1"/>
          <p:nvPr/>
        </p:nvSpPr>
        <p:spPr>
          <a:xfrm>
            <a:off x="5447928" y="1772816"/>
            <a:ext cx="5880472" cy="1938992"/>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a:t>Listen to Holt describe some of his key ideas about learning. </a:t>
            </a:r>
          </a:p>
          <a:p>
            <a:endParaRPr lang="en-GB" sz="2400" dirty="0"/>
          </a:p>
          <a:p>
            <a:r>
              <a:rPr lang="en-GB" sz="2400" dirty="0"/>
              <a:t>Write a list  of any key messages or important ideas Holt shares about his beliefs of learning. </a:t>
            </a:r>
          </a:p>
        </p:txBody>
      </p:sp>
      <p:sp>
        <p:nvSpPr>
          <p:cNvPr id="8" name="TextBox 7"/>
          <p:cNvSpPr txBox="1"/>
          <p:nvPr/>
        </p:nvSpPr>
        <p:spPr>
          <a:xfrm>
            <a:off x="5447928" y="4210390"/>
            <a:ext cx="5880472" cy="1938992"/>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2400" i="1" dirty="0" err="1">
                <a:solidFill>
                  <a:schemeClr val="tx2">
                    <a:lumMod val="60000"/>
                    <a:lumOff val="40000"/>
                  </a:schemeClr>
                </a:solidFill>
              </a:rPr>
              <a:t>Gwrandewch</a:t>
            </a:r>
            <a:r>
              <a:rPr lang="en-GB" sz="2400" i="1" dirty="0">
                <a:solidFill>
                  <a:schemeClr val="tx2">
                    <a:lumMod val="60000"/>
                    <a:lumOff val="40000"/>
                  </a:schemeClr>
                </a:solidFill>
              </a:rPr>
              <a:t> </a:t>
            </a:r>
            <a:r>
              <a:rPr lang="en-GB" sz="2400" i="1" dirty="0" err="1">
                <a:solidFill>
                  <a:schemeClr val="tx2">
                    <a:lumMod val="60000"/>
                    <a:lumOff val="40000"/>
                  </a:schemeClr>
                </a:solidFill>
              </a:rPr>
              <a:t>i</a:t>
            </a:r>
            <a:r>
              <a:rPr lang="en-GB" sz="2400" i="1" dirty="0">
                <a:solidFill>
                  <a:schemeClr val="tx2">
                    <a:lumMod val="60000"/>
                    <a:lumOff val="40000"/>
                  </a:schemeClr>
                </a:solidFill>
              </a:rPr>
              <a:t> Holt </a:t>
            </a:r>
            <a:r>
              <a:rPr lang="en-GB" sz="2400" i="1" dirty="0" err="1">
                <a:solidFill>
                  <a:schemeClr val="tx2">
                    <a:lumMod val="60000"/>
                    <a:lumOff val="40000"/>
                  </a:schemeClr>
                </a:solidFill>
              </a:rPr>
              <a:t>yn</a:t>
            </a:r>
            <a:r>
              <a:rPr lang="en-GB" sz="2400" i="1" dirty="0">
                <a:solidFill>
                  <a:schemeClr val="tx2">
                    <a:lumMod val="60000"/>
                    <a:lumOff val="40000"/>
                  </a:schemeClr>
                </a:solidFill>
              </a:rPr>
              <a:t> </a:t>
            </a:r>
            <a:r>
              <a:rPr lang="en-GB" sz="2400" i="1" dirty="0" err="1">
                <a:solidFill>
                  <a:schemeClr val="tx2">
                    <a:lumMod val="60000"/>
                    <a:lumOff val="40000"/>
                  </a:schemeClr>
                </a:solidFill>
              </a:rPr>
              <a:t>esbonio</a:t>
            </a:r>
            <a:r>
              <a:rPr lang="en-GB" sz="2400" i="1" dirty="0">
                <a:solidFill>
                  <a:schemeClr val="tx2">
                    <a:lumMod val="60000"/>
                    <a:lumOff val="40000"/>
                  </a:schemeClr>
                </a:solidFill>
              </a:rPr>
              <a:t> </a:t>
            </a:r>
            <a:r>
              <a:rPr lang="en-GB" sz="2400" i="1" dirty="0" err="1">
                <a:solidFill>
                  <a:schemeClr val="tx2">
                    <a:lumMod val="60000"/>
                    <a:lumOff val="40000"/>
                  </a:schemeClr>
                </a:solidFill>
              </a:rPr>
              <a:t>ei</a:t>
            </a:r>
            <a:r>
              <a:rPr lang="en-GB" sz="2400" i="1" dirty="0">
                <a:solidFill>
                  <a:schemeClr val="tx2">
                    <a:lumMod val="60000"/>
                    <a:lumOff val="40000"/>
                  </a:schemeClr>
                </a:solidFill>
              </a:rPr>
              <a:t> </a:t>
            </a:r>
            <a:r>
              <a:rPr lang="en-GB" sz="2400" i="1" dirty="0" err="1">
                <a:solidFill>
                  <a:schemeClr val="tx2">
                    <a:lumMod val="60000"/>
                    <a:lumOff val="40000"/>
                  </a:schemeClr>
                </a:solidFill>
              </a:rPr>
              <a:t>syniadau</a:t>
            </a:r>
            <a:r>
              <a:rPr lang="en-GB" sz="2400" i="1" dirty="0">
                <a:solidFill>
                  <a:schemeClr val="tx2">
                    <a:lumMod val="60000"/>
                    <a:lumOff val="40000"/>
                  </a:schemeClr>
                </a:solidFill>
              </a:rPr>
              <a:t> </a:t>
            </a:r>
            <a:r>
              <a:rPr lang="en-GB" sz="2400" i="1" dirty="0" err="1">
                <a:solidFill>
                  <a:schemeClr val="tx2">
                    <a:lumMod val="60000"/>
                    <a:lumOff val="40000"/>
                  </a:schemeClr>
                </a:solidFill>
              </a:rPr>
              <a:t>ef</a:t>
            </a:r>
            <a:r>
              <a:rPr lang="en-GB" sz="2400" i="1" dirty="0">
                <a:solidFill>
                  <a:schemeClr val="tx2">
                    <a:lumMod val="60000"/>
                    <a:lumOff val="40000"/>
                  </a:schemeClr>
                </a:solidFill>
              </a:rPr>
              <a:t> </a:t>
            </a:r>
            <a:r>
              <a:rPr lang="en-GB" sz="2400" i="1" dirty="0" err="1">
                <a:solidFill>
                  <a:schemeClr val="tx2">
                    <a:lumMod val="60000"/>
                    <a:lumOff val="40000"/>
                  </a:schemeClr>
                </a:solidFill>
              </a:rPr>
              <a:t>ynglyn</a:t>
            </a:r>
            <a:r>
              <a:rPr lang="en-GB" sz="2400" i="1" dirty="0">
                <a:solidFill>
                  <a:schemeClr val="tx2">
                    <a:lumMod val="60000"/>
                    <a:lumOff val="40000"/>
                  </a:schemeClr>
                </a:solidFill>
              </a:rPr>
              <a:t> a </a:t>
            </a:r>
            <a:r>
              <a:rPr lang="en-GB" sz="2400" i="1" dirty="0" err="1">
                <a:solidFill>
                  <a:schemeClr val="tx2">
                    <a:lumMod val="60000"/>
                    <a:lumOff val="40000"/>
                  </a:schemeClr>
                </a:solidFill>
              </a:rPr>
              <a:t>dysgu</a:t>
            </a:r>
            <a:r>
              <a:rPr lang="en-GB" sz="2400" i="1" dirty="0">
                <a:solidFill>
                  <a:schemeClr val="tx2">
                    <a:lumMod val="60000"/>
                    <a:lumOff val="40000"/>
                  </a:schemeClr>
                </a:solidFill>
              </a:rPr>
              <a:t>. </a:t>
            </a:r>
          </a:p>
          <a:p>
            <a:endParaRPr lang="en-GB" sz="2400" i="1" dirty="0">
              <a:solidFill>
                <a:schemeClr val="tx2">
                  <a:lumMod val="60000"/>
                  <a:lumOff val="40000"/>
                </a:schemeClr>
              </a:solidFill>
            </a:endParaRPr>
          </a:p>
          <a:p>
            <a:r>
              <a:rPr lang="en-GB" sz="2400" i="1" dirty="0" err="1">
                <a:solidFill>
                  <a:schemeClr val="tx2">
                    <a:lumMod val="60000"/>
                    <a:lumOff val="40000"/>
                  </a:schemeClr>
                </a:solidFill>
              </a:rPr>
              <a:t>Ysgrifennwch</a:t>
            </a:r>
            <a:r>
              <a:rPr lang="en-GB" sz="2400" i="1" dirty="0">
                <a:solidFill>
                  <a:schemeClr val="tx2">
                    <a:lumMod val="60000"/>
                    <a:lumOff val="40000"/>
                  </a:schemeClr>
                </a:solidFill>
              </a:rPr>
              <a:t> </a:t>
            </a:r>
            <a:r>
              <a:rPr lang="en-GB" sz="2400" i="1" dirty="0" err="1">
                <a:solidFill>
                  <a:schemeClr val="tx2">
                    <a:lumMod val="60000"/>
                    <a:lumOff val="40000"/>
                  </a:schemeClr>
                </a:solidFill>
              </a:rPr>
              <a:t>rhestr</a:t>
            </a:r>
            <a:r>
              <a:rPr lang="en-GB" sz="2400" i="1" dirty="0">
                <a:solidFill>
                  <a:schemeClr val="tx2">
                    <a:lumMod val="60000"/>
                    <a:lumOff val="40000"/>
                  </a:schemeClr>
                </a:solidFill>
              </a:rPr>
              <a:t> </a:t>
            </a:r>
            <a:r>
              <a:rPr lang="en-GB" sz="2400" i="1" dirty="0" err="1">
                <a:solidFill>
                  <a:schemeClr val="tx2">
                    <a:lumMod val="60000"/>
                    <a:lumOff val="40000"/>
                  </a:schemeClr>
                </a:solidFill>
              </a:rPr>
              <a:t>o’i</a:t>
            </a:r>
            <a:r>
              <a:rPr lang="en-GB" sz="2400" i="1" dirty="0">
                <a:solidFill>
                  <a:schemeClr val="tx2">
                    <a:lumMod val="60000"/>
                    <a:lumOff val="40000"/>
                  </a:schemeClr>
                </a:solidFill>
              </a:rPr>
              <a:t> </a:t>
            </a:r>
            <a:r>
              <a:rPr lang="en-GB" sz="2400" i="1" dirty="0" err="1">
                <a:solidFill>
                  <a:schemeClr val="tx2">
                    <a:lumMod val="60000"/>
                    <a:lumOff val="40000"/>
                  </a:schemeClr>
                </a:solidFill>
              </a:rPr>
              <a:t>brif</a:t>
            </a:r>
            <a:r>
              <a:rPr lang="en-GB" sz="2400" i="1" dirty="0">
                <a:solidFill>
                  <a:schemeClr val="tx2">
                    <a:lumMod val="60000"/>
                    <a:lumOff val="40000"/>
                  </a:schemeClr>
                </a:solidFill>
              </a:rPr>
              <a:t> </a:t>
            </a:r>
            <a:r>
              <a:rPr lang="en-GB" sz="2400" i="1" dirty="0" err="1">
                <a:solidFill>
                  <a:schemeClr val="tx2">
                    <a:lumMod val="60000"/>
                    <a:lumOff val="40000"/>
                  </a:schemeClr>
                </a:solidFill>
              </a:rPr>
              <a:t>syniadau</a:t>
            </a:r>
            <a:r>
              <a:rPr lang="en-GB" sz="2400" i="1" dirty="0">
                <a:solidFill>
                  <a:schemeClr val="tx2">
                    <a:lumMod val="60000"/>
                    <a:lumOff val="40000"/>
                  </a:schemeClr>
                </a:solidFill>
              </a:rPr>
              <a:t> </a:t>
            </a:r>
            <a:r>
              <a:rPr lang="en-GB" sz="2400" i="1" dirty="0" err="1">
                <a:solidFill>
                  <a:schemeClr val="tx2">
                    <a:lumMod val="60000"/>
                    <a:lumOff val="40000"/>
                  </a:schemeClr>
                </a:solidFill>
              </a:rPr>
              <a:t>neu</a:t>
            </a:r>
            <a:r>
              <a:rPr lang="en-GB" sz="2400" i="1" dirty="0">
                <a:solidFill>
                  <a:schemeClr val="tx2">
                    <a:lumMod val="60000"/>
                    <a:lumOff val="40000"/>
                  </a:schemeClr>
                </a:solidFill>
              </a:rPr>
              <a:t> </a:t>
            </a:r>
            <a:r>
              <a:rPr lang="en-GB" sz="2400" i="1" dirty="0" err="1">
                <a:solidFill>
                  <a:schemeClr val="tx2">
                    <a:lumMod val="60000"/>
                    <a:lumOff val="40000"/>
                  </a:schemeClr>
                </a:solidFill>
              </a:rPr>
              <a:t>negeseuon</a:t>
            </a:r>
            <a:r>
              <a:rPr lang="en-GB" sz="2400" i="1" dirty="0">
                <a:solidFill>
                  <a:schemeClr val="tx2">
                    <a:lumMod val="60000"/>
                    <a:lumOff val="40000"/>
                  </a:schemeClr>
                </a:solidFill>
              </a:rPr>
              <a:t> </a:t>
            </a:r>
            <a:r>
              <a:rPr lang="en-GB" sz="2400" i="1" dirty="0" err="1">
                <a:solidFill>
                  <a:schemeClr val="tx2">
                    <a:lumMod val="60000"/>
                    <a:lumOff val="40000"/>
                  </a:schemeClr>
                </a:solidFill>
              </a:rPr>
              <a:t>sy’n</a:t>
            </a:r>
            <a:r>
              <a:rPr lang="en-GB" sz="2400" i="1" dirty="0">
                <a:solidFill>
                  <a:schemeClr val="tx2">
                    <a:lumMod val="60000"/>
                    <a:lumOff val="40000"/>
                  </a:schemeClr>
                </a:solidFill>
              </a:rPr>
              <a:t> </a:t>
            </a:r>
            <a:r>
              <a:rPr lang="en-GB" sz="2400" i="1" dirty="0" err="1">
                <a:solidFill>
                  <a:schemeClr val="tx2">
                    <a:lumMod val="60000"/>
                    <a:lumOff val="40000"/>
                  </a:schemeClr>
                </a:solidFill>
              </a:rPr>
              <a:t>ymwneud</a:t>
            </a:r>
            <a:r>
              <a:rPr lang="en-GB" sz="2400" i="1" dirty="0">
                <a:solidFill>
                  <a:schemeClr val="tx2">
                    <a:lumMod val="60000"/>
                    <a:lumOff val="40000"/>
                  </a:schemeClr>
                </a:solidFill>
              </a:rPr>
              <a:t> a </a:t>
            </a:r>
            <a:r>
              <a:rPr lang="en-GB" sz="2400" i="1" dirty="0" err="1">
                <a:solidFill>
                  <a:schemeClr val="tx2">
                    <a:lumMod val="60000"/>
                    <a:lumOff val="40000"/>
                  </a:schemeClr>
                </a:solidFill>
              </a:rPr>
              <a:t>dysgu</a:t>
            </a:r>
            <a:r>
              <a:rPr lang="en-GB" sz="2400" i="1" dirty="0">
                <a:solidFill>
                  <a:schemeClr val="tx2">
                    <a:lumMod val="60000"/>
                    <a:lumOff val="40000"/>
                  </a:schemeClr>
                </a:solidFill>
              </a:rPr>
              <a:t>. </a:t>
            </a:r>
          </a:p>
        </p:txBody>
      </p:sp>
      <p:pic>
        <p:nvPicPr>
          <p:cNvPr id="9" name="Content Placeholder 6" descr="john-holt-01.jpg"/>
          <p:cNvPicPr>
            <a:picLocks noChangeAspect="1"/>
          </p:cNvPicPr>
          <p:nvPr/>
        </p:nvPicPr>
        <p:blipFill>
          <a:blip r:embed="rId3" cstate="print"/>
          <a:stretch>
            <a:fillRect/>
          </a:stretch>
        </p:blipFill>
        <p:spPr>
          <a:xfrm>
            <a:off x="632194" y="1772816"/>
            <a:ext cx="3774706" cy="2824584"/>
          </a:xfrm>
          <a:prstGeom prst="rect">
            <a:avLst/>
          </a:prstGeom>
        </p:spPr>
      </p:pic>
    </p:spTree>
    <p:extLst>
      <p:ext uri="{BB962C8B-B14F-4D97-AF65-F5344CB8AC3E}">
        <p14:creationId xmlns:p14="http://schemas.microsoft.com/office/powerpoint/2010/main" val="265335837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GB" dirty="0" smtClean="0"/>
              <a:t/>
            </a:r>
            <a:br>
              <a:rPr lang="en-GB" dirty="0" smtClean="0"/>
            </a:br>
            <a:r>
              <a:rPr lang="en-GB" dirty="0" err="1">
                <a:solidFill>
                  <a:schemeClr val="tx2"/>
                </a:solidFill>
              </a:rPr>
              <a:t>Syniadau</a:t>
            </a:r>
            <a:r>
              <a:rPr lang="en-GB" dirty="0">
                <a:solidFill>
                  <a:schemeClr val="tx2"/>
                </a:solidFill>
              </a:rPr>
              <a:t> Holt am </a:t>
            </a:r>
            <a:r>
              <a:rPr lang="en-GB" dirty="0" err="1">
                <a:solidFill>
                  <a:schemeClr val="tx2"/>
                </a:solidFill>
              </a:rPr>
              <a:t>Ddysgu</a:t>
            </a:r>
            <a:r>
              <a:rPr lang="en-GB" dirty="0">
                <a:solidFill>
                  <a:schemeClr val="tx2"/>
                </a:solidFill>
              </a:rPr>
              <a:t/>
            </a:r>
            <a:br>
              <a:rPr lang="en-GB" dirty="0">
                <a:solidFill>
                  <a:schemeClr val="tx2"/>
                </a:solidFill>
              </a:rPr>
            </a:br>
            <a:r>
              <a:rPr lang="en-GB" i="1" dirty="0" smtClean="0"/>
              <a:t>Holt’s Ideas about Learning</a:t>
            </a:r>
            <a:br>
              <a:rPr lang="en-GB" i="1" dirty="0" smtClean="0"/>
            </a:br>
            <a:endParaRPr lang="en-GB" i="1" dirty="0"/>
          </a:p>
        </p:txBody>
      </p:sp>
      <p:grpSp>
        <p:nvGrpSpPr>
          <p:cNvPr id="9" name="Group 8"/>
          <p:cNvGrpSpPr/>
          <p:nvPr/>
        </p:nvGrpSpPr>
        <p:grpSpPr>
          <a:xfrm>
            <a:off x="970105" y="1701577"/>
            <a:ext cx="10360025" cy="1479867"/>
            <a:chOff x="755576" y="1988840"/>
            <a:chExt cx="7128792" cy="1368152"/>
          </a:xfrm>
        </p:grpSpPr>
        <p:sp>
          <p:nvSpPr>
            <p:cNvPr id="7" name="Oval 6"/>
            <p:cNvSpPr/>
            <p:nvPr/>
          </p:nvSpPr>
          <p:spPr>
            <a:xfrm>
              <a:off x="755576" y="1988840"/>
              <a:ext cx="2880320" cy="136815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dirty="0" err="1"/>
                <a:t>Geni</a:t>
              </a:r>
              <a:r>
                <a:rPr lang="en-GB" dirty="0"/>
                <a:t> </a:t>
              </a:r>
              <a:r>
                <a:rPr lang="en-GB" dirty="0" err="1"/>
                <a:t>fel</a:t>
              </a:r>
              <a:r>
                <a:rPr lang="en-GB" dirty="0"/>
                <a:t> </a:t>
              </a:r>
              <a:r>
                <a:rPr lang="en-GB" dirty="0" err="1"/>
                <a:t>dysgwyr</a:t>
              </a:r>
              <a:endParaRPr lang="en-GB" dirty="0"/>
            </a:p>
          </p:txBody>
        </p:sp>
        <p:sp>
          <p:nvSpPr>
            <p:cNvPr id="8" name="Oval 7"/>
            <p:cNvSpPr/>
            <p:nvPr/>
          </p:nvSpPr>
          <p:spPr>
            <a:xfrm>
              <a:off x="5004048" y="1988840"/>
              <a:ext cx="2880320" cy="136815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Born Learners </a:t>
              </a:r>
            </a:p>
          </p:txBody>
        </p:sp>
      </p:grpSp>
      <p:grpSp>
        <p:nvGrpSpPr>
          <p:cNvPr id="10" name="Group 9"/>
          <p:cNvGrpSpPr/>
          <p:nvPr/>
        </p:nvGrpSpPr>
        <p:grpSpPr>
          <a:xfrm>
            <a:off x="970104" y="3466199"/>
            <a:ext cx="10497995" cy="1628034"/>
            <a:chOff x="755576" y="1988840"/>
            <a:chExt cx="7128792" cy="1368152"/>
          </a:xfrm>
        </p:grpSpPr>
        <p:sp>
          <p:nvSpPr>
            <p:cNvPr id="11" name="Oval 10"/>
            <p:cNvSpPr/>
            <p:nvPr/>
          </p:nvSpPr>
          <p:spPr>
            <a:xfrm>
              <a:off x="755576" y="1988840"/>
              <a:ext cx="2880320" cy="136815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dirty="0" err="1"/>
                <a:t>Diddordeb</a:t>
              </a:r>
              <a:r>
                <a:rPr lang="en-GB" dirty="0"/>
                <a:t> </a:t>
              </a:r>
              <a:r>
                <a:rPr lang="en-GB" dirty="0" err="1"/>
                <a:t>naturiol</a:t>
              </a:r>
              <a:endParaRPr lang="en-GB" dirty="0"/>
            </a:p>
          </p:txBody>
        </p:sp>
        <p:sp>
          <p:nvSpPr>
            <p:cNvPr id="12" name="Oval 11"/>
            <p:cNvSpPr/>
            <p:nvPr/>
          </p:nvSpPr>
          <p:spPr>
            <a:xfrm>
              <a:off x="5004048" y="1988840"/>
              <a:ext cx="2880320" cy="136815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Natural Curiosity – begins from birth </a:t>
              </a:r>
            </a:p>
          </p:txBody>
        </p:sp>
      </p:grpSp>
      <p:grpSp>
        <p:nvGrpSpPr>
          <p:cNvPr id="13" name="Group 12"/>
          <p:cNvGrpSpPr/>
          <p:nvPr/>
        </p:nvGrpSpPr>
        <p:grpSpPr>
          <a:xfrm>
            <a:off x="970105" y="5229200"/>
            <a:ext cx="10497994" cy="1438300"/>
            <a:chOff x="755576" y="1988840"/>
            <a:chExt cx="7128792" cy="1368152"/>
          </a:xfrm>
        </p:grpSpPr>
        <p:sp>
          <p:nvSpPr>
            <p:cNvPr id="14" name="Oval 13"/>
            <p:cNvSpPr/>
            <p:nvPr/>
          </p:nvSpPr>
          <p:spPr>
            <a:xfrm>
              <a:off x="755576" y="1988840"/>
              <a:ext cx="2880320" cy="1368152"/>
            </a:xfrm>
            <a:prstGeom prst="ellipse">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GB" dirty="0" err="1"/>
                <a:t>Hunain-arwain</a:t>
              </a:r>
              <a:r>
                <a:rPr lang="en-GB" dirty="0"/>
                <a:t> </a:t>
              </a:r>
              <a:r>
                <a:rPr lang="en-GB" dirty="0" err="1"/>
                <a:t>gan</a:t>
              </a:r>
              <a:r>
                <a:rPr lang="en-GB" dirty="0"/>
                <a:t> y </a:t>
              </a:r>
              <a:r>
                <a:rPr lang="en-GB" dirty="0" err="1"/>
                <a:t>plentyn</a:t>
              </a:r>
              <a:r>
                <a:rPr lang="en-GB" dirty="0"/>
                <a:t> </a:t>
              </a:r>
            </a:p>
          </p:txBody>
        </p:sp>
        <p:sp>
          <p:nvSpPr>
            <p:cNvPr id="15" name="Oval 14"/>
            <p:cNvSpPr/>
            <p:nvPr/>
          </p:nvSpPr>
          <p:spPr>
            <a:xfrm>
              <a:off x="5004048" y="1988840"/>
              <a:ext cx="2880320" cy="1368152"/>
            </a:xfrm>
            <a:prstGeom prst="ellipse">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lang="en-GB" dirty="0"/>
                <a:t>Driven by the child themselves </a:t>
              </a:r>
            </a:p>
          </p:txBody>
        </p:sp>
      </p:grpSp>
      <p:pic>
        <p:nvPicPr>
          <p:cNvPr id="2050" name="Picture 2" descr="http://www.influencechange.net/wp-content/uploads/sites/642/2015/03/born-to-learn-become-a-lifelong.jpg"/>
          <p:cNvPicPr>
            <a:picLocks noChangeAspect="1" noChangeArrowheads="1"/>
          </p:cNvPicPr>
          <p:nvPr/>
        </p:nvPicPr>
        <p:blipFill rotWithShape="1">
          <a:blip r:embed="rId3">
            <a:extLst>
              <a:ext uri="{28A0092B-C50C-407E-A947-70E740481C1C}">
                <a14:useLocalDpi xmlns:a14="http://schemas.microsoft.com/office/drawing/2010/main" val="0"/>
              </a:ext>
            </a:extLst>
          </a:blip>
          <a:srcRect t="12998" b="18187"/>
          <a:stretch/>
        </p:blipFill>
        <p:spPr bwMode="auto">
          <a:xfrm>
            <a:off x="5366464" y="1707446"/>
            <a:ext cx="1505578" cy="104052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s-media-cache-ak0.pinimg.com/736x/70/1e/e1/701ee1c40536a6d74176a6a273809d5d.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10800000" flipV="1">
            <a:off x="5428196" y="3331232"/>
            <a:ext cx="1443846" cy="1179739"/>
          </a:xfrm>
          <a:prstGeom prst="rect">
            <a:avLst/>
          </a:prstGeom>
          <a:noFill/>
          <a:extLst>
            <a:ext uri="{909E8E84-426E-40DD-AFC4-6F175D3DCCD1}">
              <a14:hiddenFill xmlns:a14="http://schemas.microsoft.com/office/drawing/2010/main">
                <a:solidFill>
                  <a:srgbClr val="FFFFFF"/>
                </a:solidFill>
              </a14:hiddenFill>
            </a:ext>
          </a:extLst>
        </p:spPr>
      </p:pic>
      <p:sp>
        <p:nvSpPr>
          <p:cNvPr id="16" name="AutoShape 6" descr="data:image/jpeg;base64,/9j/4AAQSkZJRgABAQAAAQABAAD/2wCEAAkGBxQSEhQUExQVFRUXGBcaGBYYGBQXFxgVFxUWGhgWGhUYHCggGBolHBcXITEhJSkrLi4uFx8zODMsNygtLisBCgoKDg0OGxAQGy8lICQsLCwsLCwsLCwsLCwvLCwsLCwsLCwsLCwsLCwsLCwsLCwsLCwsLCwsLCwsLCwsLCwsLP/AABEIAKwBJQMBIgACEQEDEQH/xAAcAAACAgMBAQAAAAAAAAAAAAAFBgMEAQIHAAj/xABDEAABAgQEAwYDBAgEBgMAAAABAhEAAwQhBRIxQQZRYRMiMnGBkaGxwQcUQtEjM1JicoKS8KKy0uFDU2NzwvEVFlT/xAAaAQACAwEBAAAAAAAAAAAAAAABAgADBAUG/8QAMREAAgIBAgUCBQIGAwAAAAAAAAECEQMSIQQxQVHwE2EikbHR4QVxMkJSgaHBBmJy/9oADAMBAAIRAxEAPwDqkejaMNFxWYaMNG0YiENY9GY80QhqRGpjcxqREIaNGCI3jBggI2jVQiRo1IiEI2jQiJSI1IggIiI0UmJiI1IgkICmNcsTERqREIVJiYX6uT3zeGRSYC4pLAVe1teTQ+N0wgipVlIAHePy5mAeMY+ZfclF1t3lbDoIv4jWiXJXNIGZRyi/VhCDUVSlEsL7v1hc+Xoi2MS3Pq5irqW584tYZUB8swulVnOqTzECpWHzF8wPeCNLgi3HifqLRieRIuWKTPYggyZhTmuNCN+sH+G+LTLOWYMyS19xFGuwZayCSLBusUTgkxJdrA3PR4McwZYGjseH4hLmd5BCkkjzBCRrElQAXI3Jilg2HolS05ALpBcaFt4IqTb1jYnsYGlexalyrk7EJ/ymNk0aQo2fujoN9om/CnqlPweKs6aSeW3wgpi71sZyBJQf73iVdSCQ214rzB9PlGkhN/SJYaN5asxJ5vFerHh/vnFmnTf1MRVKbev1gLmEjmp7ojJTYeRjWrUQA28V5UxRUlyfL0h1FtBouTEaeUejwL+jfKMwoA40YjZo80VFhrHmjLR4iIQ1jEbGBeN4smnS5uTt05wG0t2FK9kEWjBhNPFy1KLAAbWf+zFyn4jJ1LncMBFXrwLPRkMhjUwLkY0FapMEJdSlWkMssX1FeOSN4wY2jBEWJiGhEakRIRAzFK5UnvEdzcsSx6ttElJRVsii26RdIjUiIaGYpYKlMxPdb9ltYsEQU7A1RE0YIiSMKggKyhAzFpaMpUtsqQSSeQEFl2hT+0KuSijWAoOshIvdn73wiN1uFbs57XcUzZ61SUJSZCmcMO6Ae6oK2VFSiCTOvz9PjBDh7DCcOnTWCVLnpAUqzIQBvuHUfaM4LhbzAFM5Ia9vhrGSbS/ua8cXKuyGkSkCWlkgeUelLDRtV0XZouQAN4DGuQjUqHmlTe8YpW2dCNJF5dREC6znEXbJUHBgbPryVMhraqVoPTcwI3Y0mkjpvCNQVymOiHQD0SR+Yg4pFvWObcI8SmXPTIUXCyLlvxJdx6tHTpkdfHK4nDyxqTLSB+jT5fI/7xTWjvHzEXJX6seavoYrTvEYcqNVC/tHkp0jZQ0jKR9YgTSUO8fOI56bH+9xE6fEfONZydYhClWhkpfbX2gfInArSxGsGJyAoXD6fKPIpw2gsRFinSoNkA1MeiwqXHoWxQxHozHoqLTWMRtGqi14hAbjOJdinmYQa6sM6ZmXe9ugglxTW5l2L/lsIChNn6NGHLkcn7G3FBJFhMgECwv82i1T0SCz9R1DaeYiqZoAA/h/9/SI5dUUtfRx58vOKi0NS5ZSLKNvURfpVqDFwx0PLpC3S1wJAJsd/b6wVw+sce/zvEsFWNshZIvrEpFuUA6fESLDUNfpvF9M1Sg+j7HcRdDI1yKpYrLbRRxOkM1ITZie876ekTSKgFWXo7cjoR5bxYIjWmpxMrThIH0lD2ZsoszNt7c4tGJDGpEMkkqQjbe7I41IiQiNVQwBT4/qJiKc5N9SNo4vX4tNWgJWokJJb1jsPG/EcqWkyMomLIuD4U3369I5gEkJJISFG9gA3QdIoyPc0Q5D1wjUS6ig+7B0qCWAUGD6gvprA6llJlTEqL2Vf91T2bp+UK4qV8/np6biN/v0y9i3Nzfz/OKMq1U0X4paE0zomMU5mB0mzcn+EJuJUtSohCVJZ7kAu3lpFnCeJ5iAEzE50c3ZQHyME8QxuWUugBzpo7xmalFmuLjNEdDg7JIuS3rAkcOhSilQuFOQSR/Yg1JrJkplZAu2ubn0gNWY1MEwKUlip7DxW3MKm+g8lHqGJ3BhmzJE+WPCUoUEsAEoDgiOpBDJSOQHygPwmMtLLCvGTmV5qct6BoOTCMoOlo62KLjFWcbNK5uieR4D0V8xFeoFz5RTRj0pIUnvKLjwpJFtbxibiqFXZQ2uAPrB9SHcT0p9i7NEeT9T8opLxWXZ3S7XIt6kaRdlqBDgv5dYKknyFcWuZgeL2jM4XMav3x5RJO1hgECNIkHgMayxEgHdMQhhKHEejeWI9EIXo9Ho9CFhgxQxudkkqI1IaCEA+KlkSwOZhMjqLGgrkhHqhdzdvnp9RFdaCNbb+0TGoBLHz+MTLUFO+g+TCOfR0EwcDGtTLJLJG9z8hBymowQlhrf8oL0uGIlhyHu5+cAaKsTpWGTAASlSU7OCBByhTlSzPp5xrJzKqpmdY7wKsruQkh8oTsBa5g3h9AQkE3LBzCptl08aiaUchtdYIOWizIkACKmK4oiQHWw84dLYq6mMMnJE05rHKbnzgyZqOafhCngGIionqIFgk/SBXG3EokkSkn+MjofDGvDKsdmPPC8lBXHOKkozBDAAtm1c9BCjimOKmFKTMWwDkhR8TvlDdH9oV14kpRX3soNwki5J6vaLpnkTB3AyZbO/4mGoO+sI5yYyhFBeTi84qTkmzLvYlWoH4XPe6iCkriSexGcGydWKhmsCFDWEOknrHZFWqFK0sz3FoNImIKiAWclVxzLlvWBraDoT6GtTgypiFTElRJuczZn3d7u8BpobxbAe7D6w/wBJSqWjukPzdtN4XOIMDXctcByE6HqIVZO4XDsAaOebMPCfcGC1NTliWcC49dRFDB5LqSALqJA9IdZ+CzBLUlADqDOTYPqfnCznTLMcLQoCWVBS0JsnxDZjEC1SlgFu8nTXl0h5k4KZNMuTLIK5j5lm2zWHICFCvwBco91yemkFTT5heNrdHpNYjKzTT0dSva8G+COHUVE/tJgyoQ/ivnmahJJ2s/oBCZR1iwSlPOOo8CTCaRaTqiaeW+Uj5xTObjuWTlcRoThsyWSrulAuVBQbzbaAOKY12lgRlAOVLs7alXq3vFzi+sKZGVOsxnOgAAfbmYSaSSuarILByX2v9IvlxE8q3MmPEk7C0vFlBexlkB0sBlN3KSLnURiqqSVFnLhi42ZilvME+sFcMwEJAClA/OC0rD5abtCJF9CjSzlS13ScqiCdWbQg9IO4ZiSZKrBXYm5fRFwMw6QZXkIukNAXHpoMshIAYG2xG4aLIunaK5wtUxmJ7yTFidqP72hb4Tq88oIJBVLJDPfIbpf0LekHsWqRKlqmqsEJKj6JJ+kbovUkznyjpbQuSuJFdpWEIBk0uVLvdc5WofYC/tEFDxzKWMswFB57QtmYZeFSs1plXNmT1c8qlkIf+UP6wDyQHOhlCzrtJi8pYcKG24PxEejkYlto4jEHWiemzvsej0egEPQE4qR+iB2BL+o/ODcQ1UgTEKQrRQIPrCzjqi0GLp2ccqJjEvq/weL1AQRff5xniPDCicZabqAd+bMQD5iKMlOUgoLc0qex3DjaMGmTdJGvJxGLErm6GqiOjbQeJdD/AN9YVMNUtxmyB9MpLfGGqQLQslJOmqLeHzY8q1Y5Jr2AicNWieuegoSFlPaZg5UEJZg50LAwzJNhA2fR5h3SBe4IcecX0aAQqRpnKyUKgdj1AmokrlqGoLHcFrERejSYqHQlCtTS04ZQzVguojXW5sPjHI8Rre0mKKlFrgavpq/mY7XilbTpSqVUJKpcwNlCSpySzBrg7vtHDuIEpRUTZUtWZCFEINvDq3nc36RdGV7GbJBxd9zCJZzByyClrv6erwUqZirAkhQAD7HzgZTzSQAdRaHfAcI7dA7VJbRP7RPnpsT6Qs5USEW3SFErO8XaSWsspIJ59OsMmIcOoQpknMk2L3IVysA9vlEeDYatC8jluexHnCak0WaGnTCWHqWpIDs/S8EqgBCDcuAbnXSLdFh+QE7n5QE4nrxKTpmLF7gNblFLdsuSKfBYllWYJGYu37r3YcoedNTHN+CFMoekdJmSQtN4K3YzVID4jiKktlJD7kWMDsQr8st5m/LfyiGrwAzauXMJISkAEZi1iWLc7/CJftDw4/dUzJdhKPesC6Fd30YkXh6QrujnmGrCCfM3946p9nYzyJij+KYfglIjlEhnjq3AMwCkS2pVMV6Zyn6RXn/hK3yLHG9VlloSPxW9hCfhVUELyuSeZ2gpxvNJLAEkpcHZIBvfmXhUwMGZP74IIHveHh/CLFHSqGYWEFVzCRCsMYTIABSVKNkpDkk9AIxRcTLmzVylS8hQrKWuH6KFjFkVtY8quhgmve8DqyQVIUOYMD8XqJvaCUlWQFipfJL3PUwNwSlqlzlupPZpUWVdykaHzMGuoPYscHzVCrLBh4S7M/KGf7S5xNGJCfHUzJcpI3ZSnV8B8YTK0CXXBTlIC0Kcc1MPz94a8VndritOn/h0UlVQvlnUkpljzcpMasMuZi4iFNPuLvHU4feUyUeCShMtIGncSB83gImNMQqTMnTFndRjEtcSXMWPIsAR6MJMZgDHdo9GI9FxQZivXTyhCiBmUBZPMxfk0z3Nh8YgrUiWO/3pehJZ0Pu42iWrK8zcYNr59hY7ATFZ5spJU4N+Y00MG6OZKIb7ug/wIB+kDJ4l5jmqEhL2yDOSPkItycVlpDJqVAD/AKQb/LDOK6I5OLNKMvjnt7uL+rLNbw1Im6S+yUz5kWHkU6fCFybTT6MtMGaU7BYuPPmPKGiRiKz4Jkmd0fs1extEhrHVlUCl7KQvTzB0UPKK5K1pkbYRx6lkxPTLv0fs62fzsWE1I1BtEkurEAeKUmjqMif1a+8joHuPQxAa2wjm5IuDo7+DKssL68muz85ew29sIqVVQBAqnxKzR6cSvyhNZooA8SYt+jnomSymXlIE1wMpIsoNfVhHJOyNrR07it50xFMi6VJeY2wCrDzMUOIeEVSpSDLAUph3NxF8XSM2VptIWsIAzANmU9uUdco0ZJKcrZspblmIa8cpwikXLnALQUl9CGjq1D3kCK5ysswqtyOhkFgJjknvOcrO7EBveLWH0oC1JI0JPpHpcpZWkkjKH0/KCEuXcq529IqTLpU2aVSHDAtHO8awKdkqFLWVkEEaeAXNhyjo1QbWhdxPH5dISuYFKzJIAAdzox23hosVoVeEkEK0vHUKQjJHJeHMVT2pDBIJOUbAOWHtHQ5Fd3YlUyzZosTwLmBGP492ctY7PuFOUuQXCrXTsHjFZNmKujKB+894TeIK6aolC1JOhITyGjwz2VhjDUUsJw1BOhV/ErKn2Fz7x0nAQEU0sABICVEAad5RNveOa0xzBioAcuZh7papKEAPYBI6AJH+0ZLlKW4OIUVBJIg4v7RKEFIBABUp21BBZuoLekQdklSZc9F3CRm6EWHQ2Lxa4lw1UyjFUV5Bnuk/8pQKUt+9mY+UZ4fw0ilRLWTd1H90qLkD1jZpcVuZ8M7jQZpEpmAOA/OMTaBEq4uSb73gdKnKkryq/lPMfnE1ZiSGZTl+QUT/AIdIsi9i1rcIYmmWAlZKSWuCzsN40nVCEJ7rCFWbOl5gRImKI8OYMkeWY/SM4hWESypfd5h9PWDz2JWnmYXVdpVIGUEJWgqUdGIDBt2cmCMiteRiNZ/+icJMs/8ATkgadHaFeXNQmUupC+8ULISTqrwIYdPpBzH5P3ajo6TdMsLX/wByaStX+YD0jXCOmOrv9F+TmZnqlQsCN0KjVoyBCWFInEyPREI9ADR9BvGgqAnvkBSAWURcoPMjlAKqxo3Aty8oGUeNKlLzag+JOyhyP5xr0No4Ob9Uxxkor5nRkqcOLjnCNxXj3arMiXZA8av2iNvKLlJieVK1yVFchlFSD45Km2G6NPKE/DKdcx1JSpRKjoCbwMeOnbM/6jx0p44wx/zc66r29n+O5ZSeWgjLwWRw7Oyh8iTqylAH2jCeGpz2Ms+SxFuuPc5a4TP/AEP5AVK9RvFvDMZmfq1qKk/he+VWxB1ER4jhM6Sp1S1NzAJDeYgBOnZZhA20+BHwiOmhccsuCfVNf2Dn2i1na08lQlqdCk/pLMc6S6RvqAfSKfDPDy6lGecVIlt3WspfXomErG8SnTJakFaikTiQjMWASCAQPWGv7OOKC4kT5vdIaXm/acd3Nt05xjnCE5K+h6nhuKnCTa5S/wAUMK+DAn9XPWOiwFD3DGFXiqvmUKkyiRNWsWylgHLB3v7Q/cUYx90pzNyFV8o2AURYk7C0ct4Ppp9RVLqr5jmQmYvvEFX4k7PsG0ijLjxrodXHlyVbY18K4b2CTNqFJ7VZdvxJzDcbFrADQQSVI7ZSAgKsrUhmLfIxbwzh8Ad65Op1OcbkwepqQFwAyTqwvmG8Z5O15528Ql72V1YRJmIAnISpjcbpVspKtRAmrwkyD3HUh26jzbUdYc5VKkPoTa/lu0ZNMSfGd7MBCOLHhkcRE7cC28TS6kNDBi/C6J5C+0WggNYJIPmCLmKsrg6WAxmzFK3IygD0b4QHjkaI54VuLlZXpSCSY5VxjjExXcUlISouku6mSeW0dUxrgqo75S0xKQ6Q7KXZ2CefzjmQ4CxKsnKWmmWhLOO1IlhmsL7nyizFB3uPLLBrZgfCWWdWIhjpeKkyFBE1yP2k39xF2g+yvEUJQsJlkrd0ZwFS+WZw1+hMEKL7GKqa6586VKUT4QFTO7zcMH6Q7jZFkgnWrYireIadUsqTNT739o54uoMyYVXubPy0Ajt+H/YvQpvNXNmlhZwhPskP8YYpH2eYbLDClQWa6ipR+JiaUkSPFQhLucJoKcpOgfbf1g7h6e0mS5exUlPoTeOzJ4SoU6Usn+mJafhujlKzIp5SVA6hN4rhi0u2ynLxGvoLnEqEKkiSoA51JZOwyEKfyDCKcmnbyh3qKeVmvLSSLAlILCNWR+wj+kflBzcRFzd/sV4paIVRzPiuolplZCWKiAG8RV08tYUcE4olqJRMLEFirYsdekdUqMFplKzKky1KDgFQdubPGicKp0tlkSQ3KXLH0htjSpMVUS5Sx+jCph5pBPx0gRV8I1lXNSFZJEgH8RzLV/In6kR0dwLWHTQe0ZCU65oibQZPUIGKcNZKijpsySJ85LhIIaXLAUs+TBRivxfV9rUzFbOw8hYQbk1HaYhV1B8NJTiUj/uTXzK82JhWqQ6iY1uT0JMwtXNspNHokUmNSIWwmsejLR6CGzq2M4e6TOlOZZfMPxS1bpIhbmTbNrHTcRw9YUZ0hs/45Z8M0cjyV1hRxDB0z8y6YFMxP6ynVZST+6NxGyGTY8fx3ASUrit+3f3X+1zXS0BMHWsT5Yl3KlBJSSyVA6pV0MdJpcOnMnNNEsAXlykgD+o3jmWGVHZVUhwcwmo7rXuoC421jqVdjkiVZSwTyT3j8IXLbexo/So41jk8jpJ96R44DTkuZQUeanJPmTGJnDtMf+EkeTiB6uL5b92Ws+wjyOLpZ1lrH9JhNOQ6Hr8A9vh+X4LxwcoS0iauWdQ5zp8sqvpCTxdgq1qSqYqWJynCCnupm5Q7EHwrv6w6U/EdOstnyn94ZfjpArj1CDT9osBQQc4/iALEEee0C5LmO8ODLH4Ha7J7fLocCxdOaaEKOUZjmOpAKmUfNhHWOG+E6Smloq5pWoBAUhMzKyN02A7yuUIZwhExa5hmIOZebMSEJAe6cpuSCSGEWOOuKVzSiQ/clpCbOylABOZj6tFc3SsPC4lq0PklZFjdRMxWuYrP3RJGVGmUdR+JRO8dVwOiTKlpSABYJtoCnwxyXgyYA6uZY/w7GOl0leT8lD5KEYsk7e/nn3Om49hnQQQevi6HnFyWQG2P7Q0MA5FQbF3OytlDkesXpE+7AlJ/ZIcekVufnjX1/a0wUEyt9wfgPU7x4L9ufP8A2inVVaUDvlzskfC2sRhSll190chsOT84jl55f1/xYaL33gqPd00B+ZixLIAt/wCzuYpJmejj+lMZ7flvZI6c4ZSfPzz8LuCi4Zn5fnGTM+bRTQtrjQWHUmMLnhGp8I/xGDrfnn7/ACQKLgmX8yfhGErfL1BijJUSR0HxMQ1mIpQAhPemaAfMmJrb8/8AP5JRdqaoIDb2HqYwmaTmJt3hAum1C5hBWok9ABtGs7FUAB1AOrcgWEDn55/UghWbO8X8QiGbUeL+IQr1XF1Okt2qVEq0Scx+EaDGVzE5kABJU4JOw6CGUXN0vOf3I9t2Hqyr7xilOxIDUiEnHsampn9nmF0pUSLNme3wgTj5KpKiFKdtXMZJ8LN5Hq23L8cdUFJci7X8bywSMzklTAeZgJM46VmHdUA/JX5QnVEhQAbTK4MXJM/MkbHcdY7XC8NiyKnzEyZZx5DrUcY8kknrp7iK8rimYollJDAltRbm/SE9a2II9YzMObujxKZI5uru/WNMuDxRi65ievK7H7AQU4d2ivHVz5k1X8CTkR6WUfWKcyVB7HZQlmVIT4ZMtCB5pTf4vAtSI5+SXxBxrYFTJUQFEFpkmKs2TATGaB5EeidaI9DWKfR0AuIMPE3vSjknp8M0WYjY8xBAVYmJBQXSoO43BjyURfFUZJxjkjT3QhVeHmpckZK2X4k6dqBcKB3MUZ6wi6y3Q6k+Wph7xjChNAWg5JyLoXyP7J5pMK0lHeUpaMkwqOcXPeBYsTok6gQ2TN6cbRzY/pXr5tMnXW+/2f159wCvFEp0lzleSFD5xAriOUPFLmp/lhtnFxAarpArUAxjfG5PY6S/4/wlfzfP8FGTisibZEwP+yrun2MEsNUTmSSSkZSxNgQ+g9YWcZwpBSWSHiujGjSUJllSjPJIS4OhByl9wE784ux8V6iaaM7/AEiHCZo5Iy232fPl50HjDKaWVZihOZ7FgVHqOUcf4wnE19TmADTVhhp3Tb4NBPA8cqUkNMfzSk/R4UqusVOnzFq8S1qUWtcnVomV/CjVw2WM5Ohp4c7pA5i3luDDzh9RYa20P4k9CNxCPgwZuo9DpryMONDsN9gdf5VRzJvfzz/fbub3HYZ6Oq+Ou6T5jYwQFUUsQVC2wcW5GAtMAAVHbV+6oeu8S1VWhAJ9ibF97DlC3W/nm3Trz3EoN08sZitRdXM3yj/VFrtRbQch/wCSoSpaKialR7RUqUli+ljvCnidepS1CWta5ehWSslTcm0HWAp+3m/285DenfU66uulJfNMS25Khc8tdIgmcQ06dZ0oHclaGSOWsfPvEhTkAAILg3JPTeF8JjRCOpX555zGjgtn0jU8a0Y8VbJSBolKsxHUs94F1n2pYbKfIpc1Q0ZCrnmVKaODITziKei9oeOON7+efYeXDaY2dVxT7ZlK/UyMut1KD+dgYWZv2k1ZUcgly3DWSVK91E/KFKXSk62+cXaWWlJBbe59YZ6EXYuDlLmqQy0eI4jVEPOmJSbOe77AXMF5fByVH9JUTFK6sR8TFimDMt2s4g3hATMSVO/X0ihzH5KkLZ4VXKLvnSP2XCvb8oPSsJmy5qFpqgiUEozSSHBIHe8n6coOyJXQtzgNxPwpT1diVImsMqkKN22Uk2Nh5iHxS0u0ZcuOxY4hxATK+etLNmSA2ndQkfN4mM7MhukK02nMidMkkEFCiL8h4T7MYMUc20O+djx2ikCp9MkSSc3eS6WtcvZPsR7RPxDh33ZaGfKtIc/vpHe+YiGu7k09WI8xb8ot4tiQmyikudwo7KHQRbiyyhNV/cplBOLsCrXBr7P6Ttq6QFB0yiZq+TShmH+LLCwahjlULCOh/ZlIySKyo55ZKT6Z1N6FPvHRy5U42jHp6BiunZ5i1HcmK8YJjwMcrnuauRtliJaIlePGIQqLp3j0WiI9BsFD5R1n3cdrJeZSLPeSPFJUdS2rdIaJNSFpCkkFJDgjcRy3B8WVTrdN0Gy0HRQ/OGWlqxIHbyCV0qj+kl/ilK3IHLpHSlE81wXGpr26rt7r/r3X8v7DcVwo4ov9Mp+kMsmqStIUlQKVBwRCzxCwmAg6j4gxk4n+A9FwrTnsV1LiFcahTxsrSOY2dSgPidgY5/W1RnzO8cyUulPRLw9454VeR+Uc7oxeLMXUqyq2gtT0KAHA722sK1dRlKyoCz+0OVNNswDxDNolue4cpB2eDrcRJY1zRDgqwQD7jmIa5c8IdAuolOUcieZ2EKFOns1MOg8vSDVHNJICdSu53iiW/nniA0MP3pi6u+sqsNgEjYRck0wyqm1BszhPVRt5npAlFRLp0hSy6ylWUC5JOgA+sKPFfE8xVnGYgMAbSx9VdYCi5uvOX5FrsHuLOKTPJlS3TLsCBZ20B/u0Q4JQTJhATYeRAHrFDhHDkzBnPeU4HRyHvHU8LokoSHAJ5s/sNAILg5SoDlpVIR+I+HQZRC5SlEiyxsdi4PwMcv7Jtdrerx9H1cqYqYkoACACDfc7tCxWfZ9JmTJk1QKlrUTlSoISCd/f5xpiqVLkaOHko7zOMy5V4nSiGTirhSbRnP2ahKt3iQoAnYkQtZoDbOth9PTaM5YyhMaGYIjmTusRJjvJCO5anYvMYSgWYeLpygzwLxAqSVIW6pZuRuCdxCqZvKL+HU6yMySEvuz6Q8l8JyculW13OuUuNy1oQAvv5gAk2JdXLyiTGFmSCoX7M5xuSh+8OtnHtHOsEkKlTO0zqWrrcfCGpEyYpRVNmLmBScuRMt2TqQL78yIMYatkZfVUVbI+NcOTUSE1sliUgZuapfPzSfg8KlJOhzosRlS533fs1y5Kklysd1J5BJUSAzwjVQTLmzEo7yEqUEqzAOkGxZof0pJ0T1Y1qJK+m7TKrMxzMLEtbducRVFEcrjQP7vp/fOMpq0pBbM51ZRYj4RqK9TZUslPK5grFOyqWWIInpTmY+/lHVsOkfd8NppRsVhU1XnMLj2SBHN6Sh7adKlpDqmTEp/qID/P2h4+0vEgHloLCyA37KQ30+MWSTUaKlJN2Q1GKykazE+QufYRSncSyh4QpXow+MJipwG8RKrRteEUAuY1TOKFnwoA83MU5uOz1f8AEbyAEL/arOife0bJkLOqm8v94dQF1hJdWo6rJ8yY9FaTTgDUnzjENoBrH8zVR7DManyVlUs2NlJN0qHIiLk+QApQ5Ej2MRMBoI2ONnhoZvTdxW4ZwdM5aVLplZSLrpSbHmqWdjF2YUqliaFknNlWk2UhTaEQn1VeuSy5ZyqSXBGoMRYRjEyqnLmTWz2ukZX2uBrGTiIxUGj0v6TxOSco9N+X27fT9h4kri0dIHUqtItKNo5KPWArFA9gHJsB1MCJXA7BzOvyyhvnDHJT3n3EXpZhougSSYsSuG5iNFJV7gwQpKFadUwcREyYdFbQN/8AjZa/GhJ8xGyMAkp8Kcu9iYLJVG+aDpQtC9/9TkFWYiYo8yom3LoI2TwZSZsxppajuVufmYNTJhiqqcecDaPIam1XQ3osEp5X6qTLl790Nfm0EEqa0CET1PrFgzjE1k9Oi9MWdiH6wLrK2ejWStSXuqWy2HNvF7CJysxFU1SkixiagqIJxTiOnmU1RJOYNLUVCYlSfKy2u/KOJy0vqtCfMn6CO7VNUZgyzAlaTsoBQ+McfxzB5aKiYEOlLlkhmHQONIuxyjLmJlnOC+Apy6SWdamWPIK/KJ5eHU+9Qg+ef6JijWyQkgC9t/PpGJa22EaVCNGSXFZL3DUrDaex7aX7L/0xak00lJ/Xy/8AGP8AwgGicQGYNyjInlmYflDaEVyzzYzpmIB7tRJHrM/0xhYQb/epY595Y9iEwulb/nvFau8PqPrBUUivU2M/3SUdaiT/AFL+qbxqKCU/6+RrutX+mEwmMQbAOi6CX/z6fe+dTv8A0xlVCgIUTOkWYgBZJLeSXUekJ9Me8m+8FIZMUKYTiCKWd94BVMXLSrs05cqe0IIzFRNgASdOUBKyom1C1TJhBvpdgTfWJvyMVKUOFjbu/KFlzCmSyMPExaUAAqOg0GhP0j0mQ1sqRpoXsXu/oYjXNKRmFiNP7EQ4WpU6ZlK1JB1ylifMwrdKxkrZMqcE6lo3p0rmfq5alddB7mHHD+H5CGIQ55qufcwZlyEjaKHxHYuWHuI8nh+eoOVIT0Yq+No9HQEoEeiv1ZD+lE//2Q=="/>
          <p:cNvSpPr>
            <a:spLocks noChangeAspect="1" noChangeArrowheads="1"/>
          </p:cNvSpPr>
          <p:nvPr/>
        </p:nvSpPr>
        <p:spPr bwMode="auto">
          <a:xfrm>
            <a:off x="1679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7" name="AutoShape 8" descr="data:image/jpeg;base64,/9j/4AAQSkZJRgABAQAAAQABAAD/2wCEAAkGBxQSEhQUExQVFRUXGBcaGBYYGBQXFxgVFxUWGhgWGhUYHCggGBolHBcXITEhJSkrLi4uFx8zODMsNygtLisBCgoKDg0OGxAQGy8lICQsLCwsLCwsLCwsLCwvLCwsLCwsLCwsLCwsLCwsLCwsLCwsLCwsLCwsLCwsLCwsLCwsLP/AABEIAKwBJQMBIgACEQEDEQH/xAAcAAACAgMBAQAAAAAAAAAAAAAFBgMEAQIHAAj/xABDEAABAgQEAwYDBAgEBgMAAAABAhEAAwQhBRIxQQZRYRMiMnGBkaGxwQcUQtEjM1JicoKS8KKy0uFDU2NzwvEVFlT/xAAaAQACAwEBAAAAAAAAAAAAAAABAgADBAUG/8QAMREAAgIBAgUCBQIGAwAAAAAAAAECEQMSIQQxQVHwE2EikbHR4QVxMkJSgaHBBmJy/9oADAMBAAIRAxEAPwDqkejaMNFxWYaMNG0YiENY9GY80QhqRGpjcxqREIaNGCI3jBggI2jVQiRo1IiEI2jQiJSI1IggIiI0UmJiI1IgkICmNcsTERqREIVJiYX6uT3zeGRSYC4pLAVe1teTQ+N0wgipVlIAHePy5mAeMY+ZfclF1t3lbDoIv4jWiXJXNIGZRyi/VhCDUVSlEsL7v1hc+Xoi2MS3Pq5irqW584tYZUB8swulVnOqTzECpWHzF8wPeCNLgi3HifqLRieRIuWKTPYggyZhTmuNCN+sH+G+LTLOWYMyS19xFGuwZayCSLBusUTgkxJdrA3PR4McwZYGjseH4hLmd5BCkkjzBCRrElQAXI3Jilg2HolS05ALpBcaFt4IqTb1jYnsYGlexalyrk7EJ/ymNk0aQo2fujoN9om/CnqlPweKs6aSeW3wgpi71sZyBJQf73iVdSCQ214rzB9PlGkhN/SJYaN5asxJ5vFerHh/vnFmnTf1MRVKbev1gLmEjmp7ojJTYeRjWrUQA28V5UxRUlyfL0h1FtBouTEaeUejwL+jfKMwoA40YjZo80VFhrHmjLR4iIQ1jEbGBeN4smnS5uTt05wG0t2FK9kEWjBhNPFy1KLAAbWf+zFyn4jJ1LncMBFXrwLPRkMhjUwLkY0FapMEJdSlWkMssX1FeOSN4wY2jBEWJiGhEakRIRAzFK5UnvEdzcsSx6ttElJRVsii26RdIjUiIaGYpYKlMxPdb9ltYsEQU7A1RE0YIiSMKggKyhAzFpaMpUtsqQSSeQEFl2hT+0KuSijWAoOshIvdn73wiN1uFbs57XcUzZ61SUJSZCmcMO6Ae6oK2VFSiCTOvz9PjBDh7DCcOnTWCVLnpAUqzIQBvuHUfaM4LhbzAFM5Ia9vhrGSbS/ua8cXKuyGkSkCWlkgeUelLDRtV0XZouQAN4DGuQjUqHmlTe8YpW2dCNJF5dREC6znEXbJUHBgbPryVMhraqVoPTcwI3Y0mkjpvCNQVymOiHQD0SR+Yg4pFvWObcI8SmXPTIUXCyLlvxJdx6tHTpkdfHK4nDyxqTLSB+jT5fI/7xTWjvHzEXJX6seavoYrTvEYcqNVC/tHkp0jZQ0jKR9YgTSUO8fOI56bH+9xE6fEfONZydYhClWhkpfbX2gfInArSxGsGJyAoXD6fKPIpw2gsRFinSoNkA1MeiwqXHoWxQxHozHoqLTWMRtGqi14hAbjOJdinmYQa6sM6ZmXe9ugglxTW5l2L/lsIChNn6NGHLkcn7G3FBJFhMgECwv82i1T0SCz9R1DaeYiqZoAA/h/9/SI5dUUtfRx58vOKi0NS5ZSLKNvURfpVqDFwx0PLpC3S1wJAJsd/b6wVw+sce/zvEsFWNshZIvrEpFuUA6fESLDUNfpvF9M1Sg+j7HcRdDI1yKpYrLbRRxOkM1ITZie876ekTSKgFWXo7cjoR5bxYIjWmpxMrThIH0lD2ZsoszNt7c4tGJDGpEMkkqQjbe7I41IiQiNVQwBT4/qJiKc5N9SNo4vX4tNWgJWokJJb1jsPG/EcqWkyMomLIuD4U3369I5gEkJJISFG9gA3QdIoyPc0Q5D1wjUS6ig+7B0qCWAUGD6gvprA6llJlTEqL2Vf91T2bp+UK4qV8/np6biN/v0y9i3Nzfz/OKMq1U0X4paE0zomMU5mB0mzcn+EJuJUtSohCVJZ7kAu3lpFnCeJ5iAEzE50c3ZQHyME8QxuWUugBzpo7xmalFmuLjNEdDg7JIuS3rAkcOhSilQuFOQSR/Yg1JrJkplZAu2ubn0gNWY1MEwKUlip7DxW3MKm+g8lHqGJ3BhmzJE+WPCUoUEsAEoDgiOpBDJSOQHygPwmMtLLCvGTmV5qct6BoOTCMoOlo62KLjFWcbNK5uieR4D0V8xFeoFz5RTRj0pIUnvKLjwpJFtbxibiqFXZQ2uAPrB9SHcT0p9i7NEeT9T8opLxWXZ3S7XIt6kaRdlqBDgv5dYKknyFcWuZgeL2jM4XMav3x5RJO1hgECNIkHgMayxEgHdMQhhKHEejeWI9EIXo9Ho9CFhgxQxudkkqI1IaCEA+KlkSwOZhMjqLGgrkhHqhdzdvnp9RFdaCNbb+0TGoBLHz+MTLUFO+g+TCOfR0EwcDGtTLJLJG9z8hBymowQlhrf8oL0uGIlhyHu5+cAaKsTpWGTAASlSU7OCBByhTlSzPp5xrJzKqpmdY7wKsruQkh8oTsBa5g3h9AQkE3LBzCptl08aiaUchtdYIOWizIkACKmK4oiQHWw84dLYq6mMMnJE05rHKbnzgyZqOafhCngGIionqIFgk/SBXG3EokkSkn+MjofDGvDKsdmPPC8lBXHOKkozBDAAtm1c9BCjimOKmFKTMWwDkhR8TvlDdH9oV14kpRX3soNwki5J6vaLpnkTB3AyZbO/4mGoO+sI5yYyhFBeTi84qTkmzLvYlWoH4XPe6iCkriSexGcGydWKhmsCFDWEOknrHZFWqFK0sz3FoNImIKiAWclVxzLlvWBraDoT6GtTgypiFTElRJuczZn3d7u8BpobxbAe7D6w/wBJSqWjukPzdtN4XOIMDXctcByE6HqIVZO4XDsAaOebMPCfcGC1NTliWcC49dRFDB5LqSALqJA9IdZ+CzBLUlADqDOTYPqfnCznTLMcLQoCWVBS0JsnxDZjEC1SlgFu8nTXl0h5k4KZNMuTLIK5j5lm2zWHICFCvwBco91yemkFTT5heNrdHpNYjKzTT0dSva8G+COHUVE/tJgyoQ/ivnmahJJ2s/oBCZR1iwSlPOOo8CTCaRaTqiaeW+Uj5xTObjuWTlcRoThsyWSrulAuVBQbzbaAOKY12lgRlAOVLs7alXq3vFzi+sKZGVOsxnOgAAfbmYSaSSuarILByX2v9IvlxE8q3MmPEk7C0vFlBexlkB0sBlN3KSLnURiqqSVFnLhi42ZilvME+sFcMwEJAClA/OC0rD5abtCJF9CjSzlS13ScqiCdWbQg9IO4ZiSZKrBXYm5fRFwMw6QZXkIukNAXHpoMshIAYG2xG4aLIunaK5wtUxmJ7yTFidqP72hb4Tq88oIJBVLJDPfIbpf0LekHsWqRKlqmqsEJKj6JJ+kbovUkznyjpbQuSuJFdpWEIBk0uVLvdc5WofYC/tEFDxzKWMswFB57QtmYZeFSs1plXNmT1c8qlkIf+UP6wDyQHOhlCzrtJi8pYcKG24PxEejkYlto4jEHWiemzvsej0egEPQE4qR+iB2BL+o/ODcQ1UgTEKQrRQIPrCzjqi0GLp2ccqJjEvq/weL1AQRff5xniPDCicZabqAd+bMQD5iKMlOUgoLc0qex3DjaMGmTdJGvJxGLErm6GqiOjbQeJdD/AN9YVMNUtxmyB9MpLfGGqQLQslJOmqLeHzY8q1Y5Jr2AicNWieuegoSFlPaZg5UEJZg50LAwzJNhA2fR5h3SBe4IcecX0aAQqRpnKyUKgdj1AmokrlqGoLHcFrERejSYqHQlCtTS04ZQzVguojXW5sPjHI8Rre0mKKlFrgavpq/mY7XilbTpSqVUJKpcwNlCSpySzBrg7vtHDuIEpRUTZUtWZCFEINvDq3nc36RdGV7GbJBxd9zCJZzByyClrv6erwUqZirAkhQAD7HzgZTzSQAdRaHfAcI7dA7VJbRP7RPnpsT6Qs5USEW3SFErO8XaSWsspIJ59OsMmIcOoQpknMk2L3IVysA9vlEeDYatC8jluexHnCak0WaGnTCWHqWpIDs/S8EqgBCDcuAbnXSLdFh+QE7n5QE4nrxKTpmLF7gNblFLdsuSKfBYllWYJGYu37r3YcoedNTHN+CFMoekdJmSQtN4K3YzVID4jiKktlJD7kWMDsQr8st5m/LfyiGrwAzauXMJISkAEZi1iWLc7/CJftDw4/dUzJdhKPesC6Fd30YkXh6QrujnmGrCCfM3946p9nYzyJij+KYfglIjlEhnjq3AMwCkS2pVMV6Zyn6RXn/hK3yLHG9VlloSPxW9hCfhVUELyuSeZ2gpxvNJLAEkpcHZIBvfmXhUwMGZP74IIHveHh/CLFHSqGYWEFVzCRCsMYTIABSVKNkpDkk9AIxRcTLmzVylS8hQrKWuH6KFjFkVtY8quhgmve8DqyQVIUOYMD8XqJvaCUlWQFipfJL3PUwNwSlqlzlupPZpUWVdykaHzMGuoPYscHzVCrLBh4S7M/KGf7S5xNGJCfHUzJcpI3ZSnV8B8YTK0CXXBTlIC0Kcc1MPz94a8VndritOn/h0UlVQvlnUkpljzcpMasMuZi4iFNPuLvHU4feUyUeCShMtIGncSB83gImNMQqTMnTFndRjEtcSXMWPIsAR6MJMZgDHdo9GI9FxQZivXTyhCiBmUBZPMxfk0z3Nh8YgrUiWO/3pehJZ0Pu42iWrK8zcYNr59hY7ATFZ5spJU4N+Y00MG6OZKIb7ug/wIB+kDJ4l5jmqEhL2yDOSPkItycVlpDJqVAD/AKQb/LDOK6I5OLNKMvjnt7uL+rLNbw1Im6S+yUz5kWHkU6fCFybTT6MtMGaU7BYuPPmPKGiRiKz4Jkmd0fs1extEhrHVlUCl7KQvTzB0UPKK5K1pkbYRx6lkxPTLv0fs62fzsWE1I1BtEkurEAeKUmjqMif1a+8joHuPQxAa2wjm5IuDo7+DKssL68muz85ew29sIqVVQBAqnxKzR6cSvyhNZooA8SYt+jnomSymXlIE1wMpIsoNfVhHJOyNrR07it50xFMi6VJeY2wCrDzMUOIeEVSpSDLAUph3NxF8XSM2VptIWsIAzANmU9uUdco0ZJKcrZspblmIa8cpwikXLnALQUl9CGjq1D3kCK5ysswqtyOhkFgJjknvOcrO7EBveLWH0oC1JI0JPpHpcpZWkkjKH0/KCEuXcq529IqTLpU2aVSHDAtHO8awKdkqFLWVkEEaeAXNhyjo1QbWhdxPH5dISuYFKzJIAAdzox23hosVoVeEkEK0vHUKQjJHJeHMVT2pDBIJOUbAOWHtHQ5Fd3YlUyzZosTwLmBGP492ctY7PuFOUuQXCrXTsHjFZNmKujKB+894TeIK6aolC1JOhITyGjwz2VhjDUUsJw1BOhV/ErKn2Fz7x0nAQEU0sABICVEAad5RNveOa0xzBioAcuZh7papKEAPYBI6AJH+0ZLlKW4OIUVBJIg4v7RKEFIBABUp21BBZuoLekQdklSZc9F3CRm6EWHQ2Lxa4lw1UyjFUV5Bnuk/8pQKUt+9mY+UZ4fw0ilRLWTd1H90qLkD1jZpcVuZ8M7jQZpEpmAOA/OMTaBEq4uSb73gdKnKkryq/lPMfnE1ZiSGZTl+QUT/AIdIsi9i1rcIYmmWAlZKSWuCzsN40nVCEJ7rCFWbOl5gRImKI8OYMkeWY/SM4hWESypfd5h9PWDz2JWnmYXVdpVIGUEJWgqUdGIDBt2cmCMiteRiNZ/+icJMs/8ATkgadHaFeXNQmUupC+8ULISTqrwIYdPpBzH5P3ajo6TdMsLX/wByaStX+YD0jXCOmOrv9F+TmZnqlQsCN0KjVoyBCWFInEyPREI9ADR9BvGgqAnvkBSAWURcoPMjlAKqxo3Aty8oGUeNKlLzag+JOyhyP5xr0No4Ob9Uxxkor5nRkqcOLjnCNxXj3arMiXZA8av2iNvKLlJieVK1yVFchlFSD45Km2G6NPKE/DKdcx1JSpRKjoCbwMeOnbM/6jx0p44wx/zc66r29n+O5ZSeWgjLwWRw7Oyh8iTqylAH2jCeGpz2Ms+SxFuuPc5a4TP/AEP5AVK9RvFvDMZmfq1qKk/he+VWxB1ER4jhM6Sp1S1NzAJDeYgBOnZZhA20+BHwiOmhccsuCfVNf2Dn2i1na08lQlqdCk/pLMc6S6RvqAfSKfDPDy6lGecVIlt3WspfXomErG8SnTJakFaikTiQjMWASCAQPWGv7OOKC4kT5vdIaXm/acd3Nt05xjnCE5K+h6nhuKnCTa5S/wAUMK+DAn9XPWOiwFD3DGFXiqvmUKkyiRNWsWylgHLB3v7Q/cUYx90pzNyFV8o2AURYk7C0ct4Ppp9RVLqr5jmQmYvvEFX4k7PsG0ijLjxrodXHlyVbY18K4b2CTNqFJ7VZdvxJzDcbFrADQQSVI7ZSAgKsrUhmLfIxbwzh8Ad65Op1OcbkwepqQFwAyTqwvmG8Z5O15528Ql72V1YRJmIAnISpjcbpVspKtRAmrwkyD3HUh26jzbUdYc5VKkPoTa/lu0ZNMSfGd7MBCOLHhkcRE7cC28TS6kNDBi/C6J5C+0WggNYJIPmCLmKsrg6WAxmzFK3IygD0b4QHjkaI54VuLlZXpSCSY5VxjjExXcUlISouku6mSeW0dUxrgqo75S0xKQ6Q7KXZ2CefzjmQ4CxKsnKWmmWhLOO1IlhmsL7nyizFB3uPLLBrZgfCWWdWIhjpeKkyFBE1yP2k39xF2g+yvEUJQsJlkrd0ZwFS+WZw1+hMEKL7GKqa6586VKUT4QFTO7zcMH6Q7jZFkgnWrYireIadUsqTNT739o54uoMyYVXubPy0Ajt+H/YvQpvNXNmlhZwhPskP8YYpH2eYbLDClQWa6ipR+JiaUkSPFQhLucJoKcpOgfbf1g7h6e0mS5exUlPoTeOzJ4SoU6Usn+mJafhujlKzIp5SVA6hN4rhi0u2ynLxGvoLnEqEKkiSoA51JZOwyEKfyDCKcmnbyh3qKeVmvLSSLAlILCNWR+wj+kflBzcRFzd/sV4paIVRzPiuolplZCWKiAG8RV08tYUcE4olqJRMLEFirYsdekdUqMFplKzKky1KDgFQdubPGicKp0tlkSQ3KXLH0htjSpMVUS5Sx+jCph5pBPx0gRV8I1lXNSFZJEgH8RzLV/In6kR0dwLWHTQe0ZCU65oibQZPUIGKcNZKijpsySJ85LhIIaXLAUs+TBRivxfV9rUzFbOw8hYQbk1HaYhV1B8NJTiUj/uTXzK82JhWqQ6iY1uT0JMwtXNspNHokUmNSIWwmsejLR6CGzq2M4e6TOlOZZfMPxS1bpIhbmTbNrHTcRw9YUZ0hs/45Z8M0cjyV1hRxDB0z8y6YFMxP6ynVZST+6NxGyGTY8fx3ASUrit+3f3X+1zXS0BMHWsT5Yl3KlBJSSyVA6pV0MdJpcOnMnNNEsAXlykgD+o3jmWGVHZVUhwcwmo7rXuoC421jqVdjkiVZSwTyT3j8IXLbexo/So41jk8jpJ96R44DTkuZQUeanJPmTGJnDtMf+EkeTiB6uL5b92Ws+wjyOLpZ1lrH9JhNOQ6Hr8A9vh+X4LxwcoS0iauWdQ5zp8sqvpCTxdgq1qSqYqWJynCCnupm5Q7EHwrv6w6U/EdOstnyn94ZfjpArj1CDT9osBQQc4/iALEEee0C5LmO8ODLH4Ha7J7fLocCxdOaaEKOUZjmOpAKmUfNhHWOG+E6Smloq5pWoBAUhMzKyN02A7yuUIZwhExa5hmIOZebMSEJAe6cpuSCSGEWOOuKVzSiQ/clpCbOylABOZj6tFc3SsPC4lq0PklZFjdRMxWuYrP3RJGVGmUdR+JRO8dVwOiTKlpSABYJtoCnwxyXgyYA6uZY/w7GOl0leT8lD5KEYsk7e/nn3Om49hnQQQevi6HnFyWQG2P7Q0MA5FQbF3OytlDkesXpE+7AlJ/ZIcekVufnjX1/a0wUEyt9wfgPU7x4L9ufP8A2inVVaUDvlzskfC2sRhSll190chsOT84jl55f1/xYaL33gqPd00B+ZixLIAt/wCzuYpJmejj+lMZ7flvZI6c4ZSfPzz8LuCi4Zn5fnGTM+bRTQtrjQWHUmMLnhGp8I/xGDrfnn7/ACQKLgmX8yfhGErfL1BijJUSR0HxMQ1mIpQAhPemaAfMmJrb8/8AP5JRdqaoIDb2HqYwmaTmJt3hAum1C5hBWok9ABtGs7FUAB1AOrcgWEDn55/UghWbO8X8QiGbUeL+IQr1XF1Okt2qVEq0Scx+EaDGVzE5kABJU4JOw6CGUXN0vOf3I9t2Hqyr7xilOxIDUiEnHsampn9nmF0pUSLNme3wgTj5KpKiFKdtXMZJ8LN5Hq23L8cdUFJci7X8bywSMzklTAeZgJM46VmHdUA/JX5QnVEhQAbTK4MXJM/MkbHcdY7XC8NiyKnzEyZZx5DrUcY8kknrp7iK8rimYollJDAltRbm/SE9a2II9YzMObujxKZI5uru/WNMuDxRi65ievK7H7AQU4d2ivHVz5k1X8CTkR6WUfWKcyVB7HZQlmVIT4ZMtCB5pTf4vAtSI5+SXxBxrYFTJUQFEFpkmKs2TATGaB5EeidaI9DWKfR0AuIMPE3vSjknp8M0WYjY8xBAVYmJBQXSoO43BjyURfFUZJxjkjT3QhVeHmpckZK2X4k6dqBcKB3MUZ6wi6y3Q6k+Wph7xjChNAWg5JyLoXyP7J5pMK0lHeUpaMkwqOcXPeBYsTok6gQ2TN6cbRzY/pXr5tMnXW+/2f159wCvFEp0lzleSFD5xAriOUPFLmp/lhtnFxAarpArUAxjfG5PY6S/4/wlfzfP8FGTisibZEwP+yrun2MEsNUTmSSSkZSxNgQ+g9YWcZwpBSWSHiujGjSUJllSjPJIS4OhByl9wE784ux8V6iaaM7/AEiHCZo5Iy232fPl50HjDKaWVZihOZ7FgVHqOUcf4wnE19TmADTVhhp3Tb4NBPA8cqUkNMfzSk/R4UqusVOnzFq8S1qUWtcnVomV/CjVw2WM5Ohp4c7pA5i3luDDzh9RYa20P4k9CNxCPgwZuo9DpryMONDsN9gdf5VRzJvfzz/fbub3HYZ6Oq+Ou6T5jYwQFUUsQVC2wcW5GAtMAAVHbV+6oeu8S1VWhAJ9ibF97DlC3W/nm3Trz3EoN08sZitRdXM3yj/VFrtRbQch/wCSoSpaKialR7RUqUli+ljvCnidepS1CWta5ehWSslTcm0HWAp+3m/285DenfU66uulJfNMS25Khc8tdIgmcQ06dZ0oHclaGSOWsfPvEhTkAAILg3JPTeF8JjRCOpX555zGjgtn0jU8a0Y8VbJSBolKsxHUs94F1n2pYbKfIpc1Q0ZCrnmVKaODITziKei9oeOON7+efYeXDaY2dVxT7ZlK/UyMut1KD+dgYWZv2k1ZUcgly3DWSVK91E/KFKXSk62+cXaWWlJBbe59YZ6EXYuDlLmqQy0eI4jVEPOmJSbOe77AXMF5fByVH9JUTFK6sR8TFimDMt2s4g3hATMSVO/X0ihzH5KkLZ4VXKLvnSP2XCvb8oPSsJmy5qFpqgiUEozSSHBIHe8n6coOyJXQtzgNxPwpT1diVImsMqkKN22Uk2Nh5iHxS0u0ZcuOxY4hxATK+etLNmSA2ndQkfN4mM7MhukK02nMidMkkEFCiL8h4T7MYMUc20O+djx2ikCp9MkSSc3eS6WtcvZPsR7RPxDh33ZaGfKtIc/vpHe+YiGu7k09WI8xb8ot4tiQmyikudwo7KHQRbiyyhNV/cplBOLsCrXBr7P6Ttq6QFB0yiZq+TShmH+LLCwahjlULCOh/ZlIySKyo55ZKT6Z1N6FPvHRy5U42jHp6BiunZ5i1HcmK8YJjwMcrnuauRtliJaIlePGIQqLp3j0WiI9BsFD5R1n3cdrJeZSLPeSPFJUdS2rdIaJNSFpCkkFJDgjcRy3B8WVTrdN0Gy0HRQ/OGWlqxIHbyCV0qj+kl/ilK3IHLpHSlE81wXGpr26rt7r/r3X8v7DcVwo4ov9Mp+kMsmqStIUlQKVBwRCzxCwmAg6j4gxk4n+A9FwrTnsV1LiFcahTxsrSOY2dSgPidgY5/W1RnzO8cyUulPRLw9454VeR+Uc7oxeLMXUqyq2gtT0KAHA722sK1dRlKyoCz+0OVNNswDxDNolue4cpB2eDrcRJY1zRDgqwQD7jmIa5c8IdAuolOUcieZ2EKFOns1MOg8vSDVHNJICdSu53iiW/nniA0MP3pi6u+sqsNgEjYRck0wyqm1BszhPVRt5npAlFRLp0hSy6ylWUC5JOgA+sKPFfE8xVnGYgMAbSx9VdYCi5uvOX5FrsHuLOKTPJlS3TLsCBZ20B/u0Q4JQTJhATYeRAHrFDhHDkzBnPeU4HRyHvHU8LokoSHAJ5s/sNAILg5SoDlpVIR+I+HQZRC5SlEiyxsdi4PwMcv7Jtdrerx9H1cqYqYkoACACDfc7tCxWfZ9JmTJk1QKlrUTlSoISCd/f5xpiqVLkaOHko7zOMy5V4nSiGTirhSbRnP2ahKt3iQoAnYkQtZoDbOth9PTaM5YyhMaGYIjmTusRJjvJCO5anYvMYSgWYeLpygzwLxAqSVIW6pZuRuCdxCqZvKL+HU6yMySEvuz6Q8l8JyculW13OuUuNy1oQAvv5gAk2JdXLyiTGFmSCoX7M5xuSh+8OtnHtHOsEkKlTO0zqWrrcfCGpEyYpRVNmLmBScuRMt2TqQL78yIMYatkZfVUVbI+NcOTUSE1sliUgZuapfPzSfg8KlJOhzosRlS533fs1y5Kklysd1J5BJUSAzwjVQTLmzEo7yEqUEqzAOkGxZof0pJ0T1Y1qJK+m7TKrMxzMLEtbducRVFEcrjQP7vp/fOMpq0pBbM51ZRYj4RqK9TZUslPK5grFOyqWWIInpTmY+/lHVsOkfd8NppRsVhU1XnMLj2SBHN6Sh7adKlpDqmTEp/qID/P2h4+0vEgHloLCyA37KQ30+MWSTUaKlJN2Q1GKykazE+QufYRSncSyh4QpXow+MJipwG8RKrRteEUAuY1TOKFnwoA83MU5uOz1f8AEbyAEL/arOife0bJkLOqm8v94dQF1hJdWo6rJ8yY9FaTTgDUnzjENoBrH8zVR7DManyVlUs2NlJN0qHIiLk+QApQ5Ej2MRMBoI2ONnhoZvTdxW4ZwdM5aVLplZSLrpSbHmqWdjF2YUqliaFknNlWk2UhTaEQn1VeuSy5ZyqSXBGoMRYRjEyqnLmTWz2ukZX2uBrGTiIxUGj0v6TxOSco9N+X27fT9h4kri0dIHUqtItKNo5KPWArFA9gHJsB1MCJXA7BzOvyyhvnDHJT3n3EXpZhougSSYsSuG5iNFJV7gwQpKFadUwcREyYdFbQN/8AjZa/GhJ8xGyMAkp8Kcu9iYLJVG+aDpQtC9/9TkFWYiYo8yom3LoI2TwZSZsxppajuVufmYNTJhiqqcecDaPIam1XQ3osEp5X6qTLl790Nfm0EEqa0CET1PrFgzjE1k9Oi9MWdiH6wLrK2ejWStSXuqWy2HNvF7CJysxFU1SkixiagqIJxTiOnmU1RJOYNLUVCYlSfKy2u/KOJy0vqtCfMn6CO7VNUZgyzAlaTsoBQ+McfxzB5aKiYEOlLlkhmHQONIuxyjLmJlnOC+Apy6SWdamWPIK/KJ5eHU+9Qg+ef6JijWyQkgC9t/PpGJa22EaVCNGSXFZL3DUrDaex7aX7L/0xak00lJ/Xy/8AGP8AwgGicQGYNyjInlmYflDaEVyzzYzpmIB7tRJHrM/0xhYQb/epY595Y9iEwulb/nvFau8PqPrBUUivU2M/3SUdaiT/AFL+qbxqKCU/6+RrutX+mEwmMQbAOi6CX/z6fe+dTv8A0xlVCgIUTOkWYgBZJLeSXUekJ9Me8m+8FIZMUKYTiCKWd94BVMXLSrs05cqe0IIzFRNgASdOUBKyom1C1TJhBvpdgTfWJvyMVKUOFjbu/KFlzCmSyMPExaUAAqOg0GhP0j0mQ1sqRpoXsXu/oYjXNKRmFiNP7EQ4WpU6ZlK1JB1ylifMwrdKxkrZMqcE6lo3p0rmfq5alddB7mHHD+H5CGIQ55qufcwZlyEjaKHxHYuWHuI8nh+eoOVIT0Yq+No9HQEoEeiv1ZD+lE//2Q=="/>
          <p:cNvSpPr>
            <a:spLocks noChangeAspect="1" noChangeArrowheads="1"/>
          </p:cNvSpPr>
          <p:nvPr/>
        </p:nvSpPr>
        <p:spPr bwMode="auto">
          <a:xfrm>
            <a:off x="1831975" y="79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8" name="AutoShape 10" descr="data:image/jpeg;base64,/9j/4AAQSkZJRgABAQAAAQABAAD/2wCEAAkGBxQSEhQUExQVFRUXGBcaGBYYGBQXFxgVFxUWGhgWGhUYHCggGBolHBcXITEhJSkrLi4uFx8zODMsNygtLisBCgoKDg0OGxAQGy8lICQsLCwsLCwsLCwsLCwvLCwsLCwsLCwsLCwsLCwsLCwsLCwsLCwsLCwsLCwsLCwsLCwsLP/AABEIAKwBJQMBIgACEQEDEQH/xAAcAAACAgMBAQAAAAAAAAAAAAAFBgMEAQIHAAj/xABDEAABAgQEAwYDBAgEBgMAAAABAhEAAwQhBRIxQQZRYRMiMnGBkaGxwQcUQtEjM1JicoKS8KKy0uFDU2NzwvEVFlT/xAAaAQACAwEBAAAAAAAAAAAAAAABAgADBAUG/8QAMREAAgIBAgUCBQIGAwAAAAAAAAECEQMSIQQxQVHwE2EikbHR4QVxMkJSgaHBBmJy/9oADAMBAAIRAxEAPwDqkejaMNFxWYaMNG0YiENY9GY80QhqRGpjcxqREIaNGCI3jBggI2jVQiRo1IiEI2jQiJSI1IggIiI0UmJiI1IgkICmNcsTERqREIVJiYX6uT3zeGRSYC4pLAVe1teTQ+N0wgipVlIAHePy5mAeMY+ZfclF1t3lbDoIv4jWiXJXNIGZRyi/VhCDUVSlEsL7v1hc+Xoi2MS3Pq5irqW584tYZUB8swulVnOqTzECpWHzF8wPeCNLgi3HifqLRieRIuWKTPYggyZhTmuNCN+sH+G+LTLOWYMyS19xFGuwZayCSLBusUTgkxJdrA3PR4McwZYGjseH4hLmd5BCkkjzBCRrElQAXI3Jilg2HolS05ALpBcaFt4IqTb1jYnsYGlexalyrk7EJ/ymNk0aQo2fujoN9om/CnqlPweKs6aSeW3wgpi71sZyBJQf73iVdSCQ214rzB9PlGkhN/SJYaN5asxJ5vFerHh/vnFmnTf1MRVKbev1gLmEjmp7ojJTYeRjWrUQA28V5UxRUlyfL0h1FtBouTEaeUejwL+jfKMwoA40YjZo80VFhrHmjLR4iIQ1jEbGBeN4smnS5uTt05wG0t2FK9kEWjBhNPFy1KLAAbWf+zFyn4jJ1LncMBFXrwLPRkMhjUwLkY0FapMEJdSlWkMssX1FeOSN4wY2jBEWJiGhEakRIRAzFK5UnvEdzcsSx6ttElJRVsii26RdIjUiIaGYpYKlMxPdb9ltYsEQU7A1RE0YIiSMKggKyhAzFpaMpUtsqQSSeQEFl2hT+0KuSijWAoOshIvdn73wiN1uFbs57XcUzZ61SUJSZCmcMO6Ae6oK2VFSiCTOvz9PjBDh7DCcOnTWCVLnpAUqzIQBvuHUfaM4LhbzAFM5Ia9vhrGSbS/ua8cXKuyGkSkCWlkgeUelLDRtV0XZouQAN4DGuQjUqHmlTe8YpW2dCNJF5dREC6znEXbJUHBgbPryVMhraqVoPTcwI3Y0mkjpvCNQVymOiHQD0SR+Yg4pFvWObcI8SmXPTIUXCyLlvxJdx6tHTpkdfHK4nDyxqTLSB+jT5fI/7xTWjvHzEXJX6seavoYrTvEYcqNVC/tHkp0jZQ0jKR9YgTSUO8fOI56bH+9xE6fEfONZydYhClWhkpfbX2gfInArSxGsGJyAoXD6fKPIpw2gsRFinSoNkA1MeiwqXHoWxQxHozHoqLTWMRtGqi14hAbjOJdinmYQa6sM6ZmXe9ugglxTW5l2L/lsIChNn6NGHLkcn7G3FBJFhMgECwv82i1T0SCz9R1DaeYiqZoAA/h/9/SI5dUUtfRx58vOKi0NS5ZSLKNvURfpVqDFwx0PLpC3S1wJAJsd/b6wVw+sce/zvEsFWNshZIvrEpFuUA6fESLDUNfpvF9M1Sg+j7HcRdDI1yKpYrLbRRxOkM1ITZie876ekTSKgFWXo7cjoR5bxYIjWmpxMrThIH0lD2ZsoszNt7c4tGJDGpEMkkqQjbe7I41IiQiNVQwBT4/qJiKc5N9SNo4vX4tNWgJWokJJb1jsPG/EcqWkyMomLIuD4U3369I5gEkJJISFG9gA3QdIoyPc0Q5D1wjUS6ig+7B0qCWAUGD6gvprA6llJlTEqL2Vf91T2bp+UK4qV8/np6biN/v0y9i3Nzfz/OKMq1U0X4paE0zomMU5mB0mzcn+EJuJUtSohCVJZ7kAu3lpFnCeJ5iAEzE50c3ZQHyME8QxuWUugBzpo7xmalFmuLjNEdDg7JIuS3rAkcOhSilQuFOQSR/Yg1JrJkplZAu2ubn0gNWY1MEwKUlip7DxW3MKm+g8lHqGJ3BhmzJE+WPCUoUEsAEoDgiOpBDJSOQHygPwmMtLLCvGTmV5qct6BoOTCMoOlo62KLjFWcbNK5uieR4D0V8xFeoFz5RTRj0pIUnvKLjwpJFtbxibiqFXZQ2uAPrB9SHcT0p9i7NEeT9T8opLxWXZ3S7XIt6kaRdlqBDgv5dYKknyFcWuZgeL2jM4XMav3x5RJO1hgECNIkHgMayxEgHdMQhhKHEejeWI9EIXo9Ho9CFhgxQxudkkqI1IaCEA+KlkSwOZhMjqLGgrkhHqhdzdvnp9RFdaCNbb+0TGoBLHz+MTLUFO+g+TCOfR0EwcDGtTLJLJG9z8hBymowQlhrf8oL0uGIlhyHu5+cAaKsTpWGTAASlSU7OCBByhTlSzPp5xrJzKqpmdY7wKsruQkh8oTsBa5g3h9AQkE3LBzCptl08aiaUchtdYIOWizIkACKmK4oiQHWw84dLYq6mMMnJE05rHKbnzgyZqOafhCngGIionqIFgk/SBXG3EokkSkn+MjofDGvDKsdmPPC8lBXHOKkozBDAAtm1c9BCjimOKmFKTMWwDkhR8TvlDdH9oV14kpRX3soNwki5J6vaLpnkTB3AyZbO/4mGoO+sI5yYyhFBeTi84qTkmzLvYlWoH4XPe6iCkriSexGcGydWKhmsCFDWEOknrHZFWqFK0sz3FoNImIKiAWclVxzLlvWBraDoT6GtTgypiFTElRJuczZn3d7u8BpobxbAe7D6w/wBJSqWjukPzdtN4XOIMDXctcByE6HqIVZO4XDsAaOebMPCfcGC1NTliWcC49dRFDB5LqSALqJA9IdZ+CzBLUlADqDOTYPqfnCznTLMcLQoCWVBS0JsnxDZjEC1SlgFu8nTXl0h5k4KZNMuTLIK5j5lm2zWHICFCvwBco91yemkFTT5heNrdHpNYjKzTT0dSva8G+COHUVE/tJgyoQ/ivnmahJJ2s/oBCZR1iwSlPOOo8CTCaRaTqiaeW+Uj5xTObjuWTlcRoThsyWSrulAuVBQbzbaAOKY12lgRlAOVLs7alXq3vFzi+sKZGVOsxnOgAAfbmYSaSSuarILByX2v9IvlxE8q3MmPEk7C0vFlBexlkB0sBlN3KSLnURiqqSVFnLhi42ZilvME+sFcMwEJAClA/OC0rD5abtCJF9CjSzlS13ScqiCdWbQg9IO4ZiSZKrBXYm5fRFwMw6QZXkIukNAXHpoMshIAYG2xG4aLIunaK5wtUxmJ7yTFidqP72hb4Tq88oIJBVLJDPfIbpf0LekHsWqRKlqmqsEJKj6JJ+kbovUkznyjpbQuSuJFdpWEIBk0uVLvdc5WofYC/tEFDxzKWMswFB57QtmYZeFSs1plXNmT1c8qlkIf+UP6wDyQHOhlCzrtJi8pYcKG24PxEejkYlto4jEHWiemzvsej0egEPQE4qR+iB2BL+o/ODcQ1UgTEKQrRQIPrCzjqi0GLp2ccqJjEvq/weL1AQRff5xniPDCicZabqAd+bMQD5iKMlOUgoLc0qex3DjaMGmTdJGvJxGLErm6GqiOjbQeJdD/AN9YVMNUtxmyB9MpLfGGqQLQslJOmqLeHzY8q1Y5Jr2AicNWieuegoSFlPaZg5UEJZg50LAwzJNhA2fR5h3SBe4IcecX0aAQqRpnKyUKgdj1AmokrlqGoLHcFrERejSYqHQlCtTS04ZQzVguojXW5sPjHI8Rre0mKKlFrgavpq/mY7XilbTpSqVUJKpcwNlCSpySzBrg7vtHDuIEpRUTZUtWZCFEINvDq3nc36RdGV7GbJBxd9zCJZzByyClrv6erwUqZirAkhQAD7HzgZTzSQAdRaHfAcI7dA7VJbRP7RPnpsT6Qs5USEW3SFErO8XaSWsspIJ59OsMmIcOoQpknMk2L3IVysA9vlEeDYatC8jluexHnCak0WaGnTCWHqWpIDs/S8EqgBCDcuAbnXSLdFh+QE7n5QE4nrxKTpmLF7gNblFLdsuSKfBYllWYJGYu37r3YcoedNTHN+CFMoekdJmSQtN4K3YzVID4jiKktlJD7kWMDsQr8st5m/LfyiGrwAzauXMJISkAEZi1iWLc7/CJftDw4/dUzJdhKPesC6Fd30YkXh6QrujnmGrCCfM3946p9nYzyJij+KYfglIjlEhnjq3AMwCkS2pVMV6Zyn6RXn/hK3yLHG9VlloSPxW9hCfhVUELyuSeZ2gpxvNJLAEkpcHZIBvfmXhUwMGZP74IIHveHh/CLFHSqGYWEFVzCRCsMYTIABSVKNkpDkk9AIxRcTLmzVylS8hQrKWuH6KFjFkVtY8quhgmve8DqyQVIUOYMD8XqJvaCUlWQFipfJL3PUwNwSlqlzlupPZpUWVdykaHzMGuoPYscHzVCrLBh4S7M/KGf7S5xNGJCfHUzJcpI3ZSnV8B8YTK0CXXBTlIC0Kcc1MPz94a8VndritOn/h0UlVQvlnUkpljzcpMasMuZi4iFNPuLvHU4feUyUeCShMtIGncSB83gImNMQqTMnTFndRjEtcSXMWPIsAR6MJMZgDHdo9GI9FxQZivXTyhCiBmUBZPMxfk0z3Nh8YgrUiWO/3pehJZ0Pu42iWrK8zcYNr59hY7ATFZ5spJU4N+Y00MG6OZKIb7ug/wIB+kDJ4l5jmqEhL2yDOSPkItycVlpDJqVAD/AKQb/LDOK6I5OLNKMvjnt7uL+rLNbw1Im6S+yUz5kWHkU6fCFybTT6MtMGaU7BYuPPmPKGiRiKz4Jkmd0fs1extEhrHVlUCl7KQvTzB0UPKK5K1pkbYRx6lkxPTLv0fs62fzsWE1I1BtEkurEAeKUmjqMif1a+8joHuPQxAa2wjm5IuDo7+DKssL68muz85ew29sIqVVQBAqnxKzR6cSvyhNZooA8SYt+jnomSymXlIE1wMpIsoNfVhHJOyNrR07it50xFMi6VJeY2wCrDzMUOIeEVSpSDLAUph3NxF8XSM2VptIWsIAzANmU9uUdco0ZJKcrZspblmIa8cpwikXLnALQUl9CGjq1D3kCK5ysswqtyOhkFgJjknvOcrO7EBveLWH0oC1JI0JPpHpcpZWkkjKH0/KCEuXcq529IqTLpU2aVSHDAtHO8awKdkqFLWVkEEaeAXNhyjo1QbWhdxPH5dISuYFKzJIAAdzox23hosVoVeEkEK0vHUKQjJHJeHMVT2pDBIJOUbAOWHtHQ5Fd3YlUyzZosTwLmBGP492ctY7PuFOUuQXCrXTsHjFZNmKujKB+894TeIK6aolC1JOhITyGjwz2VhjDUUsJw1BOhV/ErKn2Fz7x0nAQEU0sABICVEAad5RNveOa0xzBioAcuZh7papKEAPYBI6AJH+0ZLlKW4OIUVBJIg4v7RKEFIBABUp21BBZuoLekQdklSZc9F3CRm6EWHQ2Lxa4lw1UyjFUV5Bnuk/8pQKUt+9mY+UZ4fw0ilRLWTd1H90qLkD1jZpcVuZ8M7jQZpEpmAOA/OMTaBEq4uSb73gdKnKkryq/lPMfnE1ZiSGZTl+QUT/AIdIsi9i1rcIYmmWAlZKSWuCzsN40nVCEJ7rCFWbOl5gRImKI8OYMkeWY/SM4hWESypfd5h9PWDz2JWnmYXVdpVIGUEJWgqUdGIDBt2cmCMiteRiNZ/+icJMs/8ATkgadHaFeXNQmUupC+8ULISTqrwIYdPpBzH5P3ajo6TdMsLX/wByaStX+YD0jXCOmOrv9F+TmZnqlQsCN0KjVoyBCWFInEyPREI9ADR9BvGgqAnvkBSAWURcoPMjlAKqxo3Aty8oGUeNKlLzag+JOyhyP5xr0No4Ob9Uxxkor5nRkqcOLjnCNxXj3arMiXZA8av2iNvKLlJieVK1yVFchlFSD45Km2G6NPKE/DKdcx1JSpRKjoCbwMeOnbM/6jx0p44wx/zc66r29n+O5ZSeWgjLwWRw7Oyh8iTqylAH2jCeGpz2Ms+SxFuuPc5a4TP/AEP5AVK9RvFvDMZmfq1qKk/he+VWxB1ER4jhM6Sp1S1NzAJDeYgBOnZZhA20+BHwiOmhccsuCfVNf2Dn2i1na08lQlqdCk/pLMc6S6RvqAfSKfDPDy6lGecVIlt3WspfXomErG8SnTJakFaikTiQjMWASCAQPWGv7OOKC4kT5vdIaXm/acd3Nt05xjnCE5K+h6nhuKnCTa5S/wAUMK+DAn9XPWOiwFD3DGFXiqvmUKkyiRNWsWylgHLB3v7Q/cUYx90pzNyFV8o2AURYk7C0ct4Ppp9RVLqr5jmQmYvvEFX4k7PsG0ijLjxrodXHlyVbY18K4b2CTNqFJ7VZdvxJzDcbFrADQQSVI7ZSAgKsrUhmLfIxbwzh8Ad65Op1OcbkwepqQFwAyTqwvmG8Z5O15528Ql72V1YRJmIAnISpjcbpVspKtRAmrwkyD3HUh26jzbUdYc5VKkPoTa/lu0ZNMSfGd7MBCOLHhkcRE7cC28TS6kNDBi/C6J5C+0WggNYJIPmCLmKsrg6WAxmzFK3IygD0b4QHjkaI54VuLlZXpSCSY5VxjjExXcUlISouku6mSeW0dUxrgqo75S0xKQ6Q7KXZ2CefzjmQ4CxKsnKWmmWhLOO1IlhmsL7nyizFB3uPLLBrZgfCWWdWIhjpeKkyFBE1yP2k39xF2g+yvEUJQsJlkrd0ZwFS+WZw1+hMEKL7GKqa6586VKUT4QFTO7zcMH6Q7jZFkgnWrYireIadUsqTNT739o54uoMyYVXubPy0Ajt+H/YvQpvNXNmlhZwhPskP8YYpH2eYbLDClQWa6ipR+JiaUkSPFQhLucJoKcpOgfbf1g7h6e0mS5exUlPoTeOzJ4SoU6Usn+mJafhujlKzIp5SVA6hN4rhi0u2ynLxGvoLnEqEKkiSoA51JZOwyEKfyDCKcmnbyh3qKeVmvLSSLAlILCNWR+wj+kflBzcRFzd/sV4paIVRzPiuolplZCWKiAG8RV08tYUcE4olqJRMLEFirYsdekdUqMFplKzKky1KDgFQdubPGicKp0tlkSQ3KXLH0htjSpMVUS5Sx+jCph5pBPx0gRV8I1lXNSFZJEgH8RzLV/In6kR0dwLWHTQe0ZCU65oibQZPUIGKcNZKijpsySJ85LhIIaXLAUs+TBRivxfV9rUzFbOw8hYQbk1HaYhV1B8NJTiUj/uTXzK82JhWqQ6iY1uT0JMwtXNspNHokUmNSIWwmsejLR6CGzq2M4e6TOlOZZfMPxS1bpIhbmTbNrHTcRw9YUZ0hs/45Z8M0cjyV1hRxDB0z8y6YFMxP6ynVZST+6NxGyGTY8fx3ASUrit+3f3X+1zXS0BMHWsT5Yl3KlBJSSyVA6pV0MdJpcOnMnNNEsAXlykgD+o3jmWGVHZVUhwcwmo7rXuoC421jqVdjkiVZSwTyT3j8IXLbexo/So41jk8jpJ96R44DTkuZQUeanJPmTGJnDtMf+EkeTiB6uL5b92Ws+wjyOLpZ1lrH9JhNOQ6Hr8A9vh+X4LxwcoS0iauWdQ5zp8sqvpCTxdgq1qSqYqWJynCCnupm5Q7EHwrv6w6U/EdOstnyn94ZfjpArj1CDT9osBQQc4/iALEEee0C5LmO8ODLH4Ha7J7fLocCxdOaaEKOUZjmOpAKmUfNhHWOG+E6Smloq5pWoBAUhMzKyN02A7yuUIZwhExa5hmIOZebMSEJAe6cpuSCSGEWOOuKVzSiQ/clpCbOylABOZj6tFc3SsPC4lq0PklZFjdRMxWuYrP3RJGVGmUdR+JRO8dVwOiTKlpSABYJtoCnwxyXgyYA6uZY/w7GOl0leT8lD5KEYsk7e/nn3Om49hnQQQevi6HnFyWQG2P7Q0MA5FQbF3OytlDkesXpE+7AlJ/ZIcekVufnjX1/a0wUEyt9wfgPU7x4L9ufP8A2inVVaUDvlzskfC2sRhSll190chsOT84jl55f1/xYaL33gqPd00B+ZixLIAt/wCzuYpJmejj+lMZ7flvZI6c4ZSfPzz8LuCi4Zn5fnGTM+bRTQtrjQWHUmMLnhGp8I/xGDrfnn7/ACQKLgmX8yfhGErfL1BijJUSR0HxMQ1mIpQAhPemaAfMmJrb8/8AP5JRdqaoIDb2HqYwmaTmJt3hAum1C5hBWok9ABtGs7FUAB1AOrcgWEDn55/UghWbO8X8QiGbUeL+IQr1XF1Okt2qVEq0Scx+EaDGVzE5kABJU4JOw6CGUXN0vOf3I9t2Hqyr7xilOxIDUiEnHsampn9nmF0pUSLNme3wgTj5KpKiFKdtXMZJ8LN5Hq23L8cdUFJci7X8bywSMzklTAeZgJM46VmHdUA/JX5QnVEhQAbTK4MXJM/MkbHcdY7XC8NiyKnzEyZZx5DrUcY8kknrp7iK8rimYollJDAltRbm/SE9a2II9YzMObujxKZI5uru/WNMuDxRi65ievK7H7AQU4d2ivHVz5k1X8CTkR6WUfWKcyVB7HZQlmVIT4ZMtCB5pTf4vAtSI5+SXxBxrYFTJUQFEFpkmKs2TATGaB5EeidaI9DWKfR0AuIMPE3vSjknp8M0WYjY8xBAVYmJBQXSoO43BjyURfFUZJxjkjT3QhVeHmpckZK2X4k6dqBcKB3MUZ6wi6y3Q6k+Wph7xjChNAWg5JyLoXyP7J5pMK0lHeUpaMkwqOcXPeBYsTok6gQ2TN6cbRzY/pXr5tMnXW+/2f159wCvFEp0lzleSFD5xAriOUPFLmp/lhtnFxAarpArUAxjfG5PY6S/4/wlfzfP8FGTisibZEwP+yrun2MEsNUTmSSSkZSxNgQ+g9YWcZwpBSWSHiujGjSUJllSjPJIS4OhByl9wE784ux8V6iaaM7/AEiHCZo5Iy232fPl50HjDKaWVZihOZ7FgVHqOUcf4wnE19TmADTVhhp3Tb4NBPA8cqUkNMfzSk/R4UqusVOnzFq8S1qUWtcnVomV/CjVw2WM5Ohp4c7pA5i3luDDzh9RYa20P4k9CNxCPgwZuo9DpryMONDsN9gdf5VRzJvfzz/fbub3HYZ6Oq+Ou6T5jYwQFUUsQVC2wcW5GAtMAAVHbV+6oeu8S1VWhAJ9ibF97DlC3W/nm3Trz3EoN08sZitRdXM3yj/VFrtRbQch/wCSoSpaKialR7RUqUli+ljvCnidepS1CWta5ehWSslTcm0HWAp+3m/285DenfU66uulJfNMS25Khc8tdIgmcQ06dZ0oHclaGSOWsfPvEhTkAAILg3JPTeF8JjRCOpX555zGjgtn0jU8a0Y8VbJSBolKsxHUs94F1n2pYbKfIpc1Q0ZCrnmVKaODITziKei9oeOON7+efYeXDaY2dVxT7ZlK/UyMut1KD+dgYWZv2k1ZUcgly3DWSVK91E/KFKXSk62+cXaWWlJBbe59YZ6EXYuDlLmqQy0eI4jVEPOmJSbOe77AXMF5fByVH9JUTFK6sR8TFimDMt2s4g3hATMSVO/X0ihzH5KkLZ4VXKLvnSP2XCvb8oPSsJmy5qFpqgiUEozSSHBIHe8n6coOyJXQtzgNxPwpT1diVImsMqkKN22Uk2Nh5iHxS0u0ZcuOxY4hxATK+etLNmSA2ndQkfN4mM7MhukK02nMidMkkEFCiL8h4T7MYMUc20O+djx2ikCp9MkSSc3eS6WtcvZPsR7RPxDh33ZaGfKtIc/vpHe+YiGu7k09WI8xb8ot4tiQmyikudwo7KHQRbiyyhNV/cplBOLsCrXBr7P6Ttq6QFB0yiZq+TShmH+LLCwahjlULCOh/ZlIySKyo55ZKT6Z1N6FPvHRy5U42jHp6BiunZ5i1HcmK8YJjwMcrnuauRtliJaIlePGIQqLp3j0WiI9BsFD5R1n3cdrJeZSLPeSPFJUdS2rdIaJNSFpCkkFJDgjcRy3B8WVTrdN0Gy0HRQ/OGWlqxIHbyCV0qj+kl/ilK3IHLpHSlE81wXGpr26rt7r/r3X8v7DcVwo4ov9Mp+kMsmqStIUlQKVBwRCzxCwmAg6j4gxk4n+A9FwrTnsV1LiFcahTxsrSOY2dSgPidgY5/W1RnzO8cyUulPRLw9454VeR+Uc7oxeLMXUqyq2gtT0KAHA722sK1dRlKyoCz+0OVNNswDxDNolue4cpB2eDrcRJY1zRDgqwQD7jmIa5c8IdAuolOUcieZ2EKFOns1MOg8vSDVHNJICdSu53iiW/nniA0MP3pi6u+sqsNgEjYRck0wyqm1BszhPVRt5npAlFRLp0hSy6ylWUC5JOgA+sKPFfE8xVnGYgMAbSx9VdYCi5uvOX5FrsHuLOKTPJlS3TLsCBZ20B/u0Q4JQTJhATYeRAHrFDhHDkzBnPeU4HRyHvHU8LokoSHAJ5s/sNAILg5SoDlpVIR+I+HQZRC5SlEiyxsdi4PwMcv7Jtdrerx9H1cqYqYkoACACDfc7tCxWfZ9JmTJk1QKlrUTlSoISCd/f5xpiqVLkaOHko7zOMy5V4nSiGTirhSbRnP2ahKt3iQoAnYkQtZoDbOth9PTaM5YyhMaGYIjmTusRJjvJCO5anYvMYSgWYeLpygzwLxAqSVIW6pZuRuCdxCqZvKL+HU6yMySEvuz6Q8l8JyculW13OuUuNy1oQAvv5gAk2JdXLyiTGFmSCoX7M5xuSh+8OtnHtHOsEkKlTO0zqWrrcfCGpEyYpRVNmLmBScuRMt2TqQL78yIMYatkZfVUVbI+NcOTUSE1sliUgZuapfPzSfg8KlJOhzosRlS533fs1y5Kklysd1J5BJUSAzwjVQTLmzEo7yEqUEqzAOkGxZof0pJ0T1Y1qJK+m7TKrMxzMLEtbducRVFEcrjQP7vp/fOMpq0pBbM51ZRYj4RqK9TZUslPK5grFOyqWWIInpTmY+/lHVsOkfd8NppRsVhU1XnMLj2SBHN6Sh7adKlpDqmTEp/qID/P2h4+0vEgHloLCyA37KQ30+MWSTUaKlJN2Q1GKykazE+QufYRSncSyh4QpXow+MJipwG8RKrRteEUAuY1TOKFnwoA83MU5uOz1f8AEbyAEL/arOife0bJkLOqm8v94dQF1hJdWo6rJ8yY9FaTTgDUnzjENoBrH8zVR7DManyVlUs2NlJN0qHIiLk+QApQ5Ej2MRMBoI2ONnhoZvTdxW4ZwdM5aVLplZSLrpSbHmqWdjF2YUqliaFknNlWk2UhTaEQn1VeuSy5ZyqSXBGoMRYRjEyqnLmTWz2ukZX2uBrGTiIxUGj0v6TxOSco9N+X27fT9h4kri0dIHUqtItKNo5KPWArFA9gHJsB1MCJXA7BzOvyyhvnDHJT3n3EXpZhougSSYsSuG5iNFJV7gwQpKFadUwcREyYdFbQN/8AjZa/GhJ8xGyMAkp8Kcu9iYLJVG+aDpQtC9/9TkFWYiYo8yom3LoI2TwZSZsxppajuVufmYNTJhiqqcecDaPIam1XQ3osEp5X6qTLl790Nfm0EEqa0CET1PrFgzjE1k9Oi9MWdiH6wLrK2ejWStSXuqWy2HNvF7CJysxFU1SkixiagqIJxTiOnmU1RJOYNLUVCYlSfKy2u/KOJy0vqtCfMn6CO7VNUZgyzAlaTsoBQ+McfxzB5aKiYEOlLlkhmHQONIuxyjLmJlnOC+Apy6SWdamWPIK/KJ5eHU+9Qg+ef6JijWyQkgC9t/PpGJa22EaVCNGSXFZL3DUrDaex7aX7L/0xak00lJ/Xy/8AGP8AwgGicQGYNyjInlmYflDaEVyzzYzpmIB7tRJHrM/0xhYQb/epY595Y9iEwulb/nvFau8PqPrBUUivU2M/3SUdaiT/AFL+qbxqKCU/6+RrutX+mEwmMQbAOi6CX/z6fe+dTv8A0xlVCgIUTOkWYgBZJLeSXUekJ9Me8m+8FIZMUKYTiCKWd94BVMXLSrs05cqe0IIzFRNgASdOUBKyom1C1TJhBvpdgTfWJvyMVKUOFjbu/KFlzCmSyMPExaUAAqOg0GhP0j0mQ1sqRpoXsXu/oYjXNKRmFiNP7EQ4WpU6ZlK1JB1ylifMwrdKxkrZMqcE6lo3p0rmfq5alddB7mHHD+H5CGIQ55qufcwZlyEjaKHxHYuWHuI8nh+eoOVIT0Yq+No9HQEoEeiv1ZD+lE//2Q=="/>
          <p:cNvSpPr>
            <a:spLocks noChangeAspect="1" noChangeArrowheads="1"/>
          </p:cNvSpPr>
          <p:nvPr/>
        </p:nvSpPr>
        <p:spPr bwMode="auto">
          <a:xfrm>
            <a:off x="1984375" y="160338"/>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60" name="Picture 12" descr="children-around-laptop-for-blo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495207" y="5348074"/>
            <a:ext cx="1498247" cy="1038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7517512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i="1" dirty="0" smtClean="0">
                <a:solidFill>
                  <a:schemeClr val="tx2">
                    <a:lumMod val="60000"/>
                    <a:lumOff val="40000"/>
                  </a:schemeClr>
                </a:solidFill>
              </a:rPr>
              <a:t/>
            </a:r>
            <a:br>
              <a:rPr lang="en-GB" i="1" dirty="0" smtClean="0">
                <a:solidFill>
                  <a:schemeClr val="tx2">
                    <a:lumMod val="60000"/>
                    <a:lumOff val="40000"/>
                  </a:schemeClr>
                </a:solidFill>
              </a:rPr>
            </a:br>
            <a:r>
              <a:rPr lang="en-GB" dirty="0" err="1" smtClean="0">
                <a:solidFill>
                  <a:schemeClr val="tx2"/>
                </a:solidFill>
              </a:rPr>
              <a:t>Gwrthododd</a:t>
            </a:r>
            <a:r>
              <a:rPr lang="en-GB" dirty="0" smtClean="0">
                <a:solidFill>
                  <a:schemeClr val="tx2"/>
                </a:solidFill>
              </a:rPr>
              <a:t> </a:t>
            </a:r>
            <a:r>
              <a:rPr lang="en-GB" dirty="0">
                <a:solidFill>
                  <a:schemeClr val="tx2"/>
                </a:solidFill>
              </a:rPr>
              <a:t>Holt…</a:t>
            </a:r>
            <a:r>
              <a:rPr lang="en-GB" dirty="0" smtClean="0">
                <a:solidFill>
                  <a:schemeClr val="tx2"/>
                </a:solidFill>
              </a:rPr>
              <a:t/>
            </a:r>
            <a:br>
              <a:rPr lang="en-GB" dirty="0" smtClean="0">
                <a:solidFill>
                  <a:schemeClr val="tx2"/>
                </a:solidFill>
              </a:rPr>
            </a:br>
            <a:r>
              <a:rPr lang="en-GB" i="1" dirty="0" smtClean="0"/>
              <a:t>Holt Rejected…</a:t>
            </a:r>
            <a:br>
              <a:rPr lang="en-GB" i="1" dirty="0" smtClean="0"/>
            </a:br>
            <a:endParaRPr lang="en-GB" i="1" dirty="0">
              <a:solidFill>
                <a:schemeClr val="tx2">
                  <a:lumMod val="60000"/>
                  <a:lumOff val="40000"/>
                </a:schemeClr>
              </a:solidFill>
            </a:endParaRPr>
          </a:p>
        </p:txBody>
      </p:sp>
      <p:sp>
        <p:nvSpPr>
          <p:cNvPr id="3" name="Content Placeholder 2"/>
          <p:cNvSpPr>
            <a:spLocks noGrp="1"/>
          </p:cNvSpPr>
          <p:nvPr>
            <p:ph sz="half" idx="1"/>
          </p:nvPr>
        </p:nvSpPr>
        <p:spPr>
          <a:xfrm>
            <a:off x="1775520" y="1844825"/>
            <a:ext cx="3251555" cy="4525963"/>
          </a:xfrm>
        </p:spPr>
        <p:txBody>
          <a:bodyPr>
            <a:normAutofit lnSpcReduction="10000"/>
          </a:bodyPr>
          <a:lstStyle/>
          <a:p>
            <a:r>
              <a:rPr lang="en-GB" dirty="0" err="1" smtClean="0"/>
              <a:t>Syniad</a:t>
            </a:r>
            <a:r>
              <a:rPr lang="en-GB" dirty="0" smtClean="0"/>
              <a:t> </a:t>
            </a:r>
            <a:r>
              <a:rPr lang="en-GB" dirty="0" err="1" smtClean="0"/>
              <a:t>fod</a:t>
            </a:r>
            <a:r>
              <a:rPr lang="en-GB" dirty="0" smtClean="0"/>
              <a:t> plant </a:t>
            </a:r>
            <a:r>
              <a:rPr lang="en-GB" dirty="0" err="1" smtClean="0"/>
              <a:t>fel</a:t>
            </a:r>
            <a:r>
              <a:rPr lang="en-GB" dirty="0" smtClean="0"/>
              <a:t> ‘Tabula Rasa’</a:t>
            </a:r>
          </a:p>
          <a:p>
            <a:pPr marL="0" indent="0">
              <a:buNone/>
            </a:pPr>
            <a:endParaRPr lang="en-GB" dirty="0" smtClean="0"/>
          </a:p>
          <a:p>
            <a:r>
              <a:rPr lang="en-GB" dirty="0" err="1" smtClean="0"/>
              <a:t>Natur</a:t>
            </a:r>
            <a:r>
              <a:rPr lang="en-GB" dirty="0" smtClean="0"/>
              <a:t> </a:t>
            </a:r>
            <a:r>
              <a:rPr lang="en-GB" dirty="0" err="1" smtClean="0"/>
              <a:t>ddiwydiannol</a:t>
            </a:r>
            <a:r>
              <a:rPr lang="en-GB" dirty="0" smtClean="0"/>
              <a:t> </a:t>
            </a:r>
            <a:r>
              <a:rPr lang="en-GB" dirty="0" err="1" smtClean="0"/>
              <a:t>strwythurau</a:t>
            </a:r>
            <a:r>
              <a:rPr lang="en-GB" dirty="0" smtClean="0"/>
              <a:t> </a:t>
            </a:r>
            <a:r>
              <a:rPr lang="en-GB" dirty="0" err="1" smtClean="0"/>
              <a:t>ysgol</a:t>
            </a:r>
            <a:endParaRPr lang="en-GB" dirty="0" smtClean="0"/>
          </a:p>
          <a:p>
            <a:pPr marL="0" indent="0">
              <a:buNone/>
            </a:pPr>
            <a:endParaRPr lang="en-GB" dirty="0" smtClean="0"/>
          </a:p>
          <a:p>
            <a:r>
              <a:rPr lang="en-GB" dirty="0" err="1" smtClean="0"/>
              <a:t>Dysgu</a:t>
            </a:r>
            <a:r>
              <a:rPr lang="en-GB" dirty="0" smtClean="0"/>
              <a:t> </a:t>
            </a:r>
            <a:r>
              <a:rPr lang="en-GB" dirty="0" err="1" smtClean="0"/>
              <a:t>gwybodaeth</a:t>
            </a:r>
            <a:r>
              <a:rPr lang="en-GB" dirty="0" smtClean="0"/>
              <a:t> </a:t>
            </a:r>
            <a:r>
              <a:rPr lang="en-GB" dirty="0" err="1" smtClean="0"/>
              <a:t>trwy</a:t>
            </a:r>
            <a:r>
              <a:rPr lang="en-GB" dirty="0" smtClean="0"/>
              <a:t> </a:t>
            </a:r>
            <a:r>
              <a:rPr lang="en-GB" dirty="0" err="1" smtClean="0"/>
              <a:t>ddulliau</a:t>
            </a:r>
            <a:r>
              <a:rPr lang="en-GB" dirty="0" smtClean="0"/>
              <a:t> </a:t>
            </a:r>
            <a:r>
              <a:rPr lang="en-GB" dirty="0" err="1" smtClean="0"/>
              <a:t>haniaethol</a:t>
            </a:r>
            <a:r>
              <a:rPr lang="en-GB" dirty="0" smtClean="0"/>
              <a:t>  </a:t>
            </a:r>
            <a:endParaRPr lang="en-GB" dirty="0"/>
          </a:p>
        </p:txBody>
      </p:sp>
      <p:sp>
        <p:nvSpPr>
          <p:cNvPr id="4" name="Content Placeholder 3"/>
          <p:cNvSpPr>
            <a:spLocks noGrp="1"/>
          </p:cNvSpPr>
          <p:nvPr>
            <p:ph sz="half" idx="2"/>
          </p:nvPr>
        </p:nvSpPr>
        <p:spPr>
          <a:xfrm>
            <a:off x="7104112" y="1700809"/>
            <a:ext cx="3178696" cy="4525963"/>
          </a:xfrm>
        </p:spPr>
        <p:txBody>
          <a:bodyPr>
            <a:normAutofit lnSpcReduction="10000"/>
          </a:bodyPr>
          <a:lstStyle/>
          <a:p>
            <a:r>
              <a:rPr lang="en-GB" dirty="0" smtClean="0"/>
              <a:t>The notion of the child as ‘Tabula Rasa’ </a:t>
            </a:r>
          </a:p>
          <a:p>
            <a:pPr marL="0" indent="0">
              <a:buNone/>
            </a:pPr>
            <a:endParaRPr lang="en-GB" dirty="0" smtClean="0"/>
          </a:p>
          <a:p>
            <a:r>
              <a:rPr lang="en-GB" dirty="0" smtClean="0"/>
              <a:t>The industrial setting of schools </a:t>
            </a:r>
          </a:p>
          <a:p>
            <a:pPr marL="0" indent="0">
              <a:buNone/>
            </a:pPr>
            <a:endParaRPr lang="en-GB" dirty="0" smtClean="0"/>
          </a:p>
          <a:p>
            <a:r>
              <a:rPr lang="en-GB" dirty="0" smtClean="0"/>
              <a:t>Teaching knowledge through abstract methods</a:t>
            </a:r>
            <a:endParaRPr lang="en-GB" dirty="0"/>
          </a:p>
        </p:txBody>
      </p:sp>
      <p:pic>
        <p:nvPicPr>
          <p:cNvPr id="1026" name="Picture 2" descr="http://www.wolverton-mountain.com/articles/images/tabula_rasa/2.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1009525">
            <a:off x="5185264" y="1700808"/>
            <a:ext cx="1211603" cy="127218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images.clipartpanda.com/factory-clipart-4TbK8g7Ac.gif"/>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20625187">
            <a:off x="5175159" y="3382566"/>
            <a:ext cx="1498898" cy="1272534"/>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www.hg2s.com/blog/wp-content/uploads/2010/06/math15-256x300.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05443" y="5019029"/>
            <a:ext cx="1516698" cy="177738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117459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latin typeface="Arial" panose="020B0604020202020204" pitchFamily="34" charset="0"/>
                <a:cs typeface="Arial" panose="020B0604020202020204" pitchFamily="34" charset="0"/>
              </a:rPr>
              <a:t/>
            </a:r>
            <a:br>
              <a:rPr lang="en-GB" dirty="0" smtClean="0">
                <a:latin typeface="Arial" panose="020B0604020202020204" pitchFamily="34" charset="0"/>
                <a:cs typeface="Arial" panose="020B0604020202020204" pitchFamily="34" charset="0"/>
              </a:rPr>
            </a:br>
            <a:r>
              <a:rPr lang="en-GB" dirty="0" err="1">
                <a:solidFill>
                  <a:schemeClr val="tx2"/>
                </a:solidFill>
                <a:latin typeface="Arial" panose="020B0604020202020204" pitchFamily="34" charset="0"/>
                <a:cs typeface="Arial" panose="020B0604020202020204" pitchFamily="34" charset="0"/>
              </a:rPr>
              <a:t>Credai</a:t>
            </a:r>
            <a:r>
              <a:rPr lang="en-GB" dirty="0">
                <a:solidFill>
                  <a:schemeClr val="tx2"/>
                </a:solidFill>
                <a:latin typeface="Arial" panose="020B0604020202020204" pitchFamily="34" charset="0"/>
                <a:cs typeface="Arial" panose="020B0604020202020204" pitchFamily="34" charset="0"/>
              </a:rPr>
              <a:t> </a:t>
            </a:r>
            <a:r>
              <a:rPr lang="en-GB" dirty="0" smtClean="0">
                <a:solidFill>
                  <a:schemeClr val="tx2"/>
                </a:solidFill>
                <a:latin typeface="Arial" panose="020B0604020202020204" pitchFamily="34" charset="0"/>
                <a:cs typeface="Arial" panose="020B0604020202020204" pitchFamily="34" charset="0"/>
              </a:rPr>
              <a:t>Holt…</a:t>
            </a:r>
            <a:br>
              <a:rPr lang="en-GB" dirty="0" smtClean="0">
                <a:solidFill>
                  <a:schemeClr val="tx2"/>
                </a:solidFill>
                <a:latin typeface="Arial" panose="020B0604020202020204" pitchFamily="34" charset="0"/>
                <a:cs typeface="Arial" panose="020B0604020202020204" pitchFamily="34" charset="0"/>
              </a:rPr>
            </a:br>
            <a:r>
              <a:rPr lang="en-GB" sz="4900" i="1" dirty="0"/>
              <a:t>Holt believed…</a:t>
            </a:r>
            <a:br>
              <a:rPr lang="en-GB" sz="4900" i="1" dirty="0"/>
            </a:br>
            <a:endParaRPr lang="en-GB" i="1" dirty="0">
              <a:solidFill>
                <a:schemeClr val="tx2">
                  <a:lumMod val="60000"/>
                  <a:lumOff val="40000"/>
                </a:schemeClr>
              </a:solidFill>
            </a:endParaRPr>
          </a:p>
        </p:txBody>
      </p:sp>
      <p:sp>
        <p:nvSpPr>
          <p:cNvPr id="3" name="Content Placeholder 2"/>
          <p:cNvSpPr>
            <a:spLocks noGrp="1"/>
          </p:cNvSpPr>
          <p:nvPr>
            <p:ph sz="half" idx="1"/>
          </p:nvPr>
        </p:nvSpPr>
        <p:spPr>
          <a:prstGeom prst="rect">
            <a:avLst/>
          </a:prstGeom>
        </p:spPr>
        <p:style>
          <a:lnRef idx="2">
            <a:schemeClr val="accent1"/>
          </a:lnRef>
          <a:fillRef idx="1">
            <a:schemeClr val="lt1"/>
          </a:fillRef>
          <a:effectRef idx="0">
            <a:schemeClr val="accent1"/>
          </a:effectRef>
          <a:fontRef idx="minor">
            <a:schemeClr val="dk1"/>
          </a:fontRef>
        </p:style>
        <p:txBody>
          <a:bodyPr>
            <a:normAutofit/>
          </a:bodyPr>
          <a:lstStyle/>
          <a:p>
            <a:r>
              <a:rPr lang="en-GB" dirty="0" smtClean="0">
                <a:solidFill>
                  <a:schemeClr val="tx2"/>
                </a:solidFill>
                <a:cs typeface="Arial" panose="020B0604020202020204" pitchFamily="34" charset="0"/>
              </a:rPr>
              <a:t>Mae </a:t>
            </a:r>
            <a:r>
              <a:rPr lang="en-GB" dirty="0" err="1" smtClean="0">
                <a:solidFill>
                  <a:schemeClr val="tx2"/>
                </a:solidFill>
                <a:cs typeface="Arial" panose="020B0604020202020204" pitchFamily="34" charset="0"/>
              </a:rPr>
              <a:t>addysg</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ffurfiol</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yn</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aml</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yn</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difetha</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cariad</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naturiol</a:t>
            </a:r>
            <a:r>
              <a:rPr lang="en-GB" dirty="0" smtClean="0">
                <a:solidFill>
                  <a:schemeClr val="tx2"/>
                </a:solidFill>
                <a:cs typeface="Arial" panose="020B0604020202020204" pitchFamily="34" charset="0"/>
              </a:rPr>
              <a:t> at </a:t>
            </a:r>
            <a:r>
              <a:rPr lang="en-GB" dirty="0" err="1" smtClean="0">
                <a:solidFill>
                  <a:schemeClr val="tx2"/>
                </a:solidFill>
                <a:cs typeface="Arial" panose="020B0604020202020204" pitchFamily="34" charset="0"/>
              </a:rPr>
              <a:t>ddysgu</a:t>
            </a:r>
            <a:endParaRPr lang="en-GB" dirty="0" smtClean="0">
              <a:solidFill>
                <a:schemeClr val="tx2"/>
              </a:solidFill>
              <a:cs typeface="Arial" panose="020B0604020202020204" pitchFamily="34" charset="0"/>
            </a:endParaRPr>
          </a:p>
          <a:p>
            <a:r>
              <a:rPr lang="en-GB" dirty="0" smtClean="0">
                <a:solidFill>
                  <a:schemeClr val="tx2"/>
                </a:solidFill>
                <a:cs typeface="Arial" panose="020B0604020202020204" pitchFamily="34" charset="0"/>
              </a:rPr>
              <a:t>Mae </a:t>
            </a:r>
            <a:r>
              <a:rPr lang="en-GB" dirty="0" err="1" smtClean="0">
                <a:solidFill>
                  <a:schemeClr val="tx2"/>
                </a:solidFill>
                <a:cs typeface="Arial" panose="020B0604020202020204" pitchFamily="34" charset="0"/>
              </a:rPr>
              <a:t>gwobrau</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allanol</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yn</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ddinistriol</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i</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ddysgwyr</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yn</a:t>
            </a:r>
            <a:r>
              <a:rPr lang="en-GB" dirty="0" smtClean="0">
                <a:solidFill>
                  <a:schemeClr val="tx2"/>
                </a:solidFill>
                <a:cs typeface="Arial" panose="020B0604020202020204" pitchFamily="34" charset="0"/>
              </a:rPr>
              <a:t> y </a:t>
            </a:r>
            <a:r>
              <a:rPr lang="en-GB" dirty="0" err="1" smtClean="0">
                <a:solidFill>
                  <a:schemeClr val="tx2"/>
                </a:solidFill>
                <a:cs typeface="Arial" panose="020B0604020202020204" pitchFamily="34" charset="0"/>
              </a:rPr>
              <a:t>pendraw</a:t>
            </a:r>
            <a:endParaRPr lang="en-GB" dirty="0" smtClean="0">
              <a:solidFill>
                <a:schemeClr val="tx2"/>
              </a:solidFill>
              <a:cs typeface="Arial" panose="020B0604020202020204" pitchFamily="34" charset="0"/>
            </a:endParaRPr>
          </a:p>
          <a:p>
            <a:r>
              <a:rPr lang="en-GB" dirty="0" smtClean="0">
                <a:solidFill>
                  <a:schemeClr val="tx2"/>
                </a:solidFill>
                <a:cs typeface="Arial" panose="020B0604020202020204" pitchFamily="34" charset="0"/>
              </a:rPr>
              <a:t>Mae </a:t>
            </a:r>
            <a:r>
              <a:rPr lang="en-GB" dirty="0" err="1" smtClean="0">
                <a:solidFill>
                  <a:schemeClr val="tx2"/>
                </a:solidFill>
                <a:cs typeface="Arial" panose="020B0604020202020204" pitchFamily="34" charset="0"/>
              </a:rPr>
              <a:t>pobl</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yn</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deall</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orau</a:t>
            </a:r>
            <a:r>
              <a:rPr lang="en-GB" dirty="0" smtClean="0">
                <a:solidFill>
                  <a:schemeClr val="tx2"/>
                </a:solidFill>
                <a:cs typeface="Arial" panose="020B0604020202020204" pitchFamily="34" charset="0"/>
              </a:rPr>
              <a:t> o </a:t>
            </a:r>
            <a:r>
              <a:rPr lang="en-GB" dirty="0" err="1" smtClean="0">
                <a:solidFill>
                  <a:schemeClr val="tx2"/>
                </a:solidFill>
                <a:cs typeface="Arial" panose="020B0604020202020204" pitchFamily="34" charset="0"/>
              </a:rPr>
              <a:t>brofiadau</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bywyd</a:t>
            </a:r>
            <a:r>
              <a:rPr lang="en-GB" dirty="0" smtClean="0">
                <a:solidFill>
                  <a:schemeClr val="tx2"/>
                </a:solidFill>
                <a:cs typeface="Arial" panose="020B0604020202020204" pitchFamily="34" charset="0"/>
              </a:rPr>
              <a:t> go </a:t>
            </a:r>
            <a:r>
              <a:rPr lang="en-GB" dirty="0" err="1" smtClean="0">
                <a:solidFill>
                  <a:schemeClr val="tx2"/>
                </a:solidFill>
                <a:cs typeface="Arial" panose="020B0604020202020204" pitchFamily="34" charset="0"/>
              </a:rPr>
              <a:t>iawn</a:t>
            </a:r>
            <a:endParaRPr lang="en-GB" dirty="0" smtClean="0">
              <a:solidFill>
                <a:schemeClr val="tx2"/>
              </a:solidFill>
              <a:cs typeface="Arial" panose="020B0604020202020204" pitchFamily="34" charset="0"/>
            </a:endParaRPr>
          </a:p>
          <a:p>
            <a:r>
              <a:rPr lang="en-GB" dirty="0" err="1" smtClean="0">
                <a:solidFill>
                  <a:schemeClr val="tx2"/>
                </a:solidFill>
                <a:cs typeface="Arial" panose="020B0604020202020204" pitchFamily="34" charset="0"/>
              </a:rPr>
              <a:t>Dylai</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addysg</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gael</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ei</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yrru</a:t>
            </a:r>
            <a:r>
              <a:rPr lang="en-GB" dirty="0" smtClean="0">
                <a:solidFill>
                  <a:schemeClr val="tx2"/>
                </a:solidFill>
                <a:cs typeface="Arial" panose="020B0604020202020204" pitchFamily="34" charset="0"/>
              </a:rPr>
              <a:t> </a:t>
            </a:r>
            <a:r>
              <a:rPr lang="en-GB" dirty="0" err="1" smtClean="0">
                <a:solidFill>
                  <a:schemeClr val="tx2"/>
                </a:solidFill>
                <a:cs typeface="Arial" panose="020B0604020202020204" pitchFamily="34" charset="0"/>
              </a:rPr>
              <a:t>gan</a:t>
            </a:r>
            <a:r>
              <a:rPr lang="en-GB" dirty="0" smtClean="0">
                <a:solidFill>
                  <a:schemeClr val="tx2"/>
                </a:solidFill>
                <a:cs typeface="Arial" panose="020B0604020202020204" pitchFamily="34" charset="0"/>
              </a:rPr>
              <a:t> y </a:t>
            </a:r>
            <a:r>
              <a:rPr lang="en-GB" dirty="0" err="1" smtClean="0">
                <a:solidFill>
                  <a:schemeClr val="tx2"/>
                </a:solidFill>
                <a:cs typeface="Arial" panose="020B0604020202020204" pitchFamily="34" charset="0"/>
              </a:rPr>
              <a:t>dysgwr</a:t>
            </a:r>
            <a:endParaRPr lang="en-GB" dirty="0">
              <a:solidFill>
                <a:schemeClr val="tx2"/>
              </a:solidFill>
              <a:cs typeface="Arial" panose="020B0604020202020204" pitchFamily="34" charset="0"/>
            </a:endParaRPr>
          </a:p>
        </p:txBody>
      </p:sp>
      <p:sp>
        <p:nvSpPr>
          <p:cNvPr id="4" name="Content Placeholder 3"/>
          <p:cNvSpPr>
            <a:spLocks noGrp="1"/>
          </p:cNvSpPr>
          <p:nvPr>
            <p:ph sz="half" idx="2"/>
          </p:nvPr>
        </p:nvSpPr>
        <p:spPr>
          <a:prstGeom prst="rect">
            <a:avLst/>
          </a:prstGeom>
        </p:spPr>
        <p:style>
          <a:lnRef idx="2">
            <a:schemeClr val="dk1"/>
          </a:lnRef>
          <a:fillRef idx="1">
            <a:schemeClr val="lt1"/>
          </a:fillRef>
          <a:effectRef idx="0">
            <a:schemeClr val="dk1"/>
          </a:effectRef>
          <a:fontRef idx="minor">
            <a:schemeClr val="dk1"/>
          </a:fontRef>
        </p:style>
        <p:txBody>
          <a:bodyPr>
            <a:normAutofit/>
          </a:bodyPr>
          <a:lstStyle/>
          <a:p>
            <a:r>
              <a:rPr lang="en-GB" dirty="0" smtClean="0"/>
              <a:t>Formal schooling often destroys the natural love of learning</a:t>
            </a:r>
          </a:p>
          <a:p>
            <a:r>
              <a:rPr lang="en-GB" dirty="0" smtClean="0"/>
              <a:t>Extrinsic rewards are ultimately harmful to learners</a:t>
            </a:r>
          </a:p>
          <a:p>
            <a:r>
              <a:rPr lang="en-GB" dirty="0" smtClean="0"/>
              <a:t>People learn the best from real-life experiences</a:t>
            </a:r>
          </a:p>
          <a:p>
            <a:r>
              <a:rPr lang="en-GB" dirty="0" smtClean="0"/>
              <a:t>Education should be driven by the learner</a:t>
            </a:r>
          </a:p>
          <a:p>
            <a:endParaRPr lang="en-GB" b="1" i="1" dirty="0" smtClean="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94121255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pPr algn="ctr"/>
            <a:r>
              <a:rPr lang="en-GB" dirty="0" smtClean="0">
                <a:solidFill>
                  <a:schemeClr val="tx2">
                    <a:lumMod val="60000"/>
                    <a:lumOff val="40000"/>
                  </a:schemeClr>
                </a:solidFill>
                <a:latin typeface="Arial" panose="020B0604020202020204" pitchFamily="34" charset="0"/>
                <a:cs typeface="Arial" panose="020B0604020202020204" pitchFamily="34" charset="0"/>
              </a:rPr>
              <a:t/>
            </a:r>
            <a:br>
              <a:rPr lang="en-GB" dirty="0" smtClean="0">
                <a:solidFill>
                  <a:schemeClr val="tx2">
                    <a:lumMod val="60000"/>
                    <a:lumOff val="40000"/>
                  </a:schemeClr>
                </a:solidFill>
                <a:latin typeface="Arial" panose="020B0604020202020204" pitchFamily="34" charset="0"/>
                <a:cs typeface="Arial" panose="020B0604020202020204" pitchFamily="34" charset="0"/>
              </a:rPr>
            </a:br>
            <a:r>
              <a:rPr lang="en-GB" dirty="0" err="1" smtClean="0">
                <a:solidFill>
                  <a:schemeClr val="tx2"/>
                </a:solidFill>
                <a:latin typeface="Arial" panose="020B0604020202020204" pitchFamily="34" charset="0"/>
                <a:cs typeface="Arial" panose="020B0604020202020204" pitchFamily="34" charset="0"/>
              </a:rPr>
              <a:t>Geni</a:t>
            </a:r>
            <a:r>
              <a:rPr lang="en-GB" dirty="0" smtClean="0">
                <a:solidFill>
                  <a:schemeClr val="tx2"/>
                </a:solidFill>
                <a:latin typeface="Arial" panose="020B0604020202020204" pitchFamily="34" charset="0"/>
                <a:cs typeface="Arial" panose="020B0604020202020204" pitchFamily="34" charset="0"/>
              </a:rPr>
              <a:t> </a:t>
            </a:r>
            <a:r>
              <a:rPr lang="en-GB" dirty="0" err="1">
                <a:solidFill>
                  <a:schemeClr val="tx2"/>
                </a:solidFill>
                <a:latin typeface="Arial" panose="020B0604020202020204" pitchFamily="34" charset="0"/>
                <a:cs typeface="Arial" panose="020B0604020202020204" pitchFamily="34" charset="0"/>
              </a:rPr>
              <a:t>er</a:t>
            </a:r>
            <a:r>
              <a:rPr lang="en-GB" dirty="0">
                <a:solidFill>
                  <a:schemeClr val="tx2"/>
                </a:solidFill>
                <a:latin typeface="Arial" panose="020B0604020202020204" pitchFamily="34" charset="0"/>
                <a:cs typeface="Arial" panose="020B0604020202020204" pitchFamily="34" charset="0"/>
              </a:rPr>
              <a:t> </a:t>
            </a:r>
            <a:r>
              <a:rPr lang="en-GB" dirty="0" err="1">
                <a:solidFill>
                  <a:schemeClr val="tx2"/>
                </a:solidFill>
                <a:latin typeface="Arial" panose="020B0604020202020204" pitchFamily="34" charset="0"/>
                <a:cs typeface="Arial" panose="020B0604020202020204" pitchFamily="34" charset="0"/>
              </a:rPr>
              <a:t>M</a:t>
            </a:r>
            <a:r>
              <a:rPr lang="en-GB" dirty="0" err="1" smtClean="0">
                <a:solidFill>
                  <a:schemeClr val="tx2"/>
                </a:solidFill>
                <a:latin typeface="Arial" panose="020B0604020202020204" pitchFamily="34" charset="0"/>
                <a:cs typeface="Arial" panose="020B0604020202020204" pitchFamily="34" charset="0"/>
              </a:rPr>
              <a:t>wyn</a:t>
            </a:r>
            <a:r>
              <a:rPr lang="en-GB" dirty="0" smtClean="0">
                <a:solidFill>
                  <a:schemeClr val="tx2"/>
                </a:solidFill>
                <a:latin typeface="Arial" panose="020B0604020202020204" pitchFamily="34" charset="0"/>
                <a:cs typeface="Arial" panose="020B0604020202020204" pitchFamily="34" charset="0"/>
              </a:rPr>
              <a:t> </a:t>
            </a:r>
            <a:r>
              <a:rPr lang="en-GB" dirty="0" err="1">
                <a:solidFill>
                  <a:schemeClr val="tx2"/>
                </a:solidFill>
                <a:latin typeface="Arial" panose="020B0604020202020204" pitchFamily="34" charset="0"/>
                <a:cs typeface="Arial" panose="020B0604020202020204" pitchFamily="34" charset="0"/>
              </a:rPr>
              <a:t>Dysgu</a:t>
            </a:r>
            <a:r>
              <a:rPr lang="en-GB" dirty="0" smtClean="0">
                <a:solidFill>
                  <a:schemeClr val="tx2"/>
                </a:solidFill>
                <a:latin typeface="Arial" panose="020B0604020202020204" pitchFamily="34" charset="0"/>
                <a:cs typeface="Arial" panose="020B0604020202020204" pitchFamily="34" charset="0"/>
              </a:rPr>
              <a:t/>
            </a:r>
            <a:br>
              <a:rPr lang="en-GB" dirty="0" smtClean="0">
                <a:solidFill>
                  <a:schemeClr val="tx2"/>
                </a:solidFill>
                <a:latin typeface="Arial" panose="020B0604020202020204" pitchFamily="34" charset="0"/>
                <a:cs typeface="Arial" panose="020B0604020202020204" pitchFamily="34" charset="0"/>
              </a:rPr>
            </a:br>
            <a:r>
              <a:rPr lang="en-GB" i="1" dirty="0" smtClean="0">
                <a:latin typeface="Arial" panose="020B0604020202020204" pitchFamily="34" charset="0"/>
                <a:cs typeface="Arial" panose="020B0604020202020204" pitchFamily="34" charset="0"/>
              </a:rPr>
              <a:t>Born to Learn</a:t>
            </a:r>
            <a:br>
              <a:rPr lang="en-GB" i="1" dirty="0" smtClean="0">
                <a:latin typeface="Arial" panose="020B0604020202020204" pitchFamily="34" charset="0"/>
                <a:cs typeface="Arial" panose="020B0604020202020204" pitchFamily="34" charset="0"/>
              </a:rPr>
            </a:br>
            <a:endParaRPr lang="en-GB" i="1" dirty="0">
              <a:latin typeface="Arial" panose="020B0604020202020204" pitchFamily="34" charset="0"/>
              <a:cs typeface="Arial" panose="020B0604020202020204" pitchFamily="34" charset="0"/>
            </a:endParaRPr>
          </a:p>
        </p:txBody>
      </p:sp>
      <p:pic>
        <p:nvPicPr>
          <p:cNvPr id="7" name="Content Placeholder 6" descr="HOLT.jpg"/>
          <p:cNvPicPr>
            <a:picLocks noGrp="1" noChangeAspect="1"/>
          </p:cNvPicPr>
          <p:nvPr>
            <p:ph sz="quarter" idx="4294967295"/>
          </p:nvPr>
        </p:nvPicPr>
        <p:blipFill>
          <a:blip r:embed="rId3" cstate="print"/>
          <a:stretch>
            <a:fillRect/>
          </a:stretch>
        </p:blipFill>
        <p:spPr>
          <a:xfrm>
            <a:off x="2057400" y="1981200"/>
            <a:ext cx="3505200" cy="3886200"/>
          </a:xfrm>
          <a:prstGeom prst="rect">
            <a:avLst/>
          </a:prstGeom>
        </p:spPr>
      </p:pic>
      <p:sp>
        <p:nvSpPr>
          <p:cNvPr id="6" name="Content Placeholder 5"/>
          <p:cNvSpPr>
            <a:spLocks noGrp="1"/>
          </p:cNvSpPr>
          <p:nvPr>
            <p:ph sz="quarter" idx="4294967295"/>
          </p:nvPr>
        </p:nvSpPr>
        <p:spPr>
          <a:xfrm>
            <a:off x="6169152" y="1981200"/>
            <a:ext cx="3822192" cy="4145280"/>
          </a:xfrm>
          <a:prstGeom prst="rect">
            <a:avLst/>
          </a:prstGeom>
        </p:spPr>
        <p:txBody>
          <a:bodyPr>
            <a:normAutofit fontScale="92500" lnSpcReduction="10000"/>
          </a:bodyPr>
          <a:lstStyle/>
          <a:p>
            <a:r>
              <a:rPr lang="en-GB" i="1" dirty="0" smtClean="0"/>
              <a:t>“The human animal is a learning animal. We like to learn; we need to learn; we are good at it; we don’t need to be shown how or made to do it, made to do it. What kills the processes are the people interfering with it or trying to regulate it or control it.”</a:t>
            </a:r>
          </a:p>
          <a:p>
            <a:pPr marL="0" indent="0" algn="r">
              <a:buNone/>
            </a:pPr>
            <a:r>
              <a:rPr lang="en-GB" i="1" dirty="0" smtClean="0">
                <a:latin typeface="Arial" panose="020B0604020202020204" pitchFamily="34" charset="0"/>
                <a:cs typeface="Arial" panose="020B0604020202020204" pitchFamily="34" charset="0"/>
              </a:rPr>
              <a:t>(Holt )</a:t>
            </a:r>
            <a:endParaRPr lang="en-GB"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262008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981200" y="374921"/>
            <a:ext cx="8229600" cy="1143000"/>
          </a:xfrm>
        </p:spPr>
        <p:txBody>
          <a:bodyPr/>
          <a:lstStyle/>
          <a:p>
            <a:pPr algn="ctr"/>
            <a:r>
              <a:rPr lang="en-GB" dirty="0" smtClean="0"/>
              <a:t>“Unschooling”</a:t>
            </a:r>
            <a:endParaRPr lang="en-GB" dirty="0"/>
          </a:p>
        </p:txBody>
      </p:sp>
      <p:pic>
        <p:nvPicPr>
          <p:cNvPr id="3078" name="Picture 6" descr="http://www.ignitiongroup.com/wp-content/uploads/Deconstruction.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28328" y="1824881"/>
            <a:ext cx="4248472" cy="447283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5667722" y="2278259"/>
            <a:ext cx="5393060" cy="120032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r>
              <a:rPr lang="en-GB" sz="2400" dirty="0" err="1"/>
              <a:t>Gan</a:t>
            </a:r>
            <a:r>
              <a:rPr lang="en-GB" sz="2400" dirty="0"/>
              <a:t> </a:t>
            </a:r>
            <a:r>
              <a:rPr lang="en-GB" sz="2400" dirty="0" err="1"/>
              <a:t>ystyried</a:t>
            </a:r>
            <a:r>
              <a:rPr lang="en-GB" sz="2400" dirty="0"/>
              <a:t> y </a:t>
            </a:r>
            <a:r>
              <a:rPr lang="en-GB" sz="2400" dirty="0" err="1"/>
              <a:t>wybodaeth</a:t>
            </a:r>
            <a:r>
              <a:rPr lang="en-GB" sz="2400" dirty="0"/>
              <a:t> </a:t>
            </a:r>
            <a:r>
              <a:rPr lang="en-GB" sz="2400" dirty="0" err="1"/>
              <a:t>sydd</a:t>
            </a:r>
            <a:r>
              <a:rPr lang="en-GB" sz="2400" dirty="0"/>
              <a:t> </a:t>
            </a:r>
            <a:r>
              <a:rPr lang="en-GB" sz="2400" dirty="0" err="1"/>
              <a:t>wedi</a:t>
            </a:r>
            <a:r>
              <a:rPr lang="en-GB" sz="2400" dirty="0"/>
              <a:t> </a:t>
            </a:r>
            <a:r>
              <a:rPr lang="en-GB" sz="2400" dirty="0" err="1"/>
              <a:t>cyflwyno</a:t>
            </a:r>
            <a:r>
              <a:rPr lang="en-GB" sz="2400" dirty="0"/>
              <a:t> </a:t>
            </a:r>
            <a:r>
              <a:rPr lang="en-GB" sz="2400" dirty="0" err="1"/>
              <a:t>cyn</a:t>
            </a:r>
            <a:r>
              <a:rPr lang="en-GB" sz="2400" dirty="0"/>
              <a:t> belled, </a:t>
            </a:r>
            <a:r>
              <a:rPr lang="en-GB" sz="2400" dirty="0" err="1"/>
              <a:t>beth</a:t>
            </a:r>
            <a:r>
              <a:rPr lang="en-GB" sz="2400" dirty="0"/>
              <a:t> gall Holt </a:t>
            </a:r>
            <a:r>
              <a:rPr lang="en-GB" sz="2400" dirty="0" err="1"/>
              <a:t>wedi</a:t>
            </a:r>
            <a:r>
              <a:rPr lang="en-GB" sz="2400" dirty="0"/>
              <a:t> </a:t>
            </a:r>
            <a:r>
              <a:rPr lang="en-GB" sz="2400" dirty="0" err="1"/>
              <a:t>golygu</a:t>
            </a:r>
            <a:r>
              <a:rPr lang="en-GB" sz="2400" dirty="0"/>
              <a:t> </a:t>
            </a:r>
            <a:r>
              <a:rPr lang="en-GB" sz="2400" dirty="0" err="1"/>
              <a:t>wrth</a:t>
            </a:r>
            <a:r>
              <a:rPr lang="en-GB" sz="2400" dirty="0"/>
              <a:t> y </a:t>
            </a:r>
            <a:r>
              <a:rPr lang="en-GB" sz="2400" dirty="0" err="1"/>
              <a:t>gair</a:t>
            </a:r>
            <a:r>
              <a:rPr lang="en-GB" sz="2400" dirty="0"/>
              <a:t> ‘unschooling’?</a:t>
            </a:r>
          </a:p>
        </p:txBody>
      </p:sp>
      <p:sp>
        <p:nvSpPr>
          <p:cNvPr id="10" name="TextBox 9"/>
          <p:cNvSpPr txBox="1"/>
          <p:nvPr/>
        </p:nvSpPr>
        <p:spPr>
          <a:xfrm>
            <a:off x="5667722" y="4588357"/>
            <a:ext cx="5393060" cy="1200329"/>
          </a:xfrm>
          <a:prstGeom prst="rect">
            <a:avLst/>
          </a:prstGeom>
        </p:spPr>
        <p:style>
          <a:lnRef idx="2">
            <a:schemeClr val="dk1"/>
          </a:lnRef>
          <a:fillRef idx="1">
            <a:schemeClr val="lt1"/>
          </a:fillRef>
          <a:effectRef idx="0">
            <a:schemeClr val="dk1"/>
          </a:effectRef>
          <a:fontRef idx="minor">
            <a:schemeClr val="dk1"/>
          </a:fontRef>
        </p:style>
        <p:txBody>
          <a:bodyPr wrap="square" rtlCol="0">
            <a:spAutoFit/>
          </a:bodyPr>
          <a:lstStyle/>
          <a:p>
            <a:r>
              <a:rPr lang="en-GB" sz="2400" dirty="0"/>
              <a:t>Based on what you’ve heard so far, what do you think Holt may have meant by the term ‘unschooling’?</a:t>
            </a:r>
          </a:p>
        </p:txBody>
      </p:sp>
    </p:spTree>
    <p:extLst>
      <p:ext uri="{BB962C8B-B14F-4D97-AF65-F5344CB8AC3E}">
        <p14:creationId xmlns:p14="http://schemas.microsoft.com/office/powerpoint/2010/main" val="3822240425"/>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GB" sz="4000" dirty="0" err="1">
                <a:solidFill>
                  <a:schemeClr val="tx2"/>
                </a:solidFill>
              </a:rPr>
              <a:t>Symud</a:t>
            </a:r>
            <a:r>
              <a:rPr lang="en-GB" sz="4000" dirty="0">
                <a:solidFill>
                  <a:schemeClr val="tx2"/>
                </a:solidFill>
              </a:rPr>
              <a:t> </a:t>
            </a:r>
            <a:r>
              <a:rPr lang="en-GB" sz="4000" dirty="0" err="1">
                <a:solidFill>
                  <a:schemeClr val="tx2"/>
                </a:solidFill>
              </a:rPr>
              <a:t>Addysg</a:t>
            </a:r>
            <a:r>
              <a:rPr lang="en-GB" sz="4000" dirty="0">
                <a:solidFill>
                  <a:schemeClr val="tx2"/>
                </a:solidFill>
              </a:rPr>
              <a:t> </a:t>
            </a:r>
            <a:r>
              <a:rPr lang="en-GB" sz="4000" dirty="0" err="1">
                <a:solidFill>
                  <a:schemeClr val="tx2"/>
                </a:solidFill>
              </a:rPr>
              <a:t>i’r</a:t>
            </a:r>
            <a:r>
              <a:rPr lang="en-GB" sz="4000" dirty="0">
                <a:solidFill>
                  <a:schemeClr val="tx2"/>
                </a:solidFill>
              </a:rPr>
              <a:t> </a:t>
            </a:r>
            <a:r>
              <a:rPr lang="en-GB" sz="4000" dirty="0" err="1">
                <a:solidFill>
                  <a:schemeClr val="tx2"/>
                </a:solidFill>
              </a:rPr>
              <a:t>Catref</a:t>
            </a:r>
            <a:r>
              <a:rPr lang="en-GB" sz="4000" dirty="0">
                <a:solidFill>
                  <a:schemeClr val="tx2"/>
                </a:solidFill>
              </a:rPr>
              <a:t/>
            </a:r>
            <a:br>
              <a:rPr lang="en-GB" sz="4000" dirty="0">
                <a:solidFill>
                  <a:schemeClr val="tx2"/>
                </a:solidFill>
              </a:rPr>
            </a:br>
            <a:r>
              <a:rPr lang="en-GB" sz="4000" i="1" dirty="0"/>
              <a:t>From ‘Unschooling’ to ‘Home Schooling’</a:t>
            </a:r>
          </a:p>
        </p:txBody>
      </p:sp>
      <p:sp>
        <p:nvSpPr>
          <p:cNvPr id="3" name="Content Placeholder 2"/>
          <p:cNvSpPr>
            <a:spLocks noGrp="1"/>
          </p:cNvSpPr>
          <p:nvPr>
            <p:ph sz="half" idx="1"/>
          </p:nvPr>
        </p:nvSpPr>
        <p:spPr>
          <a:xfrm>
            <a:off x="838200" y="1825625"/>
            <a:ext cx="5181600" cy="2188519"/>
          </a:xfrm>
          <a:prstGeom prst="rect">
            <a:avLst/>
          </a:prstGeom>
        </p:spPr>
        <p:style>
          <a:lnRef idx="2">
            <a:schemeClr val="accent1"/>
          </a:lnRef>
          <a:fillRef idx="1">
            <a:schemeClr val="lt1"/>
          </a:fillRef>
          <a:effectRef idx="0">
            <a:schemeClr val="accent1"/>
          </a:effectRef>
          <a:fontRef idx="minor">
            <a:schemeClr val="dk1"/>
          </a:fontRef>
        </p:style>
        <p:txBody>
          <a:bodyPr>
            <a:normAutofit/>
          </a:bodyPr>
          <a:lstStyle/>
          <a:p>
            <a:r>
              <a:rPr lang="en-GB" sz="2400" dirty="0" err="1">
                <a:cs typeface="Arial" panose="020B0604020202020204" pitchFamily="34" charset="0"/>
              </a:rPr>
              <a:t>Fel</a:t>
            </a:r>
            <a:r>
              <a:rPr lang="en-GB" sz="2400" dirty="0">
                <a:cs typeface="Arial" panose="020B0604020202020204" pitchFamily="34" charset="0"/>
              </a:rPr>
              <a:t> </a:t>
            </a:r>
            <a:r>
              <a:rPr lang="en-GB" sz="2400" dirty="0" err="1">
                <a:cs typeface="Arial" panose="020B0604020202020204" pitchFamily="34" charset="0"/>
              </a:rPr>
              <a:t>hyrwyddwr</a:t>
            </a:r>
            <a:r>
              <a:rPr lang="en-GB" sz="2400" dirty="0">
                <a:cs typeface="Arial" panose="020B0604020202020204" pitchFamily="34" charset="0"/>
              </a:rPr>
              <a:t> </a:t>
            </a:r>
            <a:r>
              <a:rPr lang="en-GB" sz="2400" dirty="0" err="1">
                <a:cs typeface="Arial" panose="020B0604020202020204" pitchFamily="34" charset="0"/>
              </a:rPr>
              <a:t>ar</a:t>
            </a:r>
            <a:r>
              <a:rPr lang="en-GB" sz="2400" dirty="0">
                <a:cs typeface="Arial" panose="020B0604020202020204" pitchFamily="34" charset="0"/>
              </a:rPr>
              <a:t> </a:t>
            </a:r>
            <a:r>
              <a:rPr lang="en-GB" sz="2400" dirty="0" err="1">
                <a:cs typeface="Arial" panose="020B0604020202020204" pitchFamily="34" charset="0"/>
              </a:rPr>
              <a:t>gyfer</a:t>
            </a:r>
            <a:r>
              <a:rPr lang="en-GB" sz="2400" dirty="0">
                <a:cs typeface="Arial" panose="020B0604020202020204" pitchFamily="34" charset="0"/>
              </a:rPr>
              <a:t> </a:t>
            </a:r>
            <a:r>
              <a:rPr lang="en-GB" sz="2400" dirty="0" err="1">
                <a:cs typeface="Arial" panose="020B0604020202020204" pitchFamily="34" charset="0"/>
              </a:rPr>
              <a:t>dysgu</a:t>
            </a:r>
            <a:r>
              <a:rPr lang="en-GB" sz="2400" dirty="0">
                <a:cs typeface="Arial" panose="020B0604020202020204" pitchFamily="34" charset="0"/>
              </a:rPr>
              <a:t> </a:t>
            </a:r>
            <a:r>
              <a:rPr lang="en-GB" sz="2400" dirty="0" err="1">
                <a:cs typeface="Arial" panose="020B0604020202020204" pitchFamily="34" charset="0"/>
              </a:rPr>
              <a:t>adref</a:t>
            </a:r>
            <a:r>
              <a:rPr lang="en-GB" sz="2400" dirty="0">
                <a:cs typeface="Arial" panose="020B0604020202020204" pitchFamily="34" charset="0"/>
              </a:rPr>
              <a:t>, </a:t>
            </a:r>
            <a:r>
              <a:rPr lang="en-GB" sz="2400" dirty="0" err="1">
                <a:cs typeface="Arial" panose="020B0604020202020204" pitchFamily="34" charset="0"/>
              </a:rPr>
              <a:t>roedd</a:t>
            </a:r>
            <a:r>
              <a:rPr lang="en-GB" sz="2400" dirty="0">
                <a:cs typeface="Arial" panose="020B0604020202020204" pitchFamily="34" charset="0"/>
              </a:rPr>
              <a:t> Holt </a:t>
            </a:r>
            <a:r>
              <a:rPr lang="en-GB" sz="2400" dirty="0" err="1">
                <a:cs typeface="Arial" panose="020B0604020202020204" pitchFamily="34" charset="0"/>
              </a:rPr>
              <a:t>yn</a:t>
            </a:r>
            <a:r>
              <a:rPr lang="en-GB" sz="2400" dirty="0">
                <a:cs typeface="Arial" panose="020B0604020202020204" pitchFamily="34" charset="0"/>
              </a:rPr>
              <a:t> </a:t>
            </a:r>
            <a:r>
              <a:rPr lang="en-GB" sz="2400" dirty="0" err="1">
                <a:cs typeface="Arial" panose="020B0604020202020204" pitchFamily="34" charset="0"/>
              </a:rPr>
              <a:t>annog</a:t>
            </a:r>
            <a:r>
              <a:rPr lang="en-GB" sz="2400" dirty="0">
                <a:cs typeface="Arial" panose="020B0604020202020204" pitchFamily="34" charset="0"/>
              </a:rPr>
              <a:t> </a:t>
            </a:r>
            <a:r>
              <a:rPr lang="en-GB" sz="2400" dirty="0" err="1">
                <a:cs typeface="Arial" panose="020B0604020202020204" pitchFamily="34" charset="0"/>
              </a:rPr>
              <a:t>rhieni</a:t>
            </a:r>
            <a:r>
              <a:rPr lang="en-GB" sz="2400" dirty="0">
                <a:cs typeface="Arial" panose="020B0604020202020204" pitchFamily="34" charset="0"/>
              </a:rPr>
              <a:t> </a:t>
            </a:r>
            <a:r>
              <a:rPr lang="en-GB" sz="2400" dirty="0" err="1">
                <a:cs typeface="Arial" panose="020B0604020202020204" pitchFamily="34" charset="0"/>
              </a:rPr>
              <a:t>i</a:t>
            </a:r>
            <a:r>
              <a:rPr lang="en-GB" sz="2400" dirty="0">
                <a:cs typeface="Arial" panose="020B0604020202020204" pitchFamily="34" charset="0"/>
              </a:rPr>
              <a:t> </a:t>
            </a:r>
            <a:r>
              <a:rPr lang="en-GB" sz="2400" dirty="0" err="1">
                <a:cs typeface="Arial" panose="020B0604020202020204" pitchFamily="34" charset="0"/>
              </a:rPr>
              <a:t>adael</a:t>
            </a:r>
            <a:r>
              <a:rPr lang="en-GB" sz="2400" dirty="0">
                <a:cs typeface="Arial" panose="020B0604020202020204" pitchFamily="34" charset="0"/>
              </a:rPr>
              <a:t> y ‘</a:t>
            </a:r>
            <a:r>
              <a:rPr lang="en-GB" sz="2400" dirty="0" err="1">
                <a:cs typeface="Arial" panose="020B0604020202020204" pitchFamily="34" charset="0"/>
              </a:rPr>
              <a:t>myfyrwyr</a:t>
            </a:r>
            <a:r>
              <a:rPr lang="en-GB" sz="2400" dirty="0">
                <a:cs typeface="Arial" panose="020B0604020202020204" pitchFamily="34" charset="0"/>
              </a:rPr>
              <a:t>’ </a:t>
            </a:r>
            <a:r>
              <a:rPr lang="en-GB" sz="2400" dirty="0" err="1">
                <a:cs typeface="Arial" panose="020B0604020202020204" pitchFamily="34" charset="0"/>
              </a:rPr>
              <a:t>i</a:t>
            </a:r>
            <a:r>
              <a:rPr lang="en-GB" sz="2400" dirty="0">
                <a:cs typeface="Arial" panose="020B0604020202020204" pitchFamily="34" charset="0"/>
              </a:rPr>
              <a:t> </a:t>
            </a:r>
            <a:r>
              <a:rPr lang="en-GB" sz="2400" dirty="0" err="1">
                <a:cs typeface="Arial" panose="020B0604020202020204" pitchFamily="34" charset="0"/>
              </a:rPr>
              <a:t>arwain</a:t>
            </a:r>
            <a:r>
              <a:rPr lang="en-GB" sz="2400" dirty="0">
                <a:cs typeface="Arial" panose="020B0604020202020204" pitchFamily="34" charset="0"/>
              </a:rPr>
              <a:t> y </a:t>
            </a:r>
            <a:r>
              <a:rPr lang="en-GB" sz="2400" dirty="0" err="1">
                <a:cs typeface="Arial" panose="020B0604020202020204" pitchFamily="34" charset="0"/>
              </a:rPr>
              <a:t>dysgu</a:t>
            </a:r>
            <a:r>
              <a:rPr lang="en-GB" sz="2400" dirty="0">
                <a:cs typeface="Arial" panose="020B0604020202020204" pitchFamily="34" charset="0"/>
              </a:rPr>
              <a:t> </a:t>
            </a:r>
            <a:r>
              <a:rPr lang="en-GB" sz="2400" dirty="0" err="1">
                <a:cs typeface="Arial" panose="020B0604020202020204" pitchFamily="34" charset="0"/>
              </a:rPr>
              <a:t>a’u</a:t>
            </a:r>
            <a:r>
              <a:rPr lang="en-GB" sz="2400" dirty="0">
                <a:cs typeface="Arial" panose="020B0604020202020204" pitchFamily="34" charset="0"/>
              </a:rPr>
              <a:t> </a:t>
            </a:r>
            <a:r>
              <a:rPr lang="en-GB" sz="2400" dirty="0" err="1">
                <a:cs typeface="Arial" panose="020B0604020202020204" pitchFamily="34" charset="0"/>
              </a:rPr>
              <a:t>cynorthwyo</a:t>
            </a:r>
            <a:r>
              <a:rPr lang="en-GB" sz="2400" dirty="0">
                <a:cs typeface="Arial" panose="020B0604020202020204" pitchFamily="34" charset="0"/>
              </a:rPr>
              <a:t> </a:t>
            </a:r>
            <a:r>
              <a:rPr lang="en-GB" sz="2400" dirty="0" err="1">
                <a:cs typeface="Arial" panose="020B0604020202020204" pitchFamily="34" charset="0"/>
              </a:rPr>
              <a:t>i</a:t>
            </a:r>
            <a:r>
              <a:rPr lang="en-GB" sz="2400" dirty="0">
                <a:cs typeface="Arial" panose="020B0604020202020204" pitchFamily="34" charset="0"/>
              </a:rPr>
              <a:t> </a:t>
            </a:r>
            <a:r>
              <a:rPr lang="en-GB" sz="2400" dirty="0" err="1">
                <a:cs typeface="Arial" panose="020B0604020202020204" pitchFamily="34" charset="0"/>
              </a:rPr>
              <a:t>ddod</a:t>
            </a:r>
            <a:r>
              <a:rPr lang="en-GB" sz="2400" dirty="0">
                <a:cs typeface="Arial" panose="020B0604020202020204" pitchFamily="34" charset="0"/>
              </a:rPr>
              <a:t> o </a:t>
            </a:r>
            <a:r>
              <a:rPr lang="en-GB" sz="2400" dirty="0" err="1">
                <a:cs typeface="Arial" panose="020B0604020202020204" pitchFamily="34" charset="0"/>
              </a:rPr>
              <a:t>hyd</a:t>
            </a:r>
            <a:r>
              <a:rPr lang="en-GB" sz="2400" dirty="0">
                <a:cs typeface="Arial" panose="020B0604020202020204" pitchFamily="34" charset="0"/>
              </a:rPr>
              <a:t> </a:t>
            </a:r>
            <a:r>
              <a:rPr lang="en-GB" sz="2400" dirty="0" err="1">
                <a:cs typeface="Arial" panose="020B0604020202020204" pitchFamily="34" charset="0"/>
              </a:rPr>
              <a:t>i</a:t>
            </a:r>
            <a:r>
              <a:rPr lang="en-GB" sz="2400" dirty="0">
                <a:cs typeface="Arial" panose="020B0604020202020204" pitchFamily="34" charset="0"/>
              </a:rPr>
              <a:t> </a:t>
            </a:r>
            <a:r>
              <a:rPr lang="en-GB" sz="2400" dirty="0" err="1">
                <a:cs typeface="Arial" panose="020B0604020202020204" pitchFamily="34" charset="0"/>
              </a:rPr>
              <a:t>brofiadau</a:t>
            </a:r>
            <a:r>
              <a:rPr lang="en-GB" sz="2400" dirty="0">
                <a:cs typeface="Arial" panose="020B0604020202020204" pitchFamily="34" charset="0"/>
              </a:rPr>
              <a:t> </a:t>
            </a:r>
            <a:r>
              <a:rPr lang="en-GB" sz="2400" dirty="0" err="1">
                <a:cs typeface="Arial" panose="020B0604020202020204" pitchFamily="34" charset="0"/>
              </a:rPr>
              <a:t>bywyd</a:t>
            </a:r>
            <a:r>
              <a:rPr lang="en-GB" sz="2400" dirty="0">
                <a:cs typeface="Arial" panose="020B0604020202020204" pitchFamily="34" charset="0"/>
              </a:rPr>
              <a:t> go </a:t>
            </a:r>
            <a:r>
              <a:rPr lang="en-GB" sz="2400" dirty="0" err="1">
                <a:cs typeface="Arial" panose="020B0604020202020204" pitchFamily="34" charset="0"/>
              </a:rPr>
              <a:t>iawn</a:t>
            </a:r>
            <a:r>
              <a:rPr lang="en-GB" sz="2400" dirty="0">
                <a:cs typeface="Arial" panose="020B0604020202020204" pitchFamily="34" charset="0"/>
              </a:rPr>
              <a:t>. </a:t>
            </a:r>
          </a:p>
          <a:p>
            <a:endParaRPr lang="en-GB" sz="1800" dirty="0">
              <a:latin typeface="Arial" panose="020B0604020202020204" pitchFamily="34" charset="0"/>
              <a:cs typeface="Arial" panose="020B0604020202020204" pitchFamily="34" charset="0"/>
            </a:endParaRPr>
          </a:p>
          <a:p>
            <a:endParaRPr lang="en-GB" sz="1800"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172200" y="1825625"/>
            <a:ext cx="5181600" cy="2188519"/>
          </a:xfrm>
          <a:prstGeom prst="rect">
            <a:avLst/>
          </a:prstGeom>
        </p:spPr>
        <p:style>
          <a:lnRef idx="2">
            <a:schemeClr val="dk1"/>
          </a:lnRef>
          <a:fillRef idx="1">
            <a:schemeClr val="lt1"/>
          </a:fillRef>
          <a:effectRef idx="0">
            <a:schemeClr val="dk1"/>
          </a:effectRef>
          <a:fontRef idx="minor">
            <a:schemeClr val="dk1"/>
          </a:fontRef>
        </p:style>
        <p:txBody>
          <a:bodyPr>
            <a:normAutofit/>
          </a:bodyPr>
          <a:lstStyle/>
          <a:p>
            <a:r>
              <a:rPr lang="en-GB" sz="2600" dirty="0"/>
              <a:t>As a homeschooling advocate, John Holt encouraged parents  to let the “students” lead the learning and help them find legitimate, real-life experiences.</a:t>
            </a:r>
          </a:p>
          <a:p>
            <a:endParaRPr lang="en-GB" i="1" dirty="0">
              <a:latin typeface="Arial" panose="020B0604020202020204" pitchFamily="34" charset="0"/>
              <a:cs typeface="Arial" panose="020B0604020202020204" pitchFamily="34" charset="0"/>
            </a:endParaRPr>
          </a:p>
        </p:txBody>
      </p:sp>
      <p:sp>
        <p:nvSpPr>
          <p:cNvPr id="5" name="TextBox 4"/>
          <p:cNvSpPr txBox="1"/>
          <p:nvPr/>
        </p:nvSpPr>
        <p:spPr>
          <a:xfrm>
            <a:off x="1836422" y="4149081"/>
            <a:ext cx="8676456" cy="2585323"/>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en-GB" sz="2400" b="1" dirty="0"/>
              <a:t>“I think that learning is not the result of teaching, but of the curiosity and activity of the learner. A teacher’s intervention in this process should be mostly to provide the learner with access to the various kinds of places, people, experiences, tools, and books that will correspond with that student’s interests… answer questions when they’re asked . . . and demonstrate physical skills.” (Holt)</a:t>
            </a:r>
          </a:p>
          <a:p>
            <a:endParaRPr lang="en-GB" b="1" dirty="0"/>
          </a:p>
        </p:txBody>
      </p:sp>
    </p:spTree>
    <p:extLst>
      <p:ext uri="{BB962C8B-B14F-4D97-AF65-F5344CB8AC3E}">
        <p14:creationId xmlns:p14="http://schemas.microsoft.com/office/powerpoint/2010/main" val="159886237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solidFill>
                  <a:srgbClr val="0070C0"/>
                </a:solidFill>
              </a:rPr>
              <a:t/>
            </a:r>
            <a:br>
              <a:rPr lang="en-GB" dirty="0" smtClean="0">
                <a:solidFill>
                  <a:srgbClr val="0070C0"/>
                </a:solidFill>
              </a:rPr>
            </a:br>
            <a:r>
              <a:rPr lang="en-GB" dirty="0" err="1">
                <a:solidFill>
                  <a:schemeClr val="tx2"/>
                </a:solidFill>
              </a:rPr>
              <a:t>Rôl</a:t>
            </a:r>
            <a:r>
              <a:rPr lang="en-GB" dirty="0">
                <a:solidFill>
                  <a:schemeClr val="tx2"/>
                </a:solidFill>
              </a:rPr>
              <a:t> </a:t>
            </a:r>
            <a:r>
              <a:rPr lang="en-GB" dirty="0" err="1">
                <a:solidFill>
                  <a:schemeClr val="tx2"/>
                </a:solidFill>
              </a:rPr>
              <a:t>yr</a:t>
            </a:r>
            <a:r>
              <a:rPr lang="en-GB" dirty="0">
                <a:solidFill>
                  <a:schemeClr val="tx2"/>
                </a:solidFill>
              </a:rPr>
              <a:t> </a:t>
            </a:r>
            <a:r>
              <a:rPr lang="en-GB" dirty="0" err="1">
                <a:solidFill>
                  <a:schemeClr val="tx2"/>
                </a:solidFill>
              </a:rPr>
              <a:t>Addysgwr</a:t>
            </a:r>
            <a:r>
              <a:rPr lang="en-GB" dirty="0" smtClean="0">
                <a:solidFill>
                  <a:schemeClr val="tx2"/>
                </a:solidFill>
              </a:rPr>
              <a:t/>
            </a:r>
            <a:br>
              <a:rPr lang="en-GB" dirty="0" smtClean="0">
                <a:solidFill>
                  <a:schemeClr val="tx2"/>
                </a:solidFill>
              </a:rPr>
            </a:br>
            <a:r>
              <a:rPr lang="en-GB" i="1" dirty="0" smtClean="0"/>
              <a:t>Role of the Educator</a:t>
            </a:r>
            <a:br>
              <a:rPr lang="en-GB" i="1" dirty="0" smtClean="0"/>
            </a:br>
            <a:endParaRPr lang="en-GB" i="1" dirty="0">
              <a:solidFill>
                <a:srgbClr val="0070C0"/>
              </a:solidFill>
            </a:endParaRPr>
          </a:p>
        </p:txBody>
      </p:sp>
      <p:sp>
        <p:nvSpPr>
          <p:cNvPr id="3" name="Content Placeholder 2"/>
          <p:cNvSpPr>
            <a:spLocks noGrp="1"/>
          </p:cNvSpPr>
          <p:nvPr>
            <p:ph sz="half" idx="1"/>
          </p:nvPr>
        </p:nvSpPr>
        <p:spPr/>
        <p:style>
          <a:lnRef idx="2">
            <a:schemeClr val="accent1"/>
          </a:lnRef>
          <a:fillRef idx="1">
            <a:schemeClr val="lt1"/>
          </a:fillRef>
          <a:effectRef idx="0">
            <a:schemeClr val="accent1"/>
          </a:effectRef>
          <a:fontRef idx="minor">
            <a:schemeClr val="dk1"/>
          </a:fontRef>
        </p:style>
        <p:txBody>
          <a:bodyPr>
            <a:normAutofit fontScale="85000" lnSpcReduction="20000"/>
          </a:bodyPr>
          <a:lstStyle/>
          <a:p>
            <a:r>
              <a:rPr lang="en-GB" sz="3200" dirty="0" err="1">
                <a:solidFill>
                  <a:schemeClr val="tx2"/>
                </a:solidFill>
              </a:rPr>
              <a:t>Rôl</a:t>
            </a:r>
            <a:r>
              <a:rPr lang="en-GB" sz="3200" dirty="0">
                <a:solidFill>
                  <a:schemeClr val="tx2"/>
                </a:solidFill>
              </a:rPr>
              <a:t> </a:t>
            </a:r>
            <a:r>
              <a:rPr lang="en-GB" sz="3200" dirty="0" err="1">
                <a:solidFill>
                  <a:schemeClr val="tx2"/>
                </a:solidFill>
              </a:rPr>
              <a:t>oddefol</a:t>
            </a:r>
            <a:endParaRPr lang="en-GB" sz="3200" dirty="0">
              <a:solidFill>
                <a:schemeClr val="tx2"/>
              </a:solidFill>
            </a:endParaRPr>
          </a:p>
          <a:p>
            <a:endParaRPr lang="en-GB" sz="3200" dirty="0">
              <a:solidFill>
                <a:schemeClr val="tx2"/>
              </a:solidFill>
            </a:endParaRPr>
          </a:p>
          <a:p>
            <a:r>
              <a:rPr lang="en-GB" sz="3200" dirty="0">
                <a:solidFill>
                  <a:schemeClr val="tx2"/>
                </a:solidFill>
              </a:rPr>
              <a:t>Mae </a:t>
            </a:r>
            <a:r>
              <a:rPr lang="en-GB" sz="3200" dirty="0" err="1">
                <a:solidFill>
                  <a:schemeClr val="tx2"/>
                </a:solidFill>
              </a:rPr>
              <a:t>angen</a:t>
            </a:r>
            <a:r>
              <a:rPr lang="en-GB" sz="3200" dirty="0">
                <a:solidFill>
                  <a:schemeClr val="tx2"/>
                </a:solidFill>
              </a:rPr>
              <a:t> </a:t>
            </a:r>
            <a:r>
              <a:rPr lang="en-GB" sz="3200" dirty="0" err="1">
                <a:solidFill>
                  <a:schemeClr val="tx2"/>
                </a:solidFill>
              </a:rPr>
              <a:t>rhoi</a:t>
            </a:r>
            <a:r>
              <a:rPr lang="en-GB" sz="3200" dirty="0">
                <a:solidFill>
                  <a:schemeClr val="tx2"/>
                </a:solidFill>
              </a:rPr>
              <a:t> </a:t>
            </a:r>
            <a:r>
              <a:rPr lang="en-GB" sz="3200" dirty="0" err="1">
                <a:solidFill>
                  <a:schemeClr val="tx2"/>
                </a:solidFill>
              </a:rPr>
              <a:t>amser</a:t>
            </a:r>
            <a:r>
              <a:rPr lang="en-GB" sz="3200" dirty="0">
                <a:solidFill>
                  <a:schemeClr val="tx2"/>
                </a:solidFill>
              </a:rPr>
              <a:t> </a:t>
            </a:r>
            <a:r>
              <a:rPr lang="en-GB" sz="3200" dirty="0" err="1">
                <a:solidFill>
                  <a:schemeClr val="tx2"/>
                </a:solidFill>
              </a:rPr>
              <a:t>i</a:t>
            </a:r>
            <a:r>
              <a:rPr lang="en-GB" sz="3200" dirty="0">
                <a:solidFill>
                  <a:schemeClr val="tx2"/>
                </a:solidFill>
              </a:rPr>
              <a:t> </a:t>
            </a:r>
            <a:r>
              <a:rPr lang="en-GB" sz="3200" dirty="0" err="1">
                <a:solidFill>
                  <a:schemeClr val="tx2"/>
                </a:solidFill>
              </a:rPr>
              <a:t>blant</a:t>
            </a:r>
            <a:r>
              <a:rPr lang="en-GB" sz="3200" dirty="0">
                <a:solidFill>
                  <a:schemeClr val="tx2"/>
                </a:solidFill>
              </a:rPr>
              <a:t> </a:t>
            </a:r>
            <a:r>
              <a:rPr lang="en-GB" sz="3200" dirty="0" err="1">
                <a:solidFill>
                  <a:schemeClr val="tx2"/>
                </a:solidFill>
              </a:rPr>
              <a:t>i</a:t>
            </a:r>
            <a:r>
              <a:rPr lang="en-GB" sz="3200" dirty="0">
                <a:solidFill>
                  <a:schemeClr val="tx2"/>
                </a:solidFill>
              </a:rPr>
              <a:t> </a:t>
            </a:r>
            <a:r>
              <a:rPr lang="en-GB" sz="3200" dirty="0" err="1">
                <a:solidFill>
                  <a:schemeClr val="tx2"/>
                </a:solidFill>
              </a:rPr>
              <a:t>ddysgu</a:t>
            </a:r>
            <a:endParaRPr lang="en-GB" sz="3200" dirty="0">
              <a:solidFill>
                <a:schemeClr val="tx2"/>
              </a:solidFill>
            </a:endParaRPr>
          </a:p>
          <a:p>
            <a:endParaRPr lang="en-GB" sz="3200" dirty="0">
              <a:solidFill>
                <a:schemeClr val="tx2"/>
              </a:solidFill>
            </a:endParaRPr>
          </a:p>
          <a:p>
            <a:r>
              <a:rPr lang="en-GB" sz="3200" dirty="0" err="1">
                <a:solidFill>
                  <a:schemeClr val="tx2"/>
                </a:solidFill>
              </a:rPr>
              <a:t>Cefnogi</a:t>
            </a:r>
            <a:r>
              <a:rPr lang="en-GB" sz="3200" dirty="0">
                <a:solidFill>
                  <a:schemeClr val="tx2"/>
                </a:solidFill>
              </a:rPr>
              <a:t> pan </a:t>
            </a:r>
            <a:r>
              <a:rPr lang="en-GB" sz="3200" dirty="0" err="1">
                <a:solidFill>
                  <a:schemeClr val="tx2"/>
                </a:solidFill>
              </a:rPr>
              <a:t>ofynnwyd</a:t>
            </a:r>
            <a:r>
              <a:rPr lang="en-GB" sz="3200" dirty="0">
                <a:solidFill>
                  <a:schemeClr val="tx2"/>
                </a:solidFill>
              </a:rPr>
              <a:t> a </a:t>
            </a:r>
            <a:r>
              <a:rPr lang="en-GB" sz="3200" dirty="0" err="1">
                <a:solidFill>
                  <a:schemeClr val="tx2"/>
                </a:solidFill>
              </a:rPr>
              <a:t>pheidio</a:t>
            </a:r>
            <a:r>
              <a:rPr lang="en-GB" sz="3200" dirty="0">
                <a:solidFill>
                  <a:schemeClr val="tx2"/>
                </a:solidFill>
              </a:rPr>
              <a:t> </a:t>
            </a:r>
            <a:r>
              <a:rPr lang="en-GB" sz="3200" dirty="0" err="1">
                <a:solidFill>
                  <a:schemeClr val="tx2"/>
                </a:solidFill>
              </a:rPr>
              <a:t>ymyrryd</a:t>
            </a:r>
            <a:endParaRPr lang="en-GB" sz="3200" dirty="0">
              <a:solidFill>
                <a:schemeClr val="tx2"/>
              </a:solidFill>
            </a:endParaRPr>
          </a:p>
          <a:p>
            <a:endParaRPr lang="en-GB" sz="3200" dirty="0">
              <a:solidFill>
                <a:schemeClr val="tx2"/>
              </a:solidFill>
            </a:endParaRPr>
          </a:p>
          <a:p>
            <a:r>
              <a:rPr lang="en-GB" sz="3200" dirty="0">
                <a:solidFill>
                  <a:schemeClr val="tx2"/>
                </a:solidFill>
              </a:rPr>
              <a:t>I </a:t>
            </a:r>
            <a:r>
              <a:rPr lang="en-GB" sz="3200" dirty="0" err="1">
                <a:solidFill>
                  <a:schemeClr val="tx2"/>
                </a:solidFill>
              </a:rPr>
              <a:t>arwain</a:t>
            </a:r>
            <a:r>
              <a:rPr lang="en-GB" sz="3200" dirty="0">
                <a:solidFill>
                  <a:schemeClr val="tx2"/>
                </a:solidFill>
              </a:rPr>
              <a:t> a </a:t>
            </a:r>
            <a:r>
              <a:rPr lang="en-GB" sz="3200" dirty="0" err="1">
                <a:solidFill>
                  <a:schemeClr val="tx2"/>
                </a:solidFill>
              </a:rPr>
              <a:t>hyrwyddo</a:t>
            </a:r>
            <a:endParaRPr lang="en-GB" sz="3200" dirty="0">
              <a:solidFill>
                <a:schemeClr val="tx2"/>
              </a:solidFill>
            </a:endParaRPr>
          </a:p>
          <a:p>
            <a:endParaRPr lang="en-GB" sz="3200" dirty="0">
              <a:solidFill>
                <a:schemeClr val="tx2"/>
              </a:solidFill>
            </a:endParaRPr>
          </a:p>
          <a:p>
            <a:r>
              <a:rPr lang="en-GB" sz="3200" dirty="0" err="1">
                <a:solidFill>
                  <a:schemeClr val="tx2"/>
                </a:solidFill>
              </a:rPr>
              <a:t>Arsylwi</a:t>
            </a:r>
            <a:r>
              <a:rPr lang="en-GB" sz="3200" dirty="0">
                <a:solidFill>
                  <a:schemeClr val="tx2"/>
                </a:solidFill>
              </a:rPr>
              <a:t> </a:t>
            </a:r>
            <a:r>
              <a:rPr lang="en-GB" sz="3200" dirty="0" err="1">
                <a:solidFill>
                  <a:schemeClr val="tx2"/>
                </a:solidFill>
              </a:rPr>
              <a:t>eraill</a:t>
            </a:r>
            <a:r>
              <a:rPr lang="en-GB" sz="3200" dirty="0">
                <a:solidFill>
                  <a:schemeClr val="tx2"/>
                </a:solidFill>
              </a:rPr>
              <a:t> (</a:t>
            </a:r>
            <a:r>
              <a:rPr lang="en-GB" sz="3200" dirty="0" err="1">
                <a:solidFill>
                  <a:schemeClr val="tx2"/>
                </a:solidFill>
              </a:rPr>
              <a:t>enwedig</a:t>
            </a:r>
            <a:r>
              <a:rPr lang="en-GB" sz="3200" dirty="0">
                <a:solidFill>
                  <a:schemeClr val="tx2"/>
                </a:solidFill>
              </a:rPr>
              <a:t> </a:t>
            </a:r>
            <a:r>
              <a:rPr lang="en-GB" sz="3200" dirty="0" err="1">
                <a:solidFill>
                  <a:schemeClr val="tx2"/>
                </a:solidFill>
              </a:rPr>
              <a:t>rhieni</a:t>
            </a:r>
            <a:r>
              <a:rPr lang="en-GB" sz="3200" dirty="0">
                <a:solidFill>
                  <a:schemeClr val="tx2"/>
                </a:solidFill>
              </a:rPr>
              <a:t>) </a:t>
            </a:r>
          </a:p>
          <a:p>
            <a:endParaRPr lang="en-GB" sz="3200" dirty="0">
              <a:solidFill>
                <a:schemeClr val="tx2"/>
              </a:solidFill>
            </a:endParaRPr>
          </a:p>
          <a:p>
            <a:endParaRPr lang="en-GB" sz="3200" dirty="0"/>
          </a:p>
        </p:txBody>
      </p:sp>
      <p:sp>
        <p:nvSpPr>
          <p:cNvPr id="4" name="Content Placeholder 3"/>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fontScale="85000" lnSpcReduction="20000"/>
          </a:bodyPr>
          <a:lstStyle/>
          <a:p>
            <a:r>
              <a:rPr lang="en-GB" dirty="0" smtClean="0"/>
              <a:t>A </a:t>
            </a:r>
            <a:r>
              <a:rPr lang="en-GB" sz="3200" b="1" dirty="0"/>
              <a:t>passive</a:t>
            </a:r>
            <a:r>
              <a:rPr lang="en-GB" dirty="0" smtClean="0"/>
              <a:t> role</a:t>
            </a:r>
          </a:p>
          <a:p>
            <a:endParaRPr lang="en-GB" dirty="0" smtClean="0"/>
          </a:p>
          <a:p>
            <a:r>
              <a:rPr lang="en-GB" dirty="0" smtClean="0"/>
              <a:t>Educators need to give children plenty of </a:t>
            </a:r>
            <a:r>
              <a:rPr lang="en-GB" sz="3200" b="1" dirty="0"/>
              <a:t>time</a:t>
            </a:r>
            <a:r>
              <a:rPr lang="en-GB" dirty="0" smtClean="0"/>
              <a:t> to learn </a:t>
            </a:r>
          </a:p>
          <a:p>
            <a:endParaRPr lang="en-GB" dirty="0" smtClean="0"/>
          </a:p>
          <a:p>
            <a:r>
              <a:rPr lang="en-GB" sz="3200" b="1" dirty="0"/>
              <a:t>Support</a:t>
            </a:r>
            <a:r>
              <a:rPr lang="en-GB" dirty="0" smtClean="0"/>
              <a:t> only when asked and not interfere</a:t>
            </a:r>
          </a:p>
          <a:p>
            <a:endParaRPr lang="en-GB" dirty="0" smtClean="0"/>
          </a:p>
          <a:p>
            <a:r>
              <a:rPr lang="en-GB" dirty="0" smtClean="0"/>
              <a:t>To </a:t>
            </a:r>
            <a:r>
              <a:rPr lang="en-GB" sz="3200" b="1" dirty="0"/>
              <a:t>guide</a:t>
            </a:r>
            <a:r>
              <a:rPr lang="en-GB" dirty="0" smtClean="0"/>
              <a:t> and to </a:t>
            </a:r>
            <a:r>
              <a:rPr lang="en-GB" sz="3200" b="1" dirty="0"/>
              <a:t>facilitate</a:t>
            </a:r>
            <a:r>
              <a:rPr lang="en-GB" dirty="0" smtClean="0"/>
              <a:t> </a:t>
            </a:r>
          </a:p>
          <a:p>
            <a:endParaRPr lang="en-GB" dirty="0"/>
          </a:p>
          <a:p>
            <a:r>
              <a:rPr lang="en-GB" dirty="0" smtClean="0"/>
              <a:t>Observation of others (esp. parents)</a:t>
            </a:r>
            <a:endParaRPr lang="en-GB" dirty="0"/>
          </a:p>
        </p:txBody>
      </p:sp>
    </p:spTree>
    <p:extLst>
      <p:ext uri="{BB962C8B-B14F-4D97-AF65-F5344CB8AC3E}">
        <p14:creationId xmlns:p14="http://schemas.microsoft.com/office/powerpoint/2010/main" val="98819381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0"/>
            <a:ext cx="10515600" cy="1325563"/>
          </a:xfrm>
        </p:spPr>
        <p:txBody>
          <a:bodyPr>
            <a:normAutofit/>
          </a:bodyPr>
          <a:lstStyle/>
          <a:p>
            <a:pPr algn="ctr"/>
            <a:r>
              <a:rPr lang="en-GB" dirty="0" err="1" smtClean="0">
                <a:solidFill>
                  <a:schemeClr val="tx2"/>
                </a:solidFill>
              </a:rPr>
              <a:t>Tasg</a:t>
            </a:r>
            <a:r>
              <a:rPr lang="en-GB" dirty="0" smtClean="0">
                <a:solidFill>
                  <a:schemeClr val="tx2"/>
                </a:solidFill>
              </a:rPr>
              <a:t/>
            </a:r>
            <a:br>
              <a:rPr lang="en-GB" dirty="0" smtClean="0">
                <a:solidFill>
                  <a:schemeClr val="tx2"/>
                </a:solidFill>
              </a:rPr>
            </a:br>
            <a:r>
              <a:rPr lang="en-GB" dirty="0" smtClean="0"/>
              <a:t> </a:t>
            </a:r>
            <a:r>
              <a:rPr lang="en-GB" i="1" dirty="0" smtClean="0"/>
              <a:t>Task</a:t>
            </a:r>
            <a:endParaRPr lang="cy-GB" i="1" dirty="0"/>
          </a:p>
        </p:txBody>
      </p:sp>
      <p:sp>
        <p:nvSpPr>
          <p:cNvPr id="3" name="Content Placeholder 2"/>
          <p:cNvSpPr>
            <a:spLocks noGrp="1"/>
          </p:cNvSpPr>
          <p:nvPr>
            <p:ph sz="half" idx="1"/>
          </p:nvPr>
        </p:nvSpPr>
        <p:spPr>
          <a:xfrm>
            <a:off x="838200" y="3276599"/>
            <a:ext cx="5181600" cy="2900363"/>
          </a:xfrm>
          <a:prstGeom prst="rect">
            <a:avLst/>
          </a:prstGeom>
        </p:spPr>
        <p:style>
          <a:lnRef idx="2">
            <a:schemeClr val="dk1"/>
          </a:lnRef>
          <a:fillRef idx="1">
            <a:schemeClr val="lt1"/>
          </a:fillRef>
          <a:effectRef idx="0">
            <a:schemeClr val="dk1"/>
          </a:effectRef>
          <a:fontRef idx="minor">
            <a:schemeClr val="dk1"/>
          </a:fontRef>
        </p:style>
        <p:txBody>
          <a:bodyPr>
            <a:normAutofit/>
          </a:bodyPr>
          <a:lstStyle/>
          <a:p>
            <a:r>
              <a:rPr lang="en-GB" dirty="0" err="1" smtClean="0"/>
              <a:t>Gwobrau</a:t>
            </a:r>
            <a:r>
              <a:rPr lang="en-GB" dirty="0" smtClean="0"/>
              <a:t> </a:t>
            </a:r>
            <a:r>
              <a:rPr lang="en-GB" dirty="0" err="1" smtClean="0"/>
              <a:t>allanol</a:t>
            </a:r>
            <a:endParaRPr lang="en-GB" dirty="0" smtClean="0"/>
          </a:p>
          <a:p>
            <a:r>
              <a:rPr lang="en-GB" dirty="0" err="1" smtClean="0"/>
              <a:t>Ystyriwch</a:t>
            </a:r>
            <a:r>
              <a:rPr lang="en-GB" dirty="0" smtClean="0"/>
              <a:t> ac </a:t>
            </a:r>
            <a:r>
              <a:rPr lang="en-GB" dirty="0" err="1" smtClean="0"/>
              <a:t>adlewyrchwch</a:t>
            </a:r>
            <a:endParaRPr lang="en-GB" dirty="0" smtClean="0"/>
          </a:p>
          <a:p>
            <a:r>
              <a:rPr lang="en-GB" dirty="0" err="1" smtClean="0"/>
              <a:t>Profiad</a:t>
            </a:r>
            <a:r>
              <a:rPr lang="en-GB" dirty="0" smtClean="0"/>
              <a:t> plant o </a:t>
            </a:r>
            <a:r>
              <a:rPr lang="en-GB" dirty="0" err="1" smtClean="0"/>
              <a:t>wobrau</a:t>
            </a:r>
            <a:r>
              <a:rPr lang="en-GB" dirty="0" smtClean="0"/>
              <a:t> </a:t>
            </a:r>
            <a:r>
              <a:rPr lang="en-GB" dirty="0" err="1" smtClean="0"/>
              <a:t>allanol</a:t>
            </a:r>
            <a:endParaRPr lang="en-GB" dirty="0" smtClean="0"/>
          </a:p>
          <a:p>
            <a:r>
              <a:rPr lang="en-GB" dirty="0" err="1" smtClean="0"/>
              <a:t>Eich</a:t>
            </a:r>
            <a:r>
              <a:rPr lang="en-GB" dirty="0" smtClean="0"/>
              <a:t> </a:t>
            </a:r>
            <a:r>
              <a:rPr lang="en-GB" dirty="0" err="1" smtClean="0"/>
              <a:t>profiad</a:t>
            </a:r>
            <a:r>
              <a:rPr lang="en-GB" dirty="0" smtClean="0"/>
              <a:t> o </a:t>
            </a:r>
            <a:r>
              <a:rPr lang="en-GB" dirty="0" err="1" smtClean="0"/>
              <a:t>wobrau</a:t>
            </a:r>
            <a:r>
              <a:rPr lang="en-GB" dirty="0" smtClean="0"/>
              <a:t> </a:t>
            </a:r>
            <a:r>
              <a:rPr lang="en-GB" dirty="0" err="1" smtClean="0"/>
              <a:t>allanol</a:t>
            </a:r>
            <a:r>
              <a:rPr lang="en-GB" dirty="0" smtClean="0"/>
              <a:t> </a:t>
            </a:r>
            <a:r>
              <a:rPr lang="en-GB" dirty="0" err="1" smtClean="0"/>
              <a:t>fel</a:t>
            </a:r>
            <a:r>
              <a:rPr lang="en-GB" dirty="0" smtClean="0"/>
              <a:t> </a:t>
            </a:r>
            <a:r>
              <a:rPr lang="en-GB" dirty="0" err="1" smtClean="0"/>
              <a:t>oedolyn</a:t>
            </a:r>
            <a:endParaRPr lang="cy-GB" dirty="0"/>
          </a:p>
        </p:txBody>
      </p:sp>
      <p:sp>
        <p:nvSpPr>
          <p:cNvPr id="4" name="Content Placeholder 3"/>
          <p:cNvSpPr>
            <a:spLocks noGrp="1"/>
          </p:cNvSpPr>
          <p:nvPr>
            <p:ph sz="half" idx="2"/>
          </p:nvPr>
        </p:nvSpPr>
        <p:spPr>
          <a:xfrm>
            <a:off x="6553200" y="3276598"/>
            <a:ext cx="5181600" cy="2900364"/>
          </a:xfrm>
          <a:prstGeom prst="rect">
            <a:avLst/>
          </a:prstGeom>
        </p:spPr>
        <p:style>
          <a:lnRef idx="2">
            <a:schemeClr val="accent1"/>
          </a:lnRef>
          <a:fillRef idx="1">
            <a:schemeClr val="lt1"/>
          </a:fillRef>
          <a:effectRef idx="0">
            <a:schemeClr val="accent1"/>
          </a:effectRef>
          <a:fontRef idx="minor">
            <a:schemeClr val="dk1"/>
          </a:fontRef>
        </p:style>
        <p:txBody>
          <a:bodyPr>
            <a:normAutofit/>
          </a:bodyPr>
          <a:lstStyle/>
          <a:p>
            <a:r>
              <a:rPr lang="en-GB" dirty="0" smtClean="0"/>
              <a:t>Extrinsic rewards</a:t>
            </a:r>
          </a:p>
          <a:p>
            <a:r>
              <a:rPr lang="en-GB" dirty="0" smtClean="0"/>
              <a:t>Consider and reflect</a:t>
            </a:r>
          </a:p>
          <a:p>
            <a:r>
              <a:rPr lang="en-GB" dirty="0" smtClean="0"/>
              <a:t>Children’s experiences</a:t>
            </a:r>
            <a:r>
              <a:rPr lang="cy-GB" dirty="0" smtClean="0"/>
              <a:t> of </a:t>
            </a:r>
            <a:r>
              <a:rPr lang="cy-GB" dirty="0" err="1" smtClean="0"/>
              <a:t>extrinsic</a:t>
            </a:r>
            <a:r>
              <a:rPr lang="cy-GB" dirty="0" smtClean="0"/>
              <a:t> </a:t>
            </a:r>
            <a:r>
              <a:rPr lang="cy-GB" dirty="0" err="1" smtClean="0"/>
              <a:t>rewards</a:t>
            </a:r>
            <a:endParaRPr lang="cy-GB" dirty="0" smtClean="0"/>
          </a:p>
          <a:p>
            <a:r>
              <a:rPr lang="en-GB" dirty="0" smtClean="0"/>
              <a:t>Your experience of extrinsic rewards as an adult</a:t>
            </a:r>
          </a:p>
        </p:txBody>
      </p:sp>
      <p:pic>
        <p:nvPicPr>
          <p:cNvPr id="1026" name="Picture 2" descr="C:\Users\l.roberts\AppData\Local\Microsoft\Windows\Temporary Internet Files\Content.IE5\6IDJCSBB\53_PublicDiscussion_iStock_nod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08330" y="1511300"/>
            <a:ext cx="475147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2084931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cy-GB" dirty="0" smtClean="0">
                <a:solidFill>
                  <a:schemeClr val="tx2">
                    <a:lumMod val="60000"/>
                    <a:lumOff val="40000"/>
                  </a:schemeClr>
                </a:solidFill>
              </a:rPr>
              <a:t/>
            </a:r>
            <a:br>
              <a:rPr lang="cy-GB" dirty="0" smtClean="0">
                <a:solidFill>
                  <a:schemeClr val="tx2">
                    <a:lumMod val="60000"/>
                    <a:lumOff val="40000"/>
                  </a:schemeClr>
                </a:solidFill>
              </a:rPr>
            </a:br>
            <a:r>
              <a:rPr lang="cy-GB" dirty="0" smtClean="0">
                <a:solidFill>
                  <a:schemeClr val="tx2"/>
                </a:solidFill>
              </a:rPr>
              <a:t>Llwybr </a:t>
            </a:r>
            <a:r>
              <a:rPr lang="cy-GB" dirty="0">
                <a:solidFill>
                  <a:schemeClr val="tx2"/>
                </a:solidFill>
              </a:rPr>
              <a:t>Newydd</a:t>
            </a:r>
            <a:r>
              <a:rPr lang="cy-GB" dirty="0" smtClean="0">
                <a:solidFill>
                  <a:schemeClr val="tx2"/>
                </a:solidFill>
              </a:rPr>
              <a:t/>
            </a:r>
            <a:br>
              <a:rPr lang="cy-GB" dirty="0" smtClean="0">
                <a:solidFill>
                  <a:schemeClr val="tx2"/>
                </a:solidFill>
              </a:rPr>
            </a:br>
            <a:r>
              <a:rPr lang="cy-GB" i="1" dirty="0" smtClean="0"/>
              <a:t>A New Path</a:t>
            </a:r>
            <a:br>
              <a:rPr lang="cy-GB" i="1" dirty="0" smtClean="0"/>
            </a:br>
            <a:endParaRPr lang="cy-GB" i="1" dirty="0">
              <a:solidFill>
                <a:schemeClr val="tx2">
                  <a:lumMod val="60000"/>
                  <a:lumOff val="40000"/>
                </a:schemeClr>
              </a:solidFill>
            </a:endParaRPr>
          </a:p>
        </p:txBody>
      </p:sp>
      <p:sp>
        <p:nvSpPr>
          <p:cNvPr id="3" name="Content Placeholder 2"/>
          <p:cNvSpPr>
            <a:spLocks noGrp="1"/>
          </p:cNvSpPr>
          <p:nvPr>
            <p:ph sz="half" idx="1"/>
          </p:nvPr>
        </p:nvSpPr>
        <p:spPr>
          <a:xfrm>
            <a:off x="735806" y="3403599"/>
            <a:ext cx="5181600" cy="3078163"/>
          </a:xfrm>
          <a:prstGeom prst="rect">
            <a:avLst/>
          </a:prstGeom>
        </p:spPr>
        <p:style>
          <a:lnRef idx="2">
            <a:schemeClr val="dk1"/>
          </a:lnRef>
          <a:fillRef idx="1">
            <a:schemeClr val="lt1"/>
          </a:fillRef>
          <a:effectRef idx="0">
            <a:schemeClr val="dk1"/>
          </a:effectRef>
          <a:fontRef idx="minor">
            <a:schemeClr val="dk1"/>
          </a:fontRef>
        </p:style>
        <p:txBody>
          <a:bodyPr>
            <a:normAutofit/>
          </a:bodyPr>
          <a:lstStyle/>
          <a:p>
            <a:r>
              <a:rPr lang="en-GB" dirty="0" smtClean="0"/>
              <a:t>Mae </a:t>
            </a:r>
            <a:r>
              <a:rPr lang="en-GB" dirty="0" err="1" smtClean="0"/>
              <a:t>llyfrau</a:t>
            </a:r>
            <a:r>
              <a:rPr lang="en-GB" dirty="0" smtClean="0"/>
              <a:t> Holt </a:t>
            </a:r>
            <a:r>
              <a:rPr lang="en-GB" i="1" dirty="0"/>
              <a:t>Instead of Education: Ways to Help People do Things Better</a:t>
            </a:r>
            <a:r>
              <a:rPr lang="en-GB" dirty="0"/>
              <a:t>,  </a:t>
            </a:r>
            <a:r>
              <a:rPr lang="en-GB" i="1" dirty="0"/>
              <a:t>How Children Learn</a:t>
            </a:r>
            <a:r>
              <a:rPr lang="en-GB" dirty="0"/>
              <a:t> </a:t>
            </a:r>
            <a:r>
              <a:rPr lang="en-GB" dirty="0" smtClean="0"/>
              <a:t>ac</a:t>
            </a:r>
            <a:r>
              <a:rPr lang="en-GB" dirty="0"/>
              <a:t> </a:t>
            </a:r>
            <a:r>
              <a:rPr lang="en-GB" i="1" dirty="0"/>
              <a:t>How Children Fail</a:t>
            </a:r>
            <a:r>
              <a:rPr lang="en-GB" dirty="0"/>
              <a:t> </a:t>
            </a:r>
            <a:r>
              <a:rPr lang="en-GB" dirty="0" smtClean="0"/>
              <a:t>dal </a:t>
            </a:r>
            <a:r>
              <a:rPr lang="en-GB" dirty="0" err="1" smtClean="0"/>
              <a:t>yn</a:t>
            </a:r>
            <a:r>
              <a:rPr lang="en-GB" dirty="0" smtClean="0"/>
              <a:t> </a:t>
            </a:r>
            <a:r>
              <a:rPr lang="en-GB" dirty="0" err="1" smtClean="0"/>
              <a:t>boblogaidd</a:t>
            </a:r>
            <a:r>
              <a:rPr lang="en-GB" dirty="0" smtClean="0"/>
              <a:t> </a:t>
            </a:r>
            <a:r>
              <a:rPr lang="en-GB" dirty="0" err="1" smtClean="0"/>
              <a:t>ymysg</a:t>
            </a:r>
            <a:r>
              <a:rPr lang="en-GB" dirty="0" smtClean="0"/>
              <a:t> </a:t>
            </a:r>
            <a:r>
              <a:rPr lang="en-GB" dirty="0" err="1" smtClean="0"/>
              <a:t>rhieni</a:t>
            </a:r>
            <a:r>
              <a:rPr lang="en-GB" dirty="0" smtClean="0"/>
              <a:t> a </a:t>
            </a:r>
            <a:r>
              <a:rPr lang="en-GB" dirty="0" err="1" smtClean="0"/>
              <a:t>phobl</a:t>
            </a:r>
            <a:r>
              <a:rPr lang="en-GB" dirty="0" smtClean="0"/>
              <a:t> </a:t>
            </a:r>
            <a:r>
              <a:rPr lang="en-GB" dirty="0" err="1" smtClean="0"/>
              <a:t>sydd</a:t>
            </a:r>
            <a:r>
              <a:rPr lang="en-GB" dirty="0" smtClean="0"/>
              <a:t> </a:t>
            </a:r>
            <a:r>
              <a:rPr lang="en-GB" dirty="0" err="1" smtClean="0"/>
              <a:t>yn</a:t>
            </a:r>
            <a:r>
              <a:rPr lang="en-GB" dirty="0" smtClean="0"/>
              <a:t> </a:t>
            </a:r>
            <a:r>
              <a:rPr lang="en-GB" dirty="0" err="1" smtClean="0"/>
              <a:t>edrych</a:t>
            </a:r>
            <a:r>
              <a:rPr lang="en-GB" dirty="0" smtClean="0"/>
              <a:t> am </a:t>
            </a:r>
            <a:r>
              <a:rPr lang="en-GB" dirty="0" err="1" smtClean="0"/>
              <a:t>addysg</a:t>
            </a:r>
            <a:r>
              <a:rPr lang="en-GB" dirty="0" smtClean="0"/>
              <a:t> </a:t>
            </a:r>
            <a:r>
              <a:rPr lang="en-GB" dirty="0" err="1" smtClean="0"/>
              <a:t>hunan</a:t>
            </a:r>
            <a:r>
              <a:rPr lang="en-GB" dirty="0" smtClean="0"/>
              <a:t>- </a:t>
            </a:r>
            <a:r>
              <a:rPr lang="en-GB" dirty="0" err="1" smtClean="0"/>
              <a:t>gyfeiriedig</a:t>
            </a:r>
            <a:endParaRPr lang="cy-GB" dirty="0"/>
          </a:p>
        </p:txBody>
      </p:sp>
      <p:sp>
        <p:nvSpPr>
          <p:cNvPr id="4" name="Content Placeholder 3"/>
          <p:cNvSpPr>
            <a:spLocks noGrp="1"/>
          </p:cNvSpPr>
          <p:nvPr>
            <p:ph sz="half" idx="2"/>
          </p:nvPr>
        </p:nvSpPr>
        <p:spPr>
          <a:xfrm>
            <a:off x="6311900" y="3403598"/>
            <a:ext cx="5181600" cy="3078164"/>
          </a:xfrm>
          <a:prstGeom prst="rect">
            <a:avLst/>
          </a:prstGeom>
        </p:spPr>
        <p:style>
          <a:lnRef idx="2">
            <a:schemeClr val="accent1"/>
          </a:lnRef>
          <a:fillRef idx="1">
            <a:schemeClr val="lt1"/>
          </a:fillRef>
          <a:effectRef idx="0">
            <a:schemeClr val="accent1"/>
          </a:effectRef>
          <a:fontRef idx="minor">
            <a:schemeClr val="dk1"/>
          </a:fontRef>
        </p:style>
        <p:txBody>
          <a:bodyPr>
            <a:normAutofit/>
          </a:bodyPr>
          <a:lstStyle/>
          <a:p>
            <a:r>
              <a:rPr lang="en-GB" dirty="0"/>
              <a:t>John Holt’s books </a:t>
            </a:r>
            <a:r>
              <a:rPr lang="en-GB" i="1" dirty="0"/>
              <a:t>Instead of Education: Ways to Help People do Things Better</a:t>
            </a:r>
            <a:r>
              <a:rPr lang="en-GB" dirty="0"/>
              <a:t>,  </a:t>
            </a:r>
            <a:r>
              <a:rPr lang="en-GB" i="1" dirty="0"/>
              <a:t>How Children Learn</a:t>
            </a:r>
            <a:r>
              <a:rPr lang="en-GB" dirty="0"/>
              <a:t> and </a:t>
            </a:r>
            <a:r>
              <a:rPr lang="en-GB" i="1" dirty="0"/>
              <a:t>How Children Fail</a:t>
            </a:r>
            <a:r>
              <a:rPr lang="en-GB" dirty="0"/>
              <a:t> are still popular among parents and people seeking a self-directed education.</a:t>
            </a:r>
            <a:endParaRPr lang="en-GB" i="1" dirty="0">
              <a:latin typeface="Arial" panose="020B0604020202020204" pitchFamily="34" charset="0"/>
              <a:cs typeface="Arial" panose="020B0604020202020204" pitchFamily="34" charset="0"/>
            </a:endParaRPr>
          </a:p>
          <a:p>
            <a:endParaRPr lang="cy-GB" dirty="0"/>
          </a:p>
        </p:txBody>
      </p:sp>
      <p:pic>
        <p:nvPicPr>
          <p:cNvPr id="5" name="Picture 4"/>
          <p:cNvPicPr>
            <a:picLocks noChangeAspect="1"/>
          </p:cNvPicPr>
          <p:nvPr/>
        </p:nvPicPr>
        <p:blipFill>
          <a:blip r:embed="rId2"/>
          <a:stretch>
            <a:fillRect/>
          </a:stretch>
        </p:blipFill>
        <p:spPr>
          <a:xfrm>
            <a:off x="5055394" y="1690688"/>
            <a:ext cx="2081212" cy="1562058"/>
          </a:xfrm>
          <a:prstGeom prst="rect">
            <a:avLst/>
          </a:prstGeom>
        </p:spPr>
      </p:pic>
    </p:spTree>
    <p:extLst>
      <p:ext uri="{BB962C8B-B14F-4D97-AF65-F5344CB8AC3E}">
        <p14:creationId xmlns:p14="http://schemas.microsoft.com/office/powerpoint/2010/main" val="1281008818"/>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
            </a:r>
            <a:br>
              <a:rPr lang="en-GB" dirty="0" smtClean="0"/>
            </a:br>
            <a:r>
              <a:rPr lang="en-GB" dirty="0" err="1">
                <a:solidFill>
                  <a:schemeClr val="tx2"/>
                </a:solidFill>
              </a:rPr>
              <a:t>Methiant</a:t>
            </a:r>
            <a:r>
              <a:rPr lang="en-GB" dirty="0">
                <a:solidFill>
                  <a:schemeClr val="tx2"/>
                </a:solidFill>
              </a:rPr>
              <a:t> </a:t>
            </a:r>
            <a:r>
              <a:rPr lang="en-GB" dirty="0" err="1">
                <a:solidFill>
                  <a:schemeClr val="tx2"/>
                </a:solidFill>
              </a:rPr>
              <a:t>yw</a:t>
            </a:r>
            <a:r>
              <a:rPr lang="en-GB" dirty="0">
                <a:solidFill>
                  <a:schemeClr val="tx2"/>
                </a:solidFill>
              </a:rPr>
              <a:t> </a:t>
            </a:r>
            <a:r>
              <a:rPr lang="en-GB" dirty="0" err="1">
                <a:solidFill>
                  <a:schemeClr val="tx2"/>
                </a:solidFill>
              </a:rPr>
              <a:t>dysgu</a:t>
            </a:r>
            <a:r>
              <a:rPr lang="en-GB" dirty="0">
                <a:solidFill>
                  <a:schemeClr val="tx2"/>
                </a:solidFill>
              </a:rPr>
              <a:t>…</a:t>
            </a:r>
            <a:br>
              <a:rPr lang="en-GB" dirty="0">
                <a:solidFill>
                  <a:schemeClr val="tx2"/>
                </a:solidFill>
              </a:rPr>
            </a:br>
            <a:r>
              <a:rPr lang="en-GB" i="1" dirty="0" smtClean="0"/>
              <a:t>Failing is learning…</a:t>
            </a:r>
            <a:br>
              <a:rPr lang="en-GB" i="1" dirty="0" smtClean="0"/>
            </a:br>
            <a:endParaRPr lang="en-GB" i="1" dirty="0"/>
          </a:p>
        </p:txBody>
      </p:sp>
      <p:sp>
        <p:nvSpPr>
          <p:cNvPr id="3" name="Content Placeholder 2"/>
          <p:cNvSpPr>
            <a:spLocks noGrp="1"/>
          </p:cNvSpPr>
          <p:nvPr>
            <p:ph sz="half" idx="1"/>
          </p:nvPr>
        </p:nvSpPr>
        <p:spPr>
          <a:xfrm>
            <a:off x="838200" y="1825625"/>
            <a:ext cx="5181600" cy="2847975"/>
          </a:xfrm>
          <a:prstGeom prst="rect">
            <a:avLst/>
          </a:prstGeom>
        </p:spPr>
        <p:style>
          <a:lnRef idx="2">
            <a:schemeClr val="accent1"/>
          </a:lnRef>
          <a:fillRef idx="1">
            <a:schemeClr val="lt1"/>
          </a:fillRef>
          <a:effectRef idx="0">
            <a:schemeClr val="accent1"/>
          </a:effectRef>
          <a:fontRef idx="minor">
            <a:schemeClr val="dk1"/>
          </a:fontRef>
        </p:style>
        <p:txBody>
          <a:bodyPr>
            <a:normAutofit fontScale="92500" lnSpcReduction="20000"/>
          </a:bodyPr>
          <a:lstStyle/>
          <a:p>
            <a:r>
              <a:rPr lang="en-GB" sz="2600" dirty="0" err="1">
                <a:cs typeface="Arial" panose="020B0604020202020204" pitchFamily="34" charset="0"/>
              </a:rPr>
              <a:t>Er</a:t>
            </a:r>
            <a:r>
              <a:rPr lang="en-GB" sz="2600" dirty="0">
                <a:cs typeface="Arial" panose="020B0604020202020204" pitchFamily="34" charset="0"/>
              </a:rPr>
              <a:t> </a:t>
            </a:r>
            <a:r>
              <a:rPr lang="en-GB" sz="2600" dirty="0" err="1">
                <a:cs typeface="Arial" panose="020B0604020202020204" pitchFamily="34" charset="0"/>
              </a:rPr>
              <a:t>iddo</a:t>
            </a:r>
            <a:r>
              <a:rPr lang="en-GB" sz="2600" dirty="0">
                <a:cs typeface="Arial" panose="020B0604020202020204" pitchFamily="34" charset="0"/>
              </a:rPr>
              <a:t> </a:t>
            </a:r>
            <a:r>
              <a:rPr lang="en-GB" sz="2600" dirty="0" err="1">
                <a:cs typeface="Arial" panose="020B0604020202020204" pitchFamily="34" charset="0"/>
              </a:rPr>
              <a:t>hyrwyddo</a:t>
            </a:r>
            <a:r>
              <a:rPr lang="en-GB" sz="2600" dirty="0">
                <a:cs typeface="Arial" panose="020B0604020202020204" pitchFamily="34" charset="0"/>
              </a:rPr>
              <a:t> </a:t>
            </a:r>
            <a:r>
              <a:rPr lang="en-GB" sz="2600" dirty="0" err="1">
                <a:cs typeface="Arial" panose="020B0604020202020204" pitchFamily="34" charset="0"/>
              </a:rPr>
              <a:t>addysg</a:t>
            </a:r>
            <a:r>
              <a:rPr lang="en-GB" sz="2600" dirty="0">
                <a:cs typeface="Arial" panose="020B0604020202020204" pitchFamily="34" charset="0"/>
              </a:rPr>
              <a:t> </a:t>
            </a:r>
            <a:r>
              <a:rPr lang="en-GB" sz="2600" dirty="0" err="1">
                <a:cs typeface="Arial" panose="020B0604020202020204" pitchFamily="34" charset="0"/>
              </a:rPr>
              <a:t>wedi</a:t>
            </a:r>
            <a:r>
              <a:rPr lang="en-GB" sz="2600" dirty="0">
                <a:cs typeface="Arial" panose="020B0604020202020204" pitchFamily="34" charset="0"/>
              </a:rPr>
              <a:t> </a:t>
            </a:r>
            <a:r>
              <a:rPr lang="en-GB" sz="2600" dirty="0" err="1">
                <a:cs typeface="Arial" panose="020B0604020202020204" pitchFamily="34" charset="0"/>
              </a:rPr>
              <a:t>ei</a:t>
            </a:r>
            <a:r>
              <a:rPr lang="en-GB" sz="2600" dirty="0">
                <a:cs typeface="Arial" panose="020B0604020202020204" pitchFamily="34" charset="0"/>
              </a:rPr>
              <a:t> </a:t>
            </a:r>
            <a:r>
              <a:rPr lang="en-GB" sz="2600" dirty="0" err="1">
                <a:cs typeface="Arial" panose="020B0604020202020204" pitchFamily="34" charset="0"/>
              </a:rPr>
              <a:t>gyfeirio</a:t>
            </a:r>
            <a:r>
              <a:rPr lang="en-GB" sz="2600" dirty="0">
                <a:cs typeface="Arial" panose="020B0604020202020204" pitchFamily="34" charset="0"/>
              </a:rPr>
              <a:t> </a:t>
            </a:r>
            <a:r>
              <a:rPr lang="en-GB" sz="2600" dirty="0" err="1">
                <a:cs typeface="Arial" panose="020B0604020202020204" pitchFamily="34" charset="0"/>
              </a:rPr>
              <a:t>gan</a:t>
            </a:r>
            <a:r>
              <a:rPr lang="en-GB" sz="2600" dirty="0">
                <a:cs typeface="Arial" panose="020B0604020202020204" pitchFamily="34" charset="0"/>
              </a:rPr>
              <a:t> y </a:t>
            </a:r>
            <a:r>
              <a:rPr lang="en-GB" sz="2600" dirty="0" err="1">
                <a:cs typeface="Arial" panose="020B0604020202020204" pitchFamily="34" charset="0"/>
              </a:rPr>
              <a:t>dysgwr</a:t>
            </a:r>
            <a:r>
              <a:rPr lang="en-GB" sz="2600" dirty="0">
                <a:cs typeface="Arial" panose="020B0604020202020204" pitchFamily="34" charset="0"/>
              </a:rPr>
              <a:t>, </a:t>
            </a:r>
            <a:r>
              <a:rPr lang="en-GB" sz="2600" dirty="0" err="1">
                <a:cs typeface="Arial" panose="020B0604020202020204" pitchFamily="34" charset="0"/>
              </a:rPr>
              <a:t>doedd</a:t>
            </a:r>
            <a:r>
              <a:rPr lang="en-GB" sz="2600" dirty="0">
                <a:cs typeface="Arial" panose="020B0604020202020204" pitchFamily="34" charset="0"/>
              </a:rPr>
              <a:t> y </a:t>
            </a:r>
            <a:r>
              <a:rPr lang="en-GB" sz="2600" dirty="0" err="1">
                <a:cs typeface="Arial" panose="020B0604020202020204" pitchFamily="34" charset="0"/>
              </a:rPr>
              <a:t>neges</a:t>
            </a:r>
            <a:r>
              <a:rPr lang="en-GB" sz="2600" dirty="0">
                <a:cs typeface="Arial" panose="020B0604020202020204" pitchFamily="34" charset="0"/>
              </a:rPr>
              <a:t> </a:t>
            </a:r>
            <a:r>
              <a:rPr lang="en-GB" sz="2600" dirty="0" err="1">
                <a:cs typeface="Arial" panose="020B0604020202020204" pitchFamily="34" charset="0"/>
              </a:rPr>
              <a:t>ddim</a:t>
            </a:r>
            <a:r>
              <a:rPr lang="en-GB" sz="2600" dirty="0">
                <a:cs typeface="Arial" panose="020B0604020202020204" pitchFamily="34" charset="0"/>
              </a:rPr>
              <a:t> </a:t>
            </a:r>
            <a:r>
              <a:rPr lang="en-GB" sz="2600" dirty="0" err="1">
                <a:cs typeface="Arial" panose="020B0604020202020204" pitchFamily="34" charset="0"/>
              </a:rPr>
              <a:t>ynglyn</a:t>
            </a:r>
            <a:r>
              <a:rPr lang="en-GB" sz="2600" dirty="0">
                <a:cs typeface="Arial" panose="020B0604020202020204" pitchFamily="34" charset="0"/>
              </a:rPr>
              <a:t> ac </a:t>
            </a:r>
            <a:r>
              <a:rPr lang="en-GB" sz="2600" dirty="0" err="1">
                <a:cs typeface="Arial" panose="020B0604020202020204" pitchFamily="34" charset="0"/>
              </a:rPr>
              <a:t>annog</a:t>
            </a:r>
            <a:r>
              <a:rPr lang="en-GB" sz="2600" dirty="0">
                <a:cs typeface="Arial" panose="020B0604020202020204" pitchFamily="34" charset="0"/>
              </a:rPr>
              <a:t> </a:t>
            </a:r>
            <a:r>
              <a:rPr lang="en-GB" sz="2600" dirty="0" err="1">
                <a:cs typeface="Arial" panose="020B0604020202020204" pitchFamily="34" charset="0"/>
              </a:rPr>
              <a:t>bobl</a:t>
            </a:r>
            <a:r>
              <a:rPr lang="en-GB" sz="2600" dirty="0">
                <a:cs typeface="Arial" panose="020B0604020202020204" pitchFamily="34" charset="0"/>
              </a:rPr>
              <a:t> </a:t>
            </a:r>
            <a:r>
              <a:rPr lang="en-GB" sz="2600" dirty="0" err="1">
                <a:cs typeface="Arial" panose="020B0604020202020204" pitchFamily="34" charset="0"/>
              </a:rPr>
              <a:t>i</a:t>
            </a:r>
            <a:r>
              <a:rPr lang="en-GB" sz="2600" dirty="0">
                <a:cs typeface="Arial" panose="020B0604020202020204" pitchFamily="34" charset="0"/>
              </a:rPr>
              <a:t> </a:t>
            </a:r>
            <a:r>
              <a:rPr lang="en-GB" sz="2600" dirty="0" err="1">
                <a:cs typeface="Arial" panose="020B0604020202020204" pitchFamily="34" charset="0"/>
              </a:rPr>
              <a:t>gymryd</a:t>
            </a:r>
            <a:r>
              <a:rPr lang="en-GB" sz="2600" dirty="0">
                <a:cs typeface="Arial" panose="020B0604020202020204" pitchFamily="34" charset="0"/>
              </a:rPr>
              <a:t> y </a:t>
            </a:r>
            <a:r>
              <a:rPr lang="en-GB" sz="2600" dirty="0" err="1">
                <a:cs typeface="Arial" panose="020B0604020202020204" pitchFamily="34" charset="0"/>
              </a:rPr>
              <a:t>ffordd</a:t>
            </a:r>
            <a:r>
              <a:rPr lang="en-GB" sz="2600" dirty="0">
                <a:cs typeface="Arial" panose="020B0604020202020204" pitchFamily="34" charset="0"/>
              </a:rPr>
              <a:t> </a:t>
            </a:r>
            <a:r>
              <a:rPr lang="en-GB" sz="2600" dirty="0" err="1">
                <a:cs typeface="Arial" panose="020B0604020202020204" pitchFamily="34" charset="0"/>
              </a:rPr>
              <a:t>hawdd</a:t>
            </a:r>
            <a:r>
              <a:rPr lang="en-GB" sz="2600" dirty="0">
                <a:cs typeface="Arial" panose="020B0604020202020204" pitchFamily="34" charset="0"/>
              </a:rPr>
              <a:t>.</a:t>
            </a:r>
          </a:p>
          <a:p>
            <a:pPr marL="0" indent="0">
              <a:buNone/>
            </a:pPr>
            <a:endParaRPr lang="en-GB" sz="2600" dirty="0">
              <a:cs typeface="Arial" panose="020B0604020202020204" pitchFamily="34" charset="0"/>
            </a:endParaRPr>
          </a:p>
          <a:p>
            <a:r>
              <a:rPr lang="en-GB" sz="2600" dirty="0">
                <a:cs typeface="Arial" panose="020B0604020202020204" pitchFamily="34" charset="0"/>
              </a:rPr>
              <a:t> </a:t>
            </a:r>
            <a:r>
              <a:rPr lang="en-GB" sz="2600" dirty="0" err="1"/>
              <a:t>Credai</a:t>
            </a:r>
            <a:r>
              <a:rPr lang="en-GB" sz="2600" dirty="0"/>
              <a:t> Holt </a:t>
            </a:r>
            <a:r>
              <a:rPr lang="en-GB" sz="2600" dirty="0" err="1"/>
              <a:t>fod</a:t>
            </a:r>
            <a:r>
              <a:rPr lang="en-GB" sz="2600" dirty="0"/>
              <a:t> </a:t>
            </a:r>
            <a:r>
              <a:rPr lang="en-GB" sz="2600" dirty="0" err="1"/>
              <a:t>pobl</a:t>
            </a:r>
            <a:r>
              <a:rPr lang="en-GB" sz="2600" dirty="0"/>
              <a:t> </a:t>
            </a:r>
            <a:r>
              <a:rPr lang="en-GB" sz="2600" dirty="0" err="1"/>
              <a:t>mwyaf</a:t>
            </a:r>
            <a:r>
              <a:rPr lang="en-GB" sz="2600" dirty="0"/>
              <a:t> </a:t>
            </a:r>
            <a:r>
              <a:rPr lang="en-GB" sz="2600" dirty="0" err="1"/>
              <a:t>galluog</a:t>
            </a:r>
            <a:r>
              <a:rPr lang="en-GB" sz="2600" dirty="0"/>
              <a:t> pan </a:t>
            </a:r>
            <a:r>
              <a:rPr lang="en-GB" sz="2600" dirty="0" err="1"/>
              <a:t>oeddent</a:t>
            </a:r>
            <a:r>
              <a:rPr lang="en-GB" sz="2600" dirty="0"/>
              <a:t> </a:t>
            </a:r>
            <a:r>
              <a:rPr lang="en-GB" sz="2600" dirty="0" err="1"/>
              <a:t>yn</a:t>
            </a:r>
            <a:r>
              <a:rPr lang="en-GB" sz="2600" dirty="0"/>
              <a:t> </a:t>
            </a:r>
            <a:r>
              <a:rPr lang="en-GB" sz="2600" dirty="0" err="1"/>
              <a:t>hollol</a:t>
            </a:r>
            <a:r>
              <a:rPr lang="en-GB" sz="2600" dirty="0"/>
              <a:t> </a:t>
            </a:r>
            <a:r>
              <a:rPr lang="en-GB" sz="2600" dirty="0" err="1"/>
              <a:t>rhydd</a:t>
            </a:r>
            <a:r>
              <a:rPr lang="en-GB" sz="2600" dirty="0"/>
              <a:t> </a:t>
            </a:r>
            <a:r>
              <a:rPr lang="en-GB" sz="2600" dirty="0" err="1"/>
              <a:t>i</a:t>
            </a:r>
            <a:r>
              <a:rPr lang="en-GB" sz="2600" dirty="0"/>
              <a:t> </a:t>
            </a:r>
            <a:r>
              <a:rPr lang="en-GB" sz="2600" dirty="0" err="1"/>
              <a:t>ddysgu</a:t>
            </a:r>
            <a:r>
              <a:rPr lang="en-GB" sz="2600" dirty="0"/>
              <a:t>.</a:t>
            </a:r>
          </a:p>
          <a:p>
            <a:endParaRPr lang="en-GB" sz="2400" dirty="0">
              <a:latin typeface="Arial" panose="020B0604020202020204" pitchFamily="34" charset="0"/>
              <a:cs typeface="Arial" panose="020B0604020202020204" pitchFamily="34" charset="0"/>
            </a:endParaRPr>
          </a:p>
          <a:p>
            <a:endParaRPr lang="en-GB" sz="1800"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172200" y="1825625"/>
            <a:ext cx="5181600" cy="2847975"/>
          </a:xfrm>
          <a:prstGeom prst="rect">
            <a:avLst/>
          </a:prstGeom>
        </p:spPr>
        <p:style>
          <a:lnRef idx="2">
            <a:schemeClr val="dk1"/>
          </a:lnRef>
          <a:fillRef idx="1">
            <a:schemeClr val="lt1"/>
          </a:fillRef>
          <a:effectRef idx="0">
            <a:schemeClr val="dk1"/>
          </a:effectRef>
          <a:fontRef idx="minor">
            <a:schemeClr val="dk1"/>
          </a:fontRef>
        </p:style>
        <p:txBody>
          <a:bodyPr>
            <a:normAutofit fontScale="92500" lnSpcReduction="20000"/>
          </a:bodyPr>
          <a:lstStyle/>
          <a:p>
            <a:r>
              <a:rPr lang="en-GB" dirty="0" smtClean="0"/>
              <a:t>Although he advocated for learner-directed education, John Holt’s message wasn’t about encouraging people to take the easy way out. </a:t>
            </a:r>
          </a:p>
          <a:p>
            <a:pPr marL="0" indent="0">
              <a:buNone/>
            </a:pPr>
            <a:endParaRPr lang="en-GB" dirty="0" smtClean="0"/>
          </a:p>
          <a:p>
            <a:r>
              <a:rPr lang="en-GB" dirty="0"/>
              <a:t>Holt believed that people were the most capable when they were completely free to learn.</a:t>
            </a:r>
          </a:p>
          <a:p>
            <a:endParaRPr lang="en-GB" i="1" dirty="0">
              <a:latin typeface="Arial" panose="020B0604020202020204" pitchFamily="34" charset="0"/>
              <a:cs typeface="Arial" panose="020B0604020202020204" pitchFamily="34" charset="0"/>
            </a:endParaRPr>
          </a:p>
        </p:txBody>
      </p:sp>
      <p:sp>
        <p:nvSpPr>
          <p:cNvPr id="5" name="TextBox 4"/>
          <p:cNvSpPr txBox="1"/>
          <p:nvPr/>
        </p:nvSpPr>
        <p:spPr>
          <a:xfrm>
            <a:off x="838200" y="4932413"/>
            <a:ext cx="10515599" cy="1446550"/>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pPr algn="ctr"/>
            <a:r>
              <a:rPr lang="en-GB" sz="2200" dirty="0"/>
              <a:t>“Maybe I’m kind of old-fashioned, but I don’t think the currently popular ‘therapeutic’ methods-which involve telling someone, ‘You’re OK, you’re really wonderful’ -do much good. Tackling a job that seems worth doing, and doing it in a competent manner, is-to my way of thinking-the best way for a person to gain self-esteem</a:t>
            </a:r>
            <a:r>
              <a:rPr lang="en-GB" sz="2200" dirty="0" smtClean="0"/>
              <a:t>.”</a:t>
            </a:r>
            <a:endParaRPr lang="en-GB" sz="2200" dirty="0"/>
          </a:p>
        </p:txBody>
      </p:sp>
    </p:spTree>
    <p:extLst>
      <p:ext uri="{BB962C8B-B14F-4D97-AF65-F5344CB8AC3E}">
        <p14:creationId xmlns:p14="http://schemas.microsoft.com/office/powerpoint/2010/main" val="211724407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38200" y="2539999"/>
            <a:ext cx="5181600" cy="3636963"/>
          </a:xfrm>
          <a:prstGeom prst="rect">
            <a:avLst/>
          </a:prstGeom>
        </p:spPr>
        <p:style>
          <a:lnRef idx="2">
            <a:schemeClr val="accent1"/>
          </a:lnRef>
          <a:fillRef idx="1">
            <a:schemeClr val="lt1"/>
          </a:fillRef>
          <a:effectRef idx="0">
            <a:schemeClr val="accent1"/>
          </a:effectRef>
          <a:fontRef idx="minor">
            <a:schemeClr val="dk1"/>
          </a:fontRef>
        </p:style>
        <p:txBody>
          <a:bodyPr>
            <a:normAutofit/>
          </a:bodyPr>
          <a:lstStyle/>
          <a:p>
            <a:r>
              <a:rPr lang="en-GB" dirty="0" err="1" smtClean="0">
                <a:latin typeface="Arial" panose="020B0604020202020204" pitchFamily="34" charset="0"/>
                <a:cs typeface="Arial" panose="020B0604020202020204" pitchFamily="34" charset="0"/>
              </a:rPr>
              <a:t>Er</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fod</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gwaith</a:t>
            </a:r>
            <a:r>
              <a:rPr lang="en-GB" dirty="0" smtClean="0">
                <a:latin typeface="Arial" panose="020B0604020202020204" pitchFamily="34" charset="0"/>
                <a:cs typeface="Arial" panose="020B0604020202020204" pitchFamily="34" charset="0"/>
              </a:rPr>
              <a:t> Holt </a:t>
            </a:r>
            <a:r>
              <a:rPr lang="en-GB" dirty="0" err="1" smtClean="0">
                <a:latin typeface="Arial" panose="020B0604020202020204" pitchFamily="34" charset="0"/>
                <a:cs typeface="Arial" panose="020B0604020202020204" pitchFamily="34" charset="0"/>
              </a:rPr>
              <a:t>yn</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trafod</a:t>
            </a:r>
            <a:r>
              <a:rPr lang="en-GB" dirty="0" smtClean="0">
                <a:latin typeface="Arial" panose="020B0604020202020204" pitchFamily="34" charset="0"/>
                <a:cs typeface="Arial" panose="020B0604020202020204" pitchFamily="34" charset="0"/>
              </a:rPr>
              <a:t> plant, </a:t>
            </a:r>
            <a:r>
              <a:rPr lang="en-GB" dirty="0" err="1" smtClean="0">
                <a:latin typeface="Arial" panose="020B0604020202020204" pitchFamily="34" charset="0"/>
                <a:cs typeface="Arial" panose="020B0604020202020204" pitchFamily="34" charset="0"/>
              </a:rPr>
              <a:t>mae’r</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neges</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yn</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medru</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cael</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ei</a:t>
            </a:r>
            <a:r>
              <a:rPr lang="en-GB" dirty="0" smtClean="0">
                <a:latin typeface="Arial" panose="020B0604020202020204" pitchFamily="34" charset="0"/>
                <a:cs typeface="Arial" panose="020B0604020202020204" pitchFamily="34" charset="0"/>
              </a:rPr>
              <a:t> </a:t>
            </a:r>
            <a:r>
              <a:rPr lang="en-GB" dirty="0" err="1" smtClean="0">
                <a:latin typeface="Arial" panose="020B0604020202020204" pitchFamily="34" charset="0"/>
                <a:cs typeface="Arial" panose="020B0604020202020204" pitchFamily="34" charset="0"/>
              </a:rPr>
              <a:t>gymhwyso</a:t>
            </a:r>
            <a:r>
              <a:rPr lang="en-GB" dirty="0" smtClean="0">
                <a:latin typeface="Arial" panose="020B0604020202020204" pitchFamily="34" charset="0"/>
                <a:cs typeface="Arial" panose="020B0604020202020204" pitchFamily="34" charset="0"/>
              </a:rPr>
              <a:t> at </a:t>
            </a:r>
            <a:r>
              <a:rPr lang="en-GB" dirty="0" err="1" smtClean="0">
                <a:latin typeface="Arial" panose="020B0604020202020204" pitchFamily="34" charset="0"/>
                <a:cs typeface="Arial" panose="020B0604020202020204" pitchFamily="34" charset="0"/>
              </a:rPr>
              <a:t>ddysgwyr</a:t>
            </a:r>
            <a:r>
              <a:rPr lang="en-GB" dirty="0" smtClean="0">
                <a:latin typeface="Arial" panose="020B0604020202020204" pitchFamily="34" charset="0"/>
                <a:cs typeface="Arial" panose="020B0604020202020204" pitchFamily="34" charset="0"/>
              </a:rPr>
              <a:t> o bob </a:t>
            </a:r>
            <a:r>
              <a:rPr lang="en-GB" dirty="0" err="1" smtClean="0">
                <a:latin typeface="Arial" panose="020B0604020202020204" pitchFamily="34" charset="0"/>
                <a:cs typeface="Arial" panose="020B0604020202020204" pitchFamily="34" charset="0"/>
              </a:rPr>
              <a:t>oedran</a:t>
            </a:r>
            <a:r>
              <a:rPr lang="en-GB" dirty="0" smtClean="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p:txBody>
      </p:sp>
      <p:sp>
        <p:nvSpPr>
          <p:cNvPr id="4" name="Content Placeholder 3"/>
          <p:cNvSpPr>
            <a:spLocks noGrp="1"/>
          </p:cNvSpPr>
          <p:nvPr>
            <p:ph sz="half" idx="2"/>
          </p:nvPr>
        </p:nvSpPr>
        <p:spPr>
          <a:xfrm>
            <a:off x="6172200" y="2539999"/>
            <a:ext cx="5181600" cy="3636964"/>
          </a:xfrm>
          <a:prstGeom prst="rect">
            <a:avLst/>
          </a:prstGeom>
        </p:spPr>
        <p:style>
          <a:lnRef idx="2">
            <a:schemeClr val="dk1"/>
          </a:lnRef>
          <a:fillRef idx="1">
            <a:schemeClr val="lt1"/>
          </a:fillRef>
          <a:effectRef idx="0">
            <a:schemeClr val="dk1"/>
          </a:effectRef>
          <a:fontRef idx="minor">
            <a:schemeClr val="dk1"/>
          </a:fontRef>
        </p:style>
        <p:txBody>
          <a:bodyPr>
            <a:normAutofit/>
          </a:bodyPr>
          <a:lstStyle/>
          <a:p>
            <a:r>
              <a:rPr lang="en-GB" dirty="0" smtClean="0"/>
              <a:t>Although John Holt’s work primarily discusses children, the overall message can be applied to learners of all ages. </a:t>
            </a:r>
          </a:p>
          <a:p>
            <a:endParaRPr lang="en-GB" dirty="0" smtClean="0"/>
          </a:p>
          <a:p>
            <a:endParaRPr lang="en-GB" dirty="0" smtClean="0"/>
          </a:p>
          <a:p>
            <a:endParaRPr lang="en-GB" i="1" dirty="0">
              <a:latin typeface="Arial" panose="020B0604020202020204" pitchFamily="34" charset="0"/>
              <a:cs typeface="Arial" panose="020B0604020202020204" pitchFamily="34" charset="0"/>
            </a:endParaRPr>
          </a:p>
        </p:txBody>
      </p:sp>
      <p:pic>
        <p:nvPicPr>
          <p:cNvPr id="1026" name="Picture 2" descr="http://media.benefitspro.com/benefitspro/article/2012/07/13/generation-crop-600x338.jpg"/>
          <p:cNvPicPr>
            <a:picLocks noChangeAspect="1" noChangeArrowheads="1"/>
          </p:cNvPicPr>
          <p:nvPr/>
        </p:nvPicPr>
        <p:blipFill rotWithShape="1">
          <a:blip r:embed="rId2">
            <a:extLst>
              <a:ext uri="{28A0092B-C50C-407E-A947-70E740481C1C}">
                <a14:useLocalDpi xmlns:a14="http://schemas.microsoft.com/office/drawing/2010/main" val="0"/>
              </a:ext>
            </a:extLst>
          </a:blip>
          <a:srcRect t="10275" r="11846"/>
          <a:stretch/>
        </p:blipFill>
        <p:spPr bwMode="auto">
          <a:xfrm>
            <a:off x="2351584" y="301814"/>
            <a:ext cx="7617314" cy="185491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415349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latin typeface="Arial" panose="020B0604020202020204" pitchFamily="34" charset="0"/>
                <a:cs typeface="Arial" panose="020B0604020202020204" pitchFamily="34" charset="0"/>
              </a:rPr>
              <a:t/>
            </a:r>
            <a:br>
              <a:rPr lang="en-GB" dirty="0" smtClean="0">
                <a:latin typeface="Arial" panose="020B0604020202020204" pitchFamily="34" charset="0"/>
                <a:cs typeface="Arial" panose="020B0604020202020204" pitchFamily="34" charset="0"/>
              </a:rPr>
            </a:br>
            <a:r>
              <a:rPr lang="en-GB" dirty="0" err="1" smtClean="0">
                <a:solidFill>
                  <a:schemeClr val="tx2"/>
                </a:solidFill>
                <a:latin typeface="Arial" panose="020B0604020202020204" pitchFamily="34" charset="0"/>
                <a:cs typeface="Arial" panose="020B0604020202020204" pitchFamily="34" charset="0"/>
              </a:rPr>
              <a:t>Etifeddiaeth</a:t>
            </a:r>
            <a:r>
              <a:rPr lang="en-GB" dirty="0" smtClean="0">
                <a:solidFill>
                  <a:schemeClr val="tx2"/>
                </a:solidFill>
                <a:latin typeface="Arial" panose="020B0604020202020204" pitchFamily="34" charset="0"/>
                <a:cs typeface="Arial" panose="020B0604020202020204" pitchFamily="34" charset="0"/>
              </a:rPr>
              <a:t/>
            </a:r>
            <a:br>
              <a:rPr lang="en-GB" dirty="0" smtClean="0">
                <a:solidFill>
                  <a:schemeClr val="tx2"/>
                </a:solidFill>
                <a:latin typeface="Arial" panose="020B0604020202020204" pitchFamily="34" charset="0"/>
                <a:cs typeface="Arial" panose="020B0604020202020204" pitchFamily="34" charset="0"/>
              </a:rPr>
            </a:br>
            <a:r>
              <a:rPr lang="en-GB" i="1" dirty="0">
                <a:latin typeface="Arial" panose="020B0604020202020204" pitchFamily="34" charset="0"/>
                <a:cs typeface="Arial" panose="020B0604020202020204" pitchFamily="34" charset="0"/>
              </a:rPr>
              <a:t>Legacy</a:t>
            </a:r>
            <a:r>
              <a:rPr lang="en-GB" dirty="0">
                <a:latin typeface="Arial" panose="020B0604020202020204" pitchFamily="34" charset="0"/>
                <a:cs typeface="Arial" panose="020B0604020202020204" pitchFamily="34" charset="0"/>
              </a:rPr>
              <a:t/>
            </a:r>
            <a:br>
              <a:rPr lang="en-GB" dirty="0">
                <a:latin typeface="Arial" panose="020B0604020202020204" pitchFamily="34" charset="0"/>
                <a:cs typeface="Arial" panose="020B0604020202020204" pitchFamily="34" charset="0"/>
              </a:rPr>
            </a:br>
            <a:endParaRPr lang="en-GB" dirty="0"/>
          </a:p>
        </p:txBody>
      </p:sp>
      <p:sp>
        <p:nvSpPr>
          <p:cNvPr id="3" name="Content Placeholder 2"/>
          <p:cNvSpPr>
            <a:spLocks noGrp="1"/>
          </p:cNvSpPr>
          <p:nvPr>
            <p:ph sz="quarter" idx="4294967295"/>
          </p:nvPr>
        </p:nvSpPr>
        <p:spPr>
          <a:xfrm>
            <a:off x="381001" y="1772816"/>
            <a:ext cx="5713856" cy="4641696"/>
          </a:xfrm>
          <a:prstGeom prst="rect">
            <a:avLst/>
          </a:prstGeom>
        </p:spPr>
        <p:style>
          <a:lnRef idx="2">
            <a:schemeClr val="accent1"/>
          </a:lnRef>
          <a:fillRef idx="1">
            <a:schemeClr val="lt1"/>
          </a:fillRef>
          <a:effectRef idx="0">
            <a:schemeClr val="accent1"/>
          </a:effectRef>
          <a:fontRef idx="minor">
            <a:schemeClr val="dk1"/>
          </a:fontRef>
        </p:style>
        <p:txBody>
          <a:bodyPr>
            <a:normAutofit/>
          </a:bodyPr>
          <a:lstStyle/>
          <a:p>
            <a:r>
              <a:rPr lang="en-GB" sz="2400" dirty="0" err="1">
                <a:cs typeface="Arial" panose="020B0604020202020204" pitchFamily="34" charset="0"/>
              </a:rPr>
              <a:t>Medr</a:t>
            </a:r>
            <a:r>
              <a:rPr lang="en-GB" sz="2400" dirty="0">
                <a:cs typeface="Arial" panose="020B0604020202020204" pitchFamily="34" charset="0"/>
              </a:rPr>
              <a:t> </a:t>
            </a:r>
            <a:r>
              <a:rPr lang="en-GB" sz="2400" dirty="0" err="1">
                <a:cs typeface="Arial" panose="020B0604020202020204" pitchFamily="34" charset="0"/>
              </a:rPr>
              <a:t>teuluoedd</a:t>
            </a:r>
            <a:r>
              <a:rPr lang="en-GB" sz="2400" dirty="0">
                <a:cs typeface="Arial" panose="020B0604020202020204" pitchFamily="34" charset="0"/>
              </a:rPr>
              <a:t> </a:t>
            </a:r>
            <a:r>
              <a:rPr lang="en-GB" sz="2400" dirty="0" err="1">
                <a:cs typeface="Arial" panose="020B0604020202020204" pitchFamily="34" charset="0"/>
              </a:rPr>
              <a:t>sydd</a:t>
            </a:r>
            <a:r>
              <a:rPr lang="en-GB" sz="2400" dirty="0">
                <a:cs typeface="Arial" panose="020B0604020202020204" pitchFamily="34" charset="0"/>
              </a:rPr>
              <a:t> </a:t>
            </a:r>
            <a:r>
              <a:rPr lang="en-GB" sz="2400" dirty="0" err="1">
                <a:cs typeface="Arial" panose="020B0604020202020204" pitchFamily="34" charset="0"/>
              </a:rPr>
              <a:t>yn</a:t>
            </a:r>
            <a:r>
              <a:rPr lang="en-GB" sz="2400" dirty="0">
                <a:cs typeface="Arial" panose="020B0604020202020204" pitchFamily="34" charset="0"/>
              </a:rPr>
              <a:t> </a:t>
            </a:r>
            <a:r>
              <a:rPr lang="en-GB" sz="2400" dirty="0" err="1">
                <a:cs typeface="Arial" panose="020B0604020202020204" pitchFamily="34" charset="0"/>
              </a:rPr>
              <a:t>dysgu</a:t>
            </a:r>
            <a:r>
              <a:rPr lang="en-GB" sz="2400" dirty="0">
                <a:cs typeface="Arial" panose="020B0604020202020204" pitchFamily="34" charset="0"/>
              </a:rPr>
              <a:t> </a:t>
            </a:r>
            <a:r>
              <a:rPr lang="en-GB" sz="2400" dirty="0" err="1">
                <a:cs typeface="Arial" panose="020B0604020202020204" pitchFamily="34" charset="0"/>
              </a:rPr>
              <a:t>adref</a:t>
            </a:r>
            <a:r>
              <a:rPr lang="en-GB" sz="2400" dirty="0">
                <a:cs typeface="Arial" panose="020B0604020202020204" pitchFamily="34" charset="0"/>
              </a:rPr>
              <a:t> </a:t>
            </a:r>
            <a:r>
              <a:rPr lang="en-GB" sz="2400" dirty="0" err="1">
                <a:cs typeface="Arial" panose="020B0604020202020204" pitchFamily="34" charset="0"/>
              </a:rPr>
              <a:t>heddiw</a:t>
            </a:r>
            <a:r>
              <a:rPr lang="en-GB" sz="2400" dirty="0">
                <a:cs typeface="Arial" panose="020B0604020202020204" pitchFamily="34" charset="0"/>
              </a:rPr>
              <a:t> </a:t>
            </a:r>
            <a:r>
              <a:rPr lang="en-GB" sz="2400" dirty="0" err="1">
                <a:cs typeface="Arial" panose="020B0604020202020204" pitchFamily="34" charset="0"/>
              </a:rPr>
              <a:t>ddiolch</a:t>
            </a:r>
            <a:r>
              <a:rPr lang="en-GB" sz="2400" dirty="0">
                <a:cs typeface="Arial" panose="020B0604020202020204" pitchFamily="34" charset="0"/>
              </a:rPr>
              <a:t> </a:t>
            </a:r>
            <a:r>
              <a:rPr lang="en-GB" sz="2400" dirty="0" err="1">
                <a:cs typeface="Arial" panose="020B0604020202020204" pitchFamily="34" charset="0"/>
              </a:rPr>
              <a:t>i</a:t>
            </a:r>
            <a:r>
              <a:rPr lang="en-GB" sz="2400" dirty="0">
                <a:cs typeface="Arial" panose="020B0604020202020204" pitchFamily="34" charset="0"/>
              </a:rPr>
              <a:t> John Holt am </a:t>
            </a:r>
            <a:r>
              <a:rPr lang="en-GB" sz="2400" dirty="0" err="1">
                <a:cs typeface="Arial" panose="020B0604020202020204" pitchFamily="34" charset="0"/>
              </a:rPr>
              <a:t>gyfreithloni’r</a:t>
            </a:r>
            <a:r>
              <a:rPr lang="en-GB" sz="2400" dirty="0">
                <a:cs typeface="Arial" panose="020B0604020202020204" pitchFamily="34" charset="0"/>
              </a:rPr>
              <a:t> </a:t>
            </a:r>
            <a:r>
              <a:rPr lang="en-GB" sz="2400" dirty="0" err="1">
                <a:cs typeface="Arial" panose="020B0604020202020204" pitchFamily="34" charset="0"/>
              </a:rPr>
              <a:t>symudiad</a:t>
            </a:r>
            <a:r>
              <a:rPr lang="en-GB" sz="2400" dirty="0">
                <a:cs typeface="Arial" panose="020B0604020202020204" pitchFamily="34" charset="0"/>
              </a:rPr>
              <a:t>. </a:t>
            </a:r>
            <a:r>
              <a:rPr lang="en-GB" sz="2400" dirty="0" err="1">
                <a:cs typeface="Arial" panose="020B0604020202020204" pitchFamily="34" charset="0"/>
              </a:rPr>
              <a:t>Parha</a:t>
            </a:r>
            <a:r>
              <a:rPr lang="en-GB" sz="2400" dirty="0">
                <a:cs typeface="Arial" panose="020B0604020202020204" pitchFamily="34" charset="0"/>
              </a:rPr>
              <a:t> </a:t>
            </a:r>
            <a:r>
              <a:rPr lang="en-GB" sz="2400" dirty="0" err="1">
                <a:cs typeface="Arial" panose="020B0604020202020204" pitchFamily="34" charset="0"/>
              </a:rPr>
              <a:t>nifer</a:t>
            </a:r>
            <a:r>
              <a:rPr lang="en-GB" sz="2400" dirty="0">
                <a:cs typeface="Arial" panose="020B0604020202020204" pitchFamily="34" charset="0"/>
              </a:rPr>
              <a:t> o </a:t>
            </a:r>
            <a:r>
              <a:rPr lang="en-GB" sz="2400" dirty="0" err="1">
                <a:cs typeface="Arial" panose="020B0604020202020204" pitchFamily="34" charset="0"/>
              </a:rPr>
              <a:t>rhieni</a:t>
            </a:r>
            <a:r>
              <a:rPr lang="en-GB" sz="2400" dirty="0">
                <a:cs typeface="Arial" panose="020B0604020202020204" pitchFamily="34" charset="0"/>
              </a:rPr>
              <a:t> </a:t>
            </a:r>
            <a:r>
              <a:rPr lang="en-GB" sz="2400" dirty="0" err="1">
                <a:cs typeface="Arial" panose="020B0604020202020204" pitchFamily="34" charset="0"/>
              </a:rPr>
              <a:t>i</a:t>
            </a:r>
            <a:r>
              <a:rPr lang="en-GB" sz="2400" dirty="0">
                <a:cs typeface="Arial" panose="020B0604020202020204" pitchFamily="34" charset="0"/>
              </a:rPr>
              <a:t> </a:t>
            </a:r>
            <a:r>
              <a:rPr lang="en-GB" sz="2400" dirty="0" err="1">
                <a:cs typeface="Arial" panose="020B0604020202020204" pitchFamily="34" charset="0"/>
              </a:rPr>
              <a:t>ddibynnu</a:t>
            </a:r>
            <a:r>
              <a:rPr lang="en-GB" sz="2400" dirty="0">
                <a:cs typeface="Arial" panose="020B0604020202020204" pitchFamily="34" charset="0"/>
              </a:rPr>
              <a:t> </a:t>
            </a:r>
            <a:r>
              <a:rPr lang="en-GB" sz="2400" dirty="0" err="1">
                <a:cs typeface="Arial" panose="020B0604020202020204" pitchFamily="34" charset="0"/>
              </a:rPr>
              <a:t>ar</a:t>
            </a:r>
            <a:r>
              <a:rPr lang="en-GB" sz="2400" dirty="0">
                <a:cs typeface="Arial" panose="020B0604020202020204" pitchFamily="34" charset="0"/>
              </a:rPr>
              <a:t> </a:t>
            </a:r>
            <a:r>
              <a:rPr lang="en-GB" sz="2400" dirty="0" err="1">
                <a:cs typeface="Arial" panose="020B0604020202020204" pitchFamily="34" charset="0"/>
              </a:rPr>
              <a:t>gyhoeddiadau</a:t>
            </a:r>
            <a:r>
              <a:rPr lang="en-GB" sz="2400" dirty="0">
                <a:cs typeface="Arial" panose="020B0604020202020204" pitchFamily="34" charset="0"/>
              </a:rPr>
              <a:t> Holt </a:t>
            </a:r>
            <a:r>
              <a:rPr lang="en-GB" sz="2400" dirty="0" err="1">
                <a:cs typeface="Arial" panose="020B0604020202020204" pitchFamily="34" charset="0"/>
              </a:rPr>
              <a:t>tra’n</a:t>
            </a:r>
            <a:r>
              <a:rPr lang="en-GB" sz="2400" dirty="0">
                <a:cs typeface="Arial" panose="020B0604020202020204" pitchFamily="34" charset="0"/>
              </a:rPr>
              <a:t> </a:t>
            </a:r>
            <a:r>
              <a:rPr lang="en-GB" sz="2400" dirty="0" err="1">
                <a:cs typeface="Arial" panose="020B0604020202020204" pitchFamily="34" charset="0"/>
              </a:rPr>
              <a:t>datblygu</a:t>
            </a:r>
            <a:r>
              <a:rPr lang="en-GB" sz="2400" dirty="0">
                <a:cs typeface="Arial" panose="020B0604020202020204" pitchFamily="34" charset="0"/>
              </a:rPr>
              <a:t> </a:t>
            </a:r>
            <a:r>
              <a:rPr lang="en-GB" sz="2400" dirty="0" err="1">
                <a:cs typeface="Arial" panose="020B0604020202020204" pitchFamily="34" charset="0"/>
              </a:rPr>
              <a:t>eu</a:t>
            </a:r>
            <a:r>
              <a:rPr lang="en-GB" sz="2400" dirty="0">
                <a:cs typeface="Arial" panose="020B0604020202020204" pitchFamily="34" charset="0"/>
              </a:rPr>
              <a:t> </a:t>
            </a:r>
            <a:r>
              <a:rPr lang="en-GB" sz="2400" dirty="0" err="1">
                <a:cs typeface="Arial" panose="020B0604020202020204" pitchFamily="34" charset="0"/>
              </a:rPr>
              <a:t>athroniaethau</a:t>
            </a:r>
            <a:r>
              <a:rPr lang="en-GB" sz="2400" dirty="0">
                <a:cs typeface="Arial" panose="020B0604020202020204" pitchFamily="34" charset="0"/>
              </a:rPr>
              <a:t> </a:t>
            </a:r>
            <a:r>
              <a:rPr lang="en-GB" sz="2400" dirty="0" err="1">
                <a:cs typeface="Arial" panose="020B0604020202020204" pitchFamily="34" charset="0"/>
              </a:rPr>
              <a:t>addysgol</a:t>
            </a:r>
            <a:r>
              <a:rPr lang="en-GB" sz="2400" dirty="0">
                <a:cs typeface="Arial" panose="020B0604020202020204" pitchFamily="34" charset="0"/>
              </a:rPr>
              <a:t> </a:t>
            </a:r>
            <a:r>
              <a:rPr lang="en-GB" sz="2400" dirty="0" err="1">
                <a:cs typeface="Arial" panose="020B0604020202020204" pitchFamily="34" charset="0"/>
              </a:rPr>
              <a:t>eu</a:t>
            </a:r>
            <a:r>
              <a:rPr lang="en-GB" sz="2400" dirty="0">
                <a:cs typeface="Arial" panose="020B0604020202020204" pitchFamily="34" charset="0"/>
              </a:rPr>
              <a:t> </a:t>
            </a:r>
            <a:r>
              <a:rPr lang="en-GB" sz="2400" dirty="0" err="1">
                <a:cs typeface="Arial" panose="020B0604020202020204" pitchFamily="34" charset="0"/>
              </a:rPr>
              <a:t>hunain</a:t>
            </a:r>
            <a:r>
              <a:rPr lang="en-GB" sz="2400" dirty="0">
                <a:cs typeface="Arial" panose="020B0604020202020204" pitchFamily="34" charset="0"/>
              </a:rPr>
              <a:t>.</a:t>
            </a:r>
          </a:p>
          <a:p>
            <a:endParaRPr lang="en-GB" sz="2400" dirty="0">
              <a:cs typeface="Arial" panose="020B0604020202020204" pitchFamily="34" charset="0"/>
            </a:endParaRPr>
          </a:p>
          <a:p>
            <a:r>
              <a:rPr lang="en-GB" sz="2400" dirty="0" err="1">
                <a:cs typeface="Arial" panose="020B0604020202020204" pitchFamily="34" charset="0"/>
              </a:rPr>
              <a:t>Er</a:t>
            </a:r>
            <a:r>
              <a:rPr lang="en-GB" sz="2400" dirty="0">
                <a:cs typeface="Arial" panose="020B0604020202020204" pitchFamily="34" charset="0"/>
              </a:rPr>
              <a:t> </a:t>
            </a:r>
            <a:r>
              <a:rPr lang="en-GB" sz="2400" dirty="0" err="1">
                <a:cs typeface="Arial" panose="020B0604020202020204" pitchFamily="34" charset="0"/>
              </a:rPr>
              <a:t>fod</a:t>
            </a:r>
            <a:r>
              <a:rPr lang="en-GB" sz="2400" dirty="0">
                <a:cs typeface="Arial" panose="020B0604020202020204" pitchFamily="34" charset="0"/>
              </a:rPr>
              <a:t> </a:t>
            </a:r>
            <a:r>
              <a:rPr lang="en-GB" sz="2400" dirty="0" err="1">
                <a:cs typeface="Arial" panose="020B0604020202020204" pitchFamily="34" charset="0"/>
              </a:rPr>
              <a:t>addysgwyr</a:t>
            </a:r>
            <a:r>
              <a:rPr lang="en-GB" sz="2400" dirty="0">
                <a:cs typeface="Arial" panose="020B0604020202020204" pitchFamily="34" charset="0"/>
              </a:rPr>
              <a:t> </a:t>
            </a:r>
            <a:r>
              <a:rPr lang="en-GB" sz="2400" dirty="0" err="1">
                <a:cs typeface="Arial" panose="020B0604020202020204" pitchFamily="34" charset="0"/>
              </a:rPr>
              <a:t>traddodiadol</a:t>
            </a:r>
            <a:r>
              <a:rPr lang="en-GB" sz="2400" dirty="0">
                <a:cs typeface="Arial" panose="020B0604020202020204" pitchFamily="34" charset="0"/>
              </a:rPr>
              <a:t> </a:t>
            </a:r>
            <a:r>
              <a:rPr lang="en-GB" sz="2400" dirty="0" err="1">
                <a:cs typeface="Arial" panose="020B0604020202020204" pitchFamily="34" charset="0"/>
              </a:rPr>
              <a:t>yn</a:t>
            </a:r>
            <a:r>
              <a:rPr lang="en-GB" sz="2400" dirty="0">
                <a:cs typeface="Arial" panose="020B0604020202020204" pitchFamily="34" charset="0"/>
              </a:rPr>
              <a:t> </a:t>
            </a:r>
            <a:r>
              <a:rPr lang="en-GB" sz="2400" dirty="0" err="1">
                <a:cs typeface="Arial" panose="020B0604020202020204" pitchFamily="34" charset="0"/>
              </a:rPr>
              <a:t>edrych</a:t>
            </a:r>
            <a:r>
              <a:rPr lang="en-GB" sz="2400" dirty="0">
                <a:cs typeface="Arial" panose="020B0604020202020204" pitchFamily="34" charset="0"/>
              </a:rPr>
              <a:t> </a:t>
            </a:r>
            <a:r>
              <a:rPr lang="en-GB" sz="2400" dirty="0" err="1">
                <a:cs typeface="Arial" panose="020B0604020202020204" pitchFamily="34" charset="0"/>
              </a:rPr>
              <a:t>ar</a:t>
            </a:r>
            <a:r>
              <a:rPr lang="en-GB" sz="2400" dirty="0">
                <a:cs typeface="Arial" panose="020B0604020202020204" pitchFamily="34" charset="0"/>
              </a:rPr>
              <a:t> </a:t>
            </a:r>
            <a:r>
              <a:rPr lang="en-GB" sz="2400" dirty="0" err="1">
                <a:cs typeface="Arial" panose="020B0604020202020204" pitchFamily="34" charset="0"/>
              </a:rPr>
              <a:t>ysgrifennu</a:t>
            </a:r>
            <a:r>
              <a:rPr lang="en-GB" sz="2400" dirty="0">
                <a:cs typeface="Arial" panose="020B0604020202020204" pitchFamily="34" charset="0"/>
              </a:rPr>
              <a:t> Holt </a:t>
            </a:r>
            <a:r>
              <a:rPr lang="en-GB" sz="2400" dirty="0" err="1">
                <a:cs typeface="Arial" panose="020B0604020202020204" pitchFamily="34" charset="0"/>
              </a:rPr>
              <a:t>fel</a:t>
            </a:r>
            <a:r>
              <a:rPr lang="en-GB" sz="2400" dirty="0">
                <a:cs typeface="Arial" panose="020B0604020202020204" pitchFamily="34" charset="0"/>
              </a:rPr>
              <a:t> </a:t>
            </a:r>
            <a:r>
              <a:rPr lang="en-GB" sz="2400" dirty="0" err="1">
                <a:cs typeface="Arial" panose="020B0604020202020204" pitchFamily="34" charset="0"/>
              </a:rPr>
              <a:t>petai</a:t>
            </a:r>
            <a:r>
              <a:rPr lang="en-GB" sz="2400" dirty="0">
                <a:cs typeface="Arial" panose="020B0604020202020204" pitchFamily="34" charset="0"/>
              </a:rPr>
              <a:t> </a:t>
            </a:r>
            <a:r>
              <a:rPr lang="en-GB" sz="2400" dirty="0" err="1">
                <a:cs typeface="Arial" panose="020B0604020202020204" pitchFamily="34" charset="0"/>
              </a:rPr>
              <a:t>yn</a:t>
            </a:r>
            <a:r>
              <a:rPr lang="en-GB" sz="2400" dirty="0">
                <a:cs typeface="Arial" panose="020B0604020202020204" pitchFamily="34" charset="0"/>
              </a:rPr>
              <a:t> </a:t>
            </a:r>
            <a:r>
              <a:rPr lang="en-GB" sz="2400" dirty="0" err="1">
                <a:cs typeface="Arial" panose="020B0604020202020204" pitchFamily="34" charset="0"/>
              </a:rPr>
              <a:t>rhy</a:t>
            </a:r>
            <a:r>
              <a:rPr lang="en-GB" sz="2400" dirty="0">
                <a:cs typeface="Arial" panose="020B0604020202020204" pitchFamily="34" charset="0"/>
              </a:rPr>
              <a:t> radical, gall </a:t>
            </a:r>
            <a:r>
              <a:rPr lang="en-GB" sz="2400" dirty="0" err="1">
                <a:cs typeface="Arial" panose="020B0604020202020204" pitchFamily="34" charset="0"/>
              </a:rPr>
              <a:t>fod</a:t>
            </a:r>
            <a:r>
              <a:rPr lang="en-GB" sz="2400" dirty="0">
                <a:cs typeface="Arial" panose="020B0604020202020204" pitchFamily="34" charset="0"/>
              </a:rPr>
              <a:t> </a:t>
            </a:r>
            <a:r>
              <a:rPr lang="en-GB" sz="2400" dirty="0" err="1">
                <a:cs typeface="Arial" panose="020B0604020202020204" pitchFamily="34" charset="0"/>
              </a:rPr>
              <a:t>rhai</a:t>
            </a:r>
            <a:r>
              <a:rPr lang="en-GB" sz="2400" dirty="0">
                <a:cs typeface="Arial" panose="020B0604020202020204" pitchFamily="34" charset="0"/>
              </a:rPr>
              <a:t> </a:t>
            </a:r>
            <a:r>
              <a:rPr lang="en-GB" sz="2400" dirty="0" err="1">
                <a:cs typeface="Arial" panose="020B0604020202020204" pitchFamily="34" charset="0"/>
              </a:rPr>
              <a:t>o’i</a:t>
            </a:r>
            <a:r>
              <a:rPr lang="en-GB" sz="2400" dirty="0">
                <a:cs typeface="Arial" panose="020B0604020202020204" pitchFamily="34" charset="0"/>
              </a:rPr>
              <a:t> </a:t>
            </a:r>
            <a:r>
              <a:rPr lang="en-GB" sz="2400" dirty="0" err="1">
                <a:cs typeface="Arial" panose="020B0604020202020204" pitchFamily="34" charset="0"/>
              </a:rPr>
              <a:t>syniadau</a:t>
            </a:r>
            <a:r>
              <a:rPr lang="en-GB" sz="2400" dirty="0">
                <a:cs typeface="Arial" panose="020B0604020202020204" pitchFamily="34" charset="0"/>
              </a:rPr>
              <a:t> </a:t>
            </a:r>
            <a:r>
              <a:rPr lang="en-GB" sz="2400" dirty="0" err="1">
                <a:cs typeface="Arial" panose="020B0604020202020204" pitchFamily="34" charset="0"/>
              </a:rPr>
              <a:t>wedi</a:t>
            </a:r>
            <a:r>
              <a:rPr lang="en-GB" sz="2400" dirty="0">
                <a:cs typeface="Arial" panose="020B0604020202020204" pitchFamily="34" charset="0"/>
              </a:rPr>
              <a:t> </a:t>
            </a:r>
            <a:r>
              <a:rPr lang="en-GB" sz="2400" dirty="0" err="1">
                <a:cs typeface="Arial" panose="020B0604020202020204" pitchFamily="34" charset="0"/>
              </a:rPr>
              <a:t>dod</a:t>
            </a:r>
            <a:r>
              <a:rPr lang="en-GB" sz="2400" dirty="0">
                <a:cs typeface="Arial" panose="020B0604020202020204" pitchFamily="34" charset="0"/>
              </a:rPr>
              <a:t> </a:t>
            </a:r>
            <a:r>
              <a:rPr lang="en-GB" sz="2400" dirty="0" err="1">
                <a:cs typeface="Arial" panose="020B0604020202020204" pitchFamily="34" charset="0"/>
              </a:rPr>
              <a:t>mewn</a:t>
            </a:r>
            <a:r>
              <a:rPr lang="en-GB" sz="2400" dirty="0">
                <a:cs typeface="Arial" panose="020B0604020202020204" pitchFamily="34" charset="0"/>
              </a:rPr>
              <a:t> </a:t>
            </a:r>
            <a:r>
              <a:rPr lang="en-GB" sz="2400" dirty="0" err="1">
                <a:cs typeface="Arial" panose="020B0604020202020204" pitchFamily="34" charset="0"/>
              </a:rPr>
              <a:t>i</a:t>
            </a:r>
            <a:r>
              <a:rPr lang="en-GB" sz="2400" dirty="0">
                <a:cs typeface="Arial" panose="020B0604020202020204" pitchFamily="34" charset="0"/>
              </a:rPr>
              <a:t> </a:t>
            </a:r>
            <a:r>
              <a:rPr lang="en-GB" sz="2400" dirty="0" err="1">
                <a:cs typeface="Arial" panose="020B0604020202020204" pitchFamily="34" charset="0"/>
              </a:rPr>
              <a:t>feddwl</a:t>
            </a:r>
            <a:r>
              <a:rPr lang="en-GB" sz="2400" dirty="0">
                <a:cs typeface="Arial" panose="020B0604020202020204" pitchFamily="34" charset="0"/>
              </a:rPr>
              <a:t> </a:t>
            </a:r>
            <a:r>
              <a:rPr lang="en-GB" sz="2400" dirty="0" err="1">
                <a:cs typeface="Arial" panose="020B0604020202020204" pitchFamily="34" charset="0"/>
              </a:rPr>
              <a:t>prif</a:t>
            </a:r>
            <a:r>
              <a:rPr lang="en-GB" sz="2400" dirty="0">
                <a:cs typeface="Arial" panose="020B0604020202020204" pitchFamily="34" charset="0"/>
              </a:rPr>
              <a:t> </a:t>
            </a:r>
            <a:r>
              <a:rPr lang="en-GB" sz="2400" dirty="0" err="1">
                <a:cs typeface="Arial" panose="020B0604020202020204" pitchFamily="34" charset="0"/>
              </a:rPr>
              <a:t>ffrwd</a:t>
            </a:r>
            <a:r>
              <a:rPr lang="en-GB" sz="1800" dirty="0">
                <a:cs typeface="Arial" panose="020B0604020202020204" pitchFamily="34" charset="0"/>
              </a:rPr>
              <a:t>.</a:t>
            </a:r>
          </a:p>
        </p:txBody>
      </p:sp>
      <p:sp>
        <p:nvSpPr>
          <p:cNvPr id="4" name="Content Placeholder 3"/>
          <p:cNvSpPr>
            <a:spLocks noGrp="1"/>
          </p:cNvSpPr>
          <p:nvPr>
            <p:ph sz="quarter" idx="4294967295"/>
          </p:nvPr>
        </p:nvSpPr>
        <p:spPr>
          <a:xfrm>
            <a:off x="6384032" y="1772816"/>
            <a:ext cx="5465068" cy="4608512"/>
          </a:xfrm>
          <a:prstGeom prst="rect">
            <a:avLst/>
          </a:prstGeom>
        </p:spPr>
        <p:style>
          <a:lnRef idx="2">
            <a:schemeClr val="dk1"/>
          </a:lnRef>
          <a:fillRef idx="1">
            <a:schemeClr val="lt1"/>
          </a:fillRef>
          <a:effectRef idx="0">
            <a:schemeClr val="dk1"/>
          </a:effectRef>
          <a:fontRef idx="minor">
            <a:schemeClr val="dk1"/>
          </a:fontRef>
        </p:style>
        <p:txBody>
          <a:bodyPr>
            <a:normAutofit fontScale="55000" lnSpcReduction="20000"/>
          </a:bodyPr>
          <a:lstStyle/>
          <a:p>
            <a:r>
              <a:rPr lang="en-GB" sz="4600" dirty="0"/>
              <a:t>Today’s homeschooling families can thank John Holt for his  efforts in giving the movement legitimacy. Many home-school parents continue to rely on Holt’s publications when developing their own educational philosophies.</a:t>
            </a:r>
          </a:p>
          <a:p>
            <a:pPr marL="0" indent="0">
              <a:buNone/>
            </a:pPr>
            <a:endParaRPr lang="en-GB" sz="4600" dirty="0"/>
          </a:p>
          <a:p>
            <a:r>
              <a:rPr lang="en-GB" sz="4600" dirty="0"/>
              <a:t>Although traditional educators tend to view Holt’s writings as too radical, some of his ideas have made their way into mainstream thought. </a:t>
            </a:r>
          </a:p>
          <a:p>
            <a:endParaRPr lang="en-GB"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549001359"/>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62000" y="155251"/>
            <a:ext cx="10515600" cy="1325563"/>
          </a:xfrm>
        </p:spPr>
        <p:txBody>
          <a:bodyPr>
            <a:normAutofit/>
          </a:bodyPr>
          <a:lstStyle/>
          <a:p>
            <a:pPr algn="ctr"/>
            <a:r>
              <a:rPr lang="en-GB" dirty="0" err="1" smtClean="0">
                <a:solidFill>
                  <a:schemeClr val="tx2"/>
                </a:solidFill>
              </a:rPr>
              <a:t>Tasg</a:t>
            </a:r>
            <a:r>
              <a:rPr lang="en-GB" dirty="0">
                <a:solidFill>
                  <a:schemeClr val="tx2"/>
                </a:solidFill>
              </a:rPr>
              <a:t/>
            </a:r>
            <a:br>
              <a:rPr lang="en-GB" dirty="0">
                <a:solidFill>
                  <a:schemeClr val="tx2"/>
                </a:solidFill>
              </a:rPr>
            </a:br>
            <a:r>
              <a:rPr lang="en-GB" dirty="0" smtClean="0"/>
              <a:t> </a:t>
            </a:r>
            <a:r>
              <a:rPr lang="en-GB" i="1" dirty="0" smtClean="0"/>
              <a:t>Task</a:t>
            </a:r>
            <a:endParaRPr lang="cy-GB" i="1" dirty="0"/>
          </a:p>
        </p:txBody>
      </p:sp>
      <p:sp>
        <p:nvSpPr>
          <p:cNvPr id="3" name="Content Placeholder 2"/>
          <p:cNvSpPr>
            <a:spLocks noGrp="1"/>
          </p:cNvSpPr>
          <p:nvPr>
            <p:ph sz="half" idx="1"/>
          </p:nvPr>
        </p:nvSpPr>
        <p:spPr>
          <a:xfrm>
            <a:off x="838200" y="4025899"/>
            <a:ext cx="5181600" cy="2527301"/>
          </a:xfrm>
          <a:prstGeom prst="rect">
            <a:avLst/>
          </a:prstGeom>
        </p:spPr>
        <p:style>
          <a:lnRef idx="2">
            <a:schemeClr val="accent1"/>
          </a:lnRef>
          <a:fillRef idx="1">
            <a:schemeClr val="lt1"/>
          </a:fillRef>
          <a:effectRef idx="0">
            <a:schemeClr val="accent1"/>
          </a:effectRef>
          <a:fontRef idx="minor">
            <a:schemeClr val="dk1"/>
          </a:fontRef>
        </p:style>
        <p:txBody>
          <a:bodyPr>
            <a:normAutofit lnSpcReduction="10000"/>
          </a:bodyPr>
          <a:lstStyle/>
          <a:p>
            <a:r>
              <a:rPr lang="en-GB" dirty="0" err="1" smtClean="0"/>
              <a:t>Ystyriwch</a:t>
            </a:r>
            <a:r>
              <a:rPr lang="en-GB" dirty="0" smtClean="0"/>
              <a:t> impact </a:t>
            </a:r>
            <a:r>
              <a:rPr lang="en-GB" dirty="0" err="1" smtClean="0"/>
              <a:t>damcaniaethau</a:t>
            </a:r>
            <a:r>
              <a:rPr lang="en-GB" dirty="0" smtClean="0"/>
              <a:t> Holt </a:t>
            </a:r>
            <a:r>
              <a:rPr lang="en-GB" dirty="0" err="1" smtClean="0"/>
              <a:t>ar</a:t>
            </a:r>
            <a:r>
              <a:rPr lang="en-GB" dirty="0" smtClean="0"/>
              <a:t> </a:t>
            </a:r>
            <a:r>
              <a:rPr lang="en-GB" dirty="0" err="1" smtClean="0"/>
              <a:t>feddwl</a:t>
            </a:r>
            <a:r>
              <a:rPr lang="en-GB" dirty="0" smtClean="0"/>
              <a:t> </a:t>
            </a:r>
            <a:r>
              <a:rPr lang="en-GB" dirty="0" err="1" smtClean="0"/>
              <a:t>prif</a:t>
            </a:r>
            <a:r>
              <a:rPr lang="en-GB" dirty="0" smtClean="0"/>
              <a:t> </a:t>
            </a:r>
            <a:r>
              <a:rPr lang="en-GB" dirty="0" err="1" smtClean="0"/>
              <a:t>ffrwd</a:t>
            </a:r>
            <a:endParaRPr lang="en-GB" dirty="0" smtClean="0"/>
          </a:p>
          <a:p>
            <a:pPr lvl="1"/>
            <a:r>
              <a:rPr lang="en-GB" dirty="0" err="1" smtClean="0"/>
              <a:t>Profiadau</a:t>
            </a:r>
            <a:r>
              <a:rPr lang="en-GB" dirty="0" smtClean="0"/>
              <a:t>?</a:t>
            </a:r>
          </a:p>
          <a:p>
            <a:pPr lvl="1"/>
            <a:r>
              <a:rPr lang="en-GB" dirty="0" err="1" smtClean="0"/>
              <a:t>Cyfleoedd</a:t>
            </a:r>
            <a:r>
              <a:rPr lang="en-GB" dirty="0" smtClean="0"/>
              <a:t>?</a:t>
            </a:r>
          </a:p>
          <a:p>
            <a:pPr lvl="1"/>
            <a:r>
              <a:rPr lang="en-GB" dirty="0" err="1" smtClean="0"/>
              <a:t>Heriau</a:t>
            </a:r>
            <a:r>
              <a:rPr lang="en-GB" dirty="0" smtClean="0"/>
              <a:t>?</a:t>
            </a:r>
            <a:endParaRPr lang="cy-GB" dirty="0"/>
          </a:p>
        </p:txBody>
      </p:sp>
      <p:sp>
        <p:nvSpPr>
          <p:cNvPr id="4" name="Content Placeholder 3"/>
          <p:cNvSpPr>
            <a:spLocks noGrp="1"/>
          </p:cNvSpPr>
          <p:nvPr>
            <p:ph sz="half" idx="2"/>
          </p:nvPr>
        </p:nvSpPr>
        <p:spPr>
          <a:xfrm>
            <a:off x="6172200" y="4025898"/>
            <a:ext cx="5181600" cy="2527301"/>
          </a:xfrm>
          <a:prstGeom prst="rect">
            <a:avLst/>
          </a:prstGeom>
        </p:spPr>
        <p:style>
          <a:lnRef idx="2">
            <a:schemeClr val="dk1"/>
          </a:lnRef>
          <a:fillRef idx="1">
            <a:schemeClr val="lt1"/>
          </a:fillRef>
          <a:effectRef idx="0">
            <a:schemeClr val="dk1"/>
          </a:effectRef>
          <a:fontRef idx="minor">
            <a:schemeClr val="dk1"/>
          </a:fontRef>
        </p:style>
        <p:txBody>
          <a:bodyPr>
            <a:normAutofit lnSpcReduction="10000"/>
          </a:bodyPr>
          <a:lstStyle/>
          <a:p>
            <a:r>
              <a:rPr lang="en-GB" dirty="0" smtClean="0"/>
              <a:t>Consider the impact of Holt’s theories on mainstream thought</a:t>
            </a:r>
          </a:p>
          <a:p>
            <a:pPr lvl="1"/>
            <a:r>
              <a:rPr lang="en-GB" dirty="0" smtClean="0"/>
              <a:t>Experiences?</a:t>
            </a:r>
          </a:p>
          <a:p>
            <a:pPr lvl="1"/>
            <a:r>
              <a:rPr lang="en-GB" dirty="0" smtClean="0"/>
              <a:t>Opportunities?</a:t>
            </a:r>
            <a:endParaRPr lang="en-GB" dirty="0"/>
          </a:p>
          <a:p>
            <a:pPr lvl="1"/>
            <a:r>
              <a:rPr lang="en-GB" dirty="0" smtClean="0"/>
              <a:t>Challenges?</a:t>
            </a:r>
          </a:p>
          <a:p>
            <a:pPr marL="0" indent="0">
              <a:buNone/>
            </a:pPr>
            <a:r>
              <a:rPr lang="en-GB" dirty="0" smtClean="0"/>
              <a:t> </a:t>
            </a:r>
            <a:endParaRPr lang="cy-GB" dirty="0"/>
          </a:p>
        </p:txBody>
      </p:sp>
      <p:pic>
        <p:nvPicPr>
          <p:cNvPr id="5" name="Picture 2" descr="C:\Users\l.roberts\AppData\Local\Microsoft\Windows\Temporary Internet Files\Content.IE5\6IDJCSBB\53_PublicDiscussion_iStock_node[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42048" y="1480814"/>
            <a:ext cx="3555504" cy="149988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p:cNvSpPr txBox="1"/>
          <p:nvPr/>
        </p:nvSpPr>
        <p:spPr>
          <a:xfrm>
            <a:off x="2571800" y="3154693"/>
            <a:ext cx="7200800" cy="523220"/>
          </a:xfrm>
          <a:prstGeom prst="rect">
            <a:avLst/>
          </a:prstGeom>
        </p:spPr>
        <p:style>
          <a:lnRef idx="2">
            <a:schemeClr val="accent3"/>
          </a:lnRef>
          <a:fillRef idx="1">
            <a:schemeClr val="lt1"/>
          </a:fillRef>
          <a:effectRef idx="0">
            <a:schemeClr val="accent3"/>
          </a:effectRef>
          <a:fontRef idx="minor">
            <a:schemeClr val="dk1"/>
          </a:fontRef>
        </p:style>
        <p:txBody>
          <a:bodyPr wrap="square" rtlCol="0">
            <a:spAutoFit/>
          </a:bodyPr>
          <a:lstStyle/>
          <a:p>
            <a:r>
              <a:rPr lang="en-GB" sz="2800" dirty="0" err="1">
                <a:hlinkClick r:id="rId3"/>
              </a:rPr>
              <a:t>Gwyliwch</a:t>
            </a:r>
            <a:r>
              <a:rPr lang="en-GB" sz="2800" dirty="0">
                <a:hlinkClick r:id="rId3"/>
              </a:rPr>
              <a:t> / Watch 'Changing Paradigms' </a:t>
            </a:r>
            <a:endParaRPr lang="en-GB" sz="2800" dirty="0"/>
          </a:p>
        </p:txBody>
      </p:sp>
    </p:spTree>
    <p:extLst>
      <p:ext uri="{BB962C8B-B14F-4D97-AF65-F5344CB8AC3E}">
        <p14:creationId xmlns:p14="http://schemas.microsoft.com/office/powerpoint/2010/main" val="34912639"/>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i="1" dirty="0" err="1" smtClean="0"/>
              <a:t>Adlewyrchu</a:t>
            </a:r>
            <a:r>
              <a:rPr lang="en-GB" dirty="0" smtClean="0"/>
              <a:t>:</a:t>
            </a:r>
            <a:br>
              <a:rPr lang="en-GB" dirty="0" smtClean="0"/>
            </a:br>
            <a:r>
              <a:rPr lang="en-GB" dirty="0" smtClean="0"/>
              <a:t>Reflection:</a:t>
            </a:r>
            <a:endParaRPr lang="en-GB" dirty="0"/>
          </a:p>
        </p:txBody>
      </p:sp>
      <p:sp>
        <p:nvSpPr>
          <p:cNvPr id="3" name="Content Placeholder 2"/>
          <p:cNvSpPr>
            <a:spLocks noGrp="1"/>
          </p:cNvSpPr>
          <p:nvPr>
            <p:ph sz="half" idx="1"/>
          </p:nvPr>
        </p:nvSpPr>
        <p:spPr/>
        <p:style>
          <a:lnRef idx="2">
            <a:schemeClr val="accent5"/>
          </a:lnRef>
          <a:fillRef idx="1">
            <a:schemeClr val="lt1"/>
          </a:fillRef>
          <a:effectRef idx="0">
            <a:schemeClr val="accent5"/>
          </a:effectRef>
          <a:fontRef idx="minor">
            <a:schemeClr val="dk1"/>
          </a:fontRef>
        </p:style>
        <p:txBody>
          <a:bodyPr>
            <a:normAutofit lnSpcReduction="10000"/>
          </a:bodyPr>
          <a:lstStyle/>
          <a:p>
            <a:r>
              <a:rPr lang="en-GB" dirty="0" err="1"/>
              <a:t>Mewn</a:t>
            </a:r>
            <a:r>
              <a:rPr lang="en-GB" dirty="0"/>
              <a:t> </a:t>
            </a:r>
            <a:r>
              <a:rPr lang="en-GB" dirty="0" err="1"/>
              <a:t>grŵp</a:t>
            </a:r>
            <a:r>
              <a:rPr lang="en-GB" dirty="0"/>
              <a:t> o </a:t>
            </a:r>
            <a:r>
              <a:rPr lang="en-GB" dirty="0" err="1"/>
              <a:t>dri</a:t>
            </a:r>
            <a:r>
              <a:rPr lang="en-GB" dirty="0"/>
              <a:t>, </a:t>
            </a:r>
            <a:r>
              <a:rPr lang="en-GB" dirty="0" err="1"/>
              <a:t>dewiswch</a:t>
            </a:r>
            <a:r>
              <a:rPr lang="en-GB" dirty="0"/>
              <a:t> tri o </a:t>
            </a:r>
            <a:r>
              <a:rPr lang="en-GB" dirty="0" err="1"/>
              <a:t>brif</a:t>
            </a:r>
            <a:r>
              <a:rPr lang="en-GB" dirty="0"/>
              <a:t> </a:t>
            </a:r>
            <a:r>
              <a:rPr lang="en-GB" dirty="0" err="1"/>
              <a:t>syniadau</a:t>
            </a:r>
            <a:r>
              <a:rPr lang="en-GB" dirty="0"/>
              <a:t> </a:t>
            </a:r>
            <a:r>
              <a:rPr lang="en-GB" dirty="0" smtClean="0"/>
              <a:t>Holt </a:t>
            </a:r>
            <a:r>
              <a:rPr lang="en-GB" dirty="0" err="1" smtClean="0"/>
              <a:t>neu</a:t>
            </a:r>
            <a:r>
              <a:rPr lang="en-GB" dirty="0" smtClean="0"/>
              <a:t> Robinson. </a:t>
            </a:r>
            <a:endParaRPr lang="en-GB" dirty="0"/>
          </a:p>
          <a:p>
            <a:endParaRPr lang="en-GB" dirty="0"/>
          </a:p>
          <a:p>
            <a:r>
              <a:rPr lang="en-GB" dirty="0"/>
              <a:t>Beth </a:t>
            </a:r>
            <a:r>
              <a:rPr lang="en-GB" dirty="0" err="1"/>
              <a:t>fyddai</a:t>
            </a:r>
            <a:r>
              <a:rPr lang="en-GB" dirty="0"/>
              <a:t> </a:t>
            </a:r>
            <a:r>
              <a:rPr lang="en-GB" dirty="0" err="1"/>
              <a:t>ysgol</a:t>
            </a:r>
            <a:r>
              <a:rPr lang="en-GB" dirty="0"/>
              <a:t> </a:t>
            </a:r>
            <a:r>
              <a:rPr lang="en-GB" dirty="0" err="1"/>
              <a:t>sy’n</a:t>
            </a:r>
            <a:r>
              <a:rPr lang="en-GB" dirty="0"/>
              <a:t> </a:t>
            </a:r>
            <a:r>
              <a:rPr lang="en-GB" dirty="0" err="1"/>
              <a:t>mabwysiadu’r</a:t>
            </a:r>
            <a:r>
              <a:rPr lang="en-GB" dirty="0"/>
              <a:t> </a:t>
            </a:r>
            <a:r>
              <a:rPr lang="en-GB" dirty="0" err="1"/>
              <a:t>rhain</a:t>
            </a:r>
            <a:r>
              <a:rPr lang="en-GB" dirty="0"/>
              <a:t> </a:t>
            </a:r>
            <a:r>
              <a:rPr lang="en-GB" dirty="0" err="1"/>
              <a:t>yn</a:t>
            </a:r>
            <a:r>
              <a:rPr lang="en-GB" dirty="0"/>
              <a:t> </a:t>
            </a:r>
            <a:r>
              <a:rPr lang="en-GB" dirty="0" err="1"/>
              <a:t>edrych</a:t>
            </a:r>
            <a:r>
              <a:rPr lang="en-GB" dirty="0"/>
              <a:t> </a:t>
            </a:r>
            <a:r>
              <a:rPr lang="en-GB" dirty="0" err="1"/>
              <a:t>fel</a:t>
            </a:r>
            <a:r>
              <a:rPr lang="en-GB" dirty="0"/>
              <a:t>? </a:t>
            </a:r>
          </a:p>
          <a:p>
            <a:endParaRPr lang="en-GB" dirty="0"/>
          </a:p>
          <a:p>
            <a:r>
              <a:rPr lang="en-GB" dirty="0" err="1"/>
              <a:t>Cysylltwch</a:t>
            </a:r>
            <a:r>
              <a:rPr lang="en-GB" dirty="0"/>
              <a:t> </a:t>
            </a:r>
            <a:r>
              <a:rPr lang="en-GB" dirty="0" err="1"/>
              <a:t>i’r</a:t>
            </a:r>
            <a:r>
              <a:rPr lang="en-GB" dirty="0"/>
              <a:t> </a:t>
            </a:r>
            <a:r>
              <a:rPr lang="en-GB" dirty="0" err="1"/>
              <a:t>aseiniad</a:t>
            </a:r>
            <a:r>
              <a:rPr lang="en-GB" dirty="0"/>
              <a:t> – </a:t>
            </a:r>
            <a:r>
              <a:rPr lang="en-GB" dirty="0" err="1"/>
              <a:t>sut</a:t>
            </a:r>
            <a:r>
              <a:rPr lang="en-GB" dirty="0"/>
              <a:t> gall </a:t>
            </a:r>
            <a:r>
              <a:rPr lang="en-GB" dirty="0" err="1"/>
              <a:t>cynllun</a:t>
            </a:r>
            <a:r>
              <a:rPr lang="en-GB" dirty="0"/>
              <a:t> </a:t>
            </a:r>
            <a:r>
              <a:rPr lang="en-GB" dirty="0" err="1"/>
              <a:t>eich</a:t>
            </a:r>
            <a:r>
              <a:rPr lang="en-GB" dirty="0"/>
              <a:t> </a:t>
            </a:r>
            <a:r>
              <a:rPr lang="en-GB" dirty="0" err="1"/>
              <a:t>ysgol</a:t>
            </a:r>
            <a:r>
              <a:rPr lang="en-GB" dirty="0"/>
              <a:t> chi </a:t>
            </a:r>
            <a:r>
              <a:rPr lang="en-GB" dirty="0" err="1"/>
              <a:t>adlewyrchu’r</a:t>
            </a:r>
            <a:r>
              <a:rPr lang="en-GB" dirty="0"/>
              <a:t> </a:t>
            </a:r>
            <a:r>
              <a:rPr lang="en-GB" dirty="0" err="1"/>
              <a:t>syniadau</a:t>
            </a:r>
            <a:r>
              <a:rPr lang="en-GB" dirty="0"/>
              <a:t> </a:t>
            </a:r>
            <a:r>
              <a:rPr lang="en-GB" dirty="0" err="1"/>
              <a:t>yma</a:t>
            </a:r>
            <a:r>
              <a:rPr lang="en-GB" dirty="0"/>
              <a:t>?</a:t>
            </a:r>
          </a:p>
          <a:p>
            <a:endParaRPr lang="en-GB" dirty="0"/>
          </a:p>
        </p:txBody>
      </p:sp>
      <p:sp>
        <p:nvSpPr>
          <p:cNvPr id="4" name="Content Placeholder 3"/>
          <p:cNvSpPr>
            <a:spLocks noGrp="1"/>
          </p:cNvSpPr>
          <p:nvPr>
            <p:ph sz="half" idx="2"/>
          </p:nvPr>
        </p:nvSpPr>
        <p:spPr/>
        <p:style>
          <a:lnRef idx="2">
            <a:schemeClr val="dk1"/>
          </a:lnRef>
          <a:fillRef idx="1">
            <a:schemeClr val="lt1"/>
          </a:fillRef>
          <a:effectRef idx="0">
            <a:schemeClr val="dk1"/>
          </a:effectRef>
          <a:fontRef idx="minor">
            <a:schemeClr val="dk1"/>
          </a:fontRef>
        </p:style>
        <p:txBody>
          <a:bodyPr>
            <a:normAutofit lnSpcReduction="10000"/>
          </a:bodyPr>
          <a:lstStyle/>
          <a:p>
            <a:r>
              <a:rPr lang="en-GB" dirty="0" smtClean="0"/>
              <a:t>In groups of three, </a:t>
            </a:r>
            <a:r>
              <a:rPr lang="en-GB" smtClean="0"/>
              <a:t>choose three </a:t>
            </a:r>
            <a:r>
              <a:rPr lang="en-GB" dirty="0" smtClean="0"/>
              <a:t>of Holt’s or Robinson’s ideas. </a:t>
            </a:r>
          </a:p>
          <a:p>
            <a:endParaRPr lang="en-GB" dirty="0"/>
          </a:p>
          <a:p>
            <a:r>
              <a:rPr lang="en-GB" dirty="0" smtClean="0"/>
              <a:t>What would happen if they were applied in a school context?</a:t>
            </a:r>
          </a:p>
          <a:p>
            <a:endParaRPr lang="en-GB" dirty="0"/>
          </a:p>
          <a:p>
            <a:r>
              <a:rPr lang="en-GB" dirty="0" smtClean="0"/>
              <a:t>Link to assignment – how could your school design reflect or incorporate these ideas?</a:t>
            </a:r>
            <a:endParaRPr lang="en-GB" dirty="0"/>
          </a:p>
        </p:txBody>
      </p:sp>
    </p:spTree>
    <p:extLst>
      <p:ext uri="{BB962C8B-B14F-4D97-AF65-F5344CB8AC3E}">
        <p14:creationId xmlns:p14="http://schemas.microsoft.com/office/powerpoint/2010/main" val="248864227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GB" dirty="0" smtClean="0"/>
              <a:t/>
            </a:r>
            <a:br>
              <a:rPr lang="en-GB" dirty="0" smtClean="0"/>
            </a:br>
            <a:r>
              <a:rPr lang="en-GB" dirty="0" err="1" smtClean="0">
                <a:solidFill>
                  <a:schemeClr val="tx2"/>
                </a:solidFill>
              </a:rPr>
              <a:t>Llyfryddiaeth</a:t>
            </a:r>
            <a:r>
              <a:rPr lang="en-GB" dirty="0" smtClean="0">
                <a:solidFill>
                  <a:schemeClr val="tx2"/>
                </a:solidFill>
              </a:rPr>
              <a:t> </a:t>
            </a:r>
            <a:br>
              <a:rPr lang="en-GB" dirty="0" smtClean="0">
                <a:solidFill>
                  <a:schemeClr val="tx2"/>
                </a:solidFill>
              </a:rPr>
            </a:br>
            <a:r>
              <a:rPr lang="en-GB" i="1" dirty="0" smtClean="0"/>
              <a:t>Bibliography</a:t>
            </a:r>
            <a:br>
              <a:rPr lang="en-GB" i="1" dirty="0" smtClean="0"/>
            </a:br>
            <a:endParaRPr lang="en-GB" i="1" dirty="0"/>
          </a:p>
        </p:txBody>
      </p:sp>
      <p:sp>
        <p:nvSpPr>
          <p:cNvPr id="5" name="Content Placeholder 4"/>
          <p:cNvSpPr>
            <a:spLocks noGrp="1"/>
          </p:cNvSpPr>
          <p:nvPr>
            <p:ph idx="1"/>
          </p:nvPr>
        </p:nvSpPr>
        <p:spPr/>
        <p:style>
          <a:lnRef idx="2">
            <a:schemeClr val="accent1"/>
          </a:lnRef>
          <a:fillRef idx="1">
            <a:schemeClr val="lt1"/>
          </a:fillRef>
          <a:effectRef idx="0">
            <a:schemeClr val="accent1"/>
          </a:effectRef>
          <a:fontRef idx="minor">
            <a:schemeClr val="dk1"/>
          </a:fontRef>
        </p:style>
        <p:txBody>
          <a:bodyPr>
            <a:normAutofit/>
          </a:bodyPr>
          <a:lstStyle/>
          <a:p>
            <a:r>
              <a:rPr lang="en-GB" dirty="0" err="1" smtClean="0"/>
              <a:t>Farenga</a:t>
            </a:r>
            <a:r>
              <a:rPr lang="en-GB" dirty="0"/>
              <a:t>, P (2013) </a:t>
            </a:r>
            <a:r>
              <a:rPr lang="en-GB" i="1" dirty="0"/>
              <a:t>John Holt GWS. Available at </a:t>
            </a:r>
            <a:r>
              <a:rPr lang="en-GB" dirty="0">
                <a:hlinkClick r:id="rId2"/>
              </a:rPr>
              <a:t>http://www.johnholtgws.com/</a:t>
            </a:r>
            <a:r>
              <a:rPr lang="en-GB" dirty="0"/>
              <a:t>. (Accessed 28/01/2016). </a:t>
            </a:r>
          </a:p>
          <a:p>
            <a:r>
              <a:rPr lang="en-GB" dirty="0" smtClean="0"/>
              <a:t>Holt, J. (1984) </a:t>
            </a:r>
            <a:r>
              <a:rPr lang="en-GB" i="1" dirty="0" smtClean="0"/>
              <a:t>How Children Learn. </a:t>
            </a:r>
            <a:r>
              <a:rPr lang="en-GB" dirty="0" err="1" smtClean="0"/>
              <a:t>Harmondsworth</a:t>
            </a:r>
            <a:r>
              <a:rPr lang="en-GB" dirty="0" smtClean="0"/>
              <a:t>: Pelican. </a:t>
            </a:r>
          </a:p>
          <a:p>
            <a:r>
              <a:rPr lang="en-GB" dirty="0" smtClean="0"/>
              <a:t>Holt, J. (1990) </a:t>
            </a:r>
            <a:r>
              <a:rPr lang="en-GB" i="1" dirty="0" smtClean="0"/>
              <a:t>How Children Fail. </a:t>
            </a:r>
            <a:r>
              <a:rPr lang="en-GB" dirty="0" err="1" smtClean="0"/>
              <a:t>Harmondsworth</a:t>
            </a:r>
            <a:r>
              <a:rPr lang="en-GB" dirty="0" smtClean="0"/>
              <a:t>: Penguin. </a:t>
            </a:r>
          </a:p>
          <a:p>
            <a:r>
              <a:rPr lang="en-GB" dirty="0" smtClean="0"/>
              <a:t>YMCA George Williams College (No Date) </a:t>
            </a:r>
            <a:r>
              <a:rPr lang="en-GB" i="1" dirty="0" smtClean="0"/>
              <a:t>John Holt: Learning and (Un)Schooling. </a:t>
            </a:r>
            <a:r>
              <a:rPr lang="en-GB" i="1" dirty="0"/>
              <a:t>Available at </a:t>
            </a:r>
            <a:r>
              <a:rPr lang="en-GB" b="1" dirty="0">
                <a:hlinkClick r:id="rId3"/>
              </a:rPr>
              <a:t>http://infed.org/mobi/john-holt-learning-and-unschooling</a:t>
            </a:r>
            <a:r>
              <a:rPr lang="en-GB" b="1" dirty="0" smtClean="0">
                <a:hlinkClick r:id="rId3"/>
              </a:rPr>
              <a:t>/</a:t>
            </a:r>
            <a:r>
              <a:rPr lang="en-GB" b="1" dirty="0" smtClean="0"/>
              <a:t>. </a:t>
            </a:r>
            <a:r>
              <a:rPr lang="en-GB" dirty="0" smtClean="0"/>
              <a:t>(Accessed 28/01/2016). </a:t>
            </a:r>
          </a:p>
        </p:txBody>
      </p:sp>
    </p:spTree>
    <p:extLst>
      <p:ext uri="{BB962C8B-B14F-4D97-AF65-F5344CB8AC3E}">
        <p14:creationId xmlns:p14="http://schemas.microsoft.com/office/powerpoint/2010/main" val="214875886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21</TotalTime>
  <Words>1652</Words>
  <Application>Microsoft Office PowerPoint</Application>
  <PresentationFormat>Widescreen</PresentationFormat>
  <Paragraphs>178</Paragraphs>
  <Slides>26</Slides>
  <Notes>11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26</vt:i4>
      </vt:variant>
    </vt:vector>
  </HeadingPairs>
  <TitlesOfParts>
    <vt:vector size="30" baseType="lpstr">
      <vt:lpstr>Arial</vt:lpstr>
      <vt:lpstr>Calibri</vt:lpstr>
      <vt:lpstr>Calibri Light</vt:lpstr>
      <vt:lpstr>Office Theme</vt:lpstr>
      <vt:lpstr>ECES6008/C</vt:lpstr>
      <vt:lpstr>Module Aims Amcanion </vt:lpstr>
      <vt:lpstr>Learning Outcomes Deilliannau Dysgu </vt:lpstr>
      <vt:lpstr>Learning Outcomes Deilliannau Dysgu </vt:lpstr>
      <vt:lpstr>Learning Outcomes Deilliannau Dysgu </vt:lpstr>
      <vt:lpstr>Learning Outcomes Deilliannau Dysgu </vt:lpstr>
      <vt:lpstr>Imagine…</vt:lpstr>
      <vt:lpstr>John Holt  (1923-1985) </vt:lpstr>
      <vt:lpstr>Syniadau Radicalaidd Radical Ideas</vt:lpstr>
      <vt:lpstr> Methiant… Ofn, Diflasrwydd a Dryswch Failure… Fear, Boredom and Confusion </vt:lpstr>
      <vt:lpstr> Beth oedd Holt yn credu am ddysgu? What did Holt believe about learning? </vt:lpstr>
      <vt:lpstr> Syniadau Holt am Ddysgu Holt’s Ideas about Learning </vt:lpstr>
      <vt:lpstr> Gwrthododd Holt… Holt Rejected… </vt:lpstr>
      <vt:lpstr> Credai Holt… Holt believed… </vt:lpstr>
      <vt:lpstr> Geni er Mwyn Dysgu Born to Learn </vt:lpstr>
      <vt:lpstr>“Unschooling”</vt:lpstr>
      <vt:lpstr>Symud Addysg i’r Catref From ‘Unschooling’ to ‘Home Schooling’</vt:lpstr>
      <vt:lpstr> Rôl yr Addysgwr Role of the Educator </vt:lpstr>
      <vt:lpstr>Tasg  Task</vt:lpstr>
      <vt:lpstr> Llwybr Newydd A New Path </vt:lpstr>
      <vt:lpstr> Methiant yw dysgu… Failing is learning… </vt:lpstr>
      <vt:lpstr>PowerPoint Presentation</vt:lpstr>
      <vt:lpstr> Etifeddiaeth Legacy </vt:lpstr>
      <vt:lpstr>Tasg  Task</vt:lpstr>
      <vt:lpstr>Adlewyrchu: Reflection:</vt:lpstr>
      <vt:lpstr> Llyfryddiaeth  Bibliography </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SJEU6003/C</dc:title>
  <dc:creator>Sarah Stewart</dc:creator>
  <cp:lastModifiedBy>Alison Baggott</cp:lastModifiedBy>
  <cp:revision>4</cp:revision>
  <dcterms:created xsi:type="dcterms:W3CDTF">2017-12-18T15:53:56Z</dcterms:created>
  <dcterms:modified xsi:type="dcterms:W3CDTF">2019-07-11T08:46:09Z</dcterms:modified>
</cp:coreProperties>
</file>