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8" r:id="rId3"/>
    <p:sldId id="257" r:id="rId4"/>
    <p:sldId id="259" r:id="rId5"/>
    <p:sldId id="269" r:id="rId6"/>
    <p:sldId id="263" r:id="rId7"/>
    <p:sldId id="270" r:id="rId8"/>
    <p:sldId id="272" r:id="rId9"/>
    <p:sldId id="273" r:id="rId10"/>
    <p:sldId id="275" r:id="rId11"/>
    <p:sldId id="27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77"/>
    <p:restoredTop sz="77191" autoAdjust="0"/>
  </p:normalViewPr>
  <p:slideViewPr>
    <p:cSldViewPr snapToGrid="0">
      <p:cViewPr varScale="1">
        <p:scale>
          <a:sx n="115" d="100"/>
          <a:sy n="115" d="100"/>
        </p:scale>
        <p:origin x="68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652662-E6CB-9A4D-A271-0EF725D30077}" type="datetimeFigureOut">
              <a:rPr lang="en-GB" smtClean="0"/>
              <a:t>10/01/2024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ADB8F7-A780-C042-949E-A59673EAA896}" type="slidenum">
              <a:rPr lang="en-GB" smtClean="0"/>
              <a:t>‹#›</a:t>
            </a:fld>
            <a:endParaRPr lang="en-GB"/>
          </a:p>
        </p:txBody>
      </p:sp>
    </p:spTree>
    <p:extLst>
      <p:ext uri="{BB962C8B-B14F-4D97-AF65-F5344CB8AC3E}">
        <p14:creationId xmlns:p14="http://schemas.microsoft.com/office/powerpoint/2010/main" val="1804847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dirty="0"/>
              <a:t> Image References:</a:t>
            </a:r>
          </a:p>
          <a:p>
            <a:pPr marL="0" indent="0">
              <a:lnSpc>
                <a:spcPct val="100000"/>
              </a:lnSpc>
              <a:spcBef>
                <a:spcPts val="600"/>
              </a:spcBef>
              <a:buNone/>
            </a:pPr>
            <a:r>
              <a:rPr lang="en-GB" sz="1200" dirty="0">
                <a:latin typeface="Calibri" panose="020F0502020204030204" pitchFamily="34" charset="0"/>
                <a:cs typeface="Calibri" panose="020F0502020204030204" pitchFamily="34" charset="0"/>
              </a:rPr>
              <a:t>Mick Tsikas (photographer), ‘</a:t>
            </a:r>
            <a:r>
              <a:rPr lang="en-GB" sz="1200" b="0" i="0" u="none" strike="noStrike" dirty="0">
                <a:effectLst/>
                <a:latin typeface="Calibri" panose="020F0502020204030204" pitchFamily="34" charset="0"/>
                <a:cs typeface="Calibri" panose="020F0502020204030204" pitchFamily="34" charset="0"/>
              </a:rPr>
              <a:t>If the politicians took a higher road, at least there would be pressure on the media to follow</a:t>
            </a:r>
            <a:r>
              <a:rPr lang="en-GB" sz="1200" dirty="0">
                <a:latin typeface="Calibri" panose="020F0502020204030204" pitchFamily="34" charset="0"/>
                <a:cs typeface="Calibri" panose="020F0502020204030204" pitchFamily="34" charset="0"/>
              </a:rPr>
              <a:t>’ &lt;https://theconversation.com/if-politicians-want-more-trust-from-voters-they-need-to-start-behaving-with-civility-and-respect-99010&gt; [accessed 17 December 2023].</a:t>
            </a:r>
            <a:endParaRPr lang="en-GB" sz="1200" b="1" u="sng" dirty="0">
              <a:highlight>
                <a:srgbClr val="FFFF00"/>
              </a:highlight>
              <a:latin typeface="Calibri" panose="020F0502020204030204" pitchFamily="34" charset="0"/>
              <a:cs typeface="Calibri" panose="020F0502020204030204" pitchFamily="34" charset="0"/>
            </a:endParaRPr>
          </a:p>
          <a:p>
            <a:pPr marL="0" indent="0">
              <a:lnSpc>
                <a:spcPct val="100000"/>
              </a:lnSpc>
              <a:spcBef>
                <a:spcPts val="600"/>
              </a:spcBef>
              <a:buNone/>
            </a:pPr>
            <a:r>
              <a:rPr lang="en-GB" sz="1200" dirty="0">
                <a:latin typeface="Calibri" panose="020F0502020204030204" pitchFamily="34" charset="0"/>
                <a:cs typeface="Calibri" panose="020F0502020204030204" pitchFamily="34" charset="0"/>
              </a:rPr>
              <a:t>Ministry of Defence (photographer), ‘</a:t>
            </a:r>
            <a:r>
              <a:rPr lang="en-GB" sz="1200" b="0" i="0" u="none" strike="noStrike" dirty="0">
                <a:effectLst/>
                <a:latin typeface="Calibri" panose="020F0502020204030204" pitchFamily="34" charset="0"/>
                <a:cs typeface="Calibri" panose="020F0502020204030204" pitchFamily="34" charset="0"/>
              </a:rPr>
              <a:t>Women to serve in close combat roles in the British military</a:t>
            </a:r>
            <a:r>
              <a:rPr lang="en-GB" sz="1200" dirty="0">
                <a:latin typeface="Calibri" panose="020F0502020204030204" pitchFamily="34" charset="0"/>
                <a:cs typeface="Calibri" panose="020F0502020204030204" pitchFamily="34" charset="0"/>
              </a:rPr>
              <a:t>’ &lt;https://</a:t>
            </a:r>
            <a:r>
              <a:rPr lang="en-GB" sz="1200" dirty="0" err="1">
                <a:latin typeface="Calibri" panose="020F0502020204030204" pitchFamily="34" charset="0"/>
                <a:cs typeface="Calibri" panose="020F0502020204030204" pitchFamily="34" charset="0"/>
              </a:rPr>
              <a:t>www.bbc.com</a:t>
            </a:r>
            <a:r>
              <a:rPr lang="en-GB" sz="1200" dirty="0">
                <a:latin typeface="Calibri" panose="020F0502020204030204" pitchFamily="34" charset="0"/>
                <a:cs typeface="Calibri" panose="020F0502020204030204" pitchFamily="34" charset="0"/>
              </a:rPr>
              <a:t>/news/uk-36746917&gt; </a:t>
            </a:r>
            <a:r>
              <a:rPr lang="en-GB" sz="1200" b="0" i="0" dirty="0">
                <a:effectLst/>
                <a:latin typeface="Calibri" panose="020F0502020204030204" pitchFamily="34" charset="0"/>
                <a:cs typeface="Calibri" panose="020F0502020204030204" pitchFamily="34" charset="0"/>
              </a:rPr>
              <a:t>[accessed 17 December 2023].</a:t>
            </a:r>
            <a:endParaRPr lang="en-GB" sz="1200" dirty="0">
              <a:latin typeface="Calibri" panose="020F0502020204030204" pitchFamily="34" charset="0"/>
              <a:cs typeface="Calibri" panose="020F0502020204030204" pitchFamily="34" charset="0"/>
            </a:endParaRPr>
          </a:p>
          <a:p>
            <a:pPr marL="0" indent="0">
              <a:lnSpc>
                <a:spcPct val="100000"/>
              </a:lnSpc>
              <a:spcBef>
                <a:spcPts val="600"/>
              </a:spcBef>
              <a:buNone/>
            </a:pPr>
            <a:r>
              <a:rPr lang="en-GB" sz="1200" b="0" i="0" dirty="0">
                <a:effectLst/>
                <a:latin typeface="Calibri" panose="020F0502020204030204" pitchFamily="34" charset="0"/>
                <a:cs typeface="Calibri" panose="020F0502020204030204" pitchFamily="34" charset="0"/>
              </a:rPr>
              <a:t>Unknown author, ‘Qing-era representation of Sun Tzu’ &lt;https://</a:t>
            </a:r>
            <a:r>
              <a:rPr lang="en-GB" sz="1200" b="0" i="0" dirty="0" err="1">
                <a:effectLst/>
                <a:latin typeface="Calibri" panose="020F0502020204030204" pitchFamily="34" charset="0"/>
                <a:cs typeface="Calibri" panose="020F0502020204030204" pitchFamily="34" charset="0"/>
              </a:rPr>
              <a:t>en.wikipedia.org</a:t>
            </a:r>
            <a:r>
              <a:rPr lang="en-GB" sz="1200" b="0" i="0" dirty="0">
                <a:effectLst/>
                <a:latin typeface="Calibri" panose="020F0502020204030204" pitchFamily="34" charset="0"/>
                <a:cs typeface="Calibri" panose="020F0502020204030204" pitchFamily="34" charset="0"/>
              </a:rPr>
              <a:t>/wiki/</a:t>
            </a:r>
            <a:r>
              <a:rPr lang="en-GB" sz="1200" b="0" i="0" dirty="0" err="1">
                <a:effectLst/>
                <a:latin typeface="Calibri" panose="020F0502020204030204" pitchFamily="34" charset="0"/>
                <a:cs typeface="Calibri" panose="020F0502020204030204" pitchFamily="34" charset="0"/>
              </a:rPr>
              <a:t>Sun_Tzu</a:t>
            </a:r>
            <a:r>
              <a:rPr lang="en-GB" sz="1200" b="0" i="0" dirty="0">
                <a:effectLst/>
                <a:latin typeface="Calibri" panose="020F0502020204030204" pitchFamily="34" charset="0"/>
                <a:cs typeface="Calibri" panose="020F0502020204030204" pitchFamily="34" charset="0"/>
              </a:rPr>
              <a:t>#/media/File:</a:t>
            </a:r>
            <a:r>
              <a:rPr lang="ja-JP" altLang="en-US" sz="1200" b="0" i="0">
                <a:effectLst/>
                <a:latin typeface="Calibri" panose="020F0502020204030204" pitchFamily="34" charset="0"/>
                <a:cs typeface="Calibri" panose="020F0502020204030204" pitchFamily="34" charset="0"/>
              </a:rPr>
              <a:t>吴司马孙武</a:t>
            </a:r>
            <a:r>
              <a:rPr lang="en-US" altLang="ja-JP" sz="1200" b="0" i="0" dirty="0">
                <a:effectLst/>
                <a:latin typeface="Calibri" panose="020F0502020204030204" pitchFamily="34" charset="0"/>
                <a:cs typeface="Calibri" panose="020F0502020204030204" pitchFamily="34" charset="0"/>
              </a:rPr>
              <a:t>.</a:t>
            </a:r>
            <a:r>
              <a:rPr lang="en-GB" sz="1200" b="0" i="0" dirty="0">
                <a:effectLst/>
                <a:latin typeface="Calibri" panose="020F0502020204030204" pitchFamily="34" charset="0"/>
                <a:cs typeface="Calibri" panose="020F0502020204030204" pitchFamily="34" charset="0"/>
              </a:rPr>
              <a:t>jpg&gt; [accessed 17 December 2023].</a:t>
            </a:r>
          </a:p>
        </p:txBody>
      </p:sp>
      <p:sp>
        <p:nvSpPr>
          <p:cNvPr id="4" name="Slide Number Placeholder 3"/>
          <p:cNvSpPr>
            <a:spLocks noGrp="1"/>
          </p:cNvSpPr>
          <p:nvPr>
            <p:ph type="sldNum" sz="quarter" idx="5"/>
          </p:nvPr>
        </p:nvSpPr>
        <p:spPr/>
        <p:txBody>
          <a:bodyPr/>
          <a:lstStyle/>
          <a:p>
            <a:fld id="{F2ADB8F7-A780-C042-949E-A59673EAA896}" type="slidenum">
              <a:rPr lang="en-GB" smtClean="0"/>
              <a:t>1</a:t>
            </a:fld>
            <a:endParaRPr lang="en-GB"/>
          </a:p>
        </p:txBody>
      </p:sp>
    </p:spTree>
    <p:extLst>
      <p:ext uri="{BB962C8B-B14F-4D97-AF65-F5344CB8AC3E}">
        <p14:creationId xmlns:p14="http://schemas.microsoft.com/office/powerpoint/2010/main" val="3421817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a:t>Image: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effectLst/>
                <a:highlight>
                  <a:srgbClr val="FFFF00"/>
                </a:highlight>
                <a:latin typeface="Calibri" panose="020F0502020204030204" pitchFamily="34" charset="0"/>
                <a:cs typeface="Calibri" panose="020F0502020204030204" pitchFamily="34" charset="0"/>
              </a:rPr>
              <a:t>PA Wire (photographer) ‘Keely Hodgkinson celebrates’ &lt;https://</a:t>
            </a:r>
            <a:r>
              <a:rPr lang="en-GB" sz="1200" b="0" i="0" err="1">
                <a:effectLst/>
                <a:highlight>
                  <a:srgbClr val="FFFF00"/>
                </a:highlight>
                <a:latin typeface="Calibri" panose="020F0502020204030204" pitchFamily="34" charset="0"/>
                <a:cs typeface="Calibri" panose="020F0502020204030204" pitchFamily="34" charset="0"/>
              </a:rPr>
              <a:t>www.independent.co.uk</a:t>
            </a:r>
            <a:r>
              <a:rPr lang="en-GB" sz="1200" b="0" i="0">
                <a:effectLst/>
                <a:highlight>
                  <a:srgbClr val="FFFF00"/>
                </a:highlight>
                <a:latin typeface="Calibri" panose="020F0502020204030204" pitchFamily="34" charset="0"/>
                <a:cs typeface="Calibri" panose="020F0502020204030204" pitchFamily="34" charset="0"/>
              </a:rPr>
              <a:t>/sport/shellyann-fraserpryce-adam-gemili-tokyo-team-gb-keely-hodgkinson-b1874079.html</a:t>
            </a:r>
            <a:r>
              <a:rPr lang="en-GB" sz="1200">
                <a:highlight>
                  <a:srgbClr val="FFFF00"/>
                </a:highlight>
                <a:latin typeface="Calibri" panose="020F0502020204030204" pitchFamily="34" charset="0"/>
                <a:cs typeface="Calibri" panose="020F0502020204030204" pitchFamily="34" charset="0"/>
              </a:rPr>
              <a:t>&gt; </a:t>
            </a:r>
            <a:r>
              <a:rPr lang="en-GB" sz="1200" b="0" i="0">
                <a:effectLst/>
                <a:latin typeface="Calibri" panose="020F0502020204030204" pitchFamily="34" charset="0"/>
                <a:cs typeface="Calibri" panose="020F0502020204030204" pitchFamily="34" charset="0"/>
              </a:rPr>
              <a:t>[accessed 17 December 2023].</a:t>
            </a:r>
          </a:p>
          <a:p>
            <a:r>
              <a:rPr lang="en-GB" sz="1200">
                <a:latin typeface="Calibri" panose="020F0502020204030204" pitchFamily="34" charset="0"/>
                <a:cs typeface="Calibri" panose="020F0502020204030204" pitchFamily="34" charset="0"/>
              </a:rPr>
              <a:t>Davor Geber (photographer) ‘</a:t>
            </a:r>
            <a:r>
              <a:rPr lang="en-GB" sz="1200" b="0" i="0" u="none" strike="noStrike">
                <a:effectLst/>
                <a:latin typeface="Calibri" panose="020F0502020204030204" pitchFamily="34" charset="0"/>
                <a:cs typeface="Calibri" panose="020F0502020204030204" pitchFamily="34" charset="0"/>
              </a:rPr>
              <a:t>The tribunal case centred around an employee’s reference to a colleague’s status as a grandmother. &lt;https://</a:t>
            </a:r>
            <a:r>
              <a:rPr lang="en-GB" sz="1200" b="0" i="0" u="none" strike="noStrike" err="1">
                <a:effectLst/>
                <a:latin typeface="Calibri" panose="020F0502020204030204" pitchFamily="34" charset="0"/>
                <a:cs typeface="Calibri" panose="020F0502020204030204" pitchFamily="34" charset="0"/>
              </a:rPr>
              <a:t>www.cio.com</a:t>
            </a:r>
            <a:r>
              <a:rPr lang="en-GB" sz="1200" b="0" i="0" u="none" strike="noStrike">
                <a:effectLst/>
                <a:latin typeface="Calibri" panose="020F0502020204030204" pitchFamily="34" charset="0"/>
                <a:cs typeface="Calibri" panose="020F0502020204030204" pitchFamily="34" charset="0"/>
              </a:rPr>
              <a:t>/article/288554/best-practices-how-to-create-an-effective-business-continuity-plan.html&gt; [accessed 08 January 2024].</a:t>
            </a:r>
            <a:endParaRPr lang="en-GB"/>
          </a:p>
        </p:txBody>
      </p:sp>
      <p:sp>
        <p:nvSpPr>
          <p:cNvPr id="4" name="Slide Number Placeholder 3"/>
          <p:cNvSpPr>
            <a:spLocks noGrp="1"/>
          </p:cNvSpPr>
          <p:nvPr>
            <p:ph type="sldNum" sz="quarter" idx="5"/>
          </p:nvPr>
        </p:nvSpPr>
        <p:spPr/>
        <p:txBody>
          <a:bodyPr/>
          <a:lstStyle/>
          <a:p>
            <a:fld id="{F2ADB8F7-A780-C042-949E-A59673EAA896}" type="slidenum">
              <a:rPr lang="en-GB" smtClean="0"/>
              <a:t>2</a:t>
            </a:fld>
            <a:endParaRPr lang="en-GB"/>
          </a:p>
        </p:txBody>
      </p:sp>
    </p:spTree>
    <p:extLst>
      <p:ext uri="{BB962C8B-B14F-4D97-AF65-F5344CB8AC3E}">
        <p14:creationId xmlns:p14="http://schemas.microsoft.com/office/powerpoint/2010/main" val="895687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atin typeface="Calibri" panose="020F0502020204030204" pitchFamily="34" charset="0"/>
                <a:cs typeface="Calibri" panose="020F0502020204030204" pitchFamily="34" charset="0"/>
              </a:rPr>
              <a:t>Sun Tzu, also known as Sun Wu or </a:t>
            </a:r>
            <a:r>
              <a:rPr lang="en-GB" err="1">
                <a:latin typeface="Calibri" panose="020F0502020204030204" pitchFamily="34" charset="0"/>
                <a:cs typeface="Calibri" panose="020F0502020204030204" pitchFamily="34" charset="0"/>
              </a:rPr>
              <a:t>Sunzi</a:t>
            </a:r>
            <a:r>
              <a:rPr lang="en-GB">
                <a:latin typeface="Calibri" panose="020F0502020204030204" pitchFamily="34" charset="0"/>
                <a:cs typeface="Calibri" panose="020F0502020204030204" pitchFamily="34" charset="0"/>
              </a:rPr>
              <a:t>, was a trusted advisor to the King of Wu in the sixth century BCE. His work was compiled during the final century of the </a:t>
            </a:r>
            <a:r>
              <a:rPr lang="en-GB" err="1">
                <a:latin typeface="Calibri" panose="020F0502020204030204" pitchFamily="34" charset="0"/>
                <a:cs typeface="Calibri" panose="020F0502020204030204" pitchFamily="34" charset="0"/>
              </a:rPr>
              <a:t>Zhanguo</a:t>
            </a:r>
            <a:r>
              <a:rPr lang="en-GB">
                <a:latin typeface="Calibri" panose="020F0502020204030204" pitchFamily="34" charset="0"/>
                <a:cs typeface="Calibri" panose="020F0502020204030204" pitchFamily="34" charset="0"/>
              </a:rPr>
              <a:t> period (475-221 BCE).</a:t>
            </a:r>
          </a:p>
          <a:p>
            <a:endParaRPr lang="en-GB">
              <a:latin typeface="Calibri" panose="020F0502020204030204" pitchFamily="34" charset="0"/>
              <a:cs typeface="Calibri" panose="020F0502020204030204" pitchFamily="34" charset="0"/>
            </a:endParaRPr>
          </a:p>
          <a:p>
            <a:r>
              <a:rPr lang="en-GB">
                <a:latin typeface="Calibri" panose="020F0502020204030204" pitchFamily="34" charset="0"/>
                <a:cs typeface="Calibri" panose="020F0502020204030204" pitchFamily="34" charset="0"/>
              </a:rPr>
              <a:t>The Art of War is a timeless Chinese general Sun Tzu masterpiece. In this book, he combined his philosophical and strategic knowledge to create a work that has inspired world leaders for centuries with its ancient manuscript on military tactics. Even in modern warfare, we can see the influence of Sun Tzu's writings, which is a testament to the lasting power of his words. His strategies continue to shape the thinking of generals and leaders worldwide.</a:t>
            </a:r>
          </a:p>
          <a:p>
            <a:endParaRPr lang="en-GB">
              <a:latin typeface="Calibri" panose="020F0502020204030204" pitchFamily="34" charset="0"/>
              <a:cs typeface="Calibri" panose="020F0502020204030204" pitchFamily="34" charset="0"/>
            </a:endParaRPr>
          </a:p>
          <a:p>
            <a:r>
              <a:rPr lang="en-GB">
                <a:latin typeface="Calibri" panose="020F0502020204030204" pitchFamily="34" charset="0"/>
                <a:cs typeface="Calibri" panose="020F0502020204030204" pitchFamily="34" charset="0"/>
              </a:rPr>
              <a:t>Sun Tzu's Art of War has dramatically impacted modern-day life. This influential book has been studied by military strategists, business leaders, and politicians worldwide, and its principles have been applied in various fields. The book emphasises preparation, strategic thinking, and understanding one's strengths and weaknesses, as well as those of the opponent, which has proven incredibly valuable. With its guidance on effective leadership, conflict resolution, and problem-solving, Sun Tzu's Art of War is essential for anyone seeking success in competitive environments.</a:t>
            </a:r>
          </a:p>
          <a:p>
            <a:endParaRPr lang="en-GB">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alibri" panose="020F0502020204030204" pitchFamily="34" charset="0"/>
                <a:cs typeface="Calibri" panose="020F0502020204030204" pitchFamily="34" charset="0"/>
              </a:rPr>
              <a:t>Professors consider this one of the best books on strategy and warfare.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a:solidFill>
                <a:srgbClr val="0E101A"/>
              </a:solidFill>
              <a:effectLst/>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u="sng" strike="noStrike">
                <a:solidFill>
                  <a:srgbClr val="0E101A"/>
                </a:solidFill>
                <a:effectLst/>
                <a:latin typeface="Calibri" panose="020F0502020204030204" pitchFamily="34" charset="0"/>
                <a:cs typeface="Calibri" panose="020F0502020204030204" pitchFamily="34" charset="0"/>
              </a:rPr>
              <a:t>Referencing</a:t>
            </a:r>
            <a:r>
              <a:rPr lang="en-GB" b="0" i="0" u="none" strike="noStrike">
                <a:solidFill>
                  <a:srgbClr val="0E101A"/>
                </a:solidFill>
                <a:effectLst/>
                <a:latin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600"/>
              </a:spcBef>
              <a:spcAft>
                <a:spcPts val="0"/>
              </a:spcAft>
              <a:buClrTx/>
              <a:buSzTx/>
              <a:buFontTx/>
              <a:buNone/>
              <a:tabLst/>
              <a:defRPr/>
            </a:pPr>
            <a:r>
              <a:rPr lang="en-GB" sz="1200" b="0" i="0" u="none" strike="noStrike">
                <a:solidFill>
                  <a:srgbClr val="0E101A"/>
                </a:solidFill>
                <a:effectLst/>
                <a:latin typeface="Calibri" panose="020F0502020204030204" pitchFamily="34" charset="0"/>
                <a:cs typeface="Calibri" panose="020F0502020204030204" pitchFamily="34" charset="0"/>
              </a:rPr>
              <a:t>Sun Tzu and Michael </a:t>
            </a:r>
            <a:r>
              <a:rPr lang="en-GB" sz="1200" b="0" i="0" u="none" strike="noStrike" err="1">
                <a:solidFill>
                  <a:srgbClr val="0E101A"/>
                </a:solidFill>
                <a:effectLst/>
                <a:latin typeface="Calibri" panose="020F0502020204030204" pitchFamily="34" charset="0"/>
                <a:cs typeface="Calibri" panose="020F0502020204030204" pitchFamily="34" charset="0"/>
              </a:rPr>
              <a:t>Nylan</a:t>
            </a:r>
            <a:r>
              <a:rPr lang="en-GB" sz="1200" b="0" i="0" u="none" strike="noStrike">
                <a:solidFill>
                  <a:srgbClr val="0E101A"/>
                </a:solidFill>
                <a:effectLst/>
                <a:latin typeface="Calibri" panose="020F0502020204030204" pitchFamily="34" charset="0"/>
                <a:cs typeface="Calibri" panose="020F0502020204030204" pitchFamily="34" charset="0"/>
              </a:rPr>
              <a:t>, </a:t>
            </a:r>
            <a:r>
              <a:rPr lang="en-GB" sz="1200" b="0" i="1" u="none" strike="noStrike">
                <a:solidFill>
                  <a:srgbClr val="0E101A"/>
                </a:solidFill>
                <a:effectLst/>
                <a:latin typeface="Calibri" panose="020F0502020204030204" pitchFamily="34" charset="0"/>
                <a:cs typeface="Calibri" panose="020F0502020204030204" pitchFamily="34" charset="0"/>
              </a:rPr>
              <a:t>Art of War</a:t>
            </a:r>
            <a:r>
              <a:rPr lang="en-GB" sz="1200" b="0" i="0" u="none" strike="noStrike">
                <a:solidFill>
                  <a:srgbClr val="0E101A"/>
                </a:solidFill>
                <a:effectLst/>
                <a:latin typeface="Calibri" panose="020F0502020204030204" pitchFamily="34" charset="0"/>
                <a:cs typeface="Calibri" panose="020F0502020204030204" pitchFamily="34" charset="0"/>
              </a:rPr>
              <a:t> (New York: W. W. Norton &amp; Company, 2020).</a:t>
            </a:r>
          </a:p>
          <a:p>
            <a:pPr marL="0" indent="0" algn="l">
              <a:spcBef>
                <a:spcPts val="600"/>
              </a:spcBef>
              <a:spcAft>
                <a:spcPts val="0"/>
              </a:spcAft>
              <a:buNone/>
            </a:pPr>
            <a:r>
              <a:rPr lang="en-GB" sz="1200" b="0" i="0" u="none" strike="noStrike">
                <a:solidFill>
                  <a:srgbClr val="0E101A"/>
                </a:solidFill>
                <a:effectLst/>
                <a:latin typeface="Calibri" panose="020F0502020204030204" pitchFamily="34" charset="0"/>
                <a:cs typeface="Calibri" panose="020F0502020204030204" pitchFamily="34" charset="0"/>
              </a:rPr>
              <a:t>Manuel </a:t>
            </a:r>
            <a:r>
              <a:rPr lang="en-GB" sz="1200" b="0" i="0" u="none" strike="noStrike" err="1">
                <a:solidFill>
                  <a:srgbClr val="0E101A"/>
                </a:solidFill>
                <a:effectLst/>
                <a:latin typeface="Calibri" panose="020F0502020204030204" pitchFamily="34" charset="0"/>
                <a:cs typeface="Calibri" panose="020F0502020204030204" pitchFamily="34" charset="0"/>
              </a:rPr>
              <a:t>Poejo</a:t>
            </a:r>
            <a:r>
              <a:rPr lang="en-GB" sz="1200" b="0" i="0" u="none" strike="noStrike">
                <a:solidFill>
                  <a:srgbClr val="0E101A"/>
                </a:solidFill>
                <a:effectLst/>
                <a:latin typeface="Calibri" panose="020F0502020204030204" pitchFamily="34" charset="0"/>
                <a:cs typeface="Calibri" panose="020F0502020204030204" pitchFamily="34" charset="0"/>
              </a:rPr>
              <a:t> Torres, </a:t>
            </a:r>
            <a:r>
              <a:rPr lang="en-GB" sz="1200" b="0" i="1" u="none" strike="noStrike">
                <a:solidFill>
                  <a:srgbClr val="0E101A"/>
                </a:solidFill>
                <a:effectLst/>
                <a:latin typeface="Calibri" panose="020F0502020204030204" pitchFamily="34" charset="0"/>
                <a:cs typeface="Calibri" panose="020F0502020204030204" pitchFamily="34" charset="0"/>
              </a:rPr>
              <a:t>Sun Tzu Art of War </a:t>
            </a:r>
            <a:r>
              <a:rPr lang="en-GB" sz="1200" b="0" i="0" u="none" strike="noStrike">
                <a:solidFill>
                  <a:srgbClr val="0E101A"/>
                </a:solidFill>
                <a:effectLst/>
                <a:latin typeface="Calibri" panose="020F0502020204030204" pitchFamily="34" charset="0"/>
                <a:cs typeface="Calibri" panose="020F0502020204030204" pitchFamily="34" charset="0"/>
              </a:rPr>
              <a:t>(2018) &lt;https://</a:t>
            </a:r>
            <a:r>
              <a:rPr lang="en-GB" sz="1200" b="0" i="0" u="none" strike="noStrike" err="1">
                <a:solidFill>
                  <a:srgbClr val="0E101A"/>
                </a:solidFill>
                <a:effectLst/>
                <a:latin typeface="Calibri" panose="020F0502020204030204" pitchFamily="34" charset="0"/>
                <a:cs typeface="Calibri" panose="020F0502020204030204" pitchFamily="34" charset="0"/>
              </a:rPr>
              <a:t>www.jwc.nato.int</a:t>
            </a:r>
            <a:r>
              <a:rPr lang="en-GB" sz="1200" b="0" i="0" u="none" strike="noStrike">
                <a:solidFill>
                  <a:srgbClr val="0E101A"/>
                </a:solidFill>
                <a:effectLst/>
                <a:latin typeface="Calibri" panose="020F0502020204030204" pitchFamily="34" charset="0"/>
                <a:cs typeface="Calibri" panose="020F0502020204030204" pitchFamily="34" charset="0"/>
              </a:rPr>
              <a:t>/images/stories/</a:t>
            </a:r>
            <a:r>
              <a:rPr lang="en-GB" sz="1200" b="0" i="0" u="none" strike="noStrike" err="1">
                <a:solidFill>
                  <a:srgbClr val="0E101A"/>
                </a:solidFill>
                <a:effectLst/>
                <a:latin typeface="Calibri" panose="020F0502020204030204" pitchFamily="34" charset="0"/>
                <a:cs typeface="Calibri" panose="020F0502020204030204" pitchFamily="34" charset="0"/>
              </a:rPr>
              <a:t>threeswords</a:t>
            </a:r>
            <a:r>
              <a:rPr lang="en-GB" sz="1200" b="0" i="0" u="none" strike="noStrike">
                <a:solidFill>
                  <a:srgbClr val="0E101A"/>
                </a:solidFill>
                <a:effectLst/>
                <a:latin typeface="Calibri" panose="020F0502020204030204" pitchFamily="34" charset="0"/>
                <a:cs typeface="Calibri" panose="020F0502020204030204" pitchFamily="34" charset="0"/>
              </a:rPr>
              <a:t>/SUNTZU_2018.pdf&gt; [accessed 19 December 2023].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u="none" strike="noStrike">
              <a:solidFill>
                <a:srgbClr val="0E101A"/>
              </a:solidFill>
              <a:effectLst/>
              <a:latin typeface="Calibri" panose="020F0502020204030204" pitchFamily="34" charset="0"/>
              <a:cs typeface="Calibri" panose="020F0502020204030204" pitchFamily="34" charset="0"/>
            </a:endParaRPr>
          </a:p>
          <a:p>
            <a:endParaRPr lang="en-GB">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F2ADB8F7-A780-C042-949E-A59673EAA896}" type="slidenum">
              <a:rPr lang="en-GB" smtClean="0"/>
              <a:t>3</a:t>
            </a:fld>
            <a:endParaRPr lang="en-GB"/>
          </a:p>
        </p:txBody>
      </p:sp>
    </p:spTree>
    <p:extLst>
      <p:ext uri="{BB962C8B-B14F-4D97-AF65-F5344CB8AC3E}">
        <p14:creationId xmlns:p14="http://schemas.microsoft.com/office/powerpoint/2010/main" val="58752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supreme art of war is to subdue the enemy without fighting," - Sun Tzu. </a:t>
            </a:r>
          </a:p>
          <a:p>
            <a:endParaRPr lang="en-GB" dirty="0"/>
          </a:p>
          <a:p>
            <a:r>
              <a:rPr lang="en-GB" b="0" i="0" u="none" strike="noStrike" dirty="0">
                <a:solidFill>
                  <a:srgbClr val="0E101A"/>
                </a:solidFill>
                <a:effectLst/>
              </a:rPr>
              <a:t>Sun Tzu's book The Art of War has significantly impacted fields like military strategy, leadership, politics, and philosophy. His book is still relevant today and helps people think strategically and adapt. Sun Tzu's ideas are timeless and have influenced many different areas, resulting in great success. Even though societies have changed since he wrote it, his book is helpful. People can interpret his ideas in their way, but they are practical and valuable. </a:t>
            </a:r>
          </a:p>
          <a:p>
            <a:endParaRPr lang="en-GB" b="0" i="0" u="none" strike="noStrike" dirty="0">
              <a:solidFill>
                <a:srgbClr val="0E101A"/>
              </a:solidFill>
              <a:effectLst/>
            </a:endParaRPr>
          </a:p>
          <a:p>
            <a:r>
              <a:rPr lang="en-GB" dirty="0"/>
              <a:t>An analogy to explain the influence of Art of War on the world would be that of a playbook used in sports. Just as a playbook provides strategies, tactics, and techniques for a team to win a game, Art of War offers similar guidance for winning battles. The book's teachings have been applied not only to warfare but also to business, politics, and other fields where competition and strategy play a critical role. Just as a successful sports team uses their playbook to gain an advantage over its opponents, individuals and organisations have used the Art of War to gain an edge in their respective fields.</a:t>
            </a:r>
          </a:p>
          <a:p>
            <a:endParaRPr lang="en-GB" dirty="0"/>
          </a:p>
          <a:p>
            <a:r>
              <a:rPr lang="en-GB" b="1" u="sng" dirty="0"/>
              <a:t>Referencing</a:t>
            </a:r>
            <a:r>
              <a:rPr lang="en-GB" dirty="0"/>
              <a:t>:</a:t>
            </a:r>
          </a:p>
          <a:p>
            <a:r>
              <a:rPr lang="en-GB" sz="1800" dirty="0">
                <a:effectLst/>
                <a:latin typeface="Calibri" panose="020F0502020204030204" pitchFamily="34" charset="0"/>
              </a:rPr>
              <a:t>Tzu and </a:t>
            </a:r>
            <a:r>
              <a:rPr lang="en-GB" sz="1800" dirty="0" err="1">
                <a:effectLst/>
                <a:latin typeface="Calibri" panose="020F0502020204030204" pitchFamily="34" charset="0"/>
              </a:rPr>
              <a:t>Nylan</a:t>
            </a:r>
            <a:r>
              <a:rPr lang="en-GB" sz="1800" dirty="0">
                <a:effectLst/>
                <a:latin typeface="Calibri" panose="020F0502020204030204" pitchFamily="34" charset="0"/>
              </a:rPr>
              <a:t>, </a:t>
            </a:r>
            <a:r>
              <a:rPr lang="en-GB" sz="1800" i="1" dirty="0">
                <a:effectLst/>
                <a:latin typeface="Calibri" panose="020F0502020204030204" pitchFamily="34" charset="0"/>
              </a:rPr>
              <a:t>Art of War.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cs typeface="Calibri" panose="020F0502020204030204" pitchFamily="34" charset="0"/>
              </a:rPr>
              <a:t>Jozef Hlavaty &amp; Jan Lizbetin, ‘The Use of the Art of War Ideas in the Strategic Decision-making of the Company’, Transportation Research Procedia, 55 (2021), 1273-1280. &lt;https://</a:t>
            </a:r>
            <a:r>
              <a:rPr lang="en-GB" sz="1200" dirty="0" err="1">
                <a:effectLst/>
                <a:latin typeface="Calibri" panose="020F0502020204030204" pitchFamily="34" charset="0"/>
                <a:cs typeface="Calibri" panose="020F0502020204030204" pitchFamily="34" charset="0"/>
              </a:rPr>
              <a:t>www.sciencedirect.com</a:t>
            </a:r>
            <a:r>
              <a:rPr lang="en-GB" sz="1200" dirty="0">
                <a:effectLst/>
                <a:latin typeface="Calibri" panose="020F0502020204030204" pitchFamily="34" charset="0"/>
                <a:cs typeface="Calibri" panose="020F0502020204030204" pitchFamily="34" charset="0"/>
              </a:rPr>
              <a:t>/science/article/</a:t>
            </a:r>
            <a:r>
              <a:rPr lang="en-GB" sz="1200" dirty="0" err="1">
                <a:effectLst/>
                <a:latin typeface="Calibri" panose="020F0502020204030204" pitchFamily="34" charset="0"/>
                <a:cs typeface="Calibri" panose="020F0502020204030204" pitchFamily="34" charset="0"/>
              </a:rPr>
              <a:t>pii</a:t>
            </a:r>
            <a:r>
              <a:rPr lang="en-GB" sz="1200" dirty="0">
                <a:effectLst/>
                <a:latin typeface="Calibri" panose="020F0502020204030204" pitchFamily="34" charset="0"/>
                <a:cs typeface="Calibri" panose="020F0502020204030204" pitchFamily="34" charset="0"/>
              </a:rPr>
              <a:t>/S2352146521005251?via%3Dihub&gt; [accessed 07 January 2024].</a:t>
            </a:r>
            <a:endParaRPr lang="en-GB" sz="1200" dirty="0">
              <a:latin typeface="Calibri" panose="020F0502020204030204" pitchFamily="34" charset="0"/>
              <a:cs typeface="Calibri" panose="020F0502020204030204" pitchFamily="34" charset="0"/>
            </a:endParaRPr>
          </a:p>
          <a:p>
            <a:endParaRPr lang="en-GB" sz="1200" dirty="0">
              <a:latin typeface="Calibri" panose="020F0502020204030204" pitchFamily="34" charset="0"/>
              <a:cs typeface="Calibri" panose="020F0502020204030204" pitchFamily="34"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GB" dirty="0">
              <a:effectLst/>
            </a:endParaRPr>
          </a:p>
          <a:p>
            <a:endParaRPr lang="en-GB" dirty="0"/>
          </a:p>
        </p:txBody>
      </p:sp>
      <p:sp>
        <p:nvSpPr>
          <p:cNvPr id="4" name="Slide Number Placeholder 3"/>
          <p:cNvSpPr>
            <a:spLocks noGrp="1"/>
          </p:cNvSpPr>
          <p:nvPr>
            <p:ph type="sldNum" sz="quarter" idx="10"/>
          </p:nvPr>
        </p:nvSpPr>
        <p:spPr/>
        <p:txBody>
          <a:bodyPr/>
          <a:lstStyle/>
          <a:p>
            <a:fld id="{F2ADB8F7-A780-C042-949E-A59673EAA896}" type="slidenum">
              <a:rPr lang="en-GB" smtClean="0"/>
              <a:t>4</a:t>
            </a:fld>
            <a:endParaRPr lang="en-GB"/>
          </a:p>
        </p:txBody>
      </p:sp>
    </p:spTree>
    <p:extLst>
      <p:ext uri="{BB962C8B-B14F-4D97-AF65-F5344CB8AC3E}">
        <p14:creationId xmlns:p14="http://schemas.microsoft.com/office/powerpoint/2010/main" val="2916249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Bef>
                <a:spcPts val="0"/>
              </a:spcBef>
              <a:spcAft>
                <a:spcPts val="0"/>
              </a:spcAft>
            </a:pPr>
            <a:r>
              <a:rPr lang="en-GB" b="0" i="0" u="none" strike="noStrike" dirty="0">
                <a:solidFill>
                  <a:schemeClr val="tx1"/>
                </a:solidFill>
                <a:effectLst/>
              </a:rPr>
              <a:t>Sun Tzu's The Art of War has been widely applied in warfare, influencing military strategies, tactics, leadership, and decision-making throughout history. Its teachings have been used for strategic planning and tactical execution, deception and psychological warfare, adaptability and flexibility, intelligence gathering and analysis, leadership and command. The principles of understanding the terrain, knowing the enemy, adapting strategies, and effective leadership have all been drawn from "The Art of War" and applied by military commanders in leading their forces to victory.</a:t>
            </a:r>
            <a:br>
              <a:rPr lang="en-GB" b="0" i="0" u="none" strike="noStrike" dirty="0">
                <a:solidFill>
                  <a:schemeClr val="tx1"/>
                </a:solidFill>
                <a:effectLst/>
              </a:rPr>
            </a:br>
            <a:endParaRPr lang="en-GB" b="0" i="0" u="none" strike="noStrike" dirty="0">
              <a:solidFill>
                <a:schemeClr val="tx1"/>
              </a:solidFill>
              <a:effectLst/>
            </a:endParaRPr>
          </a:p>
          <a:p>
            <a:pPr algn="l">
              <a:spcBef>
                <a:spcPts val="0"/>
              </a:spcBef>
              <a:spcAft>
                <a:spcPts val="0"/>
              </a:spcAft>
            </a:pPr>
            <a:r>
              <a:rPr lang="en-GB" b="0" i="0" u="none" strike="noStrike" dirty="0">
                <a:solidFill>
                  <a:schemeClr val="tx1"/>
                </a:solidFill>
                <a:effectLst/>
              </a:rPr>
              <a:t>Military commanders have used Sun Tzu's teachings to create strategic plans and execute tactics. The teachings emphasise understanding the terrain, knowing the enemy, and adapting strategies to exploit weaknesses. Deception, misinformation, and uncertainty have also been employed to gain strategic advantages, deceive opponents, and weaken their morale. Adapting to changing circumstances on the battlefield, altering tactics based on enemy movements, and responding swiftly to unexpected situations are crucial to success. Understanding the enemy's capabilities, intentions, and weaknesses through surveillance, espionage, and information gathering is also essential. Leaders can apply Sun Tzu's principles in effective leadership, strategic decision-making, and fostering troop unity.</a:t>
            </a:r>
          </a:p>
          <a:p>
            <a:pPr algn="l">
              <a:spcBef>
                <a:spcPts val="0"/>
              </a:spcBef>
              <a:spcAft>
                <a:spcPts val="0"/>
              </a:spcAft>
            </a:pPr>
            <a:endParaRPr lang="en-GB" b="0" i="0" u="none" strike="noStrike" dirty="0">
              <a:solidFill>
                <a:srgbClr val="0E101A"/>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a:solidFill>
                  <a:schemeClr val="tx1"/>
                </a:solidFill>
                <a:effectLst/>
              </a:rPr>
              <a:t>For my second assignment, I will focus on the relevance of Sun Tzu's Art of War in modern warfare and its influence on the military.</a:t>
            </a:r>
          </a:p>
          <a:p>
            <a:pPr algn="l">
              <a:spcBef>
                <a:spcPts val="0"/>
              </a:spcBef>
              <a:spcAft>
                <a:spcPts val="0"/>
              </a:spcAft>
            </a:pPr>
            <a:endParaRPr lang="en-GB" b="0" i="0" u="none" strike="noStrike" dirty="0">
              <a:solidFill>
                <a:srgbClr val="0E101A"/>
              </a:solidFill>
              <a:effectLst/>
            </a:endParaRPr>
          </a:p>
          <a:p>
            <a:pPr algn="l">
              <a:spcBef>
                <a:spcPts val="0"/>
              </a:spcBef>
              <a:spcAft>
                <a:spcPts val="0"/>
              </a:spcAft>
            </a:pPr>
            <a:r>
              <a:rPr lang="en-GB" b="1" i="0" u="none" strike="noStrike" dirty="0">
                <a:solidFill>
                  <a:srgbClr val="0E101A"/>
                </a:solidFill>
                <a:effectLst/>
              </a:rPr>
              <a:t>World War II - Operation Fortitude: -- </a:t>
            </a:r>
            <a:r>
              <a:rPr lang="en-GB" b="0" i="0" u="none" strike="noStrike" dirty="0">
                <a:solidFill>
                  <a:srgbClr val="0E101A"/>
                </a:solidFill>
                <a:effectLst/>
              </a:rPr>
              <a:t>FIND EVIDENCE</a:t>
            </a:r>
          </a:p>
          <a:p>
            <a:pPr algn="l">
              <a:spcBef>
                <a:spcPts val="0"/>
              </a:spcBef>
              <a:spcAft>
                <a:spcPts val="0"/>
              </a:spcAft>
            </a:pPr>
            <a:r>
              <a:rPr lang="en-GB" b="0" i="0" u="none" strike="noStrike" dirty="0">
                <a:solidFill>
                  <a:srgbClr val="0E101A"/>
                </a:solidFill>
                <a:effectLst/>
              </a:rPr>
              <a:t>During World War II, the Allies used strategic deception tactics similar to those taught by Sun Tzu. Operation Fortitude, a crucial part of the D-Day invasion, involved spreading false information and setting up decoy operations to confuse German forces about the actual location of the invasion. This psychological warfare and strategic deception aligned with Sun Tzu's focus on deceiving the enemy.</a:t>
            </a:r>
          </a:p>
          <a:p>
            <a:endParaRPr lang="en-GB" dirty="0">
              <a:latin typeface="Calibri" panose="020F0502020204030204" pitchFamily="34" charset="0"/>
              <a:cs typeface="Calibri" panose="020F0502020204030204" pitchFamily="34" charset="0"/>
            </a:endParaRPr>
          </a:p>
          <a:p>
            <a:r>
              <a:rPr lang="en-GB" b="1" u="sng" dirty="0">
                <a:latin typeface="Calibri" panose="020F0502020204030204" pitchFamily="34" charset="0"/>
                <a:cs typeface="Calibri" panose="020F0502020204030204" pitchFamily="34" charset="0"/>
              </a:rPr>
              <a:t>Referencing</a:t>
            </a:r>
            <a:r>
              <a:rPr lang="en-GB" dirty="0">
                <a:latin typeface="Calibri" panose="020F0502020204030204" pitchFamily="34" charset="0"/>
                <a:cs typeface="Calibri" panose="020F0502020204030204" pitchFamily="34" charset="0"/>
              </a:rPr>
              <a:t>:</a:t>
            </a:r>
          </a:p>
          <a:p>
            <a:r>
              <a:rPr lang="en-GB" b="0" i="0" u="none" strike="noStrike" dirty="0">
                <a:solidFill>
                  <a:srgbClr val="0E101A"/>
                </a:solidFill>
                <a:effectLst/>
                <a:latin typeface="Calibri" panose="020F0502020204030204" pitchFamily="34" charset="0"/>
                <a:cs typeface="Calibri" panose="020F0502020204030204" pitchFamily="34" charset="0"/>
              </a:rPr>
              <a:t>Torres, 2018.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dirty="0">
                <a:solidFill>
                  <a:srgbClr val="0E101A"/>
                </a:solidFill>
                <a:effectLst/>
                <a:latin typeface="Calibri" panose="020F0502020204030204" pitchFamily="34" charset="0"/>
                <a:cs typeface="Calibri" panose="020F0502020204030204" pitchFamily="34" charset="0"/>
              </a:rPr>
              <a:t>Michael Howard &amp; Peter Paret</a:t>
            </a:r>
            <a:r>
              <a:rPr lang="en-GB" sz="1800" dirty="0">
                <a:effectLst/>
                <a:latin typeface="Calibri" panose="020F0502020204030204" pitchFamily="34" charset="0"/>
              </a:rPr>
              <a:t>, </a:t>
            </a:r>
            <a:r>
              <a:rPr lang="en-GB" sz="1800" b="0" i="0" u="none" strike="noStrike" dirty="0">
                <a:solidFill>
                  <a:srgbClr val="0E101A"/>
                </a:solidFill>
                <a:effectLst/>
                <a:latin typeface="Calibri" panose="020F0502020204030204" pitchFamily="34" charset="0"/>
                <a:cs typeface="Calibri" panose="020F0502020204030204" pitchFamily="34" charset="0"/>
              </a:rPr>
              <a:t>On War </a:t>
            </a:r>
            <a:r>
              <a:rPr lang="en-GB" sz="1800" dirty="0">
                <a:effectLst/>
                <a:latin typeface="Calibri" panose="020F0502020204030204" pitchFamily="34" charset="0"/>
              </a:rPr>
              <a:t>(</a:t>
            </a:r>
            <a:r>
              <a:rPr lang="en-GB" sz="1800" b="0" i="0" u="none" strike="noStrike" dirty="0">
                <a:solidFill>
                  <a:srgbClr val="0E101A"/>
                </a:solidFill>
                <a:effectLst/>
                <a:latin typeface="Calibri" panose="020F0502020204030204" pitchFamily="34" charset="0"/>
                <a:cs typeface="Calibri" panose="020F0502020204030204" pitchFamily="34" charset="0"/>
              </a:rPr>
              <a:t>New Jersey</a:t>
            </a:r>
            <a:r>
              <a:rPr lang="en-GB" sz="1800" dirty="0">
                <a:effectLst/>
                <a:latin typeface="Calibri" panose="020F0502020204030204" pitchFamily="34" charset="0"/>
              </a:rPr>
              <a:t>: </a:t>
            </a:r>
            <a:r>
              <a:rPr lang="en-GB" sz="1800" b="0" i="0" u="none" strike="noStrike" dirty="0">
                <a:solidFill>
                  <a:srgbClr val="0E101A"/>
                </a:solidFill>
                <a:effectLst/>
                <a:latin typeface="Calibri" panose="020F0502020204030204" pitchFamily="34" charset="0"/>
                <a:cs typeface="Calibri" panose="020F0502020204030204" pitchFamily="34" charset="0"/>
              </a:rPr>
              <a:t>Princeton University Press, </a:t>
            </a:r>
            <a:r>
              <a:rPr lang="en-GB" sz="1800" dirty="0">
                <a:effectLst/>
                <a:latin typeface="Calibri" panose="020F0502020204030204" pitchFamily="34" charset="0"/>
              </a:rPr>
              <a:t>1976).</a:t>
            </a:r>
            <a:endParaRPr lang="en-GB" dirty="0">
              <a:effectLst/>
            </a:endParaRPr>
          </a:p>
          <a:p>
            <a:endParaRPr lang="en-GB" b="0" i="0" u="none" strike="noStrike" dirty="0">
              <a:solidFill>
                <a:srgbClr val="0E101A"/>
              </a:solidFill>
              <a:effectLst/>
              <a:latin typeface="Calibri" panose="020F0502020204030204" pitchFamily="34" charset="0"/>
              <a:cs typeface="Calibri" panose="020F0502020204030204" pitchFamily="34" charset="0"/>
            </a:endParaRPr>
          </a:p>
          <a:p>
            <a:r>
              <a:rPr lang="en-GB" b="1" i="0" u="sng" strike="noStrike" dirty="0">
                <a:solidFill>
                  <a:srgbClr val="0E101A"/>
                </a:solidFill>
                <a:effectLst/>
                <a:latin typeface="Calibri" panose="020F0502020204030204" pitchFamily="34" charset="0"/>
                <a:cs typeface="Calibri" panose="020F0502020204030204" pitchFamily="34" charset="0"/>
              </a:rPr>
              <a:t>Images</a:t>
            </a:r>
            <a:r>
              <a:rPr lang="en-GB" b="0" i="0" u="none" strike="noStrike" dirty="0">
                <a:solidFill>
                  <a:srgbClr val="0E101A"/>
                </a:solidFill>
                <a:effectLst/>
                <a:latin typeface="Calibri" panose="020F0502020204030204" pitchFamily="34" charset="0"/>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Calibri" panose="020F0502020204030204" pitchFamily="34" charset="0"/>
                <a:cs typeface="Calibri" panose="020F0502020204030204" pitchFamily="34" charset="0"/>
              </a:rPr>
              <a:t>Andrew Craft (photographer) ‘</a:t>
            </a:r>
            <a:r>
              <a:rPr lang="en-GB" sz="1200" b="0" i="0" u="none" strike="noStrike" dirty="0">
                <a:effectLst/>
                <a:latin typeface="Calibri" panose="020F0502020204030204" pitchFamily="34" charset="0"/>
                <a:cs typeface="Calibri" panose="020F0502020204030204" pitchFamily="34" charset="0"/>
              </a:rPr>
              <a:t>Soldiers with the 1st Expeditionary Force of Niger (EFoN), the country’s premier anti-terrorism unit, take part in an air interdiction exercise.</a:t>
            </a:r>
            <a:r>
              <a:rPr lang="en-GB" sz="1200" b="0" i="0" dirty="0">
                <a:effectLst/>
                <a:latin typeface="Calibri" panose="020F0502020204030204" pitchFamily="34" charset="0"/>
                <a:cs typeface="Calibri" panose="020F0502020204030204" pitchFamily="34" charset="0"/>
              </a:rPr>
              <a:t>’ &lt;https://www.rollingstone.com/politics/politics-features/war-or-terror-africa-sahel-niger-pentagon-1234612083/&gt; [accessed 17 December 2023].</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Calibri" panose="020F0502020204030204" pitchFamily="34" charset="0"/>
                <a:cs typeface="Calibri" panose="020F0502020204030204" pitchFamily="34" charset="0"/>
              </a:rPr>
              <a:t>Ian Forsyth (photographer), ‘</a:t>
            </a:r>
            <a:r>
              <a:rPr lang="en-GB" sz="1200" b="0" i="0" u="none" strike="noStrike" dirty="0">
                <a:effectLst/>
                <a:latin typeface="Calibri" panose="020F0502020204030204" pitchFamily="34" charset="0"/>
                <a:cs typeface="Calibri" panose="020F0502020204030204" pitchFamily="34" charset="0"/>
              </a:rPr>
              <a:t>The number of Army soldiers has dropped by 4 per cent in the last year, down to just 75,983</a:t>
            </a:r>
            <a:r>
              <a:rPr lang="en-GB" sz="1200" b="0" i="0" dirty="0">
                <a:effectLst/>
                <a:latin typeface="Calibri" panose="020F0502020204030204" pitchFamily="34" charset="0"/>
                <a:cs typeface="Calibri" panose="020F0502020204030204" pitchFamily="34" charset="0"/>
              </a:rPr>
              <a:t>’ &lt;https://www.telegraph.co.uk/news/2023/12/16/troop-numbers-british-armed-forces-falls-record-low/&gt;</a:t>
            </a:r>
            <a:r>
              <a:rPr lang="en-GB" sz="1200" dirty="0">
                <a:latin typeface="Calibri" panose="020F0502020204030204" pitchFamily="34" charset="0"/>
                <a:cs typeface="Calibri" panose="020F0502020204030204" pitchFamily="34" charset="0"/>
              </a:rPr>
              <a:t> </a:t>
            </a:r>
            <a:r>
              <a:rPr lang="en-GB" sz="1200" b="0" i="0" dirty="0">
                <a:effectLst/>
                <a:latin typeface="Calibri" panose="020F0502020204030204" pitchFamily="34" charset="0"/>
                <a:cs typeface="Calibri" panose="020F0502020204030204" pitchFamily="34" charset="0"/>
              </a:rPr>
              <a:t>[accessed 17 December 2023].</a:t>
            </a:r>
            <a:endParaRPr lang="en-GB" sz="1200" b="0" i="0" u="none" strike="noStrike" dirty="0">
              <a:effectLst/>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dirty="0">
                <a:effectLst/>
                <a:latin typeface="Calibri" panose="020F0502020204030204" pitchFamily="34" charset="0"/>
                <a:cs typeface="Calibri" panose="020F0502020204030204" pitchFamily="34" charset="0"/>
              </a:rPr>
              <a:t>Lithuanian Land Forces (photographer), ‘Will to Fight’ &lt;https://www.rand.org/pubs/research_briefs/RB10040.html&gt; </a:t>
            </a:r>
            <a:r>
              <a:rPr lang="en-GB" sz="1200" b="0" i="0" dirty="0">
                <a:effectLst/>
                <a:latin typeface="Calibri" panose="020F0502020204030204" pitchFamily="34" charset="0"/>
                <a:cs typeface="Calibri" panose="020F0502020204030204" pitchFamily="34" charset="0"/>
              </a:rPr>
              <a:t>[accessed 17 December 2023].</a:t>
            </a:r>
            <a:endParaRPr lang="en-GB" sz="1200" b="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Calibri" panose="020F0502020204030204" pitchFamily="34" charset="0"/>
                <a:cs typeface="Calibri" panose="020F0502020204030204" pitchFamily="34" charset="0"/>
              </a:rPr>
              <a:t>Ministry of Defence (photographer), ‘</a:t>
            </a:r>
            <a:r>
              <a:rPr lang="en-GB" sz="1200" b="0" i="0" u="none" strike="noStrike" dirty="0">
                <a:effectLst/>
                <a:latin typeface="Calibri" panose="020F0502020204030204" pitchFamily="34" charset="0"/>
                <a:cs typeface="Calibri" panose="020F0502020204030204" pitchFamily="34" charset="0"/>
              </a:rPr>
              <a:t>Women to serve in close combat roles in the British military</a:t>
            </a:r>
            <a:r>
              <a:rPr lang="en-GB" sz="1200" dirty="0">
                <a:latin typeface="Calibri" panose="020F0502020204030204" pitchFamily="34" charset="0"/>
                <a:cs typeface="Calibri" panose="020F0502020204030204" pitchFamily="34" charset="0"/>
              </a:rPr>
              <a:t>’ &lt;https://www.bbc.com/news/uk-36746917&gt; </a:t>
            </a:r>
            <a:r>
              <a:rPr lang="en-GB" sz="1200" b="0" i="0" dirty="0">
                <a:effectLst/>
                <a:latin typeface="Calibri" panose="020F0502020204030204" pitchFamily="34" charset="0"/>
                <a:cs typeface="Calibri" panose="020F0502020204030204" pitchFamily="34" charset="0"/>
              </a:rPr>
              <a:t>[accessed 17 December 2023].</a:t>
            </a:r>
          </a:p>
        </p:txBody>
      </p:sp>
      <p:sp>
        <p:nvSpPr>
          <p:cNvPr id="4" name="Slide Number Placeholder 3"/>
          <p:cNvSpPr>
            <a:spLocks noGrp="1"/>
          </p:cNvSpPr>
          <p:nvPr>
            <p:ph type="sldNum" sz="quarter" idx="5"/>
          </p:nvPr>
        </p:nvSpPr>
        <p:spPr/>
        <p:txBody>
          <a:bodyPr/>
          <a:lstStyle/>
          <a:p>
            <a:fld id="{F2ADB8F7-A780-C042-949E-A59673EAA896}" type="slidenum">
              <a:rPr lang="en-GB" smtClean="0"/>
              <a:t>5</a:t>
            </a:fld>
            <a:endParaRPr lang="en-GB" dirty="0"/>
          </a:p>
        </p:txBody>
      </p:sp>
    </p:spTree>
    <p:extLst>
      <p:ext uri="{BB962C8B-B14F-4D97-AF65-F5344CB8AC3E}">
        <p14:creationId xmlns:p14="http://schemas.microsoft.com/office/powerpoint/2010/main" val="3096018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Calibri" panose="020F0502020204030204" pitchFamily="34" charset="0"/>
                <a:cs typeface="Calibri" panose="020F0502020204030204" pitchFamily="34" charset="0"/>
              </a:rPr>
              <a:t>The Art of War, a book written initially about military strategy, has significantly impacted sports. The book's teachings share similarities with sports tactics, which athletes, coaches, and strategists use to gain an advantage over opponents. Sun Tzu's guidance has even been applied to games like chess, which require strategic thinking.</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Athletes have found Sun Tzu's psychological insights helpful in understanding their opponents' mindsets, taking advantage of weaknesses, and controlling their emotions. These tactics help athletes outmanoeuvre opponents without confrontation.</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Sun Tzu's teachings on preparation and planning also apply to sports training and game preparation. Athletes and coaches use them to assess opponents' strengths and weaknesses and create effective game plans.</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Adaptability is critical in sports, and Sun Tzu's teachings on flexibility and adaptability are reflected in sports strategies that require quick adjustments based on changing game situations. Athletes often adapt tactics mid-game, mirroring Sun Tzu's emphasis on flexibility in strategy.</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Effective leadership, motivation, and unity are essential for sports teams to achieve their goals. The Art of War by Sun Tzu guides these principles. However, using psychological tactics, exploiting weaknesses, and winning unfairly in competitive sports raise ethical concerns.</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Athletes and coaches use The Art of War to enhance their performance and approach to competitive sports. It is essential to consider fair play, sportsmanship, and ethical boundaries in sports.</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pPr algn="l">
              <a:spcBef>
                <a:spcPts val="0"/>
              </a:spcBef>
              <a:spcAft>
                <a:spcPts val="0"/>
              </a:spcAft>
            </a:pPr>
            <a:r>
              <a:rPr lang="en-GB" b="1" i="0" u="sng" strike="noStrike" dirty="0">
                <a:solidFill>
                  <a:srgbClr val="0E101A"/>
                </a:solidFill>
                <a:effectLst/>
                <a:latin typeface="Calibri" panose="020F0502020204030204" pitchFamily="34" charset="0"/>
                <a:cs typeface="Calibri" panose="020F0502020204030204" pitchFamily="34" charset="0"/>
              </a:rPr>
              <a:t>Specific examples:</a:t>
            </a:r>
          </a:p>
          <a:p>
            <a:pPr algn="l">
              <a:spcBef>
                <a:spcPts val="0"/>
              </a:spcBef>
              <a:spcAft>
                <a:spcPts val="0"/>
              </a:spcAft>
            </a:pPr>
            <a:r>
              <a:rPr lang="en-GB" b="1" i="0" u="none" strike="noStrike" dirty="0">
                <a:solidFill>
                  <a:srgbClr val="0E101A"/>
                </a:solidFill>
                <a:effectLst/>
                <a:latin typeface="Calibri" panose="020F0502020204030204" pitchFamily="34" charset="0"/>
                <a:cs typeface="Calibri" panose="020F0502020204030204" pitchFamily="34" charset="0"/>
              </a:rPr>
              <a:t>Rugby: New Zealand All Blacks' Team Culture</a:t>
            </a:r>
          </a:p>
          <a:p>
            <a:pPr algn="l">
              <a:spcBef>
                <a:spcPts val="0"/>
              </a:spcBef>
              <a:spcAft>
                <a:spcPts val="0"/>
              </a:spcAft>
            </a:pPr>
            <a:r>
              <a:rPr lang="en-GB" b="0" i="0" u="none" strike="noStrike" dirty="0">
                <a:solidFill>
                  <a:srgbClr val="0E101A"/>
                </a:solidFill>
                <a:effectLst/>
                <a:latin typeface="Calibri" panose="020F0502020204030204" pitchFamily="34" charset="0"/>
                <a:cs typeface="Calibri" panose="020F0502020204030204" pitchFamily="34" charset="0"/>
              </a:rPr>
              <a:t>The rugby team of New Zealand, also known as the All Blacks, has a well-established reputation for success and a strong team culture. The team draws inspiration from "The Art of War" regarding their approach to leadership, unity, and mental preparation. Sun Tzu's teachings on effective teamwork and leadership align with the team's emphasis on leadership, adapting strategies, and fostering unity among players.</a:t>
            </a:r>
            <a:br>
              <a:rPr lang="en-GB" b="0" i="0" u="none" strike="noStrike" dirty="0">
                <a:solidFill>
                  <a:srgbClr val="0E101A"/>
                </a:solidFill>
                <a:effectLst/>
                <a:latin typeface="Calibri" panose="020F0502020204030204" pitchFamily="34" charset="0"/>
                <a:cs typeface="Calibri" panose="020F0502020204030204" pitchFamily="34" charset="0"/>
              </a:rPr>
            </a:br>
            <a:endParaRPr lang="en-GB" b="0" i="0" u="none" strike="noStrike" dirty="0">
              <a:solidFill>
                <a:srgbClr val="0E101A"/>
              </a:solidFill>
              <a:effectLst/>
              <a:latin typeface="Calibri" panose="020F0502020204030204" pitchFamily="34" charset="0"/>
              <a:cs typeface="Calibri" panose="020F0502020204030204" pitchFamily="34" charset="0"/>
            </a:endParaRPr>
          </a:p>
          <a:p>
            <a:pPr algn="l">
              <a:spcBef>
                <a:spcPts val="0"/>
              </a:spcBef>
              <a:spcAft>
                <a:spcPts val="0"/>
              </a:spcAft>
            </a:pPr>
            <a:r>
              <a:rPr lang="en-GB" b="1" i="0" u="none" strike="noStrike" dirty="0">
                <a:solidFill>
                  <a:srgbClr val="0E101A"/>
                </a:solidFill>
                <a:effectLst/>
                <a:latin typeface="Calibri" panose="020F0502020204030204" pitchFamily="34" charset="0"/>
                <a:cs typeface="Calibri" panose="020F0502020204030204" pitchFamily="34" charset="0"/>
              </a:rPr>
              <a:t>Football: Sir Alex Ferguson's Leadership (Manchester United) </a:t>
            </a:r>
            <a:endParaRPr lang="en-GB" b="0" i="0" u="none" strike="noStrike" dirty="0">
              <a:solidFill>
                <a:srgbClr val="0E101A"/>
              </a:solidFill>
              <a:effectLst/>
              <a:latin typeface="Calibri" panose="020F0502020204030204" pitchFamily="34" charset="0"/>
              <a:cs typeface="Calibri" panose="020F0502020204030204" pitchFamily="34" charset="0"/>
            </a:endParaRPr>
          </a:p>
          <a:p>
            <a:pPr algn="l">
              <a:spcBef>
                <a:spcPts val="0"/>
              </a:spcBef>
              <a:spcAft>
                <a:spcPts val="0"/>
              </a:spcAft>
            </a:pPr>
            <a:r>
              <a:rPr lang="en-GB" b="0" i="0" u="none" strike="noStrike" dirty="0">
                <a:solidFill>
                  <a:srgbClr val="0E101A"/>
                </a:solidFill>
                <a:effectLst/>
                <a:latin typeface="Calibri" panose="020F0502020204030204" pitchFamily="34" charset="0"/>
                <a:cs typeface="Calibri" panose="020F0502020204030204" pitchFamily="34" charset="0"/>
              </a:rPr>
              <a:t>Sir Alex Ferguson </a:t>
            </a:r>
            <a:r>
              <a:rPr lang="en-GB" b="1" i="0" u="none" strike="noStrike" dirty="0">
                <a:solidFill>
                  <a:srgbClr val="0E101A"/>
                </a:solidFill>
                <a:effectLst/>
                <a:latin typeface="Calibri" panose="020F0502020204030204" pitchFamily="34" charset="0"/>
                <a:cs typeface="Calibri" panose="020F0502020204030204" pitchFamily="34" charset="0"/>
              </a:rPr>
              <a:t>(3),</a:t>
            </a:r>
            <a:r>
              <a:rPr lang="en-GB" b="0" i="0" u="none" strike="noStrike" dirty="0">
                <a:solidFill>
                  <a:srgbClr val="0E101A"/>
                </a:solidFill>
                <a:effectLst/>
                <a:latin typeface="Calibri" panose="020F0502020204030204" pitchFamily="34" charset="0"/>
                <a:cs typeface="Calibri" panose="020F0502020204030204" pitchFamily="34" charset="0"/>
              </a:rPr>
              <a:t> the renowned manager of Manchester United, was a master of football management who drew inspiration from the ancient military strategist Sun Tzu. Following Sun Tzu's principles, Ferguson achieved unparalleled success and created a lasting legacy in the sport. He prepared meticulously for every game, analysed his opponents' weaknesses, and adjusted his tactics on the fly - all by Sun Tzu's teachings on strategy and flexibility. Additionally, Ferguson's ability to inspire and motivate his team to greatness directly resulted from his deep understanding of Sun Tzu's philosophy. By studying the ancient text and applying its lessons to football, Ferguson elevated himself to the highest level of managerial excellence, leaving a lasting impact on the sport that is still felt today. </a:t>
            </a:r>
            <a:endParaRPr lang="en-GB" b="1" i="0" u="none" strike="noStrike" dirty="0">
              <a:solidFill>
                <a:srgbClr val="0E101A"/>
              </a:solidFill>
              <a:effectLst/>
              <a:latin typeface="Calibri" panose="020F0502020204030204" pitchFamily="34" charset="0"/>
              <a:cs typeface="Calibri" panose="020F0502020204030204" pitchFamily="34" charset="0"/>
            </a:endParaRPr>
          </a:p>
          <a:p>
            <a:pPr algn="l">
              <a:spcBef>
                <a:spcPts val="0"/>
              </a:spcBef>
              <a:spcAft>
                <a:spcPts val="0"/>
              </a:spcAft>
            </a:pPr>
            <a:endParaRPr lang="en-GB" b="0" i="0" u="none" strike="noStrike" dirty="0">
              <a:solidFill>
                <a:srgbClr val="0E101A"/>
              </a:solidFill>
              <a:effectLst/>
              <a:latin typeface="Calibri" panose="020F0502020204030204" pitchFamily="34" charset="0"/>
              <a:cs typeface="Calibri" panose="020F0502020204030204" pitchFamily="34" charset="0"/>
            </a:endParaRPr>
          </a:p>
          <a:p>
            <a:pPr algn="l">
              <a:spcBef>
                <a:spcPts val="0"/>
              </a:spcBef>
              <a:spcAft>
                <a:spcPts val="0"/>
              </a:spcAft>
            </a:pPr>
            <a:r>
              <a:rPr lang="en-GB" b="1" i="0" u="none" strike="noStrike" dirty="0">
                <a:solidFill>
                  <a:srgbClr val="0E101A"/>
                </a:solidFill>
                <a:effectLst/>
                <a:latin typeface="Calibri" panose="020F0502020204030204" pitchFamily="34" charset="0"/>
                <a:cs typeface="Calibri" panose="020F0502020204030204" pitchFamily="34" charset="0"/>
              </a:rPr>
              <a:t>Tennis: Roger Federer's Strategic Adaptability</a:t>
            </a:r>
            <a:endParaRPr lang="en-GB" b="0" i="0" u="none" strike="noStrike" dirty="0">
              <a:solidFill>
                <a:srgbClr val="0E101A"/>
              </a:solidFill>
              <a:effectLst/>
              <a:latin typeface="Calibri" panose="020F0502020204030204" pitchFamily="34" charset="0"/>
              <a:cs typeface="Calibri" panose="020F0502020204030204" pitchFamily="34" charset="0"/>
            </a:endParaRPr>
          </a:p>
          <a:p>
            <a:pPr algn="l">
              <a:spcBef>
                <a:spcPts val="0"/>
              </a:spcBef>
              <a:spcAft>
                <a:spcPts val="0"/>
              </a:spcAft>
            </a:pPr>
            <a:r>
              <a:rPr lang="en-GB" b="0" i="0" u="none" strike="noStrike" dirty="0">
                <a:solidFill>
                  <a:srgbClr val="0E101A"/>
                </a:solidFill>
                <a:effectLst/>
                <a:latin typeface="Calibri" panose="020F0502020204030204" pitchFamily="34" charset="0"/>
                <a:cs typeface="Calibri" panose="020F0502020204030204" pitchFamily="34" charset="0"/>
              </a:rPr>
              <a:t>Roger Federer, regarded as one of the greatest tennis players of all time, demonstrated strategic adaptability compared to Sun Tzu's teachings. His exceptional ability to analyse his opponents, make necessary adjustments during the game and exploit their weaknesses showcased his strategic prowess, reminiscent of Sun Tzu's emphasis on adaptability and understanding one's adversaries.</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r>
              <a:rPr lang="en-GB" b="1" u="sng" dirty="0">
                <a:latin typeface="Calibri" panose="020F0502020204030204" pitchFamily="34" charset="0"/>
                <a:cs typeface="Calibri" panose="020F0502020204030204" pitchFamily="34" charset="0"/>
              </a:rPr>
              <a:t>Referencing: </a:t>
            </a:r>
            <a:endParaRPr lang="en-GB" dirty="0">
              <a:latin typeface="Calibri" panose="020F0502020204030204" pitchFamily="34" charset="0"/>
              <a:cs typeface="Calibri" panose="020F0502020204030204" pitchFamily="34" charset="0"/>
            </a:endParaRPr>
          </a:p>
          <a:p>
            <a:pPr marL="0" indent="0">
              <a:spcBef>
                <a:spcPts val="600"/>
              </a:spcBef>
              <a:buNone/>
            </a:pPr>
            <a:r>
              <a:rPr lang="en-GB" sz="1200" b="0" i="0" u="none" strike="noStrike" dirty="0">
                <a:effectLst/>
                <a:latin typeface="Calibri" panose="020F0502020204030204" pitchFamily="34" charset="0"/>
                <a:cs typeface="Calibri" panose="020F0502020204030204" pitchFamily="34" charset="0"/>
              </a:rPr>
              <a:t>Robin Bairner, </a:t>
            </a:r>
            <a:r>
              <a:rPr lang="en-GB" sz="1200" b="0" i="1" u="none" strike="noStrike" dirty="0">
                <a:effectLst/>
                <a:latin typeface="Calibri" panose="020F0502020204030204" pitchFamily="34" charset="0"/>
                <a:cs typeface="Calibri" panose="020F0502020204030204" pitchFamily="34" charset="0"/>
              </a:rPr>
              <a:t>Sir Alex Ferguson: Manchester United history &amp; managerial career profiled (2019)</a:t>
            </a:r>
            <a:r>
              <a:rPr lang="en-GB" sz="1200" b="0" i="0" u="none" strike="noStrike" dirty="0">
                <a:effectLst/>
                <a:latin typeface="Calibri" panose="020F0502020204030204" pitchFamily="34" charset="0"/>
                <a:cs typeface="Calibri" panose="020F0502020204030204" pitchFamily="34" charset="0"/>
              </a:rPr>
              <a:t> &lt;https://www.goal.com/en-tza/news/sir-alex-ferguson-manchester-united-history--managerial-career-profiled/1oeahji6r8eu6189gihl5qfu3y&gt; [accessed 06 January 2024]</a:t>
            </a:r>
          </a:p>
          <a:p>
            <a:pPr marL="0" indent="0">
              <a:spcBef>
                <a:spcPts val="600"/>
              </a:spcBef>
              <a:buNone/>
            </a:pPr>
            <a:r>
              <a:rPr lang="en-GB" sz="1200" b="0" i="0" u="none" strike="noStrike" dirty="0">
                <a:effectLst/>
                <a:latin typeface="Calibri" panose="020F0502020204030204" pitchFamily="34" charset="0"/>
                <a:cs typeface="Calibri" panose="020F0502020204030204" pitchFamily="34" charset="0"/>
              </a:rPr>
              <a:t>RogerFederer.com, profile, (2024) &lt;https://rogerfederer.com/index.php/profile&gt; [accessed 06 Janaury 2024].</a:t>
            </a:r>
          </a:p>
          <a:p>
            <a:pPr marL="0" indent="0">
              <a:spcBef>
                <a:spcPts val="600"/>
              </a:spcBef>
              <a:buNone/>
            </a:pPr>
            <a:r>
              <a:rPr lang="en-GB" sz="1200" b="0" i="0" u="none" strike="noStrike" dirty="0">
                <a:effectLst/>
                <a:latin typeface="Calibri" panose="020F0502020204030204" pitchFamily="34" charset="0"/>
                <a:cs typeface="Calibri" panose="020F0502020204030204" pitchFamily="34" charset="0"/>
              </a:rPr>
              <a:t>Grant, Robert M. Grant 'The Resource-Based Theory of Competitive Advantage: Implications for Strategy Formulation', </a:t>
            </a:r>
            <a:r>
              <a:rPr lang="en-GB" sz="1200" b="0" i="1" u="none" strike="noStrike" dirty="0">
                <a:effectLst/>
                <a:latin typeface="Calibri" panose="020F0502020204030204" pitchFamily="34" charset="0"/>
                <a:cs typeface="Calibri" panose="020F0502020204030204" pitchFamily="34" charset="0"/>
              </a:rPr>
              <a:t>California Management Review</a:t>
            </a:r>
            <a:r>
              <a:rPr lang="en-GB" sz="1200" b="0" i="0" u="none" strike="noStrike" dirty="0">
                <a:effectLst/>
                <a:latin typeface="Calibri" panose="020F0502020204030204" pitchFamily="34" charset="0"/>
                <a:cs typeface="Calibri" panose="020F0502020204030204" pitchFamily="34" charset="0"/>
              </a:rPr>
              <a:t>, 33.3 (1991), 1-33 (p.8). [https://www.blackwellpublishing.com/content/BPL_Images/Content_store/Sample_Chapter/0631231358/grant.pdf&gt; [accessed 07 January 2024].</a:t>
            </a:r>
            <a:endParaRPr lang="en-GB" sz="1200" b="1" u="sng" dirty="0">
              <a:highlight>
                <a:srgbClr val="00FF00"/>
              </a:highlight>
              <a:latin typeface="Calibri" panose="020F0502020204030204" pitchFamily="34" charset="0"/>
              <a:cs typeface="Calibri" panose="020F0502020204030204" pitchFamily="34" charset="0"/>
            </a:endParaRPr>
          </a:p>
          <a:p>
            <a:pPr marL="0" indent="0">
              <a:spcBef>
                <a:spcPts val="600"/>
              </a:spcBef>
              <a:buNone/>
            </a:pPr>
            <a:r>
              <a:rPr lang="en-GB" sz="1200" b="0" i="0" u="none" strike="noStrike" dirty="0">
                <a:effectLst/>
                <a:latin typeface="Calibri" panose="020F0502020204030204" pitchFamily="34" charset="0"/>
                <a:cs typeface="Calibri" panose="020F0502020204030204" pitchFamily="34" charset="0"/>
              </a:rPr>
              <a:t>New Zealand Rugby (2024) &lt;https://www.allblacks.com&gt; [accessed 07 January 2024].</a:t>
            </a:r>
          </a:p>
          <a:p>
            <a:pPr marL="0" indent="0" algn="l">
              <a:spcBef>
                <a:spcPts val="600"/>
              </a:spcBef>
              <a:spcAft>
                <a:spcPts val="0"/>
              </a:spcAft>
              <a:buNone/>
            </a:pPr>
            <a:r>
              <a:rPr lang="en-GB" sz="1200" b="0" i="0" u="none" strike="noStrike" dirty="0">
                <a:effectLst/>
                <a:latin typeface="Calibri" panose="020F0502020204030204" pitchFamily="34" charset="0"/>
                <a:cs typeface="Calibri" panose="020F0502020204030204" pitchFamily="34" charset="0"/>
              </a:rPr>
              <a:t>The Sports Vault, </a:t>
            </a:r>
            <a:r>
              <a:rPr lang="en-GB" sz="1200" b="0" i="1" u="none" strike="noStrike" dirty="0">
                <a:effectLst/>
                <a:latin typeface="Calibri" panose="020F0502020204030204" pitchFamily="34" charset="0"/>
                <a:cs typeface="Calibri" panose="020F0502020204030204" pitchFamily="34" charset="0"/>
              </a:rPr>
              <a:t>The Art of War in Modern-Day Sports</a:t>
            </a:r>
            <a:r>
              <a:rPr lang="en-GB" sz="1200" b="0" i="0" u="none" strike="noStrike" dirty="0">
                <a:effectLst/>
                <a:latin typeface="Calibri" panose="020F0502020204030204" pitchFamily="34" charset="0"/>
                <a:cs typeface="Calibri" panose="020F0502020204030204" pitchFamily="34" charset="0"/>
              </a:rPr>
              <a:t> [video]. 2022 &lt;https://youtu.be/ofxqQOdGjWs?si=YOWCKyJGKoV9KQhH&gt; [accessed 07 January 2024].</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r>
              <a:rPr lang="en-GB" b="1" u="sng" dirty="0">
                <a:latin typeface="Calibri" panose="020F0502020204030204" pitchFamily="34" charset="0"/>
                <a:cs typeface="Calibri" panose="020F0502020204030204" pitchFamily="34" charset="0"/>
              </a:rPr>
              <a:t>Images</a:t>
            </a:r>
            <a:r>
              <a:rPr lang="en-GB" dirty="0">
                <a:latin typeface="Calibri" panose="020F0502020204030204" pitchFamily="34" charset="0"/>
                <a:cs typeface="Calibri" panose="020F0502020204030204" pitchFamily="34" charset="0"/>
              </a:rPr>
              <a:t>:</a:t>
            </a:r>
          </a:p>
          <a:p>
            <a:pPr marL="0" indent="0">
              <a:lnSpc>
                <a:spcPct val="110000"/>
              </a:lnSpc>
              <a:spcBef>
                <a:spcPts val="600"/>
              </a:spcBef>
              <a:buNone/>
            </a:pPr>
            <a:r>
              <a:rPr lang="en-GB" sz="1200" dirty="0">
                <a:highlight>
                  <a:srgbClr val="FFFF00"/>
                </a:highlight>
                <a:latin typeface="Calibri" panose="020F0502020204030204" pitchFamily="34" charset="0"/>
                <a:cs typeface="Calibri" panose="020F0502020204030204" pitchFamily="34" charset="0"/>
              </a:rPr>
              <a:t>All Blacks.Com, ‘</a:t>
            </a:r>
            <a:r>
              <a:rPr lang="en-GB" sz="1200" i="0" u="none" strike="noStrike" dirty="0">
                <a:effectLst/>
                <a:latin typeface="Calibri" panose="020F0502020204030204" pitchFamily="34" charset="0"/>
                <a:cs typeface="Calibri" panose="020F0502020204030204" pitchFamily="34" charset="0"/>
              </a:rPr>
              <a:t>Ardie Savea Wins Top Prize At Asb Rugby Awards</a:t>
            </a:r>
            <a:r>
              <a:rPr lang="en-GB" sz="1200" dirty="0">
                <a:highlight>
                  <a:srgbClr val="FFFF00"/>
                </a:highlight>
                <a:latin typeface="Calibri" panose="020F0502020204030204" pitchFamily="34" charset="0"/>
                <a:cs typeface="Calibri" panose="020F0502020204030204" pitchFamily="34" charset="0"/>
              </a:rPr>
              <a:t>’ &lt;https://www.Allblacks.Com/Fixtures/All-blacks/&gt; </a:t>
            </a:r>
            <a:r>
              <a:rPr lang="en-GB" sz="1200" b="0" i="0" dirty="0">
                <a:effectLst/>
                <a:latin typeface="Calibri" panose="020F0502020204030204" pitchFamily="34" charset="0"/>
                <a:cs typeface="Calibri" panose="020F0502020204030204" pitchFamily="34" charset="0"/>
              </a:rPr>
              <a:t>[accessed 17 December 2023].</a:t>
            </a:r>
            <a:endParaRPr lang="en-GB" sz="1200" dirty="0">
              <a:highlight>
                <a:srgbClr val="FFFF00"/>
              </a:highlight>
              <a:latin typeface="Calibri" panose="020F0502020204030204" pitchFamily="34" charset="0"/>
              <a:cs typeface="Calibri" panose="020F0502020204030204" pitchFamily="34" charset="0"/>
            </a:endParaRPr>
          </a:p>
          <a:p>
            <a:pPr marL="0" indent="0">
              <a:lnSpc>
                <a:spcPct val="110000"/>
              </a:lnSpc>
              <a:spcBef>
                <a:spcPts val="600"/>
              </a:spcBef>
              <a:buNone/>
            </a:pPr>
            <a:r>
              <a:rPr lang="en-GB" sz="1200" dirty="0">
                <a:highlight>
                  <a:srgbClr val="FFFF00"/>
                </a:highlight>
                <a:latin typeface="Calibri" panose="020F0502020204030204" pitchFamily="34" charset="0"/>
                <a:cs typeface="Calibri" panose="020F0502020204030204" pitchFamily="34" charset="0"/>
              </a:rPr>
              <a:t>Reuters (photographer) ‘Roger Federer underwent triple knee surgery’ &lt;https://www.telegraph.co.uk/tennis/2022/02/02/roger-federer-facing-make-break-months-return-balance/&gt; </a:t>
            </a:r>
            <a:r>
              <a:rPr lang="en-GB" sz="1200" b="0" i="0" dirty="0">
                <a:effectLst/>
                <a:latin typeface="Calibri" panose="020F0502020204030204" pitchFamily="34" charset="0"/>
                <a:cs typeface="Calibri" panose="020F0502020204030204" pitchFamily="34" charset="0"/>
              </a:rPr>
              <a:t>[accessed 17 December 2023].</a:t>
            </a:r>
            <a:endParaRPr lang="en-GB" sz="1200" dirty="0">
              <a:highlight>
                <a:srgbClr val="FFFF00"/>
              </a:highlight>
              <a:latin typeface="Calibri" panose="020F0502020204030204" pitchFamily="34" charset="0"/>
              <a:cs typeface="Calibri" panose="020F0502020204030204" pitchFamily="34" charset="0"/>
            </a:endParaRPr>
          </a:p>
          <a:p>
            <a:pPr marL="0" indent="0">
              <a:lnSpc>
                <a:spcPct val="110000"/>
              </a:lnSpc>
              <a:spcBef>
                <a:spcPts val="600"/>
              </a:spcBef>
              <a:buNone/>
            </a:pPr>
            <a:r>
              <a:rPr lang="en-GB" sz="1200" dirty="0">
                <a:highlight>
                  <a:srgbClr val="FFFF00"/>
                </a:highlight>
                <a:latin typeface="Calibri" panose="020F0502020204030204" pitchFamily="34" charset="0"/>
                <a:cs typeface="Calibri" panose="020F0502020204030204" pitchFamily="34" charset="0"/>
              </a:rPr>
              <a:t>Sky Sports (photographer) &lt;https://www.skysports.com/football/news/11096/8916447/premier-league-former-manchester-united-manager-sir-alex-ferguson-reveals-blueprint&gt;  </a:t>
            </a:r>
            <a:r>
              <a:rPr lang="en-GB" sz="1200" b="0" i="0" dirty="0">
                <a:effectLst/>
                <a:latin typeface="Calibri" panose="020F0502020204030204" pitchFamily="34" charset="0"/>
                <a:cs typeface="Calibri" panose="020F0502020204030204" pitchFamily="34" charset="0"/>
              </a:rPr>
              <a:t>[accessed 17 December 2023].</a:t>
            </a:r>
          </a:p>
          <a:p>
            <a:pPr marL="0" indent="0">
              <a:lnSpc>
                <a:spcPct val="110000"/>
              </a:lnSpc>
              <a:spcBef>
                <a:spcPts val="600"/>
              </a:spcBef>
              <a:buNone/>
              <a:defRPr/>
            </a:pPr>
            <a:r>
              <a:rPr lang="en-GB" sz="1200" b="0" i="0" dirty="0">
                <a:effectLst/>
                <a:highlight>
                  <a:srgbClr val="FFFF00"/>
                </a:highlight>
                <a:latin typeface="Calibri" panose="020F0502020204030204" pitchFamily="34" charset="0"/>
                <a:cs typeface="Calibri" panose="020F0502020204030204" pitchFamily="34" charset="0"/>
              </a:rPr>
              <a:t>PA Wire, ‘Keely Hodgkinson celebrates’, 2021.</a:t>
            </a:r>
            <a:endParaRPr lang="en-GB" sz="1200" b="0" i="0"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F2ADB8F7-A780-C042-949E-A59673EAA896}" type="slidenum">
              <a:rPr lang="en-GB" smtClean="0"/>
              <a:t>6</a:t>
            </a:fld>
            <a:endParaRPr lang="en-GB" dirty="0"/>
          </a:p>
        </p:txBody>
      </p:sp>
    </p:spTree>
    <p:extLst>
      <p:ext uri="{BB962C8B-B14F-4D97-AF65-F5344CB8AC3E}">
        <p14:creationId xmlns:p14="http://schemas.microsoft.com/office/powerpoint/2010/main" val="1405070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Calibri" panose="020F0502020204030204" pitchFamily="34" charset="0"/>
                <a:cs typeface="Calibri" panose="020F0502020204030204" pitchFamily="34" charset="0"/>
              </a:rPr>
              <a:t>The Art of War has had a significant impact on politics. Many politicians and leaders have studied and applied its principles to their strategies. The book highlights the importance of understanding oneself and one's opponent and the significance of deception, patience, and flexibility in achieving victory. </a:t>
            </a:r>
          </a:p>
          <a:p>
            <a:endParaRPr lang="en-GB" sz="1200" dirty="0">
              <a:latin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Politicians have implemented these principles in their campaigns, negotiations, and policy-making. For instance, some have used the "knowing your enemy" principle to gather intelligence and identify their opponents' weaknesses. Others have exercised the principle of "patience" to wait for the right moment to make a move or negotiate a deal. Overall, the Art of War has significantly influenced politics, and its teachings continue to be studied and applied by leaders worldwide.</a:t>
            </a:r>
          </a:p>
          <a:p>
            <a:pPr algn="l">
              <a:spcBef>
                <a:spcPts val="0"/>
              </a:spcBef>
              <a:spcAft>
                <a:spcPts val="0"/>
              </a:spcAft>
            </a:pPr>
            <a:endParaRPr lang="en-GB" sz="1200" dirty="0">
              <a:latin typeface="Calibri" panose="020F0502020204030204" pitchFamily="34" charset="0"/>
              <a:cs typeface="Calibri" panose="020F0502020204030204" pitchFamily="34" charset="0"/>
            </a:endParaRPr>
          </a:p>
          <a:p>
            <a:pPr algn="l">
              <a:spcBef>
                <a:spcPts val="0"/>
              </a:spcBef>
              <a:spcAft>
                <a:spcPts val="0"/>
              </a:spcAft>
            </a:pPr>
            <a:r>
              <a:rPr lang="en-GB" sz="1200" b="1" i="0" u="sng" strike="noStrike" dirty="0">
                <a:solidFill>
                  <a:srgbClr val="0E101A"/>
                </a:solidFill>
                <a:effectLst/>
                <a:latin typeface="Calibri" panose="020F0502020204030204" pitchFamily="34" charset="0"/>
                <a:cs typeface="Calibri" panose="020F0502020204030204" pitchFamily="34" charset="0"/>
              </a:rPr>
              <a:t>References</a:t>
            </a:r>
            <a:r>
              <a:rPr lang="en-GB" sz="1200" b="0" i="0" u="none" strike="noStrike" dirty="0">
                <a:solidFill>
                  <a:srgbClr val="0E101A"/>
                </a:solidFill>
                <a:effectLst/>
                <a:latin typeface="Calibri" panose="020F0502020204030204" pitchFamily="34" charset="0"/>
                <a:cs typeface="Calibri" panose="020F0502020204030204" pitchFamily="34" charset="0"/>
              </a:rPr>
              <a:t>:</a:t>
            </a:r>
          </a:p>
          <a:p>
            <a:pPr algn="l">
              <a:spcBef>
                <a:spcPts val="0"/>
              </a:spcBef>
              <a:spcAft>
                <a:spcPts val="0"/>
              </a:spcAft>
            </a:pPr>
            <a:r>
              <a:rPr lang="en-GB" sz="1200" b="0" i="0" u="none" strike="noStrike" dirty="0">
                <a:solidFill>
                  <a:srgbClr val="0E101A"/>
                </a:solidFill>
                <a:effectLst/>
                <a:latin typeface="Calibri" panose="020F0502020204030204" pitchFamily="34" charset="0"/>
                <a:cs typeface="Calibri" panose="020F0502020204030204" pitchFamily="34" charset="0"/>
              </a:rPr>
              <a:t>Keerthiraj, Bhup Singh Gaur &amp; Mutyala Suresh, 'From Battlefield to Ballot Box: Applying Sun Tzu's Principles in Modern Political Campaigns', </a:t>
            </a:r>
            <a:r>
              <a:rPr lang="en-GB" sz="1200" b="0" i="1" u="none" strike="noStrike" dirty="0">
                <a:solidFill>
                  <a:srgbClr val="0E101A"/>
                </a:solidFill>
                <a:effectLst/>
                <a:latin typeface="Calibri" panose="020F0502020204030204" pitchFamily="34" charset="0"/>
                <a:cs typeface="Calibri" panose="020F0502020204030204" pitchFamily="34" charset="0"/>
              </a:rPr>
              <a:t>Social Science Journal, </a:t>
            </a:r>
            <a:r>
              <a:rPr lang="en-GB" sz="1200" b="0" i="0" u="none" strike="noStrike" dirty="0">
                <a:solidFill>
                  <a:srgbClr val="0E101A"/>
                </a:solidFill>
                <a:effectLst/>
                <a:latin typeface="Calibri" panose="020F0502020204030204" pitchFamily="34" charset="0"/>
                <a:cs typeface="Calibri" panose="020F0502020204030204" pitchFamily="34" charset="0"/>
              </a:rPr>
              <a:t>13.3 (2023), 1-1860 &lt;https://resmilitaris.net/menu-script/index.php/resmilitaris/article/view/3622&gt; [accessed 07 January 2024].</a:t>
            </a:r>
          </a:p>
          <a:p>
            <a:pPr algn="l">
              <a:spcBef>
                <a:spcPts val="0"/>
              </a:spcBef>
              <a:spcAft>
                <a:spcPts val="0"/>
              </a:spcAft>
            </a:pPr>
            <a:endParaRPr lang="en-GB" sz="1200" dirty="0">
              <a:latin typeface="Calibri" panose="020F0502020204030204" pitchFamily="34" charset="0"/>
              <a:cs typeface="Calibri" panose="020F0502020204030204" pitchFamily="34" charset="0"/>
            </a:endParaRPr>
          </a:p>
          <a:p>
            <a:pPr algn="l">
              <a:spcBef>
                <a:spcPts val="0"/>
              </a:spcBef>
              <a:spcAft>
                <a:spcPts val="0"/>
              </a:spcAft>
            </a:pPr>
            <a:r>
              <a:rPr lang="en-GB" sz="1200" b="1" u="sng" dirty="0">
                <a:latin typeface="Calibri" panose="020F0502020204030204" pitchFamily="34" charset="0"/>
                <a:cs typeface="Calibri" panose="020F0502020204030204" pitchFamily="34" charset="0"/>
              </a:rPr>
              <a:t>Photos:</a:t>
            </a:r>
          </a:p>
          <a:p>
            <a:pPr marL="0" indent="0">
              <a:lnSpc>
                <a:spcPct val="110000"/>
              </a:lnSpc>
              <a:spcBef>
                <a:spcPts val="600"/>
              </a:spcBef>
              <a:buNone/>
              <a:defRPr/>
            </a:pPr>
            <a:r>
              <a:rPr lang="en-GB" sz="1200" b="0" i="0" u="none" strike="noStrike" dirty="0">
                <a:effectLst/>
                <a:latin typeface="Calibri" panose="020F0502020204030204" pitchFamily="34" charset="0"/>
                <a:cs typeface="Calibri" panose="020F0502020204030204" pitchFamily="34" charset="0"/>
              </a:rPr>
              <a:t>Gerardo Giuseppe Ramos Granada </a:t>
            </a:r>
            <a:r>
              <a:rPr lang="en-GB" sz="1200" dirty="0">
                <a:latin typeface="Calibri" panose="020F0502020204030204" pitchFamily="34" charset="0"/>
                <a:cs typeface="Calibri" panose="020F0502020204030204" pitchFamily="34" charset="0"/>
              </a:rPr>
              <a:t>(photographer), ‘</a:t>
            </a:r>
            <a:r>
              <a:rPr lang="en-GB" sz="1200" b="0" i="0" u="none" strike="noStrike" dirty="0">
                <a:effectLst/>
                <a:latin typeface="Calibri" panose="020F0502020204030204" pitchFamily="34" charset="0"/>
                <a:cs typeface="Calibri" panose="020F0502020204030204" pitchFamily="34" charset="0"/>
              </a:rPr>
              <a:t>man making a speech and audience silhouette</a:t>
            </a:r>
            <a:r>
              <a:rPr lang="en-GB" sz="1200" dirty="0">
                <a:latin typeface="Calibri" panose="020F0502020204030204" pitchFamily="34" charset="0"/>
                <a:cs typeface="Calibri" panose="020F0502020204030204" pitchFamily="34" charset="0"/>
              </a:rPr>
              <a:t>’ &lt;https://www.vecteezy.com/vector-art/655023-man-making-a-speech-and-audience-silhouette&gt; [accessed 17 December 2023].</a:t>
            </a:r>
          </a:p>
          <a:p>
            <a:pPr marL="0" marR="0" lvl="0" indent="0" algn="l" defTabSz="914400" rtl="0" eaLnBrk="1" fontAlgn="auto" latinLnBrk="0" hangingPunct="1">
              <a:lnSpc>
                <a:spcPct val="110000"/>
              </a:lnSpc>
              <a:spcBef>
                <a:spcPts val="600"/>
              </a:spcBef>
              <a:spcAft>
                <a:spcPts val="0"/>
              </a:spcAft>
              <a:buClrTx/>
              <a:buSzTx/>
              <a:buFontTx/>
              <a:buNone/>
              <a:tabLst/>
              <a:defRPr/>
            </a:pPr>
            <a:r>
              <a:rPr lang="en-GB" sz="1200" b="0" i="0" u="none" strike="noStrike" dirty="0">
                <a:effectLst/>
                <a:latin typeface="Calibri" panose="020F0502020204030204" pitchFamily="34" charset="0"/>
                <a:cs typeface="Calibri" panose="020F0502020204030204" pitchFamily="34" charset="0"/>
              </a:rPr>
              <a:t>Jeffrey McWhorter </a:t>
            </a:r>
            <a:r>
              <a:rPr lang="en-GB" sz="1200" dirty="0">
                <a:latin typeface="Calibri" panose="020F0502020204030204" pitchFamily="34" charset="0"/>
                <a:cs typeface="Calibri" panose="020F0502020204030204" pitchFamily="34" charset="0"/>
              </a:rPr>
              <a:t>(photographer), ‘Donald Trump speaks during a campaign rally in Dallas’ &lt;https://www.alamy.com/president-donald-trump-speaks-during-a-campaign-rally-thursday-oct-17-2019-at-the-american-airlines-center-in-dallas-ap-photojeffrey-mcwhorter-image510096526.html&gt; [accessed 17 December 2023].</a:t>
            </a:r>
          </a:p>
          <a:p>
            <a:pPr marL="0" indent="0">
              <a:lnSpc>
                <a:spcPct val="110000"/>
              </a:lnSpc>
              <a:spcBef>
                <a:spcPts val="600"/>
              </a:spcBef>
              <a:buNone/>
              <a:defRPr/>
            </a:pPr>
            <a:r>
              <a:rPr lang="en-GB" sz="1200" dirty="0">
                <a:latin typeface="Calibri" panose="020F0502020204030204" pitchFamily="34" charset="0"/>
                <a:cs typeface="Calibri" panose="020F0502020204030204" pitchFamily="34" charset="0"/>
              </a:rPr>
              <a:t>Sky News, ‘</a:t>
            </a:r>
            <a:r>
              <a:rPr lang="en-GB" sz="1200" b="0" i="0" u="none" strike="noStrike" dirty="0">
                <a:effectLst/>
                <a:latin typeface="Calibri" panose="020F0502020204030204" pitchFamily="34" charset="0"/>
                <a:cs typeface="Calibri" panose="020F0502020204030204" pitchFamily="34" charset="0"/>
              </a:rPr>
              <a:t>The 2010s saw four prime ministers and three referendums</a:t>
            </a:r>
            <a:r>
              <a:rPr lang="en-GB" sz="1200" dirty="0">
                <a:latin typeface="Calibri" panose="020F0502020204030204" pitchFamily="34" charset="0"/>
                <a:cs typeface="Calibri" panose="020F0502020204030204" pitchFamily="34" charset="0"/>
              </a:rPr>
              <a:t>’ &lt;</a:t>
            </a:r>
            <a:r>
              <a:rPr lang="en-GB" sz="1200" b="0" i="0" u="none" strike="noStrike" dirty="0">
                <a:effectLst/>
                <a:latin typeface="Calibri" panose="020F0502020204030204" pitchFamily="34" charset="0"/>
                <a:cs typeface="Calibri" panose="020F0502020204030204" pitchFamily="34" charset="0"/>
              </a:rPr>
              <a:t>https://news.sky.com/story/the-2010s-a-decade-that-shook-the-foundations-of-british-politics-11894896</a:t>
            </a:r>
            <a:r>
              <a:rPr lang="en-GB" sz="1200" dirty="0">
                <a:latin typeface="Calibri" panose="020F0502020204030204" pitchFamily="34" charset="0"/>
                <a:cs typeface="Calibri" panose="020F0502020204030204" pitchFamily="34" charset="0"/>
              </a:rPr>
              <a:t>&gt; [accessed 17 December 2023].</a:t>
            </a:r>
          </a:p>
          <a:p>
            <a:pPr marL="0" marR="0" lvl="0" indent="0" algn="l" defTabSz="914400" rtl="0" eaLnBrk="1" fontAlgn="auto" latinLnBrk="0" hangingPunct="1">
              <a:lnSpc>
                <a:spcPct val="110000"/>
              </a:lnSpc>
              <a:spcBef>
                <a:spcPts val="600"/>
              </a:spcBef>
              <a:spcAft>
                <a:spcPts val="0"/>
              </a:spcAft>
              <a:buClrTx/>
              <a:buSzTx/>
              <a:buFontTx/>
              <a:buNone/>
              <a:tabLst/>
              <a:defRPr/>
            </a:pPr>
            <a:r>
              <a:rPr lang="en-GB" sz="1200" dirty="0">
                <a:latin typeface="Calibri" panose="020F0502020204030204" pitchFamily="34" charset="0"/>
                <a:cs typeface="Calibri" panose="020F0502020204030204" pitchFamily="34" charset="0"/>
              </a:rPr>
              <a:t>Tsikas (photographer) ’</a:t>
            </a:r>
            <a:r>
              <a:rPr lang="en-GB" sz="1200" b="0" i="0" u="none" strike="noStrike" dirty="0">
                <a:effectLst/>
                <a:latin typeface="Calibri" panose="020F0502020204030204" pitchFamily="34" charset="0"/>
                <a:cs typeface="Calibri" panose="020F0502020204030204" pitchFamily="34" charset="0"/>
              </a:rPr>
              <a:t>If the politicians took a higher road, at least there would be pressure on the media to follow</a:t>
            </a:r>
            <a:r>
              <a:rPr lang="en-GB" sz="1200" dirty="0">
                <a:latin typeface="Calibri" panose="020F0502020204030204" pitchFamily="34" charset="0"/>
                <a:cs typeface="Calibri" panose="020F0502020204030204" pitchFamily="34" charset="0"/>
              </a:rPr>
              <a:t>’ &lt;https://theconversation.com/if-politicians-want-more-trust-from-voters-they-need-to-start-behaving-with-civility-and-respect-99010&gt; [accessed 17 December 2023].</a:t>
            </a:r>
          </a:p>
        </p:txBody>
      </p:sp>
      <p:sp>
        <p:nvSpPr>
          <p:cNvPr id="4" name="Slide Number Placeholder 3"/>
          <p:cNvSpPr>
            <a:spLocks noGrp="1"/>
          </p:cNvSpPr>
          <p:nvPr>
            <p:ph type="sldNum" sz="quarter" idx="5"/>
          </p:nvPr>
        </p:nvSpPr>
        <p:spPr/>
        <p:txBody>
          <a:bodyPr/>
          <a:lstStyle/>
          <a:p>
            <a:fld id="{F2ADB8F7-A780-C042-949E-A59673EAA896}" type="slidenum">
              <a:rPr lang="en-GB" smtClean="0"/>
              <a:t>7</a:t>
            </a:fld>
            <a:endParaRPr lang="en-GB" dirty="0"/>
          </a:p>
        </p:txBody>
      </p:sp>
    </p:spTree>
    <p:extLst>
      <p:ext uri="{BB962C8B-B14F-4D97-AF65-F5344CB8AC3E}">
        <p14:creationId xmlns:p14="http://schemas.microsoft.com/office/powerpoint/2010/main" val="25784122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Calibri" panose="020F0502020204030204" pitchFamily="34" charset="0"/>
                <a:cs typeface="Calibri" panose="020F0502020204030204" pitchFamily="34" charset="0"/>
              </a:rPr>
              <a:t>The Art of War by Sun Tzu is a book that has significantly influenced business strategy and management practices. Its principles have been applied metaphorically to various aspects of business, such as strategic planning, competition analysis, market positioning, leadership, innovation, risk management, negotiations, and alliances. </a:t>
            </a:r>
          </a:p>
          <a:p>
            <a:endParaRPr lang="en-GB" sz="1200" dirty="0">
              <a:latin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Businesses have utilised Sun Tzu's teachings to understand their market and competition, adapt to changing market dynamics, minimise risks, and promote effective teamwork. The principles derived from The Art of War have been instrumental in guiding business decision-making and strategies in the corporate world.</a:t>
            </a:r>
          </a:p>
          <a:p>
            <a:endParaRPr lang="en-GB" sz="1200" dirty="0">
              <a:latin typeface="Calibri" panose="020F0502020204030204" pitchFamily="34" charset="0"/>
              <a:cs typeface="Calibri" panose="020F0502020204030204" pitchFamily="34" charset="0"/>
            </a:endParaRPr>
          </a:p>
          <a:p>
            <a:endParaRPr lang="en-GB" sz="1200" dirty="0">
              <a:latin typeface="Calibri" panose="020F0502020204030204" pitchFamily="34" charset="0"/>
              <a:cs typeface="Calibri" panose="020F0502020204030204" pitchFamily="34" charset="0"/>
            </a:endParaRPr>
          </a:p>
          <a:p>
            <a:r>
              <a:rPr lang="en-GB" sz="1200" b="1" u="sng" dirty="0">
                <a:latin typeface="Calibri" panose="020F0502020204030204" pitchFamily="34" charset="0"/>
                <a:cs typeface="Calibri" panose="020F0502020204030204" pitchFamily="34" charset="0"/>
              </a:rPr>
              <a:t>Referencing</a:t>
            </a:r>
            <a:r>
              <a:rPr lang="en-GB" sz="1200" dirty="0">
                <a:latin typeface="Calibri" panose="020F0502020204030204" pitchFamily="34" charset="0"/>
                <a:cs typeface="Calibri" panose="020F0502020204030204" pitchFamily="34" charset="0"/>
              </a:rPr>
              <a:t>:</a:t>
            </a:r>
          </a:p>
          <a:p>
            <a:endParaRPr lang="en-GB" sz="12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cs typeface="Calibri" panose="020F0502020204030204" pitchFamily="34" charset="0"/>
              </a:rPr>
              <a:t>Ron New, </a:t>
            </a:r>
            <a:r>
              <a:rPr lang="en-GB" sz="1200" b="0" dirty="0">
                <a:effectLst/>
                <a:latin typeface="Calibri" panose="020F0502020204030204" pitchFamily="34" charset="0"/>
                <a:cs typeface="Calibri" panose="020F0502020204030204" pitchFamily="34" charset="0"/>
              </a:rPr>
              <a:t>‘</a:t>
            </a:r>
            <a:r>
              <a:rPr lang="en-GB" sz="1200" b="0" i="0" u="none" strike="noStrike" dirty="0">
                <a:effectLst/>
                <a:latin typeface="Calibri" panose="020F0502020204030204" pitchFamily="34" charset="0"/>
                <a:cs typeface="Calibri" panose="020F0502020204030204" pitchFamily="34" charset="0"/>
              </a:rPr>
              <a:t>Sun Tzu - The Art of War (in Your Business)</a:t>
            </a:r>
            <a:r>
              <a:rPr lang="en-GB" sz="1200" b="0" dirty="0">
                <a:effectLst/>
                <a:latin typeface="Calibri" panose="020F0502020204030204" pitchFamily="34" charset="0"/>
                <a:cs typeface="Calibri" panose="020F0502020204030204" pitchFamily="34" charset="0"/>
              </a:rPr>
              <a:t>’, </a:t>
            </a:r>
            <a:r>
              <a:rPr lang="en-GB" sz="1200" i="1" dirty="0">
                <a:effectLst/>
                <a:latin typeface="Calibri" panose="020F0502020204030204" pitchFamily="34" charset="0"/>
                <a:cs typeface="Calibri" panose="020F0502020204030204" pitchFamily="34" charset="0"/>
              </a:rPr>
              <a:t>LinkedIn</a:t>
            </a:r>
            <a:r>
              <a:rPr lang="en-GB" sz="1200" dirty="0">
                <a:effectLst/>
                <a:latin typeface="Calibri" panose="020F0502020204030204" pitchFamily="34" charset="0"/>
                <a:cs typeface="Calibri" panose="020F0502020204030204" pitchFamily="34" charset="0"/>
              </a:rPr>
              <a:t>, 24 February 2023. </a:t>
            </a:r>
            <a:r>
              <a:rPr lang="en-GB" sz="1200" dirty="0">
                <a:latin typeface="Calibri" panose="020F0502020204030204" pitchFamily="34" charset="0"/>
                <a:cs typeface="Calibri" panose="020F0502020204030204" pitchFamily="34" charset="0"/>
              </a:rPr>
              <a:t>&lt;https://www.linkedin.com/pulse/sun-tzu-art-war-your-business-ron-new&gt; [accessed 07 January 2024].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cs typeface="Calibri" panose="020F0502020204030204" pitchFamily="34" charset="0"/>
              </a:rPr>
              <a:t>Jozef Hlavaty &amp; Jan Lizbetin, ‘The Use of the Art of War Ideas in the Strategic Decision-making of the Company’.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sng" dirty="0">
              <a:solidFill>
                <a:schemeClr val="tx1"/>
              </a:solidFill>
              <a:effectLst/>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dirty="0">
                <a:solidFill>
                  <a:schemeClr val="tx1"/>
                </a:solidFill>
                <a:latin typeface="Calibri" panose="020F0502020204030204" pitchFamily="34" charset="0"/>
                <a:cs typeface="Calibri" panose="020F0502020204030204" pitchFamily="34" charset="0"/>
              </a:rPr>
              <a:t>Images:</a:t>
            </a:r>
          </a:p>
          <a:p>
            <a:pPr marL="0" indent="0">
              <a:lnSpc>
                <a:spcPct val="100000"/>
              </a:lnSpc>
              <a:spcBef>
                <a:spcPts val="600"/>
              </a:spcBef>
              <a:buNone/>
            </a:pPr>
            <a:r>
              <a:rPr lang="en-GB" sz="1200" dirty="0">
                <a:latin typeface="Calibri" panose="020F0502020204030204" pitchFamily="34" charset="0"/>
                <a:cs typeface="Calibri" panose="020F0502020204030204" pitchFamily="34" charset="0"/>
              </a:rPr>
              <a:t>Geber (photographer) ‘</a:t>
            </a:r>
            <a:r>
              <a:rPr lang="en-GB" sz="1200" b="0" i="0" u="none" strike="noStrike" dirty="0">
                <a:effectLst/>
                <a:latin typeface="Calibri" panose="020F0502020204030204" pitchFamily="34" charset="0"/>
                <a:cs typeface="Calibri" panose="020F0502020204030204" pitchFamily="34" charset="0"/>
              </a:rPr>
              <a:t>The tribunal case centred around an employee’s reference to a colleague’s status as a grandmother’, 2021.</a:t>
            </a:r>
            <a:endParaRPr lang="en-GB" sz="1200" dirty="0">
              <a:latin typeface="Calibri" panose="020F0502020204030204" pitchFamily="34" charset="0"/>
              <a:cs typeface="Calibri" panose="020F0502020204030204" pitchFamily="34" charset="0"/>
            </a:endParaRPr>
          </a:p>
          <a:p>
            <a:pPr marL="0" indent="0">
              <a:lnSpc>
                <a:spcPct val="100000"/>
              </a:lnSpc>
              <a:spcBef>
                <a:spcPts val="600"/>
              </a:spcBef>
              <a:buNone/>
            </a:pPr>
            <a:r>
              <a:rPr lang="en-GB" sz="1200" dirty="0">
                <a:latin typeface="Calibri" panose="020F0502020204030204" pitchFamily="34" charset="0"/>
                <a:cs typeface="Calibri" panose="020F0502020204030204" pitchFamily="34" charset="0"/>
              </a:rPr>
              <a:t>Getty (owner) &lt;https://www.forbes.com/advisor/business/how-to-start-a-business/&gt; [accessed 04 January 2024].</a:t>
            </a:r>
          </a:p>
          <a:p>
            <a:pPr marL="0" indent="0">
              <a:lnSpc>
                <a:spcPct val="100000"/>
              </a:lnSpc>
              <a:spcBef>
                <a:spcPts val="600"/>
              </a:spcBef>
              <a:buNone/>
            </a:pPr>
            <a:r>
              <a:rPr lang="en-GB" sz="1200" dirty="0">
                <a:latin typeface="Calibri" panose="020F0502020204030204" pitchFamily="34" charset="0"/>
                <a:cs typeface="Calibri" panose="020F0502020204030204" pitchFamily="34" charset="0"/>
              </a:rPr>
              <a:t>Harvard Business School Online (Unknown Photographer) &lt;https://online.hbs.edu/blog/post/what-is-business-strategy&gt; [accessed 04 January 2024].</a:t>
            </a:r>
          </a:p>
          <a:p>
            <a:pPr marL="0" indent="0">
              <a:lnSpc>
                <a:spcPct val="100000"/>
              </a:lnSpc>
              <a:spcBef>
                <a:spcPts val="600"/>
              </a:spcBef>
              <a:buNone/>
            </a:pPr>
            <a:r>
              <a:rPr lang="en-GB" sz="1200" dirty="0">
                <a:latin typeface="Calibri" panose="020F0502020204030204" pitchFamily="34" charset="0"/>
                <a:cs typeface="Calibri" panose="020F0502020204030204" pitchFamily="34" charset="0"/>
              </a:rPr>
              <a:t>Unknown (photographer) &lt;https://www.linkedin.com/pulse/why-empowering-women-vital-successful-business-gerald-</a:t>
            </a:r>
            <a:r>
              <a:rPr lang="en-GB" sz="1200" dirty="0" err="1">
                <a:latin typeface="Calibri" panose="020F0502020204030204" pitchFamily="34" charset="0"/>
                <a:cs typeface="Calibri" panose="020F0502020204030204" pitchFamily="34" charset="0"/>
              </a:rPr>
              <a:t>kühr</a:t>
            </a:r>
            <a:r>
              <a:rPr lang="en-GB" sz="1200" dirty="0">
                <a:latin typeface="Calibri" panose="020F0502020204030204" pitchFamily="34" charset="0"/>
                <a:cs typeface="Calibri" panose="020F0502020204030204" pitchFamily="34" charset="0"/>
              </a:rPr>
              <a:t>&gt; [accessed 04 January 2024].</a:t>
            </a:r>
          </a:p>
          <a:p>
            <a:endParaRPr lang="en-GB" sz="1200" b="1" u="sng" dirty="0">
              <a:solidFill>
                <a:schemeClr val="tx1"/>
              </a:solidFill>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F2ADB8F7-A780-C042-949E-A59673EAA896}" type="slidenum">
              <a:rPr lang="en-GB" smtClean="0"/>
              <a:t>8</a:t>
            </a:fld>
            <a:endParaRPr lang="en-GB"/>
          </a:p>
        </p:txBody>
      </p:sp>
    </p:spTree>
    <p:extLst>
      <p:ext uri="{BB962C8B-B14F-4D97-AF65-F5344CB8AC3E}">
        <p14:creationId xmlns:p14="http://schemas.microsoft.com/office/powerpoint/2010/main" val="803187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ADB8F7-A780-C042-949E-A59673EAA896}" type="slidenum">
              <a:rPr lang="en-GB" smtClean="0"/>
              <a:t>9</a:t>
            </a:fld>
            <a:endParaRPr lang="en-GB"/>
          </a:p>
        </p:txBody>
      </p:sp>
    </p:spTree>
    <p:extLst>
      <p:ext uri="{BB962C8B-B14F-4D97-AF65-F5344CB8AC3E}">
        <p14:creationId xmlns:p14="http://schemas.microsoft.com/office/powerpoint/2010/main" val="4143760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F2ADB8F7-A780-C042-949E-A59673EAA896}" type="slidenum">
              <a:rPr lang="en-GB" smtClean="0"/>
              <a:t>10</a:t>
            </a:fld>
            <a:endParaRPr lang="en-GB"/>
          </a:p>
        </p:txBody>
      </p:sp>
    </p:spTree>
    <p:extLst>
      <p:ext uri="{BB962C8B-B14F-4D97-AF65-F5344CB8AC3E}">
        <p14:creationId xmlns:p14="http://schemas.microsoft.com/office/powerpoint/2010/main" val="1563094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F2ADB8F7-A780-C042-949E-A59673EAA896}" type="slidenum">
              <a:rPr lang="en-GB" smtClean="0"/>
              <a:t>11</a:t>
            </a:fld>
            <a:endParaRPr lang="en-GB"/>
          </a:p>
        </p:txBody>
      </p:sp>
    </p:spTree>
    <p:extLst>
      <p:ext uri="{BB962C8B-B14F-4D97-AF65-F5344CB8AC3E}">
        <p14:creationId xmlns:p14="http://schemas.microsoft.com/office/powerpoint/2010/main" val="3684598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3C24F-EE06-7E4A-796D-FD54928E50A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7A2A7F0-C74E-2487-5310-AA0DF4607A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ACD457C-8C01-8F63-4D51-37CC5F1853CB}"/>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5" name="Footer Placeholder 4">
            <a:extLst>
              <a:ext uri="{FF2B5EF4-FFF2-40B4-BE49-F238E27FC236}">
                <a16:creationId xmlns:a16="http://schemas.microsoft.com/office/drawing/2014/main" id="{750B1D62-5D8E-9F1E-896B-4F2363F614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E9B1BC-6013-0AAD-3776-E7AE0C8B5D7D}"/>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2992223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CC777-A711-E245-F676-137F3DDEFCB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C29686-ADD1-07E2-F677-2B8D461356E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FA908D0-CCCA-0F8A-D044-5C9EE1C2B25C}"/>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5" name="Footer Placeholder 4">
            <a:extLst>
              <a:ext uri="{FF2B5EF4-FFF2-40B4-BE49-F238E27FC236}">
                <a16:creationId xmlns:a16="http://schemas.microsoft.com/office/drawing/2014/main" id="{4FBA9F99-7355-830D-A818-5E240DEFA1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B53070-B890-DDE2-93CD-0F0F8720B0AD}"/>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419120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016A2-62F5-10C8-4CDF-620398F07C0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A8B5EE7-B300-07C1-4CB1-9261142F49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94A7E8F-9EA8-199A-67E2-F35B516F6C8B}"/>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5" name="Footer Placeholder 4">
            <a:extLst>
              <a:ext uri="{FF2B5EF4-FFF2-40B4-BE49-F238E27FC236}">
                <a16:creationId xmlns:a16="http://schemas.microsoft.com/office/drawing/2014/main" id="{0E731C3C-67D8-B17E-24AB-85552AAF18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79397B-810C-8707-143C-CBB5FA21CEA4}"/>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1023731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CF8AF-9697-390D-2800-C97BF70B5BB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744B16F-CA63-C9C0-E3A6-D426FF155D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6734138-A40C-4732-BEF9-60644E00421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20ADC1F-E34B-CDEC-A36C-03745E037996}"/>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6" name="Footer Placeholder 5">
            <a:extLst>
              <a:ext uri="{FF2B5EF4-FFF2-40B4-BE49-F238E27FC236}">
                <a16:creationId xmlns:a16="http://schemas.microsoft.com/office/drawing/2014/main" id="{B3E57CA0-D06C-274F-CB3F-FEAE71A74C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E1904B-A1FF-FF08-94D9-2850EC32723E}"/>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535882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3B767-C408-17D8-E63D-28915B36813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9F47953-4313-F087-6475-1F9FCD1A30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23FB361-F7DE-1FB0-5D75-2065BA414A3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AD5E465-B6EE-8FBC-27CD-83FA55A62F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BB71DED-A7D4-8CDF-EFC4-E87978CCD3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593D968-36A5-7C33-8D34-E1B9B1C2EBE4}"/>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8" name="Footer Placeholder 7">
            <a:extLst>
              <a:ext uri="{FF2B5EF4-FFF2-40B4-BE49-F238E27FC236}">
                <a16:creationId xmlns:a16="http://schemas.microsoft.com/office/drawing/2014/main" id="{0DF3DCDB-BEDE-303B-8664-D42C3EDAF96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8F2BEAA-ACD7-A654-EF6D-1F35A17E77B1}"/>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29576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601EC-EEB0-F2A5-BF39-A262A2AEFBC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475D8CC-5275-B91F-2BA3-B1944E32B9A3}"/>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4" name="Footer Placeholder 3">
            <a:extLst>
              <a:ext uri="{FF2B5EF4-FFF2-40B4-BE49-F238E27FC236}">
                <a16:creationId xmlns:a16="http://schemas.microsoft.com/office/drawing/2014/main" id="{E2AEB923-16A0-0A94-3DAF-E30966615F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B02F47-1E8B-CF41-ADF5-0432D19A21B9}"/>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2014785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53785D1-8F14-78F7-F2DE-CAFC06FA9494}"/>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3" name="Footer Placeholder 2">
            <a:extLst>
              <a:ext uri="{FF2B5EF4-FFF2-40B4-BE49-F238E27FC236}">
                <a16:creationId xmlns:a16="http://schemas.microsoft.com/office/drawing/2014/main" id="{6C6E34A6-DCD7-7D49-90D0-3B6816F8F3B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CA7AC67-00FC-2ED2-2055-B97DEE139057}"/>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3282636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D942A-AD05-83AC-E6AD-2D6DE16286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514F53B-CD05-AFE3-CC3B-0DE883F21A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E4FA787-C032-F8DB-2058-DE3D617B55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24112C5-BED1-C0D8-0DC9-B6F6A56432E1}"/>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6" name="Footer Placeholder 5">
            <a:extLst>
              <a:ext uri="{FF2B5EF4-FFF2-40B4-BE49-F238E27FC236}">
                <a16:creationId xmlns:a16="http://schemas.microsoft.com/office/drawing/2014/main" id="{09F3B19F-4332-4227-DA78-60EF32A807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58BF1A-03FA-2045-1ED7-DC0122F273F6}"/>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411991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3146A-EADE-6E71-65BF-D5E3A462CDE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F53E86C-D411-1A9B-0ED8-77EACA8C98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FDA178-EEB1-41B9-09B7-B37DE5CAF0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F2DE457-A6DE-B8A5-FC3D-D46011DD5771}"/>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6" name="Footer Placeholder 5">
            <a:extLst>
              <a:ext uri="{FF2B5EF4-FFF2-40B4-BE49-F238E27FC236}">
                <a16:creationId xmlns:a16="http://schemas.microsoft.com/office/drawing/2014/main" id="{DA325BDD-2ADF-716D-34D2-BFA348C15F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E2502A-BAA2-6649-5A21-E13F139C4C79}"/>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82138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34FB5-610B-B30F-0F20-307ACF2BADF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5C7D904-8B04-34D5-0DF4-6731DADAC73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A36AFC0-CF7C-76B5-AE14-75EA8373F79F}"/>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5" name="Footer Placeholder 4">
            <a:extLst>
              <a:ext uri="{FF2B5EF4-FFF2-40B4-BE49-F238E27FC236}">
                <a16:creationId xmlns:a16="http://schemas.microsoft.com/office/drawing/2014/main" id="{80AFE146-A370-4881-F566-1A51394BDD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6D4F3A-58BC-DFD4-46B0-EEB55E451027}"/>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3814636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C112DF-9575-8F90-72F5-9E7D6E83A69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8FDD57C-C888-2BA6-15D7-018607C37AE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BA12B4-EF4F-3DE7-3F54-544C0F9FB98F}"/>
              </a:ext>
            </a:extLst>
          </p:cNvPr>
          <p:cNvSpPr>
            <a:spLocks noGrp="1"/>
          </p:cNvSpPr>
          <p:nvPr>
            <p:ph type="dt" sz="half" idx="10"/>
          </p:nvPr>
        </p:nvSpPr>
        <p:spPr/>
        <p:txBody>
          <a:bodyPr/>
          <a:lstStyle/>
          <a:p>
            <a:fld id="{31E06B61-4E75-B64F-8F44-591031381700}" type="datetimeFigureOut">
              <a:rPr lang="en-GB" smtClean="0"/>
              <a:t>10/01/2024</a:t>
            </a:fld>
            <a:endParaRPr lang="en-GB"/>
          </a:p>
        </p:txBody>
      </p:sp>
      <p:sp>
        <p:nvSpPr>
          <p:cNvPr id="5" name="Footer Placeholder 4">
            <a:extLst>
              <a:ext uri="{FF2B5EF4-FFF2-40B4-BE49-F238E27FC236}">
                <a16:creationId xmlns:a16="http://schemas.microsoft.com/office/drawing/2014/main" id="{14E71692-8AC4-2F8E-CF6D-C3AF96020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89C2A1-C29A-CC9B-D5DE-2D2FAA23E0ED}"/>
              </a:ext>
            </a:extLst>
          </p:cNvPr>
          <p:cNvSpPr>
            <a:spLocks noGrp="1"/>
          </p:cNvSpPr>
          <p:nvPr>
            <p:ph type="sldNum" sz="quarter" idx="12"/>
          </p:nvPr>
        </p:nvSpPr>
        <p:spPr/>
        <p:txBody>
          <a:bodyPr/>
          <a:lstStyle/>
          <a:p>
            <a:fld id="{895E68CF-BB9B-744F-A96F-88BF11D2F133}" type="slidenum">
              <a:rPr lang="en-GB" smtClean="0"/>
              <a:t>‹#›</a:t>
            </a:fld>
            <a:endParaRPr lang="en-GB"/>
          </a:p>
        </p:txBody>
      </p:sp>
    </p:spTree>
    <p:extLst>
      <p:ext uri="{BB962C8B-B14F-4D97-AF65-F5344CB8AC3E}">
        <p14:creationId xmlns:p14="http://schemas.microsoft.com/office/powerpoint/2010/main" val="2751198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DA4AC5-6028-527C-C125-0BD8D9D04F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714EAF6-0BDC-6065-A031-010B33A655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518ACB2-3AB0-10D2-F816-140691ECC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E06B61-4E75-B64F-8F44-591031381700}" type="datetimeFigureOut">
              <a:rPr lang="en-GB" smtClean="0"/>
              <a:t>10/01/2024</a:t>
            </a:fld>
            <a:endParaRPr lang="en-GB"/>
          </a:p>
        </p:txBody>
      </p:sp>
      <p:sp>
        <p:nvSpPr>
          <p:cNvPr id="5" name="Footer Placeholder 4">
            <a:extLst>
              <a:ext uri="{FF2B5EF4-FFF2-40B4-BE49-F238E27FC236}">
                <a16:creationId xmlns:a16="http://schemas.microsoft.com/office/drawing/2014/main" id="{53464A82-2075-A54F-70BC-DA35585B89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EB89A4A-D3E1-A2E4-BE94-DFC51A57E8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5E68CF-BB9B-744F-A96F-88BF11D2F133}" type="slidenum">
              <a:rPr lang="en-GB" smtClean="0"/>
              <a:t>‹#›</a:t>
            </a:fld>
            <a:endParaRPr lang="en-GB"/>
          </a:p>
        </p:txBody>
      </p:sp>
    </p:spTree>
    <p:extLst>
      <p:ext uri="{BB962C8B-B14F-4D97-AF65-F5344CB8AC3E}">
        <p14:creationId xmlns:p14="http://schemas.microsoft.com/office/powerpoint/2010/main" val="1867459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2.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3.jpe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2" name="Rectangle 2061">
            <a:extLst>
              <a:ext uri="{FF2B5EF4-FFF2-40B4-BE49-F238E27FC236}">
                <a16:creationId xmlns:a16="http://schemas.microsoft.com/office/drawing/2014/main" id="{7BBD5B30-C741-4E67-AFD8-17917090AB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2" name="Picture 4" descr="A statue of Sun Tzu">
            <a:extLst>
              <a:ext uri="{FF2B5EF4-FFF2-40B4-BE49-F238E27FC236}">
                <a16:creationId xmlns:a16="http://schemas.microsoft.com/office/drawing/2014/main" id="{D00AB286-13BB-93A1-BD8C-505319827A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303" r="21364"/>
          <a:stretch/>
        </p:blipFill>
        <p:spPr bwMode="auto">
          <a:xfrm>
            <a:off x="7817583" y="10"/>
            <a:ext cx="4374417" cy="6857990"/>
          </a:xfrm>
          <a:custGeom>
            <a:avLst/>
            <a:gdLst/>
            <a:ahLst/>
            <a:cxnLst/>
            <a:rect l="l" t="t" r="r" b="b"/>
            <a:pathLst>
              <a:path w="4374417" h="6858000">
                <a:moveTo>
                  <a:pt x="22719" y="0"/>
                </a:moveTo>
                <a:lnTo>
                  <a:pt x="4374417" y="0"/>
                </a:lnTo>
                <a:lnTo>
                  <a:pt x="4374417" y="6858000"/>
                </a:lnTo>
                <a:lnTo>
                  <a:pt x="0" y="6858000"/>
                </a:lnTo>
                <a:lnTo>
                  <a:pt x="6670" y="6845555"/>
                </a:lnTo>
                <a:cubicBezTo>
                  <a:pt x="495881" y="5886487"/>
                  <a:pt x="785588" y="4695963"/>
                  <a:pt x="785588" y="3406233"/>
                </a:cubicBezTo>
                <a:cubicBezTo>
                  <a:pt x="785588" y="2215714"/>
                  <a:pt x="538737" y="1109724"/>
                  <a:pt x="115983" y="192283"/>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Female British soldiers in Afghanistan">
            <a:extLst>
              <a:ext uri="{FF2B5EF4-FFF2-40B4-BE49-F238E27FC236}">
                <a16:creationId xmlns:a16="http://schemas.microsoft.com/office/drawing/2014/main" id="{B243C1A6-E0E9-0D8F-B1E1-F975FBB45DE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293" r="4366"/>
          <a:stretch/>
        </p:blipFill>
        <p:spPr bwMode="auto">
          <a:xfrm>
            <a:off x="35723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2056" name="Picture 8" descr="If politicians want more trust from voters, they need to start behaving  with civility and respect">
            <a:extLst>
              <a:ext uri="{FF2B5EF4-FFF2-40B4-BE49-F238E27FC236}">
                <a16:creationId xmlns:a16="http://schemas.microsoft.com/office/drawing/2014/main" id="{26E1600A-15A8-8AE9-3809-A6BC6AF31BC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346"/>
          <a:stretch/>
        </p:blipFill>
        <p:spPr bwMode="auto">
          <a:xfrm>
            <a:off x="3625358"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2064" name="Freeform: Shape 2063">
            <a:extLst>
              <a:ext uri="{FF2B5EF4-FFF2-40B4-BE49-F238E27FC236}">
                <a16:creationId xmlns:a16="http://schemas.microsoft.com/office/drawing/2014/main" id="{189BBEAA-BB93-4878-8C95-3C8AADE2E0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useBgFill="1">
        <p:nvSpPr>
          <p:cNvPr id="2066" name="Freeform: Shape 2065">
            <a:extLst>
              <a:ext uri="{FF2B5EF4-FFF2-40B4-BE49-F238E27FC236}">
                <a16:creationId xmlns:a16="http://schemas.microsoft.com/office/drawing/2014/main" id="{D529C0C6-AAEB-4982-A9E6-BC6A8B2AEF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A0E5F5F-4402-5694-4CBD-408F8538EAC0}"/>
              </a:ext>
            </a:extLst>
          </p:cNvPr>
          <p:cNvSpPr>
            <a:spLocks noGrp="1"/>
          </p:cNvSpPr>
          <p:nvPr>
            <p:ph type="ctrTitle"/>
          </p:nvPr>
        </p:nvSpPr>
        <p:spPr>
          <a:xfrm>
            <a:off x="438912" y="1508760"/>
            <a:ext cx="3429000" cy="2898648"/>
          </a:xfrm>
        </p:spPr>
        <p:txBody>
          <a:bodyPr>
            <a:normAutofit/>
          </a:bodyPr>
          <a:lstStyle/>
          <a:p>
            <a:pPr algn="l"/>
            <a:r>
              <a:rPr lang="en-GB" sz="4000" b="1" u="sng" dirty="0">
                <a:latin typeface="Abadi MT Condensed Extra Bold" panose="020B0306030101010103" pitchFamily="34" charset="77"/>
              </a:rPr>
              <a:t>How has Sun Tzu's Art of War influenced modern-day lives?</a:t>
            </a:r>
          </a:p>
        </p:txBody>
      </p:sp>
      <p:sp>
        <p:nvSpPr>
          <p:cNvPr id="3" name="Subtitle 2">
            <a:extLst>
              <a:ext uri="{FF2B5EF4-FFF2-40B4-BE49-F238E27FC236}">
                <a16:creationId xmlns:a16="http://schemas.microsoft.com/office/drawing/2014/main" id="{014AE69B-A78B-A9AC-2D35-C8C54DE04FA1}"/>
              </a:ext>
            </a:extLst>
          </p:cNvPr>
          <p:cNvSpPr>
            <a:spLocks noGrp="1"/>
          </p:cNvSpPr>
          <p:nvPr>
            <p:ph type="subTitle" idx="1"/>
          </p:nvPr>
        </p:nvSpPr>
        <p:spPr>
          <a:xfrm>
            <a:off x="438912" y="4773168"/>
            <a:ext cx="3429000" cy="1936744"/>
          </a:xfrm>
        </p:spPr>
        <p:txBody>
          <a:bodyPr>
            <a:normAutofit/>
          </a:bodyPr>
          <a:lstStyle/>
          <a:p>
            <a:pPr algn="l"/>
            <a:r>
              <a:rPr lang="en-GB" sz="2100" b="1" dirty="0">
                <a:latin typeface="Abadi MT Condensed Extra Bold" panose="020B0306030101010103" pitchFamily="34" charset="77"/>
              </a:rPr>
              <a:t>Sun Tzu's Arts of War</a:t>
            </a:r>
          </a:p>
          <a:p>
            <a:pPr algn="l"/>
            <a:r>
              <a:rPr lang="en-GB" sz="2100" b="1" dirty="0">
                <a:latin typeface="Abadi MT Condensed Extra Bold" panose="020B0306030101010103" pitchFamily="34" charset="77"/>
              </a:rPr>
              <a:t>HPHI5906 - Assignment 1</a:t>
            </a:r>
          </a:p>
          <a:p>
            <a:pPr algn="l"/>
            <a:endParaRPr lang="en-GB" sz="2100" b="1" dirty="0">
              <a:latin typeface="Abadi MT Condensed Extra Bold" panose="020B0306030101010103" pitchFamily="34" charset="77"/>
            </a:endParaRPr>
          </a:p>
          <a:p>
            <a:pPr algn="l"/>
            <a:r>
              <a:rPr lang="en-GB" sz="2100" b="1" dirty="0">
                <a:latin typeface="Abadi MT Condensed Extra Bold" panose="020B0306030101010103" pitchFamily="34" charset="77"/>
              </a:rPr>
              <a:t>Katie L Pullen-O’Brien</a:t>
            </a:r>
          </a:p>
        </p:txBody>
      </p:sp>
      <p:sp>
        <p:nvSpPr>
          <p:cNvPr id="2068" name="Rectangle 2067">
            <a:extLst>
              <a:ext uri="{FF2B5EF4-FFF2-40B4-BE49-F238E27FC236}">
                <a16:creationId xmlns:a16="http://schemas.microsoft.com/office/drawing/2014/main" id="{80D36F24-5EC0-4A09-9836-6580E1D4B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70" name="Rectangle 2069">
            <a:extLst>
              <a:ext uri="{FF2B5EF4-FFF2-40B4-BE49-F238E27FC236}">
                <a16:creationId xmlns:a16="http://schemas.microsoft.com/office/drawing/2014/main" id="{7C0B334E-66E0-442A-8306-19629EC2DC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C0F6E13-C85D-C4C3-2937-DAD811D0AAEE}"/>
              </a:ext>
            </a:extLst>
          </p:cNvPr>
          <p:cNvSpPr txBox="1"/>
          <p:nvPr/>
        </p:nvSpPr>
        <p:spPr>
          <a:xfrm>
            <a:off x="10626436" y="651164"/>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3971182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par>
                                <p:cTn id="11" presetID="10" presetClass="entr" presetSubtype="0" fill="hold" grpId="0" nodeType="withEffect">
                                  <p:stCondLst>
                                    <p:cond delay="2000"/>
                                  </p:stCondLst>
                                  <p:iterate type="lt">
                                    <p:tmPct val="10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4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2000"/>
                                  </p:stCondLst>
                                  <p:iterate type="lt">
                                    <p:tmPct val="10000"/>
                                  </p:iterate>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4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3B1BEA-1159-4AE5-AD9B-9440E5189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01557F-56A5-BDE6-E420-A2CCEF1D179D}"/>
              </a:ext>
            </a:extLst>
          </p:cNvPr>
          <p:cNvSpPr>
            <a:spLocks noGrp="1"/>
          </p:cNvSpPr>
          <p:nvPr>
            <p:ph type="title"/>
          </p:nvPr>
        </p:nvSpPr>
        <p:spPr>
          <a:xfrm>
            <a:off x="630936" y="381000"/>
            <a:ext cx="3419856" cy="2003057"/>
          </a:xfrm>
        </p:spPr>
        <p:txBody>
          <a:bodyPr anchor="ctr">
            <a:normAutofit/>
          </a:bodyPr>
          <a:lstStyle/>
          <a:p>
            <a:r>
              <a:rPr lang="en-GB" sz="4800" b="1">
                <a:latin typeface="Abadi MT Condensed Extra Bold" panose="020B0306030101010103" pitchFamily="34" charset="77"/>
              </a:rPr>
              <a:t>Index</a:t>
            </a:r>
          </a:p>
        </p:txBody>
      </p:sp>
      <p:sp>
        <p:nvSpPr>
          <p:cNvPr id="12" name="sketch line">
            <a:extLst>
              <a:ext uri="{FF2B5EF4-FFF2-40B4-BE49-F238E27FC236}">
                <a16:creationId xmlns:a16="http://schemas.microsoft.com/office/drawing/2014/main" id="{5D50C310-510F-45B8-81D2-BE905D5C6D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57015" y="1412748"/>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D9053439-7BD4-1384-A1EC-90EE0AD33A8D}"/>
              </a:ext>
            </a:extLst>
          </p:cNvPr>
          <p:cNvSpPr>
            <a:spLocks noGrp="1"/>
          </p:cNvSpPr>
          <p:nvPr>
            <p:ph idx="1"/>
          </p:nvPr>
        </p:nvSpPr>
        <p:spPr>
          <a:xfrm>
            <a:off x="4654295" y="111512"/>
            <a:ext cx="6894576" cy="2546348"/>
          </a:xfrm>
        </p:spPr>
        <p:txBody>
          <a:bodyPr anchor="ctr">
            <a:normAutofit/>
          </a:bodyPr>
          <a:lstStyle/>
          <a:p>
            <a:r>
              <a:rPr lang="en-GB" sz="2000">
                <a:latin typeface="Merriweather" pitchFamily="2" charset="77"/>
              </a:rPr>
              <a:t>Introduction – Who is Sun Tzu &amp; the Art of War?</a:t>
            </a:r>
          </a:p>
          <a:p>
            <a:r>
              <a:rPr lang="en-GB" sz="2000">
                <a:latin typeface="Merriweather" pitchFamily="2" charset="77"/>
              </a:rPr>
              <a:t>How has Art of War influenced the world?</a:t>
            </a:r>
          </a:p>
          <a:p>
            <a:pPr lvl="1"/>
            <a:r>
              <a:rPr lang="en-GB" sz="1800">
                <a:latin typeface="Merriweather" pitchFamily="2" charset="77"/>
              </a:rPr>
              <a:t>Military/ Warfare</a:t>
            </a:r>
          </a:p>
          <a:p>
            <a:pPr lvl="1"/>
            <a:r>
              <a:rPr lang="en-GB" sz="1800">
                <a:latin typeface="Merriweather" pitchFamily="2" charset="77"/>
              </a:rPr>
              <a:t>Sport</a:t>
            </a:r>
          </a:p>
          <a:p>
            <a:pPr lvl="1"/>
            <a:r>
              <a:rPr lang="en-GB" sz="1800">
                <a:latin typeface="Merriweather" pitchFamily="2" charset="77"/>
              </a:rPr>
              <a:t>Politics</a:t>
            </a:r>
          </a:p>
          <a:p>
            <a:pPr lvl="1"/>
            <a:r>
              <a:rPr lang="en-GB" sz="1800">
                <a:latin typeface="Merriweather" pitchFamily="2" charset="77"/>
              </a:rPr>
              <a:t>Business</a:t>
            </a:r>
          </a:p>
          <a:p>
            <a:r>
              <a:rPr lang="en-GB" sz="2000">
                <a:latin typeface="Merriweather" pitchFamily="2" charset="77"/>
              </a:rPr>
              <a:t>Bibliography</a:t>
            </a:r>
          </a:p>
        </p:txBody>
      </p:sp>
      <p:pic>
        <p:nvPicPr>
          <p:cNvPr id="4" name="Picture 6" descr="&lt;p&gt;Keely Hodgkinson celebrates&lt;/p&gt;">
            <a:extLst>
              <a:ext uri="{FF2B5EF4-FFF2-40B4-BE49-F238E27FC236}">
                <a16:creationId xmlns:a16="http://schemas.microsoft.com/office/drawing/2014/main" id="{4D07143C-75F1-0EA5-931A-88F8B2E8E09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868" b="-2"/>
          <a:stretch/>
        </p:blipFill>
        <p:spPr bwMode="auto">
          <a:xfrm>
            <a:off x="8" y="2668687"/>
            <a:ext cx="6095992" cy="4189309"/>
          </a:xfrm>
          <a:custGeom>
            <a:avLst/>
            <a:gdLst/>
            <a:ahLst/>
            <a:cxnLst/>
            <a:rect l="l" t="t" r="r" b="b"/>
            <a:pathLst>
              <a:path w="6005375" h="4189309">
                <a:moveTo>
                  <a:pt x="5422311" y="873"/>
                </a:moveTo>
                <a:cubicBezTo>
                  <a:pt x="5467738" y="-1249"/>
                  <a:pt x="5513346" y="499"/>
                  <a:pt x="5558643" y="6137"/>
                </a:cubicBezTo>
                <a:cubicBezTo>
                  <a:pt x="5633356" y="13367"/>
                  <a:pt x="5708323" y="18441"/>
                  <a:pt x="5783036" y="26052"/>
                </a:cubicBezTo>
                <a:cubicBezTo>
                  <a:pt x="5816269" y="29477"/>
                  <a:pt x="5849884" y="16792"/>
                  <a:pt x="5882612" y="28462"/>
                </a:cubicBezTo>
                <a:cubicBezTo>
                  <a:pt x="5909726" y="38166"/>
                  <a:pt x="5937089" y="43856"/>
                  <a:pt x="5964555" y="46416"/>
                </a:cubicBezTo>
                <a:lnTo>
                  <a:pt x="5997178" y="46088"/>
                </a:lnTo>
                <a:lnTo>
                  <a:pt x="5995170" y="275470"/>
                </a:lnTo>
                <a:cubicBezTo>
                  <a:pt x="5993432" y="411056"/>
                  <a:pt x="5993035" y="546624"/>
                  <a:pt x="5999656" y="682159"/>
                </a:cubicBezTo>
                <a:cubicBezTo>
                  <a:pt x="6009854" y="891918"/>
                  <a:pt x="6003364" y="1101545"/>
                  <a:pt x="5999656" y="1311172"/>
                </a:cubicBezTo>
                <a:cubicBezTo>
                  <a:pt x="5992506" y="1713210"/>
                  <a:pt x="6003364" y="2114718"/>
                  <a:pt x="5998730" y="2516227"/>
                </a:cubicBezTo>
                <a:cubicBezTo>
                  <a:pt x="5996744" y="2694204"/>
                  <a:pt x="5998994" y="2871916"/>
                  <a:pt x="6003364" y="3049893"/>
                </a:cubicBezTo>
                <a:cubicBezTo>
                  <a:pt x="6009720" y="3304015"/>
                  <a:pt x="5999922" y="3558268"/>
                  <a:pt x="5989196" y="3812257"/>
                </a:cubicBezTo>
                <a:cubicBezTo>
                  <a:pt x="5985594" y="3882097"/>
                  <a:pt x="5984646" y="3952020"/>
                  <a:pt x="5986348" y="4021878"/>
                </a:cubicBezTo>
                <a:lnTo>
                  <a:pt x="5996786" y="4189309"/>
                </a:lnTo>
                <a:lnTo>
                  <a:pt x="0" y="4189309"/>
                </a:lnTo>
                <a:lnTo>
                  <a:pt x="0" y="27247"/>
                </a:lnTo>
                <a:lnTo>
                  <a:pt x="495" y="27408"/>
                </a:lnTo>
                <a:cubicBezTo>
                  <a:pt x="5176" y="27551"/>
                  <a:pt x="10686" y="26465"/>
                  <a:pt x="17314" y="23896"/>
                </a:cubicBezTo>
                <a:cubicBezTo>
                  <a:pt x="33823" y="19050"/>
                  <a:pt x="50862" y="16234"/>
                  <a:pt x="68053" y="15524"/>
                </a:cubicBezTo>
                <a:cubicBezTo>
                  <a:pt x="200481" y="-1093"/>
                  <a:pt x="333037" y="3346"/>
                  <a:pt x="466100" y="8801"/>
                </a:cubicBezTo>
                <a:cubicBezTo>
                  <a:pt x="697850" y="18187"/>
                  <a:pt x="929854" y="29096"/>
                  <a:pt x="1161985" y="25798"/>
                </a:cubicBezTo>
                <a:cubicBezTo>
                  <a:pt x="1397540" y="22373"/>
                  <a:pt x="1632588" y="29604"/>
                  <a:pt x="1867890" y="39117"/>
                </a:cubicBezTo>
                <a:cubicBezTo>
                  <a:pt x="1971017" y="43050"/>
                  <a:pt x="2074779" y="46982"/>
                  <a:pt x="2176256" y="17680"/>
                </a:cubicBezTo>
                <a:cubicBezTo>
                  <a:pt x="2199190" y="12314"/>
                  <a:pt x="2223101" y="12834"/>
                  <a:pt x="2245769" y="19202"/>
                </a:cubicBezTo>
                <a:cubicBezTo>
                  <a:pt x="2359678" y="45713"/>
                  <a:pt x="2474221" y="53578"/>
                  <a:pt x="2589398" y="27447"/>
                </a:cubicBezTo>
                <a:cubicBezTo>
                  <a:pt x="2721802" y="-1220"/>
                  <a:pt x="2858087" y="-7347"/>
                  <a:pt x="2992519" y="9308"/>
                </a:cubicBezTo>
                <a:cubicBezTo>
                  <a:pt x="3115435" y="23008"/>
                  <a:pt x="3238984" y="37849"/>
                  <a:pt x="3362153" y="26813"/>
                </a:cubicBezTo>
                <a:cubicBezTo>
                  <a:pt x="3556737" y="9308"/>
                  <a:pt x="3751067" y="24530"/>
                  <a:pt x="3945651" y="29223"/>
                </a:cubicBezTo>
                <a:cubicBezTo>
                  <a:pt x="4010343" y="30745"/>
                  <a:pt x="4075416" y="44064"/>
                  <a:pt x="4139727" y="32141"/>
                </a:cubicBezTo>
                <a:cubicBezTo>
                  <a:pt x="4241079" y="13367"/>
                  <a:pt x="4341288" y="20597"/>
                  <a:pt x="4442766" y="31126"/>
                </a:cubicBezTo>
                <a:cubicBezTo>
                  <a:pt x="4637096" y="51422"/>
                  <a:pt x="4831299" y="61189"/>
                  <a:pt x="5024742" y="23134"/>
                </a:cubicBezTo>
                <a:cubicBezTo>
                  <a:pt x="5084742" y="11211"/>
                  <a:pt x="5144359" y="4361"/>
                  <a:pt x="5205373" y="20344"/>
                </a:cubicBezTo>
                <a:cubicBezTo>
                  <a:pt x="5232315" y="26496"/>
                  <a:pt x="5260361" y="25976"/>
                  <a:pt x="5287062" y="18822"/>
                </a:cubicBezTo>
                <a:cubicBezTo>
                  <a:pt x="5331637" y="8985"/>
                  <a:pt x="5376883" y="2995"/>
                  <a:pt x="5422311" y="873"/>
                </a:cubicBezTo>
                <a:close/>
              </a:path>
            </a:pathLst>
          </a:custGeom>
          <a:noFill/>
          <a:extLst>
            <a:ext uri="{909E8E84-426E-40DD-AFC4-6F175D3DCCD1}">
              <a14:hiddenFill xmlns:a14="http://schemas.microsoft.com/office/drawing/2010/main">
                <a:solidFill>
                  <a:srgbClr val="FFFFFF"/>
                </a:solidFill>
              </a14:hiddenFill>
            </a:ext>
          </a:extLst>
        </p:spPr>
      </p:pic>
      <p:pic>
        <p:nvPicPr>
          <p:cNvPr id="3" name="Picture 2" descr="Professional Meeting: Senior Businesswoman and Colleague in Discussion">
            <a:extLst>
              <a:ext uri="{FF2B5EF4-FFF2-40B4-BE49-F238E27FC236}">
                <a16:creationId xmlns:a16="http://schemas.microsoft.com/office/drawing/2014/main" id="{D2179E90-F5A1-2F04-25DA-06351E5A4ABE}"/>
              </a:ext>
            </a:extLst>
          </p:cNvPr>
          <p:cNvPicPr>
            <a:picLocks noChangeAspect="1"/>
          </p:cNvPicPr>
          <p:nvPr/>
        </p:nvPicPr>
        <p:blipFill rotWithShape="1">
          <a:blip r:embed="rId4">
            <a:extLst>
              <a:ext uri="{28A0092B-C50C-407E-A947-70E740481C1C}">
                <a14:useLocalDpi xmlns:a14="http://schemas.microsoft.com/office/drawing/2010/main" val="0"/>
              </a:ext>
            </a:extLst>
          </a:blip>
          <a:srcRect l="2276" r="1" b="1"/>
          <a:stretch/>
        </p:blipFill>
        <p:spPr bwMode="auto">
          <a:xfrm>
            <a:off x="6019800" y="2657872"/>
            <a:ext cx="6172193" cy="4200116"/>
          </a:xfrm>
          <a:custGeom>
            <a:avLst/>
            <a:gdLst/>
            <a:ahLst/>
            <a:cxnLst/>
            <a:rect l="l" t="t" r="r" b="b"/>
            <a:pathLst>
              <a:path w="6006950" h="4200116">
                <a:moveTo>
                  <a:pt x="1035902" y="878"/>
                </a:moveTo>
                <a:cubicBezTo>
                  <a:pt x="1135908" y="5076"/>
                  <a:pt x="1234824" y="23223"/>
                  <a:pt x="1334526" y="31024"/>
                </a:cubicBezTo>
                <a:cubicBezTo>
                  <a:pt x="1429408" y="38508"/>
                  <a:pt x="1524290" y="49417"/>
                  <a:pt x="1619679" y="34449"/>
                </a:cubicBezTo>
                <a:cubicBezTo>
                  <a:pt x="1713242" y="21726"/>
                  <a:pt x="1807870" y="18745"/>
                  <a:pt x="1902041" y="25570"/>
                </a:cubicBezTo>
                <a:cubicBezTo>
                  <a:pt x="2006183" y="30770"/>
                  <a:pt x="2110071" y="48021"/>
                  <a:pt x="2214847" y="33561"/>
                </a:cubicBezTo>
                <a:cubicBezTo>
                  <a:pt x="2228052" y="32216"/>
                  <a:pt x="2241384" y="33954"/>
                  <a:pt x="2253790" y="38635"/>
                </a:cubicBezTo>
                <a:cubicBezTo>
                  <a:pt x="2294520" y="52169"/>
                  <a:pt x="2338397" y="53007"/>
                  <a:pt x="2379622" y="41045"/>
                </a:cubicBezTo>
                <a:cubicBezTo>
                  <a:pt x="2431756" y="27168"/>
                  <a:pt x="2486503" y="26254"/>
                  <a:pt x="2539069" y="38381"/>
                </a:cubicBezTo>
                <a:cubicBezTo>
                  <a:pt x="2617207" y="55379"/>
                  <a:pt x="2695598" y="72123"/>
                  <a:pt x="2776908" y="58169"/>
                </a:cubicBezTo>
                <a:cubicBezTo>
                  <a:pt x="2824222" y="50178"/>
                  <a:pt x="2868111" y="30770"/>
                  <a:pt x="2914791" y="21637"/>
                </a:cubicBezTo>
                <a:cubicBezTo>
                  <a:pt x="3049249" y="-4620"/>
                  <a:pt x="3184976" y="3244"/>
                  <a:pt x="3320703" y="12124"/>
                </a:cubicBezTo>
                <a:cubicBezTo>
                  <a:pt x="3453259" y="20876"/>
                  <a:pt x="3585179" y="38888"/>
                  <a:pt x="3718496" y="36225"/>
                </a:cubicBezTo>
                <a:cubicBezTo>
                  <a:pt x="3746884" y="36440"/>
                  <a:pt x="3775210" y="38812"/>
                  <a:pt x="3803230" y="43328"/>
                </a:cubicBezTo>
                <a:cubicBezTo>
                  <a:pt x="3907245" y="57028"/>
                  <a:pt x="4011767" y="69966"/>
                  <a:pt x="4114640" y="42313"/>
                </a:cubicBezTo>
                <a:cubicBezTo>
                  <a:pt x="4206871" y="17312"/>
                  <a:pt x="4303111" y="10677"/>
                  <a:pt x="4397891" y="22779"/>
                </a:cubicBezTo>
                <a:cubicBezTo>
                  <a:pt x="4522696" y="39130"/>
                  <a:pt x="4648846" y="42707"/>
                  <a:pt x="4774374" y="33434"/>
                </a:cubicBezTo>
                <a:cubicBezTo>
                  <a:pt x="4813773" y="29515"/>
                  <a:pt x="4853387" y="28107"/>
                  <a:pt x="4892977" y="29248"/>
                </a:cubicBezTo>
                <a:cubicBezTo>
                  <a:pt x="5181681" y="42440"/>
                  <a:pt x="5471273" y="25062"/>
                  <a:pt x="5759471" y="55759"/>
                </a:cubicBezTo>
                <a:cubicBezTo>
                  <a:pt x="5805028" y="61131"/>
                  <a:pt x="5850896" y="61524"/>
                  <a:pt x="5896277" y="57017"/>
                </a:cubicBezTo>
                <a:lnTo>
                  <a:pt x="6006950" y="33749"/>
                </a:lnTo>
                <a:lnTo>
                  <a:pt x="6006950" y="4200116"/>
                </a:lnTo>
                <a:lnTo>
                  <a:pt x="13501" y="4200116"/>
                </a:lnTo>
                <a:lnTo>
                  <a:pt x="28554" y="3862213"/>
                </a:lnTo>
                <a:cubicBezTo>
                  <a:pt x="30457" y="3736758"/>
                  <a:pt x="27411" y="3611386"/>
                  <a:pt x="15626" y="3486312"/>
                </a:cubicBezTo>
                <a:cubicBezTo>
                  <a:pt x="-847" y="3333707"/>
                  <a:pt x="-4304" y="3179990"/>
                  <a:pt x="5296" y="3026802"/>
                </a:cubicBezTo>
                <a:cubicBezTo>
                  <a:pt x="11786" y="2939137"/>
                  <a:pt x="18539" y="2851472"/>
                  <a:pt x="22776" y="2763676"/>
                </a:cubicBezTo>
                <a:cubicBezTo>
                  <a:pt x="28180" y="2638786"/>
                  <a:pt x="25173" y="2513673"/>
                  <a:pt x="13771" y="2389181"/>
                </a:cubicBezTo>
                <a:cubicBezTo>
                  <a:pt x="4237" y="2294247"/>
                  <a:pt x="3177" y="2198663"/>
                  <a:pt x="10593" y="2103543"/>
                </a:cubicBezTo>
                <a:cubicBezTo>
                  <a:pt x="25690" y="1941590"/>
                  <a:pt x="9931" y="1779636"/>
                  <a:pt x="5032" y="1617814"/>
                </a:cubicBezTo>
                <a:cubicBezTo>
                  <a:pt x="-3577" y="1320125"/>
                  <a:pt x="20393" y="1022570"/>
                  <a:pt x="9666" y="724882"/>
                </a:cubicBezTo>
                <a:cubicBezTo>
                  <a:pt x="3841" y="577627"/>
                  <a:pt x="16420" y="430504"/>
                  <a:pt x="9666" y="283249"/>
                </a:cubicBezTo>
                <a:cubicBezTo>
                  <a:pt x="6885" y="230875"/>
                  <a:pt x="4568" y="178502"/>
                  <a:pt x="3409" y="126111"/>
                </a:cubicBezTo>
                <a:lnTo>
                  <a:pt x="3819" y="33427"/>
                </a:lnTo>
                <a:lnTo>
                  <a:pt x="31797" y="28723"/>
                </a:lnTo>
                <a:cubicBezTo>
                  <a:pt x="147177" y="14068"/>
                  <a:pt x="264046" y="13354"/>
                  <a:pt x="379873" y="26711"/>
                </a:cubicBezTo>
                <a:cubicBezTo>
                  <a:pt x="443931" y="35083"/>
                  <a:pt x="508243" y="47768"/>
                  <a:pt x="573442" y="35083"/>
                </a:cubicBezTo>
                <a:cubicBezTo>
                  <a:pt x="579581" y="33992"/>
                  <a:pt x="585759" y="36757"/>
                  <a:pt x="589044" y="42060"/>
                </a:cubicBezTo>
                <a:cubicBezTo>
                  <a:pt x="621264" y="81382"/>
                  <a:pt x="663123" y="80114"/>
                  <a:pt x="705871" y="67429"/>
                </a:cubicBezTo>
                <a:cubicBezTo>
                  <a:pt x="733929" y="58740"/>
                  <a:pt x="761430" y="48326"/>
                  <a:pt x="788194" y="36225"/>
                </a:cubicBezTo>
                <a:cubicBezTo>
                  <a:pt x="835052" y="16792"/>
                  <a:pt x="884827" y="5299"/>
                  <a:pt x="935464" y="2230"/>
                </a:cubicBezTo>
                <a:cubicBezTo>
                  <a:pt x="969111" y="-370"/>
                  <a:pt x="1002567" y="-521"/>
                  <a:pt x="1035902" y="878"/>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964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42">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D4EC22-E1C8-86F3-B3BD-2A12347083A1}"/>
              </a:ext>
            </a:extLst>
          </p:cNvPr>
          <p:cNvSpPr>
            <a:spLocks noGrp="1"/>
          </p:cNvSpPr>
          <p:nvPr>
            <p:ph type="title"/>
          </p:nvPr>
        </p:nvSpPr>
        <p:spPr>
          <a:xfrm>
            <a:off x="838200" y="365125"/>
            <a:ext cx="5886449" cy="1807305"/>
          </a:xfrm>
        </p:spPr>
        <p:txBody>
          <a:bodyPr>
            <a:normAutofit fontScale="90000"/>
          </a:bodyPr>
          <a:lstStyle/>
          <a:p>
            <a:r>
              <a:rPr lang="en-GB" b="1">
                <a:latin typeface="Abadi MT Condensed Extra Bold" panose="020B0306030101010103" pitchFamily="34" charset="77"/>
              </a:rPr>
              <a:t>Introduction – </a:t>
            </a:r>
            <a:br>
              <a:rPr lang="en-GB" b="1">
                <a:latin typeface="Abadi MT Condensed Extra Bold" panose="020B0306030101010103" pitchFamily="34" charset="77"/>
              </a:rPr>
            </a:br>
            <a:r>
              <a:rPr lang="en-GB" b="1">
                <a:latin typeface="Abadi MT Condensed Extra Bold" panose="020B0306030101010103" pitchFamily="34" charset="77"/>
              </a:rPr>
              <a:t>Who is Sun Tzu &amp; the Art of War?</a:t>
            </a:r>
          </a:p>
        </p:txBody>
      </p:sp>
      <p:pic>
        <p:nvPicPr>
          <p:cNvPr id="1030" name="Picture 6" descr="A statue of Sun Tzu">
            <a:extLst>
              <a:ext uri="{FF2B5EF4-FFF2-40B4-BE49-F238E27FC236}">
                <a16:creationId xmlns:a16="http://schemas.microsoft.com/office/drawing/2014/main" id="{7C701AF6-1673-4C36-E77A-116BA7E10C9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6" r="4905"/>
          <a:stretch/>
        </p:blipFill>
        <p:spPr bwMode="auto">
          <a:xfrm>
            <a:off x="645811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21F852A-6D66-4632-011F-66F0E55E0E73}"/>
              </a:ext>
            </a:extLst>
          </p:cNvPr>
          <p:cNvSpPr>
            <a:spLocks noGrp="1"/>
          </p:cNvSpPr>
          <p:nvPr>
            <p:ph idx="1"/>
          </p:nvPr>
        </p:nvSpPr>
        <p:spPr>
          <a:xfrm>
            <a:off x="293511" y="2172430"/>
            <a:ext cx="6431138" cy="4790651"/>
          </a:xfrm>
        </p:spPr>
        <p:txBody>
          <a:bodyPr>
            <a:normAutofit fontScale="92500"/>
          </a:bodyPr>
          <a:lstStyle/>
          <a:p>
            <a:pPr marL="360363" indent="-360363">
              <a:lnSpc>
                <a:spcPct val="120000"/>
              </a:lnSpc>
            </a:pPr>
            <a:r>
              <a:rPr lang="en-GB" sz="1600" b="0" i="0">
                <a:effectLst/>
                <a:latin typeface="Merriweather" pitchFamily="2" charset="77"/>
              </a:rPr>
              <a:t>Sun Tzu was a trusted advisor to the King of Wu in the late sixth century BCE.</a:t>
            </a:r>
          </a:p>
          <a:p>
            <a:pPr marL="360363" indent="-360363">
              <a:lnSpc>
                <a:spcPct val="120000"/>
              </a:lnSpc>
            </a:pPr>
            <a:r>
              <a:rPr lang="en-GB" sz="1600" b="0" i="0">
                <a:effectLst/>
                <a:latin typeface="Merriweather" pitchFamily="2" charset="77"/>
              </a:rPr>
              <a:t>His book The Art of War is governed by five key factors: Moral Law, Heaven, Earth, Commander, and Method and Discipline.</a:t>
            </a:r>
          </a:p>
          <a:p>
            <a:pPr marL="360363" indent="-360363">
              <a:lnSpc>
                <a:spcPct val="120000"/>
              </a:lnSpc>
            </a:pPr>
            <a:r>
              <a:rPr lang="en-GB" sz="1600" b="0" i="0">
                <a:effectLst/>
                <a:latin typeface="Merriweather" pitchFamily="2" charset="77"/>
              </a:rPr>
              <a:t>The Art of War has inspired world leaders for centuries with its ancient manuscript on military tactics. Even in modern warfare, we can see the influence of Sun Tzu's writings.</a:t>
            </a:r>
          </a:p>
          <a:p>
            <a:pPr marL="360363" indent="-360363">
              <a:lnSpc>
                <a:spcPct val="120000"/>
              </a:lnSpc>
            </a:pPr>
            <a:r>
              <a:rPr lang="en-GB" sz="1600" b="0" i="0">
                <a:effectLst/>
                <a:latin typeface="Merriweather" pitchFamily="2" charset="77"/>
              </a:rPr>
              <a:t>Sun Tzu's strategies have continued to shape the thinking of generals and leaders worldwide.</a:t>
            </a:r>
          </a:p>
          <a:p>
            <a:pPr marL="360363" indent="-360363">
              <a:lnSpc>
                <a:spcPct val="120000"/>
              </a:lnSpc>
            </a:pPr>
            <a:r>
              <a:rPr lang="en-GB" sz="1600" b="0" i="0">
                <a:effectLst/>
                <a:latin typeface="Merriweather" pitchFamily="2" charset="77"/>
              </a:rPr>
              <a:t>The book emphasises preparation, strategic thinking, and understanding one's strengths and weaknesses and those of the opponent.</a:t>
            </a:r>
          </a:p>
          <a:p>
            <a:pPr marL="360363" indent="-360363">
              <a:lnSpc>
                <a:spcPct val="120000"/>
              </a:lnSpc>
            </a:pPr>
            <a:r>
              <a:rPr lang="en-GB" sz="1600" b="0" i="0">
                <a:effectLst/>
                <a:latin typeface="Merriweather" pitchFamily="2" charset="77"/>
              </a:rPr>
              <a:t>Sun Tzu's Art of War is essential reading for anyone seeking success in competitive environments.</a:t>
            </a:r>
          </a:p>
        </p:txBody>
      </p:sp>
    </p:spTree>
    <p:extLst>
      <p:ext uri="{BB962C8B-B14F-4D97-AF65-F5344CB8AC3E}">
        <p14:creationId xmlns:p14="http://schemas.microsoft.com/office/powerpoint/2010/main" val="141825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Abadi MT Condensed Extra Bold" panose="020B0306030101010103"/>
              </a:rPr>
              <a:t>So… </a:t>
            </a:r>
            <a:br>
              <a:rPr lang="en-GB" b="1">
                <a:latin typeface="Abadi MT Condensed Extra Bold" panose="020B0306030101010103"/>
              </a:rPr>
            </a:br>
            <a:r>
              <a:rPr lang="en-GB" b="1">
                <a:latin typeface="Abadi MT Condensed Extra Bold" panose="020B0306030101010103"/>
              </a:rPr>
              <a:t>How has Art of War influenced the world? </a:t>
            </a:r>
          </a:p>
        </p:txBody>
      </p:sp>
      <p:sp>
        <p:nvSpPr>
          <p:cNvPr id="3" name="Content Placeholder 2"/>
          <p:cNvSpPr>
            <a:spLocks noGrp="1"/>
          </p:cNvSpPr>
          <p:nvPr>
            <p:ph idx="1"/>
          </p:nvPr>
        </p:nvSpPr>
        <p:spPr>
          <a:xfrm>
            <a:off x="293511" y="1825625"/>
            <a:ext cx="11555589" cy="4351338"/>
          </a:xfrm>
        </p:spPr>
        <p:txBody>
          <a:bodyPr>
            <a:normAutofit/>
          </a:bodyPr>
          <a:lstStyle/>
          <a:p>
            <a:pPr marL="0" indent="0" algn="ctr">
              <a:lnSpc>
                <a:spcPct val="100000"/>
              </a:lnSpc>
              <a:buNone/>
            </a:pPr>
            <a:r>
              <a:rPr lang="en-GB" b="0" i="0" u="none" strike="noStrike">
                <a:solidFill>
                  <a:srgbClr val="181818"/>
                </a:solidFill>
                <a:effectLst/>
                <a:latin typeface="Merriweather" pitchFamily="2" charset="77"/>
              </a:rPr>
              <a:t>“The supreme art of war is to subdue the enemy without fighting.” - Sun Tzu</a:t>
            </a:r>
          </a:p>
          <a:p>
            <a:pPr>
              <a:lnSpc>
                <a:spcPct val="100000"/>
              </a:lnSpc>
            </a:pPr>
            <a:endParaRPr lang="en-GB" sz="2000">
              <a:solidFill>
                <a:srgbClr val="181818"/>
              </a:solidFill>
              <a:latin typeface="Merriweather" pitchFamily="2" charset="77"/>
            </a:endParaRPr>
          </a:p>
          <a:p>
            <a:pPr>
              <a:lnSpc>
                <a:spcPct val="100000"/>
              </a:lnSpc>
            </a:pPr>
            <a:r>
              <a:rPr lang="en-GB" sz="1800">
                <a:solidFill>
                  <a:srgbClr val="181818"/>
                </a:solidFill>
                <a:latin typeface="Merriweather" pitchFamily="2" charset="77"/>
              </a:rPr>
              <a:t>The Art of War by Sun Tzu has significantly impacted various fields.</a:t>
            </a:r>
          </a:p>
          <a:p>
            <a:pPr>
              <a:lnSpc>
                <a:spcPct val="100000"/>
              </a:lnSpc>
            </a:pPr>
            <a:r>
              <a:rPr lang="en-GB" sz="1800">
                <a:solidFill>
                  <a:srgbClr val="181818"/>
                </a:solidFill>
                <a:latin typeface="Merriweather" pitchFamily="2" charset="77"/>
              </a:rPr>
              <a:t>Its principles have been universally applied, leading to unprecedented success across multiple industries and disciplines.</a:t>
            </a:r>
          </a:p>
          <a:p>
            <a:pPr>
              <a:lnSpc>
                <a:spcPct val="100000"/>
              </a:lnSpc>
            </a:pPr>
            <a:r>
              <a:rPr lang="en-GB" sz="1800">
                <a:solidFill>
                  <a:srgbClr val="181818"/>
                </a:solidFill>
                <a:latin typeface="Merriweather" pitchFamily="2" charset="77"/>
              </a:rPr>
              <a:t>The book's timeless teachings inspire and guide individuals and organisations today.</a:t>
            </a:r>
          </a:p>
          <a:p>
            <a:pPr>
              <a:lnSpc>
                <a:spcPct val="100000"/>
              </a:lnSpc>
            </a:pPr>
            <a:r>
              <a:rPr lang="en-GB" sz="1800">
                <a:solidFill>
                  <a:srgbClr val="181818"/>
                </a:solidFill>
                <a:latin typeface="Merriweather" pitchFamily="2" charset="77"/>
              </a:rPr>
              <a:t>Sun Tzu's ideas can be interpreted independently, whether practical or valuable.</a:t>
            </a:r>
          </a:p>
        </p:txBody>
      </p:sp>
    </p:spTree>
    <p:extLst>
      <p:ext uri="{BB962C8B-B14F-4D97-AF65-F5344CB8AC3E}">
        <p14:creationId xmlns:p14="http://schemas.microsoft.com/office/powerpoint/2010/main" val="1995400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7" name="Rectangle 4106">
            <a:extLst>
              <a:ext uri="{FF2B5EF4-FFF2-40B4-BE49-F238E27FC236}">
                <a16:creationId xmlns:a16="http://schemas.microsoft.com/office/drawing/2014/main" id="{1EE285D5-8110-4AE6-AF36-F83E457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itle 3">
            <a:extLst>
              <a:ext uri="{FF2B5EF4-FFF2-40B4-BE49-F238E27FC236}">
                <a16:creationId xmlns:a16="http://schemas.microsoft.com/office/drawing/2014/main" id="{657FA116-381B-F53D-1437-3EA85E73DF18}"/>
              </a:ext>
            </a:extLst>
          </p:cNvPr>
          <p:cNvSpPr>
            <a:spLocks noGrp="1"/>
          </p:cNvSpPr>
          <p:nvPr>
            <p:ph type="title"/>
          </p:nvPr>
        </p:nvSpPr>
        <p:spPr>
          <a:xfrm>
            <a:off x="629328" y="464408"/>
            <a:ext cx="4399872" cy="1642533"/>
          </a:xfrm>
        </p:spPr>
        <p:txBody>
          <a:bodyPr vert="horz" lIns="91440" tIns="45720" rIns="91440" bIns="45720" rtlCol="0" anchor="b">
            <a:normAutofit/>
          </a:bodyPr>
          <a:lstStyle/>
          <a:p>
            <a:r>
              <a:rPr lang="en-US" sz="5400" b="1" kern="1200">
                <a:solidFill>
                  <a:schemeClr val="tx1"/>
                </a:solidFill>
                <a:latin typeface="Abadi MT Condensed Extra Bold" panose="020B0306030101010103" pitchFamily="34" charset="77"/>
              </a:rPr>
              <a:t>Military/ Warfare</a:t>
            </a:r>
          </a:p>
        </p:txBody>
      </p:sp>
      <p:sp>
        <p:nvSpPr>
          <p:cNvPr id="4109"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328" y="2457800"/>
            <a:ext cx="3877056" cy="18288"/>
          </a:xfrm>
          <a:custGeom>
            <a:avLst/>
            <a:gdLst>
              <a:gd name="connsiteX0" fmla="*/ 0 w 3877056"/>
              <a:gd name="connsiteY0" fmla="*/ 0 h 18288"/>
              <a:gd name="connsiteX1" fmla="*/ 723717 w 3877056"/>
              <a:gd name="connsiteY1" fmla="*/ 0 h 18288"/>
              <a:gd name="connsiteX2" fmla="*/ 1447434 w 3877056"/>
              <a:gd name="connsiteY2" fmla="*/ 0 h 18288"/>
              <a:gd name="connsiteX3" fmla="*/ 1977299 w 3877056"/>
              <a:gd name="connsiteY3" fmla="*/ 0 h 18288"/>
              <a:gd name="connsiteX4" fmla="*/ 2623475 w 3877056"/>
              <a:gd name="connsiteY4" fmla="*/ 0 h 18288"/>
              <a:gd name="connsiteX5" fmla="*/ 3192109 w 3877056"/>
              <a:gd name="connsiteY5" fmla="*/ 0 h 18288"/>
              <a:gd name="connsiteX6" fmla="*/ 3877056 w 3877056"/>
              <a:gd name="connsiteY6" fmla="*/ 0 h 18288"/>
              <a:gd name="connsiteX7" fmla="*/ 3877056 w 3877056"/>
              <a:gd name="connsiteY7" fmla="*/ 18288 h 18288"/>
              <a:gd name="connsiteX8" fmla="*/ 3230880 w 3877056"/>
              <a:gd name="connsiteY8" fmla="*/ 18288 h 18288"/>
              <a:gd name="connsiteX9" fmla="*/ 2662245 w 3877056"/>
              <a:gd name="connsiteY9" fmla="*/ 18288 h 18288"/>
              <a:gd name="connsiteX10" fmla="*/ 2016069 w 3877056"/>
              <a:gd name="connsiteY10" fmla="*/ 18288 h 18288"/>
              <a:gd name="connsiteX11" fmla="*/ 1408664 w 3877056"/>
              <a:gd name="connsiteY11" fmla="*/ 18288 h 18288"/>
              <a:gd name="connsiteX12" fmla="*/ 840029 w 3877056"/>
              <a:gd name="connsiteY12" fmla="*/ 18288 h 18288"/>
              <a:gd name="connsiteX13" fmla="*/ 0 w 3877056"/>
              <a:gd name="connsiteY13" fmla="*/ 18288 h 18288"/>
              <a:gd name="connsiteX14" fmla="*/ 0 w 3877056"/>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77056" h="18288" fill="none" extrusionOk="0">
                <a:moveTo>
                  <a:pt x="0" y="0"/>
                </a:moveTo>
                <a:cubicBezTo>
                  <a:pt x="155902" y="14477"/>
                  <a:pt x="567164" y="18992"/>
                  <a:pt x="723717" y="0"/>
                </a:cubicBezTo>
                <a:cubicBezTo>
                  <a:pt x="880270" y="-18992"/>
                  <a:pt x="1230427" y="-33316"/>
                  <a:pt x="1447434" y="0"/>
                </a:cubicBezTo>
                <a:cubicBezTo>
                  <a:pt x="1664441" y="33316"/>
                  <a:pt x="1866557" y="5702"/>
                  <a:pt x="1977299" y="0"/>
                </a:cubicBezTo>
                <a:cubicBezTo>
                  <a:pt x="2088041" y="-5702"/>
                  <a:pt x="2302485" y="24099"/>
                  <a:pt x="2623475" y="0"/>
                </a:cubicBezTo>
                <a:cubicBezTo>
                  <a:pt x="2944465" y="-24099"/>
                  <a:pt x="2993399" y="-19795"/>
                  <a:pt x="3192109" y="0"/>
                </a:cubicBezTo>
                <a:cubicBezTo>
                  <a:pt x="3390819" y="19795"/>
                  <a:pt x="3581349" y="-26551"/>
                  <a:pt x="3877056" y="0"/>
                </a:cubicBezTo>
                <a:cubicBezTo>
                  <a:pt x="3877095" y="7328"/>
                  <a:pt x="3877675" y="9982"/>
                  <a:pt x="3877056" y="18288"/>
                </a:cubicBezTo>
                <a:cubicBezTo>
                  <a:pt x="3576596" y="42394"/>
                  <a:pt x="3502355" y="16962"/>
                  <a:pt x="3230880" y="18288"/>
                </a:cubicBezTo>
                <a:cubicBezTo>
                  <a:pt x="2959405" y="19614"/>
                  <a:pt x="2924948" y="18543"/>
                  <a:pt x="2662245" y="18288"/>
                </a:cubicBezTo>
                <a:cubicBezTo>
                  <a:pt x="2399543" y="18033"/>
                  <a:pt x="2231855" y="26028"/>
                  <a:pt x="2016069" y="18288"/>
                </a:cubicBezTo>
                <a:cubicBezTo>
                  <a:pt x="1800283" y="10548"/>
                  <a:pt x="1665927" y="755"/>
                  <a:pt x="1408664" y="18288"/>
                </a:cubicBezTo>
                <a:cubicBezTo>
                  <a:pt x="1151402" y="35821"/>
                  <a:pt x="1016899" y="28407"/>
                  <a:pt x="840029" y="18288"/>
                </a:cubicBezTo>
                <a:cubicBezTo>
                  <a:pt x="663160" y="8169"/>
                  <a:pt x="304031" y="-14425"/>
                  <a:pt x="0" y="18288"/>
                </a:cubicBezTo>
                <a:cubicBezTo>
                  <a:pt x="-593" y="9736"/>
                  <a:pt x="244" y="6610"/>
                  <a:pt x="0" y="0"/>
                </a:cubicBezTo>
                <a:close/>
              </a:path>
              <a:path w="3877056" h="18288" stroke="0" extrusionOk="0">
                <a:moveTo>
                  <a:pt x="0" y="0"/>
                </a:moveTo>
                <a:cubicBezTo>
                  <a:pt x="205869" y="28368"/>
                  <a:pt x="460328" y="6409"/>
                  <a:pt x="646176" y="0"/>
                </a:cubicBezTo>
                <a:cubicBezTo>
                  <a:pt x="832024" y="-6409"/>
                  <a:pt x="1043494" y="26447"/>
                  <a:pt x="1331123" y="0"/>
                </a:cubicBezTo>
                <a:cubicBezTo>
                  <a:pt x="1618752" y="-26447"/>
                  <a:pt x="1675797" y="-26969"/>
                  <a:pt x="1938528" y="0"/>
                </a:cubicBezTo>
                <a:cubicBezTo>
                  <a:pt x="2201259" y="26969"/>
                  <a:pt x="2439942" y="23453"/>
                  <a:pt x="2662245" y="0"/>
                </a:cubicBezTo>
                <a:cubicBezTo>
                  <a:pt x="2884548" y="-23453"/>
                  <a:pt x="3094562" y="-7899"/>
                  <a:pt x="3308421" y="0"/>
                </a:cubicBezTo>
                <a:cubicBezTo>
                  <a:pt x="3522280" y="7899"/>
                  <a:pt x="3615459" y="3066"/>
                  <a:pt x="3877056" y="0"/>
                </a:cubicBezTo>
                <a:cubicBezTo>
                  <a:pt x="3877383" y="8595"/>
                  <a:pt x="3876984" y="13110"/>
                  <a:pt x="3877056" y="18288"/>
                </a:cubicBezTo>
                <a:cubicBezTo>
                  <a:pt x="3624575" y="4903"/>
                  <a:pt x="3478089" y="20597"/>
                  <a:pt x="3230880" y="18288"/>
                </a:cubicBezTo>
                <a:cubicBezTo>
                  <a:pt x="2983671" y="15979"/>
                  <a:pt x="2743376" y="19903"/>
                  <a:pt x="2507163" y="18288"/>
                </a:cubicBezTo>
                <a:cubicBezTo>
                  <a:pt x="2270950" y="16673"/>
                  <a:pt x="1992617" y="19013"/>
                  <a:pt x="1822216" y="18288"/>
                </a:cubicBezTo>
                <a:cubicBezTo>
                  <a:pt x="1651815" y="17563"/>
                  <a:pt x="1370782" y="42338"/>
                  <a:pt x="1253581" y="18288"/>
                </a:cubicBezTo>
                <a:cubicBezTo>
                  <a:pt x="1136380" y="-5762"/>
                  <a:pt x="854528" y="8046"/>
                  <a:pt x="723717" y="18288"/>
                </a:cubicBezTo>
                <a:cubicBezTo>
                  <a:pt x="592906" y="28530"/>
                  <a:pt x="166343" y="24405"/>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A9F39961-3DCC-71EE-1D35-22BAF5715A83}"/>
              </a:ext>
            </a:extLst>
          </p:cNvPr>
          <p:cNvSpPr txBox="1">
            <a:spLocks/>
          </p:cNvSpPr>
          <p:nvPr/>
        </p:nvSpPr>
        <p:spPr>
          <a:xfrm>
            <a:off x="342900" y="2741264"/>
            <a:ext cx="4267689" cy="3652328"/>
          </a:xfrm>
          <a:prstGeom prst="rect">
            <a:avLst/>
          </a:prstGeom>
        </p:spPr>
        <p:txBody>
          <a:bodyPr vert="horz" lIns="91440" tIns="45720" rIns="91440" bIns="45720" rtlCol="0">
            <a:normAutofit/>
          </a:bodyPr>
          <a:lstStyle/>
          <a:p>
            <a:pPr indent="-228600">
              <a:lnSpc>
                <a:spcPct val="120000"/>
              </a:lnSpc>
              <a:spcAft>
                <a:spcPts val="600"/>
              </a:spcAft>
              <a:buFont typeface="Arial" panose="020B0604020202020204" pitchFamily="34" charset="0"/>
              <a:buChar char="•"/>
            </a:pPr>
            <a:r>
              <a:rPr lang="en-US" sz="1400">
                <a:latin typeface="Merriweather" pitchFamily="2" charset="77"/>
              </a:rPr>
              <a:t>Sun Tzu's teachings have influenced military strategy and tactics. His principles include understanding the terrain, knowing the enemy, and adapting strategies to exploit weaknesses.</a:t>
            </a:r>
          </a:p>
          <a:p>
            <a:pPr indent="-228600">
              <a:lnSpc>
                <a:spcPct val="120000"/>
              </a:lnSpc>
              <a:spcAft>
                <a:spcPts val="600"/>
              </a:spcAft>
              <a:buFont typeface="Arial" panose="020B0604020202020204" pitchFamily="34" charset="0"/>
              <a:buChar char="•"/>
            </a:pPr>
            <a:endParaRPr lang="en-US" sz="1400">
              <a:latin typeface="Merriweather" pitchFamily="2" charset="77"/>
            </a:endParaRPr>
          </a:p>
          <a:p>
            <a:pPr indent="-228600">
              <a:lnSpc>
                <a:spcPct val="120000"/>
              </a:lnSpc>
              <a:spcAft>
                <a:spcPts val="600"/>
              </a:spcAft>
              <a:buFont typeface="Arial" panose="020B0604020202020204" pitchFamily="34" charset="0"/>
              <a:buChar char="•"/>
            </a:pPr>
            <a:r>
              <a:rPr lang="en-US" sz="1400">
                <a:latin typeface="Merriweather" pitchFamily="2" charset="77"/>
              </a:rPr>
              <a:t>Deception and psychological tactics have also been integral to warfare. Adapting to changing circumstances, intelligence gathering, and effective leadership are crucial principles of Sun Tzu's teachings.</a:t>
            </a:r>
          </a:p>
        </p:txBody>
      </p:sp>
      <p:pic>
        <p:nvPicPr>
          <p:cNvPr id="4098" name="Picture 2" descr="Riflemen with Chosen Co., 1st Battalion, 66th Armor Regiment, 3rd Armored Brigade Combat Team, 4th Infantry Division, compete in the Lithuanian Best Infantry Squad Competition at Rukla Training Area, Lithuania, Aug. 24, 2017.">
            <a:extLst>
              <a:ext uri="{FF2B5EF4-FFF2-40B4-BE49-F238E27FC236}">
                <a16:creationId xmlns:a16="http://schemas.microsoft.com/office/drawing/2014/main" id="{4BEC5DA7-15B0-C6F2-D543-EDF8B34129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444" r="10164" b="1"/>
          <a:stretch/>
        </p:blipFill>
        <p:spPr bwMode="auto">
          <a:xfrm>
            <a:off x="4740714" y="109796"/>
            <a:ext cx="3273413" cy="3048871"/>
          </a:xfrm>
          <a:custGeom>
            <a:avLst/>
            <a:gdLst/>
            <a:ahLst/>
            <a:cxnLst/>
            <a:rect l="l" t="t" r="r" b="b"/>
            <a:pathLst>
              <a:path w="2800021" h="2607952">
                <a:moveTo>
                  <a:pt x="1896921" y="1283"/>
                </a:moveTo>
                <a:cubicBezTo>
                  <a:pt x="1964079" y="3763"/>
                  <a:pt x="2031133" y="9836"/>
                  <a:pt x="2097856" y="19493"/>
                </a:cubicBezTo>
                <a:cubicBezTo>
                  <a:pt x="2197875" y="35580"/>
                  <a:pt x="2298741" y="25628"/>
                  <a:pt x="2399244" y="18812"/>
                </a:cubicBezTo>
                <a:cubicBezTo>
                  <a:pt x="2520913" y="10497"/>
                  <a:pt x="2642460" y="5999"/>
                  <a:pt x="2764369" y="19631"/>
                </a:cubicBezTo>
                <a:lnTo>
                  <a:pt x="2781331" y="20066"/>
                </a:lnTo>
                <a:lnTo>
                  <a:pt x="2771027" y="223244"/>
                </a:lnTo>
                <a:cubicBezTo>
                  <a:pt x="2770027" y="306498"/>
                  <a:pt x="2772785" y="389724"/>
                  <a:pt x="2780906" y="472842"/>
                </a:cubicBezTo>
                <a:cubicBezTo>
                  <a:pt x="2793852" y="625932"/>
                  <a:pt x="2795719" y="779623"/>
                  <a:pt x="2786483" y="932933"/>
                </a:cubicBezTo>
                <a:cubicBezTo>
                  <a:pt x="2780058" y="1071462"/>
                  <a:pt x="2764299" y="1209772"/>
                  <a:pt x="2777754" y="1348629"/>
                </a:cubicBezTo>
                <a:cubicBezTo>
                  <a:pt x="2782361" y="1396405"/>
                  <a:pt x="2793512" y="1443308"/>
                  <a:pt x="2796058" y="1491412"/>
                </a:cubicBezTo>
                <a:cubicBezTo>
                  <a:pt x="2808180" y="1716767"/>
                  <a:pt x="2789997" y="1941359"/>
                  <a:pt x="2775088" y="2165950"/>
                </a:cubicBezTo>
                <a:cubicBezTo>
                  <a:pt x="2769633" y="2247759"/>
                  <a:pt x="2762966" y="2329567"/>
                  <a:pt x="2777876" y="2411376"/>
                </a:cubicBezTo>
                <a:cubicBezTo>
                  <a:pt x="2783785" y="2445894"/>
                  <a:pt x="2787349" y="2480670"/>
                  <a:pt x="2788562" y="2515512"/>
                </a:cubicBezTo>
                <a:lnTo>
                  <a:pt x="2785862" y="2598193"/>
                </a:lnTo>
                <a:lnTo>
                  <a:pt x="2765823" y="2598670"/>
                </a:lnTo>
                <a:cubicBezTo>
                  <a:pt x="2658539" y="2600165"/>
                  <a:pt x="2550823" y="2613972"/>
                  <a:pt x="2444081" y="2598670"/>
                </a:cubicBezTo>
                <a:cubicBezTo>
                  <a:pt x="2255735" y="2573645"/>
                  <a:pt x="2065408" y="2570205"/>
                  <a:pt x="1876379" y="2588429"/>
                </a:cubicBezTo>
                <a:cubicBezTo>
                  <a:pt x="1663187" y="2606148"/>
                  <a:pt x="1449075" y="2607414"/>
                  <a:pt x="1235711" y="2592226"/>
                </a:cubicBezTo>
                <a:cubicBezTo>
                  <a:pt x="1077655" y="2581411"/>
                  <a:pt x="919274" y="2573358"/>
                  <a:pt x="760677" y="2583023"/>
                </a:cubicBezTo>
                <a:cubicBezTo>
                  <a:pt x="699945" y="2586819"/>
                  <a:pt x="640728" y="2603387"/>
                  <a:pt x="580211" y="2605228"/>
                </a:cubicBezTo>
                <a:cubicBezTo>
                  <a:pt x="409739" y="2610520"/>
                  <a:pt x="239309" y="2608104"/>
                  <a:pt x="68912" y="2597979"/>
                </a:cubicBezTo>
                <a:lnTo>
                  <a:pt x="9851" y="2595036"/>
                </a:lnTo>
                <a:lnTo>
                  <a:pt x="14918" y="2533474"/>
                </a:lnTo>
                <a:cubicBezTo>
                  <a:pt x="24226" y="2470964"/>
                  <a:pt x="33057" y="2409078"/>
                  <a:pt x="21123" y="2345943"/>
                </a:cubicBezTo>
                <a:cubicBezTo>
                  <a:pt x="15873" y="2318439"/>
                  <a:pt x="11935" y="2290684"/>
                  <a:pt x="9189" y="2262929"/>
                </a:cubicBezTo>
                <a:cubicBezTo>
                  <a:pt x="3723" y="2192068"/>
                  <a:pt x="5681" y="2120806"/>
                  <a:pt x="15036" y="2050394"/>
                </a:cubicBezTo>
                <a:cubicBezTo>
                  <a:pt x="23988" y="1968631"/>
                  <a:pt x="9428" y="1886367"/>
                  <a:pt x="21362" y="1804853"/>
                </a:cubicBezTo>
                <a:cubicBezTo>
                  <a:pt x="29835" y="1739206"/>
                  <a:pt x="30157" y="1672681"/>
                  <a:pt x="22317" y="1606945"/>
                </a:cubicBezTo>
                <a:cubicBezTo>
                  <a:pt x="8211" y="1482675"/>
                  <a:pt x="9093" y="1357041"/>
                  <a:pt x="24942" y="1233009"/>
                </a:cubicBezTo>
                <a:cubicBezTo>
                  <a:pt x="34728" y="1160621"/>
                  <a:pt x="40337" y="1086110"/>
                  <a:pt x="22794" y="1015097"/>
                </a:cubicBezTo>
                <a:cubicBezTo>
                  <a:pt x="-18498" y="848195"/>
                  <a:pt x="5610" y="681043"/>
                  <a:pt x="22794" y="515015"/>
                </a:cubicBezTo>
                <a:cubicBezTo>
                  <a:pt x="33236" y="425851"/>
                  <a:pt x="33475" y="335698"/>
                  <a:pt x="23510" y="246472"/>
                </a:cubicBezTo>
                <a:cubicBezTo>
                  <a:pt x="14667" y="180579"/>
                  <a:pt x="9392" y="114270"/>
                  <a:pt x="7698" y="47862"/>
                </a:cubicBezTo>
                <a:lnTo>
                  <a:pt x="8577" y="16981"/>
                </a:lnTo>
                <a:lnTo>
                  <a:pt x="105876" y="19483"/>
                </a:lnTo>
                <a:cubicBezTo>
                  <a:pt x="269744" y="18941"/>
                  <a:pt x="433357" y="6953"/>
                  <a:pt x="596356" y="8998"/>
                </a:cubicBezTo>
                <a:cubicBezTo>
                  <a:pt x="687063" y="10088"/>
                  <a:pt x="777528" y="30535"/>
                  <a:pt x="868476" y="26719"/>
                </a:cubicBezTo>
                <a:cubicBezTo>
                  <a:pt x="1144104" y="15541"/>
                  <a:pt x="1419853" y="19221"/>
                  <a:pt x="1695360" y="4635"/>
                </a:cubicBezTo>
                <a:cubicBezTo>
                  <a:pt x="1762501" y="-82"/>
                  <a:pt x="1829763" y="-1196"/>
                  <a:pt x="1896921" y="1283"/>
                </a:cubicBezTo>
                <a:close/>
              </a:path>
            </a:pathLst>
          </a:custGeom>
          <a:noFill/>
          <a:extLst>
            <a:ext uri="{909E8E84-426E-40DD-AFC4-6F175D3DCCD1}">
              <a14:hiddenFill xmlns:a14="http://schemas.microsoft.com/office/drawing/2010/main">
                <a:solidFill>
                  <a:srgbClr val="FFFFFF"/>
                </a:solidFill>
              </a14:hiddenFill>
            </a:ext>
          </a:extLst>
        </p:spPr>
      </p:pic>
      <p:pic>
        <p:nvPicPr>
          <p:cNvPr id="4100" name="Picture 4" descr="Soldiers with the 1st Expeditionary Force of Niger (EFoN), the country’s premier anti-terrorism unit, take part in an air interdiction exercise.">
            <a:extLst>
              <a:ext uri="{FF2B5EF4-FFF2-40B4-BE49-F238E27FC236}">
                <a16:creationId xmlns:a16="http://schemas.microsoft.com/office/drawing/2014/main" id="{EFFBC8F2-BD4F-6C97-E22D-25BC38A205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9070" r="9142" b="3"/>
          <a:stretch/>
        </p:blipFill>
        <p:spPr bwMode="auto">
          <a:xfrm>
            <a:off x="4710142" y="3234494"/>
            <a:ext cx="3284054" cy="3547679"/>
          </a:xfrm>
          <a:custGeom>
            <a:avLst/>
            <a:gdLst/>
            <a:ahLst/>
            <a:cxnLst/>
            <a:rect l="l" t="t" r="r" b="b"/>
            <a:pathLst>
              <a:path w="2809123" h="3034623">
                <a:moveTo>
                  <a:pt x="909359" y="1412"/>
                </a:moveTo>
                <a:cubicBezTo>
                  <a:pt x="958144" y="-855"/>
                  <a:pt x="1007041" y="-392"/>
                  <a:pt x="1055844" y="2812"/>
                </a:cubicBezTo>
                <a:cubicBezTo>
                  <a:pt x="1188892" y="11671"/>
                  <a:pt x="1321724" y="23752"/>
                  <a:pt x="1455098" y="27433"/>
                </a:cubicBezTo>
                <a:cubicBezTo>
                  <a:pt x="1585007" y="30886"/>
                  <a:pt x="1714916" y="19724"/>
                  <a:pt x="1844174" y="11211"/>
                </a:cubicBezTo>
                <a:cubicBezTo>
                  <a:pt x="2032760" y="-1215"/>
                  <a:pt x="2221452" y="7644"/>
                  <a:pt x="2410145" y="15353"/>
                </a:cubicBezTo>
                <a:cubicBezTo>
                  <a:pt x="2481555" y="18287"/>
                  <a:pt x="2552964" y="17014"/>
                  <a:pt x="2624374" y="15060"/>
                </a:cubicBezTo>
                <a:lnTo>
                  <a:pt x="2784992" y="11774"/>
                </a:lnTo>
                <a:lnTo>
                  <a:pt x="2785432" y="38761"/>
                </a:lnTo>
                <a:cubicBezTo>
                  <a:pt x="2800584" y="206742"/>
                  <a:pt x="2808948" y="374831"/>
                  <a:pt x="2808827" y="543247"/>
                </a:cubicBezTo>
                <a:cubicBezTo>
                  <a:pt x="2810305" y="612173"/>
                  <a:pt x="2806257" y="681111"/>
                  <a:pt x="2796705" y="749514"/>
                </a:cubicBezTo>
                <a:cubicBezTo>
                  <a:pt x="2780583" y="847684"/>
                  <a:pt x="2768461" y="946836"/>
                  <a:pt x="2778522" y="1046533"/>
                </a:cubicBezTo>
                <a:cubicBezTo>
                  <a:pt x="2785553" y="1115252"/>
                  <a:pt x="2789675" y="1183862"/>
                  <a:pt x="2789432" y="1252908"/>
                </a:cubicBezTo>
                <a:cubicBezTo>
                  <a:pt x="2789432" y="1411618"/>
                  <a:pt x="2787978" y="1570434"/>
                  <a:pt x="2791008" y="1729144"/>
                </a:cubicBezTo>
                <a:cubicBezTo>
                  <a:pt x="2793675" y="1870399"/>
                  <a:pt x="2799493" y="2011110"/>
                  <a:pt x="2784826" y="2152475"/>
                </a:cubicBezTo>
                <a:cubicBezTo>
                  <a:pt x="2763249" y="2361141"/>
                  <a:pt x="2770159" y="2570898"/>
                  <a:pt x="2772704" y="2780218"/>
                </a:cubicBezTo>
                <a:lnTo>
                  <a:pt x="2785201" y="3024103"/>
                </a:lnTo>
                <a:lnTo>
                  <a:pt x="2729575" y="3019707"/>
                </a:lnTo>
                <a:cubicBezTo>
                  <a:pt x="2664468" y="3010397"/>
                  <a:pt x="2600011" y="3001566"/>
                  <a:pt x="2534253" y="3013501"/>
                </a:cubicBezTo>
                <a:cubicBezTo>
                  <a:pt x="2505606" y="3018752"/>
                  <a:pt x="2476698" y="3022690"/>
                  <a:pt x="2447790" y="3025435"/>
                </a:cubicBezTo>
                <a:cubicBezTo>
                  <a:pt x="2373985" y="3030901"/>
                  <a:pt x="2299762" y="3028945"/>
                  <a:pt x="2226426" y="3019587"/>
                </a:cubicBezTo>
                <a:cubicBezTo>
                  <a:pt x="2141266" y="3010636"/>
                  <a:pt x="2055584" y="3025196"/>
                  <a:pt x="1970684" y="3013262"/>
                </a:cubicBezTo>
                <a:cubicBezTo>
                  <a:pt x="1902309" y="3004788"/>
                  <a:pt x="1833021" y="3004466"/>
                  <a:pt x="1764554" y="3012307"/>
                </a:cubicBezTo>
                <a:cubicBezTo>
                  <a:pt x="1635120" y="3026413"/>
                  <a:pt x="1504268" y="3025530"/>
                  <a:pt x="1375082" y="3009682"/>
                </a:cubicBezTo>
                <a:cubicBezTo>
                  <a:pt x="1299687" y="2999895"/>
                  <a:pt x="1222081" y="2994286"/>
                  <a:pt x="1148118" y="3011830"/>
                </a:cubicBezTo>
                <a:cubicBezTo>
                  <a:pt x="974281" y="3053123"/>
                  <a:pt x="800184" y="3029015"/>
                  <a:pt x="627259" y="3011830"/>
                </a:cubicBezTo>
                <a:cubicBezTo>
                  <a:pt x="534391" y="3001387"/>
                  <a:pt x="440493" y="3001148"/>
                  <a:pt x="347559" y="3011113"/>
                </a:cubicBezTo>
                <a:cubicBezTo>
                  <a:pt x="278929" y="3019957"/>
                  <a:pt x="209866" y="3025232"/>
                  <a:pt x="140699" y="3026927"/>
                </a:cubicBezTo>
                <a:lnTo>
                  <a:pt x="44501" y="3024299"/>
                </a:lnTo>
                <a:lnTo>
                  <a:pt x="26973" y="2893528"/>
                </a:lnTo>
                <a:cubicBezTo>
                  <a:pt x="-4174" y="2764506"/>
                  <a:pt x="-10619" y="2635110"/>
                  <a:pt x="19693" y="2504963"/>
                </a:cubicBezTo>
                <a:cubicBezTo>
                  <a:pt x="48311" y="2384006"/>
                  <a:pt x="46914" y="2257385"/>
                  <a:pt x="15637" y="2137152"/>
                </a:cubicBezTo>
                <a:cubicBezTo>
                  <a:pt x="8714" y="2106022"/>
                  <a:pt x="4478" y="2074304"/>
                  <a:pt x="2986" y="2042386"/>
                </a:cubicBezTo>
                <a:cubicBezTo>
                  <a:pt x="-6442" y="1925867"/>
                  <a:pt x="9430" y="1810973"/>
                  <a:pt x="22676" y="1695829"/>
                </a:cubicBezTo>
                <a:cubicBezTo>
                  <a:pt x="31508" y="1622442"/>
                  <a:pt x="44993" y="1548304"/>
                  <a:pt x="22676" y="1475668"/>
                </a:cubicBezTo>
                <a:cubicBezTo>
                  <a:pt x="7389" y="1425047"/>
                  <a:pt x="3989" y="1371313"/>
                  <a:pt x="12773" y="1319017"/>
                </a:cubicBezTo>
                <a:cubicBezTo>
                  <a:pt x="27582" y="1226202"/>
                  <a:pt x="30672" y="1131749"/>
                  <a:pt x="21961" y="1038096"/>
                </a:cubicBezTo>
                <a:cubicBezTo>
                  <a:pt x="16209" y="976348"/>
                  <a:pt x="17092" y="914112"/>
                  <a:pt x="24587" y="852564"/>
                </a:cubicBezTo>
                <a:cubicBezTo>
                  <a:pt x="34491" y="769801"/>
                  <a:pt x="49886" y="685536"/>
                  <a:pt x="31150" y="602524"/>
                </a:cubicBezTo>
                <a:cubicBezTo>
                  <a:pt x="1315" y="470626"/>
                  <a:pt x="7282" y="338854"/>
                  <a:pt x="19217" y="205958"/>
                </a:cubicBezTo>
                <a:cubicBezTo>
                  <a:pt x="23692" y="156512"/>
                  <a:pt x="28406" y="106785"/>
                  <a:pt x="29763" y="56918"/>
                </a:cubicBezTo>
                <a:lnTo>
                  <a:pt x="29335" y="22484"/>
                </a:lnTo>
                <a:lnTo>
                  <a:pt x="182423" y="11326"/>
                </a:lnTo>
                <a:cubicBezTo>
                  <a:pt x="307134" y="-180"/>
                  <a:pt x="431415" y="11326"/>
                  <a:pt x="556126" y="18689"/>
                </a:cubicBezTo>
                <a:cubicBezTo>
                  <a:pt x="625195" y="22602"/>
                  <a:pt x="694588" y="27319"/>
                  <a:pt x="763549" y="16388"/>
                </a:cubicBezTo>
                <a:cubicBezTo>
                  <a:pt x="811902" y="8674"/>
                  <a:pt x="860574" y="3678"/>
                  <a:pt x="909359" y="1412"/>
                </a:cubicBezTo>
                <a:close/>
              </a:path>
            </a:pathLst>
          </a:custGeom>
          <a:noFill/>
          <a:extLst>
            <a:ext uri="{909E8E84-426E-40DD-AFC4-6F175D3DCCD1}">
              <a14:hiddenFill xmlns:a14="http://schemas.microsoft.com/office/drawing/2010/main">
                <a:solidFill>
                  <a:srgbClr val="FFFFFF"/>
                </a:solidFill>
              </a14:hiddenFill>
            </a:ext>
          </a:extLst>
        </p:spPr>
      </p:pic>
      <p:pic>
        <p:nvPicPr>
          <p:cNvPr id="6" name="Picture 4" descr="Female British soldiers in Afghanistan">
            <a:extLst>
              <a:ext uri="{FF2B5EF4-FFF2-40B4-BE49-F238E27FC236}">
                <a16:creationId xmlns:a16="http://schemas.microsoft.com/office/drawing/2014/main" id="{2833F9DF-3D40-6949-B4AA-230A54FE7C88}"/>
              </a:ext>
            </a:extLst>
          </p:cNvPr>
          <p:cNvPicPr>
            <a:picLocks noChangeAspect="1"/>
          </p:cNvPicPr>
          <p:nvPr/>
        </p:nvPicPr>
        <p:blipFill rotWithShape="1">
          <a:blip r:embed="rId5">
            <a:extLst>
              <a:ext uri="{28A0092B-C50C-407E-A947-70E740481C1C}">
                <a14:useLocalDpi xmlns:a14="http://schemas.microsoft.com/office/drawing/2010/main" val="0"/>
              </a:ext>
            </a:extLst>
          </a:blip>
          <a:srcRect l="27239" r="18122"/>
          <a:stretch/>
        </p:blipFill>
        <p:spPr bwMode="auto">
          <a:xfrm>
            <a:off x="8073819" y="109796"/>
            <a:ext cx="4035510" cy="4154470"/>
          </a:xfrm>
          <a:custGeom>
            <a:avLst/>
            <a:gdLst/>
            <a:ahLst/>
            <a:cxnLst/>
            <a:rect l="l" t="t" r="r" b="b"/>
            <a:pathLst>
              <a:path w="3451906" h="3553662">
                <a:moveTo>
                  <a:pt x="723689" y="906"/>
                </a:moveTo>
                <a:cubicBezTo>
                  <a:pt x="772066" y="2729"/>
                  <a:pt x="820443" y="7023"/>
                  <a:pt x="868820" y="11181"/>
                </a:cubicBezTo>
                <a:cubicBezTo>
                  <a:pt x="1039107" y="26039"/>
                  <a:pt x="1209273" y="19359"/>
                  <a:pt x="1379198" y="8454"/>
                </a:cubicBezTo>
                <a:cubicBezTo>
                  <a:pt x="1496186" y="1474"/>
                  <a:pt x="1613486" y="5305"/>
                  <a:pt x="1729930" y="19904"/>
                </a:cubicBezTo>
                <a:lnTo>
                  <a:pt x="1770732" y="22354"/>
                </a:lnTo>
                <a:lnTo>
                  <a:pt x="1793470" y="25525"/>
                </a:lnTo>
                <a:lnTo>
                  <a:pt x="1895014" y="29765"/>
                </a:lnTo>
                <a:lnTo>
                  <a:pt x="1895984" y="30265"/>
                </a:lnTo>
                <a:lnTo>
                  <a:pt x="1908078" y="30265"/>
                </a:lnTo>
                <a:lnTo>
                  <a:pt x="1909048" y="29667"/>
                </a:lnTo>
                <a:lnTo>
                  <a:pt x="2008240" y="25525"/>
                </a:lnTo>
                <a:lnTo>
                  <a:pt x="2081672" y="15283"/>
                </a:lnTo>
                <a:lnTo>
                  <a:pt x="2184918" y="9562"/>
                </a:lnTo>
                <a:cubicBezTo>
                  <a:pt x="2268544" y="8356"/>
                  <a:pt x="2352209" y="10573"/>
                  <a:pt x="2435750" y="16224"/>
                </a:cubicBezTo>
                <a:cubicBezTo>
                  <a:pt x="2589588" y="24540"/>
                  <a:pt x="2743185" y="15952"/>
                  <a:pt x="2896904" y="5864"/>
                </a:cubicBezTo>
                <a:cubicBezTo>
                  <a:pt x="2988276" y="-133"/>
                  <a:pt x="3079618" y="1639"/>
                  <a:pt x="3170959" y="5268"/>
                </a:cubicBezTo>
                <a:lnTo>
                  <a:pt x="3437940" y="15543"/>
                </a:lnTo>
                <a:lnTo>
                  <a:pt x="3440062" y="77084"/>
                </a:lnTo>
                <a:cubicBezTo>
                  <a:pt x="3439759" y="207598"/>
                  <a:pt x="3426999" y="337557"/>
                  <a:pt x="3419542" y="467764"/>
                </a:cubicBezTo>
                <a:cubicBezTo>
                  <a:pt x="3416314" y="527314"/>
                  <a:pt x="3411472" y="587156"/>
                  <a:pt x="3410666" y="646723"/>
                </a:cubicBezTo>
                <a:cubicBezTo>
                  <a:pt x="3409858" y="706293"/>
                  <a:pt x="3413086" y="765586"/>
                  <a:pt x="3425999" y="824040"/>
                </a:cubicBezTo>
                <a:cubicBezTo>
                  <a:pt x="3458153" y="973974"/>
                  <a:pt x="3447305" y="1120693"/>
                  <a:pt x="3425999" y="1269168"/>
                </a:cubicBezTo>
                <a:cubicBezTo>
                  <a:pt x="3415281" y="1344279"/>
                  <a:pt x="3402111" y="1421878"/>
                  <a:pt x="3425353" y="1494944"/>
                </a:cubicBezTo>
                <a:cubicBezTo>
                  <a:pt x="3464867" y="1616236"/>
                  <a:pt x="3452342" y="1736506"/>
                  <a:pt x="3438266" y="1858381"/>
                </a:cubicBezTo>
                <a:cubicBezTo>
                  <a:pt x="3429228" y="1937294"/>
                  <a:pt x="3419930" y="2017084"/>
                  <a:pt x="3430518" y="2095996"/>
                </a:cubicBezTo>
                <a:cubicBezTo>
                  <a:pt x="3446660" y="2216411"/>
                  <a:pt x="3439170" y="2335949"/>
                  <a:pt x="3431293" y="2456072"/>
                </a:cubicBezTo>
                <a:cubicBezTo>
                  <a:pt x="3426129" y="2537469"/>
                  <a:pt x="3413086" y="2619889"/>
                  <a:pt x="3430002" y="2700556"/>
                </a:cubicBezTo>
                <a:cubicBezTo>
                  <a:pt x="3441812" y="2765790"/>
                  <a:pt x="3444254" y="2832749"/>
                  <a:pt x="3437233" y="2898861"/>
                </a:cubicBezTo>
                <a:cubicBezTo>
                  <a:pt x="3429485" y="3003493"/>
                  <a:pt x="3415798" y="3108125"/>
                  <a:pt x="3435297" y="3213050"/>
                </a:cubicBezTo>
                <a:cubicBezTo>
                  <a:pt x="3445497" y="3268582"/>
                  <a:pt x="3441754" y="3324843"/>
                  <a:pt x="3438137" y="3380812"/>
                </a:cubicBezTo>
                <a:lnTo>
                  <a:pt x="3429447" y="3533975"/>
                </a:lnTo>
                <a:lnTo>
                  <a:pt x="3428457" y="3533971"/>
                </a:lnTo>
                <a:cubicBezTo>
                  <a:pt x="3362736" y="3534214"/>
                  <a:pt x="3297429" y="3530092"/>
                  <a:pt x="3232020" y="3523062"/>
                </a:cubicBezTo>
                <a:cubicBezTo>
                  <a:pt x="3137124" y="3513000"/>
                  <a:pt x="3042746" y="3525122"/>
                  <a:pt x="2949304" y="3541245"/>
                </a:cubicBezTo>
                <a:cubicBezTo>
                  <a:pt x="2884196" y="3550796"/>
                  <a:pt x="2818577" y="3554844"/>
                  <a:pt x="2752970" y="3553366"/>
                </a:cubicBezTo>
                <a:cubicBezTo>
                  <a:pt x="2592664" y="3553487"/>
                  <a:pt x="2432670" y="3545124"/>
                  <a:pt x="2272778" y="3529971"/>
                </a:cubicBezTo>
                <a:cubicBezTo>
                  <a:pt x="2213920" y="3526298"/>
                  <a:pt x="2154916" y="3527959"/>
                  <a:pt x="2096275" y="3534941"/>
                </a:cubicBezTo>
                <a:cubicBezTo>
                  <a:pt x="2030066" y="3541923"/>
                  <a:pt x="1963369" y="3539486"/>
                  <a:pt x="1897658" y="3527668"/>
                </a:cubicBezTo>
                <a:cubicBezTo>
                  <a:pt x="1858723" y="3520213"/>
                  <a:pt x="1819789" y="3518153"/>
                  <a:pt x="1780854" y="3518637"/>
                </a:cubicBezTo>
                <a:cubicBezTo>
                  <a:pt x="1741920" y="3519123"/>
                  <a:pt x="1702985" y="3522153"/>
                  <a:pt x="1664051" y="3524880"/>
                </a:cubicBezTo>
                <a:cubicBezTo>
                  <a:pt x="1450275" y="3539790"/>
                  <a:pt x="1236498" y="3557973"/>
                  <a:pt x="1021996" y="3545850"/>
                </a:cubicBezTo>
                <a:cubicBezTo>
                  <a:pt x="976208" y="3543304"/>
                  <a:pt x="931564" y="3532154"/>
                  <a:pt x="886089" y="3527546"/>
                </a:cubicBezTo>
                <a:cubicBezTo>
                  <a:pt x="753918" y="3514091"/>
                  <a:pt x="622269" y="3529851"/>
                  <a:pt x="490410" y="3536275"/>
                </a:cubicBezTo>
                <a:cubicBezTo>
                  <a:pt x="344484" y="3545511"/>
                  <a:pt x="198194" y="3543645"/>
                  <a:pt x="52476" y="3530699"/>
                </a:cubicBezTo>
                <a:lnTo>
                  <a:pt x="16096" y="3528137"/>
                </a:lnTo>
                <a:lnTo>
                  <a:pt x="13820" y="3457111"/>
                </a:lnTo>
                <a:cubicBezTo>
                  <a:pt x="6425" y="3369848"/>
                  <a:pt x="-1454" y="3282586"/>
                  <a:pt x="8728" y="3195323"/>
                </a:cubicBezTo>
                <a:cubicBezTo>
                  <a:pt x="18037" y="3120746"/>
                  <a:pt x="19541" y="3045559"/>
                  <a:pt x="13214" y="2970732"/>
                </a:cubicBezTo>
                <a:cubicBezTo>
                  <a:pt x="6911" y="2888880"/>
                  <a:pt x="6911" y="2806721"/>
                  <a:pt x="13214" y="2724870"/>
                </a:cubicBezTo>
                <a:cubicBezTo>
                  <a:pt x="18062" y="2646442"/>
                  <a:pt x="26184" y="2567797"/>
                  <a:pt x="17457" y="2489589"/>
                </a:cubicBezTo>
                <a:cubicBezTo>
                  <a:pt x="5335" y="2379639"/>
                  <a:pt x="9335" y="2270015"/>
                  <a:pt x="16729" y="2160282"/>
                </a:cubicBezTo>
                <a:cubicBezTo>
                  <a:pt x="22790" y="2069639"/>
                  <a:pt x="31640" y="1978667"/>
                  <a:pt x="17335" y="1888460"/>
                </a:cubicBezTo>
                <a:cubicBezTo>
                  <a:pt x="159" y="1768104"/>
                  <a:pt x="-4267" y="1646557"/>
                  <a:pt x="4122" y="1525448"/>
                </a:cubicBezTo>
                <a:cubicBezTo>
                  <a:pt x="17093" y="1276969"/>
                  <a:pt x="13820" y="1028271"/>
                  <a:pt x="23760" y="779682"/>
                </a:cubicBezTo>
                <a:cubicBezTo>
                  <a:pt x="27153" y="697655"/>
                  <a:pt x="8971" y="616065"/>
                  <a:pt x="8002" y="534256"/>
                </a:cubicBezTo>
                <a:cubicBezTo>
                  <a:pt x="6790" y="436250"/>
                  <a:pt x="11124" y="337998"/>
                  <a:pt x="14291" y="239596"/>
                </a:cubicBezTo>
                <a:lnTo>
                  <a:pt x="13744" y="13183"/>
                </a:lnTo>
                <a:lnTo>
                  <a:pt x="56934" y="10499"/>
                </a:lnTo>
                <a:cubicBezTo>
                  <a:pt x="147688" y="3411"/>
                  <a:pt x="238784" y="3411"/>
                  <a:pt x="329538" y="10499"/>
                </a:cubicBezTo>
                <a:cubicBezTo>
                  <a:pt x="412505" y="17614"/>
                  <a:pt x="495870" y="15924"/>
                  <a:pt x="578558" y="5455"/>
                </a:cubicBezTo>
                <a:cubicBezTo>
                  <a:pt x="626936" y="-270"/>
                  <a:pt x="675313" y="-917"/>
                  <a:pt x="723689" y="906"/>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pic>
        <p:nvPicPr>
          <p:cNvPr id="4102" name="Picture 6" descr="The number of Army soldiers has dropped by 4 per cent in the last year, down to just 75,983">
            <a:extLst>
              <a:ext uri="{FF2B5EF4-FFF2-40B4-BE49-F238E27FC236}">
                <a16:creationId xmlns:a16="http://schemas.microsoft.com/office/drawing/2014/main" id="{9E9CFB1E-5DAC-88C7-AA78-B4E43917BB1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2" b="2917"/>
          <a:stretch/>
        </p:blipFill>
        <p:spPr bwMode="auto">
          <a:xfrm>
            <a:off x="8093749" y="4374064"/>
            <a:ext cx="4015580" cy="2436488"/>
          </a:xfrm>
          <a:custGeom>
            <a:avLst/>
            <a:gdLst/>
            <a:ahLst/>
            <a:cxnLst/>
            <a:rect l="l" t="t" r="r" b="b"/>
            <a:pathLst>
              <a:path w="3434858" h="2084130">
                <a:moveTo>
                  <a:pt x="1225971" y="1141"/>
                </a:moveTo>
                <a:cubicBezTo>
                  <a:pt x="1283624" y="3345"/>
                  <a:pt x="1341187" y="8746"/>
                  <a:pt x="1398467" y="17334"/>
                </a:cubicBezTo>
                <a:cubicBezTo>
                  <a:pt x="1484331" y="31639"/>
                  <a:pt x="1570921" y="22789"/>
                  <a:pt x="1657200" y="16728"/>
                </a:cubicBezTo>
                <a:cubicBezTo>
                  <a:pt x="1761649" y="9334"/>
                  <a:pt x="1865993" y="5334"/>
                  <a:pt x="1970648" y="17456"/>
                </a:cubicBezTo>
                <a:cubicBezTo>
                  <a:pt x="2045091" y="26183"/>
                  <a:pt x="2119948" y="18061"/>
                  <a:pt x="2194600" y="13213"/>
                </a:cubicBezTo>
                <a:cubicBezTo>
                  <a:pt x="2272509" y="6910"/>
                  <a:pt x="2350711" y="6910"/>
                  <a:pt x="2428622" y="13213"/>
                </a:cubicBezTo>
                <a:cubicBezTo>
                  <a:pt x="2499846" y="19540"/>
                  <a:pt x="2571412" y="18037"/>
                  <a:pt x="2642398" y="8727"/>
                </a:cubicBezTo>
                <a:cubicBezTo>
                  <a:pt x="2725458" y="-1455"/>
                  <a:pt x="2808518" y="6424"/>
                  <a:pt x="2891579" y="13819"/>
                </a:cubicBezTo>
                <a:cubicBezTo>
                  <a:pt x="3037765" y="27031"/>
                  <a:pt x="3183847" y="21092"/>
                  <a:pt x="3329721" y="11394"/>
                </a:cubicBezTo>
                <a:lnTo>
                  <a:pt x="3422995" y="10092"/>
                </a:lnTo>
                <a:lnTo>
                  <a:pt x="3423106" y="30386"/>
                </a:lnTo>
                <a:cubicBezTo>
                  <a:pt x="3435867" y="237971"/>
                  <a:pt x="3438238" y="446198"/>
                  <a:pt x="3430208" y="654090"/>
                </a:cubicBezTo>
                <a:cubicBezTo>
                  <a:pt x="3423106" y="827990"/>
                  <a:pt x="3429304" y="1002474"/>
                  <a:pt x="3417295" y="1176228"/>
                </a:cubicBezTo>
                <a:cubicBezTo>
                  <a:pt x="3411355" y="1261425"/>
                  <a:pt x="3404770" y="1348083"/>
                  <a:pt x="3419490" y="1431526"/>
                </a:cubicBezTo>
                <a:cubicBezTo>
                  <a:pt x="3444413" y="1572253"/>
                  <a:pt x="3430724" y="1710643"/>
                  <a:pt x="3415229" y="1849910"/>
                </a:cubicBezTo>
                <a:cubicBezTo>
                  <a:pt x="3410101" y="1894678"/>
                  <a:pt x="3408864" y="1939801"/>
                  <a:pt x="3411481" y="1984635"/>
                </a:cubicBezTo>
                <a:lnTo>
                  <a:pt x="3420281" y="2045052"/>
                </a:lnTo>
                <a:lnTo>
                  <a:pt x="3334389" y="2032837"/>
                </a:lnTo>
                <a:cubicBezTo>
                  <a:pt x="3297879" y="2029644"/>
                  <a:pt x="3261227" y="2028419"/>
                  <a:pt x="3224622" y="2029160"/>
                </a:cubicBezTo>
                <a:cubicBezTo>
                  <a:pt x="3151412" y="2030641"/>
                  <a:pt x="3078391" y="2039983"/>
                  <a:pt x="3007079" y="2057157"/>
                </a:cubicBezTo>
                <a:cubicBezTo>
                  <a:pt x="2872697" y="2088306"/>
                  <a:pt x="2737925" y="2094750"/>
                  <a:pt x="2602371" y="2064436"/>
                </a:cubicBezTo>
                <a:cubicBezTo>
                  <a:pt x="2476389" y="2035818"/>
                  <a:pt x="2344507" y="2037215"/>
                  <a:pt x="2219280" y="2068494"/>
                </a:cubicBezTo>
                <a:cubicBezTo>
                  <a:pt x="2186857" y="2075416"/>
                  <a:pt x="2153821" y="2079653"/>
                  <a:pt x="2120577" y="2081145"/>
                </a:cubicBezTo>
                <a:cubicBezTo>
                  <a:pt x="1999217" y="2090573"/>
                  <a:pt x="1879549" y="2074701"/>
                  <a:pt x="1759622" y="2061453"/>
                </a:cubicBezTo>
                <a:cubicBezTo>
                  <a:pt x="1683186" y="2052622"/>
                  <a:pt x="1605969" y="2039136"/>
                  <a:pt x="1530313" y="2061453"/>
                </a:cubicBezTo>
                <a:cubicBezTo>
                  <a:pt x="1477590" y="2076742"/>
                  <a:pt x="1421623" y="2080142"/>
                  <a:pt x="1367155" y="2071358"/>
                </a:cubicBezTo>
                <a:cubicBezTo>
                  <a:pt x="1270484" y="2056548"/>
                  <a:pt x="1172107" y="2053457"/>
                  <a:pt x="1074563" y="2062169"/>
                </a:cubicBezTo>
                <a:cubicBezTo>
                  <a:pt x="1010251" y="2067921"/>
                  <a:pt x="945429" y="2067038"/>
                  <a:pt x="881325" y="2059543"/>
                </a:cubicBezTo>
                <a:cubicBezTo>
                  <a:pt x="795121" y="2049639"/>
                  <a:pt x="707357" y="2034243"/>
                  <a:pt x="620895" y="2052980"/>
                </a:cubicBezTo>
                <a:cubicBezTo>
                  <a:pt x="483518" y="2082816"/>
                  <a:pt x="346272" y="2076848"/>
                  <a:pt x="207854" y="2064914"/>
                </a:cubicBezTo>
                <a:cubicBezTo>
                  <a:pt x="156354" y="2060439"/>
                  <a:pt x="104562" y="2055725"/>
                  <a:pt x="52622" y="2054367"/>
                </a:cubicBezTo>
                <a:lnTo>
                  <a:pt x="12047" y="2054851"/>
                </a:lnTo>
                <a:lnTo>
                  <a:pt x="2957" y="1815310"/>
                </a:lnTo>
                <a:cubicBezTo>
                  <a:pt x="-270" y="1732929"/>
                  <a:pt x="-1846" y="1650548"/>
                  <a:pt x="3487" y="1568139"/>
                </a:cubicBezTo>
                <a:cubicBezTo>
                  <a:pt x="12457" y="1429500"/>
                  <a:pt x="20094" y="1290971"/>
                  <a:pt x="12700" y="1152224"/>
                </a:cubicBezTo>
                <a:cubicBezTo>
                  <a:pt x="7675" y="1076879"/>
                  <a:pt x="5703" y="1001421"/>
                  <a:pt x="6775" y="925999"/>
                </a:cubicBezTo>
                <a:lnTo>
                  <a:pt x="11863" y="832882"/>
                </a:lnTo>
                <a:lnTo>
                  <a:pt x="20970" y="766654"/>
                </a:lnTo>
                <a:lnTo>
                  <a:pt x="24654" y="677192"/>
                </a:lnTo>
                <a:lnTo>
                  <a:pt x="25185" y="676317"/>
                </a:lnTo>
                <a:lnTo>
                  <a:pt x="25185" y="665409"/>
                </a:lnTo>
                <a:lnTo>
                  <a:pt x="24741" y="664535"/>
                </a:lnTo>
                <a:lnTo>
                  <a:pt x="20970" y="572951"/>
                </a:lnTo>
                <a:lnTo>
                  <a:pt x="18150" y="552445"/>
                </a:lnTo>
                <a:lnTo>
                  <a:pt x="15972" y="515645"/>
                </a:lnTo>
                <a:cubicBezTo>
                  <a:pt x="2990" y="410624"/>
                  <a:pt x="-416" y="304831"/>
                  <a:pt x="5790" y="199319"/>
                </a:cubicBezTo>
                <a:lnTo>
                  <a:pt x="13901" y="9025"/>
                </a:lnTo>
                <a:lnTo>
                  <a:pt x="109477" y="8001"/>
                </a:lnTo>
                <a:cubicBezTo>
                  <a:pt x="187346" y="8970"/>
                  <a:pt x="265007" y="27152"/>
                  <a:pt x="343084" y="23759"/>
                </a:cubicBezTo>
                <a:cubicBezTo>
                  <a:pt x="579702" y="13819"/>
                  <a:pt x="816423" y="17092"/>
                  <a:pt x="1052937" y="4121"/>
                </a:cubicBezTo>
                <a:cubicBezTo>
                  <a:pt x="1110576" y="-73"/>
                  <a:pt x="1168318" y="-1064"/>
                  <a:pt x="1225971" y="1141"/>
                </a:cubicBezTo>
                <a:close/>
              </a:path>
            </a:pathLst>
          </a:cu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a16="http://schemas.microsoft.com/office/drawing/2014/main" id="{2350EE5E-CB7A-0BDB-6412-66224A844F12}"/>
              </a:ext>
            </a:extLst>
          </p:cNvPr>
          <p:cNvSpPr txBox="1">
            <a:spLocks/>
          </p:cNvSpPr>
          <p:nvPr/>
        </p:nvSpPr>
        <p:spPr>
          <a:xfrm>
            <a:off x="2974206" y="-1241659"/>
            <a:ext cx="184731" cy="369332"/>
          </a:xfrm>
          <a:prstGeom prst="rect">
            <a:avLst/>
          </a:prstGeom>
          <a:noFill/>
        </p:spPr>
        <p:txBody>
          <a:bodyPr wrap="none" rtlCol="0">
            <a:spAutoFit/>
          </a:bodyPr>
          <a:lstStyle/>
          <a:p>
            <a:endParaRPr lang="en-GB"/>
          </a:p>
        </p:txBody>
      </p:sp>
    </p:spTree>
    <p:extLst>
      <p:ext uri="{BB962C8B-B14F-4D97-AF65-F5344CB8AC3E}">
        <p14:creationId xmlns:p14="http://schemas.microsoft.com/office/powerpoint/2010/main" val="3097323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4" name="Rectangle 5143">
            <a:extLst>
              <a:ext uri="{FF2B5EF4-FFF2-40B4-BE49-F238E27FC236}">
                <a16:creationId xmlns:a16="http://schemas.microsoft.com/office/drawing/2014/main" id="{9716D72B-0D25-43A5-8554-C535E5118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itle 3">
            <a:extLst>
              <a:ext uri="{FF2B5EF4-FFF2-40B4-BE49-F238E27FC236}">
                <a16:creationId xmlns:a16="http://schemas.microsoft.com/office/drawing/2014/main" id="{657FA116-381B-F53D-1437-3EA85E73DF18}"/>
              </a:ext>
            </a:extLst>
          </p:cNvPr>
          <p:cNvSpPr>
            <a:spLocks noGrp="1"/>
          </p:cNvSpPr>
          <p:nvPr>
            <p:ph type="title"/>
          </p:nvPr>
        </p:nvSpPr>
        <p:spPr>
          <a:xfrm>
            <a:off x="7543801" y="432877"/>
            <a:ext cx="3988536" cy="1642533"/>
          </a:xfrm>
        </p:spPr>
        <p:txBody>
          <a:bodyPr vert="horz" lIns="91440" tIns="45720" rIns="91440" bIns="45720" rtlCol="0" anchor="b">
            <a:normAutofit/>
          </a:bodyPr>
          <a:lstStyle/>
          <a:p>
            <a:r>
              <a:rPr lang="en-US" sz="5400" b="1" kern="1200" dirty="0">
                <a:solidFill>
                  <a:schemeClr val="tx1"/>
                </a:solidFill>
                <a:latin typeface="+mj-lt"/>
                <a:ea typeface="+mj-ea"/>
                <a:cs typeface="+mj-cs"/>
              </a:rPr>
              <a:t>Sport</a:t>
            </a:r>
          </a:p>
        </p:txBody>
      </p:sp>
      <p:pic>
        <p:nvPicPr>
          <p:cNvPr id="5126" name="Picture 6" descr="&lt;p&gt;Keely Hodgkinson celebrates&lt;/p&gt;">
            <a:extLst>
              <a:ext uri="{FF2B5EF4-FFF2-40B4-BE49-F238E27FC236}">
                <a16:creationId xmlns:a16="http://schemas.microsoft.com/office/drawing/2014/main" id="{A51F35D6-0243-08C1-CC1B-8A293A88630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246" r="29614" b="2"/>
          <a:stretch/>
        </p:blipFill>
        <p:spPr bwMode="auto">
          <a:xfrm>
            <a:off x="5067" y="3661"/>
            <a:ext cx="3919476" cy="4143497"/>
          </a:xfrm>
          <a:custGeom>
            <a:avLst/>
            <a:gdLst/>
            <a:ahLst/>
            <a:cxnLst/>
            <a:rect l="l" t="t" r="r" b="b"/>
            <a:pathLst>
              <a:path w="3919476" h="4143507">
                <a:moveTo>
                  <a:pt x="0" y="0"/>
                </a:moveTo>
                <a:lnTo>
                  <a:pt x="3903116" y="0"/>
                </a:lnTo>
                <a:lnTo>
                  <a:pt x="3899307" y="150213"/>
                </a:lnTo>
                <a:cubicBezTo>
                  <a:pt x="3899870" y="322276"/>
                  <a:pt x="3912280" y="494071"/>
                  <a:pt x="3910163" y="665222"/>
                </a:cubicBezTo>
                <a:cubicBezTo>
                  <a:pt x="3909034" y="760465"/>
                  <a:pt x="3887866" y="855454"/>
                  <a:pt x="3891817" y="950951"/>
                </a:cubicBezTo>
                <a:cubicBezTo>
                  <a:pt x="3903389" y="1240363"/>
                  <a:pt x="3899579" y="1529902"/>
                  <a:pt x="3914679" y="1819187"/>
                </a:cubicBezTo>
                <a:cubicBezTo>
                  <a:pt x="3924446" y="1960184"/>
                  <a:pt x="3919293" y="2101691"/>
                  <a:pt x="3899297" y="2241812"/>
                </a:cubicBezTo>
                <a:cubicBezTo>
                  <a:pt x="3882644" y="2346833"/>
                  <a:pt x="3892946" y="2452744"/>
                  <a:pt x="3900002" y="2558273"/>
                </a:cubicBezTo>
                <a:cubicBezTo>
                  <a:pt x="3908611" y="2686026"/>
                  <a:pt x="3913268" y="2813652"/>
                  <a:pt x="3899155" y="2941659"/>
                </a:cubicBezTo>
                <a:cubicBezTo>
                  <a:pt x="3888995" y="3032710"/>
                  <a:pt x="3898449" y="3124270"/>
                  <a:pt x="3904095" y="3215577"/>
                </a:cubicBezTo>
                <a:cubicBezTo>
                  <a:pt x="3911433" y="3310871"/>
                  <a:pt x="3911433" y="3406520"/>
                  <a:pt x="3904095" y="3501814"/>
                </a:cubicBezTo>
                <a:cubicBezTo>
                  <a:pt x="3896728" y="3588930"/>
                  <a:pt x="3898478" y="3676464"/>
                  <a:pt x="3909317" y="3763288"/>
                </a:cubicBezTo>
                <a:cubicBezTo>
                  <a:pt x="3921171" y="3864881"/>
                  <a:pt x="3911998" y="3966473"/>
                  <a:pt x="3903389" y="4068066"/>
                </a:cubicBezTo>
                <a:lnTo>
                  <a:pt x="3899890" y="4129496"/>
                </a:lnTo>
                <a:lnTo>
                  <a:pt x="3856837" y="4131079"/>
                </a:lnTo>
                <a:cubicBezTo>
                  <a:pt x="3690565" y="4131562"/>
                  <a:pt x="3524292" y="4118803"/>
                  <a:pt x="3358020" y="4125635"/>
                </a:cubicBezTo>
                <a:cubicBezTo>
                  <a:pt x="3138339" y="4134610"/>
                  <a:pt x="2918661" y="4144924"/>
                  <a:pt x="2699106" y="4130457"/>
                </a:cubicBezTo>
                <a:cubicBezTo>
                  <a:pt x="2548620" y="4120546"/>
                  <a:pt x="2397378" y="4107552"/>
                  <a:pt x="2246135" y="4111571"/>
                </a:cubicBezTo>
                <a:cubicBezTo>
                  <a:pt x="2090859" y="4115857"/>
                  <a:pt x="1936213" y="4129921"/>
                  <a:pt x="1781316" y="4140235"/>
                </a:cubicBezTo>
                <a:cubicBezTo>
                  <a:pt x="1667682" y="4147695"/>
                  <a:pt x="1553608" y="4142392"/>
                  <a:pt x="1441020" y="4124430"/>
                </a:cubicBezTo>
                <a:cubicBezTo>
                  <a:pt x="1360735" y="4111704"/>
                  <a:pt x="1279946" y="4117196"/>
                  <a:pt x="1199535" y="4121751"/>
                </a:cubicBezTo>
                <a:cubicBezTo>
                  <a:pt x="1054343" y="4130324"/>
                  <a:pt x="909653" y="4143718"/>
                  <a:pt x="764462" y="4130324"/>
                </a:cubicBezTo>
                <a:cubicBezTo>
                  <a:pt x="634770" y="4118267"/>
                  <a:pt x="503820" y="4108490"/>
                  <a:pt x="375137" y="4118267"/>
                </a:cubicBezTo>
                <a:cubicBezTo>
                  <a:pt x="278626" y="4125601"/>
                  <a:pt x="182043" y="4132935"/>
                  <a:pt x="85336" y="4130493"/>
                </a:cubicBezTo>
                <a:lnTo>
                  <a:pt x="0" y="4125145"/>
                </a:lnTo>
                <a:close/>
              </a:path>
            </a:pathLst>
          </a:custGeom>
          <a:noFill/>
          <a:extLst>
            <a:ext uri="{909E8E84-426E-40DD-AFC4-6F175D3DCCD1}">
              <a14:hiddenFill xmlns:a14="http://schemas.microsoft.com/office/drawing/2010/main">
                <a:solidFill>
                  <a:srgbClr val="FFFFFF"/>
                </a:solidFill>
              </a14:hiddenFill>
            </a:ext>
          </a:extLst>
        </p:spPr>
      </p:pic>
      <p:pic>
        <p:nvPicPr>
          <p:cNvPr id="3076" name="Picture 4" descr="Roger Federer facing make or break few months with return in the balance">
            <a:extLst>
              <a:ext uri="{FF2B5EF4-FFF2-40B4-BE49-F238E27FC236}">
                <a16:creationId xmlns:a16="http://schemas.microsoft.com/office/drawing/2014/main" id="{DBE6C457-70DA-6643-E92B-49095E1976F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767" t="-934" r="19093" b="932"/>
          <a:stretch/>
        </p:blipFill>
        <p:spPr bwMode="auto">
          <a:xfrm>
            <a:off x="4115400" y="10"/>
            <a:ext cx="3058323" cy="3597029"/>
          </a:xfrm>
          <a:custGeom>
            <a:avLst/>
            <a:gdLst/>
            <a:ahLst/>
            <a:cxnLst/>
            <a:rect l="l" t="t" r="r" b="b"/>
            <a:pathLst>
              <a:path w="3058323" h="3597039">
                <a:moveTo>
                  <a:pt x="15411" y="0"/>
                </a:moveTo>
                <a:lnTo>
                  <a:pt x="3031762" y="0"/>
                </a:lnTo>
                <a:lnTo>
                  <a:pt x="3046461" y="132146"/>
                </a:lnTo>
                <a:cubicBezTo>
                  <a:pt x="3048338" y="180004"/>
                  <a:pt x="3046791" y="227996"/>
                  <a:pt x="3041802" y="275754"/>
                </a:cubicBezTo>
                <a:cubicBezTo>
                  <a:pt x="3027897" y="401800"/>
                  <a:pt x="3049074" y="530780"/>
                  <a:pt x="3008505" y="654529"/>
                </a:cubicBezTo>
                <a:cubicBezTo>
                  <a:pt x="3005571" y="667491"/>
                  <a:pt x="3004614" y="680823"/>
                  <a:pt x="3005698" y="694078"/>
                </a:cubicBezTo>
                <a:cubicBezTo>
                  <a:pt x="3005188" y="761821"/>
                  <a:pt x="3019349" y="827651"/>
                  <a:pt x="3033127" y="893608"/>
                </a:cubicBezTo>
                <a:cubicBezTo>
                  <a:pt x="3048309" y="966327"/>
                  <a:pt x="3067190" y="1038663"/>
                  <a:pt x="3044226" y="1113933"/>
                </a:cubicBezTo>
                <a:cubicBezTo>
                  <a:pt x="3037911" y="1137802"/>
                  <a:pt x="3037911" y="1162909"/>
                  <a:pt x="3044226" y="1186779"/>
                </a:cubicBezTo>
                <a:cubicBezTo>
                  <a:pt x="3050414" y="1219872"/>
                  <a:pt x="3050414" y="1253833"/>
                  <a:pt x="3044226" y="1286927"/>
                </a:cubicBezTo>
                <a:cubicBezTo>
                  <a:pt x="3034913" y="1357732"/>
                  <a:pt x="3025345" y="1428920"/>
                  <a:pt x="3030448" y="1500363"/>
                </a:cubicBezTo>
                <a:cubicBezTo>
                  <a:pt x="3038001" y="1625694"/>
                  <a:pt x="3036164" y="1751408"/>
                  <a:pt x="3024962" y="1876459"/>
                </a:cubicBezTo>
                <a:cubicBezTo>
                  <a:pt x="3020242" y="1937185"/>
                  <a:pt x="3013991" y="1998805"/>
                  <a:pt x="3036572" y="2058128"/>
                </a:cubicBezTo>
                <a:cubicBezTo>
                  <a:pt x="3039761" y="2065719"/>
                  <a:pt x="3039761" y="2074267"/>
                  <a:pt x="3036572" y="2081857"/>
                </a:cubicBezTo>
                <a:cubicBezTo>
                  <a:pt x="2993834" y="2180984"/>
                  <a:pt x="3005826" y="2282153"/>
                  <a:pt x="3027897" y="2382556"/>
                </a:cubicBezTo>
                <a:cubicBezTo>
                  <a:pt x="3059523" y="2516907"/>
                  <a:pt x="3066565" y="2655863"/>
                  <a:pt x="3048691" y="2792715"/>
                </a:cubicBezTo>
                <a:cubicBezTo>
                  <a:pt x="3037337" y="2873471"/>
                  <a:pt x="3023687" y="2954354"/>
                  <a:pt x="3031596" y="3036386"/>
                </a:cubicBezTo>
                <a:cubicBezTo>
                  <a:pt x="3037490" y="3100417"/>
                  <a:pt x="3039736" y="3164741"/>
                  <a:pt x="3038358" y="3229027"/>
                </a:cubicBezTo>
                <a:cubicBezTo>
                  <a:pt x="3036891" y="3311633"/>
                  <a:pt x="3031788" y="3394080"/>
                  <a:pt x="3028535" y="3476606"/>
                </a:cubicBezTo>
                <a:lnTo>
                  <a:pt x="3026145" y="3582089"/>
                </a:lnTo>
                <a:lnTo>
                  <a:pt x="2837742" y="3576169"/>
                </a:lnTo>
                <a:cubicBezTo>
                  <a:pt x="2749601" y="3575123"/>
                  <a:pt x="2661428" y="3575842"/>
                  <a:pt x="2573255" y="3578457"/>
                </a:cubicBezTo>
                <a:cubicBezTo>
                  <a:pt x="2415279" y="3583558"/>
                  <a:pt x="2257302" y="3585390"/>
                  <a:pt x="2099327" y="3578457"/>
                </a:cubicBezTo>
                <a:cubicBezTo>
                  <a:pt x="1926907" y="3570479"/>
                  <a:pt x="1754870" y="3579504"/>
                  <a:pt x="1582958" y="3591536"/>
                </a:cubicBezTo>
                <a:cubicBezTo>
                  <a:pt x="1416747" y="3603177"/>
                  <a:pt x="1250917" y="3594544"/>
                  <a:pt x="1084959" y="3582381"/>
                </a:cubicBezTo>
                <a:cubicBezTo>
                  <a:pt x="910095" y="3569328"/>
                  <a:pt x="734510" y="3570585"/>
                  <a:pt x="559849" y="3586174"/>
                </a:cubicBezTo>
                <a:cubicBezTo>
                  <a:pt x="445325" y="3596376"/>
                  <a:pt x="330549" y="3581074"/>
                  <a:pt x="216532" y="3582119"/>
                </a:cubicBezTo>
                <a:lnTo>
                  <a:pt x="3784" y="3583799"/>
                </a:lnTo>
                <a:lnTo>
                  <a:pt x="23102" y="3304343"/>
                </a:lnTo>
                <a:cubicBezTo>
                  <a:pt x="27378" y="3232352"/>
                  <a:pt x="25445" y="3160183"/>
                  <a:pt x="17316" y="3088458"/>
                </a:cubicBezTo>
                <a:cubicBezTo>
                  <a:pt x="9187" y="3007476"/>
                  <a:pt x="12024" y="2925898"/>
                  <a:pt x="25783" y="2845525"/>
                </a:cubicBezTo>
                <a:cubicBezTo>
                  <a:pt x="43141" y="2750282"/>
                  <a:pt x="35379" y="2655039"/>
                  <a:pt x="29029" y="2559796"/>
                </a:cubicBezTo>
                <a:cubicBezTo>
                  <a:pt x="11671" y="2298322"/>
                  <a:pt x="-9498" y="2036848"/>
                  <a:pt x="4615" y="1774485"/>
                </a:cubicBezTo>
                <a:cubicBezTo>
                  <a:pt x="7578" y="1718482"/>
                  <a:pt x="20561" y="1663876"/>
                  <a:pt x="25925" y="1608255"/>
                </a:cubicBezTo>
                <a:cubicBezTo>
                  <a:pt x="41590" y="1446595"/>
                  <a:pt x="23242" y="1285571"/>
                  <a:pt x="15763" y="1124293"/>
                </a:cubicBezTo>
                <a:cubicBezTo>
                  <a:pt x="5010" y="945807"/>
                  <a:pt x="7183" y="766877"/>
                  <a:pt x="22255" y="588646"/>
                </a:cubicBezTo>
                <a:cubicBezTo>
                  <a:pt x="41165" y="395112"/>
                  <a:pt x="35097" y="201070"/>
                  <a:pt x="19010" y="7282"/>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sp>
        <p:nvSpPr>
          <p:cNvPr id="5146"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6484" y="2424319"/>
            <a:ext cx="3851563" cy="18288"/>
          </a:xfrm>
          <a:custGeom>
            <a:avLst/>
            <a:gdLst>
              <a:gd name="connsiteX0" fmla="*/ 0 w 3851563"/>
              <a:gd name="connsiteY0" fmla="*/ 0 h 18288"/>
              <a:gd name="connsiteX1" fmla="*/ 718958 w 3851563"/>
              <a:gd name="connsiteY1" fmla="*/ 0 h 18288"/>
              <a:gd name="connsiteX2" fmla="*/ 1437917 w 3851563"/>
              <a:gd name="connsiteY2" fmla="*/ 0 h 18288"/>
              <a:gd name="connsiteX3" fmla="*/ 1964297 w 3851563"/>
              <a:gd name="connsiteY3" fmla="*/ 0 h 18288"/>
              <a:gd name="connsiteX4" fmla="*/ 2606224 w 3851563"/>
              <a:gd name="connsiteY4" fmla="*/ 0 h 18288"/>
              <a:gd name="connsiteX5" fmla="*/ 3171120 w 3851563"/>
              <a:gd name="connsiteY5" fmla="*/ 0 h 18288"/>
              <a:gd name="connsiteX6" fmla="*/ 3851563 w 3851563"/>
              <a:gd name="connsiteY6" fmla="*/ 0 h 18288"/>
              <a:gd name="connsiteX7" fmla="*/ 3851563 w 3851563"/>
              <a:gd name="connsiteY7" fmla="*/ 18288 h 18288"/>
              <a:gd name="connsiteX8" fmla="*/ 3209636 w 3851563"/>
              <a:gd name="connsiteY8" fmla="*/ 18288 h 18288"/>
              <a:gd name="connsiteX9" fmla="*/ 2644740 w 3851563"/>
              <a:gd name="connsiteY9" fmla="*/ 18288 h 18288"/>
              <a:gd name="connsiteX10" fmla="*/ 2002813 w 3851563"/>
              <a:gd name="connsiteY10" fmla="*/ 18288 h 18288"/>
              <a:gd name="connsiteX11" fmla="*/ 1399401 w 3851563"/>
              <a:gd name="connsiteY11" fmla="*/ 18288 h 18288"/>
              <a:gd name="connsiteX12" fmla="*/ 834505 w 3851563"/>
              <a:gd name="connsiteY12" fmla="*/ 18288 h 18288"/>
              <a:gd name="connsiteX13" fmla="*/ 0 w 3851563"/>
              <a:gd name="connsiteY13" fmla="*/ 18288 h 18288"/>
              <a:gd name="connsiteX14" fmla="*/ 0 w 3851563"/>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563" h="18288" fill="none" extrusionOk="0">
                <a:moveTo>
                  <a:pt x="0" y="0"/>
                </a:moveTo>
                <a:cubicBezTo>
                  <a:pt x="195934" y="10403"/>
                  <a:pt x="550513" y="-3379"/>
                  <a:pt x="718958" y="0"/>
                </a:cubicBezTo>
                <a:cubicBezTo>
                  <a:pt x="887403" y="3379"/>
                  <a:pt x="1238155" y="34184"/>
                  <a:pt x="1437917" y="0"/>
                </a:cubicBezTo>
                <a:cubicBezTo>
                  <a:pt x="1637679" y="-34184"/>
                  <a:pt x="1735575" y="21633"/>
                  <a:pt x="1964297" y="0"/>
                </a:cubicBezTo>
                <a:cubicBezTo>
                  <a:pt x="2193019" y="-21633"/>
                  <a:pt x="2398398" y="-18127"/>
                  <a:pt x="2606224" y="0"/>
                </a:cubicBezTo>
                <a:cubicBezTo>
                  <a:pt x="2814050" y="18127"/>
                  <a:pt x="3010763" y="-3923"/>
                  <a:pt x="3171120" y="0"/>
                </a:cubicBezTo>
                <a:cubicBezTo>
                  <a:pt x="3331477" y="3923"/>
                  <a:pt x="3662318" y="22618"/>
                  <a:pt x="3851563" y="0"/>
                </a:cubicBezTo>
                <a:cubicBezTo>
                  <a:pt x="3851602" y="7328"/>
                  <a:pt x="3852182" y="9982"/>
                  <a:pt x="3851563" y="18288"/>
                </a:cubicBezTo>
                <a:cubicBezTo>
                  <a:pt x="3539697" y="8623"/>
                  <a:pt x="3360357" y="-7186"/>
                  <a:pt x="3209636" y="18288"/>
                </a:cubicBezTo>
                <a:cubicBezTo>
                  <a:pt x="3058915" y="43762"/>
                  <a:pt x="2810322" y="8087"/>
                  <a:pt x="2644740" y="18288"/>
                </a:cubicBezTo>
                <a:cubicBezTo>
                  <a:pt x="2479158" y="28489"/>
                  <a:pt x="2131941" y="44882"/>
                  <a:pt x="2002813" y="18288"/>
                </a:cubicBezTo>
                <a:cubicBezTo>
                  <a:pt x="1873685" y="-8306"/>
                  <a:pt x="1675560" y="30966"/>
                  <a:pt x="1399401" y="18288"/>
                </a:cubicBezTo>
                <a:cubicBezTo>
                  <a:pt x="1123242" y="5610"/>
                  <a:pt x="1065368" y="33824"/>
                  <a:pt x="834505" y="18288"/>
                </a:cubicBezTo>
                <a:cubicBezTo>
                  <a:pt x="603642" y="2752"/>
                  <a:pt x="191505" y="58863"/>
                  <a:pt x="0" y="18288"/>
                </a:cubicBezTo>
                <a:cubicBezTo>
                  <a:pt x="-593" y="9736"/>
                  <a:pt x="244" y="6610"/>
                  <a:pt x="0" y="0"/>
                </a:cubicBezTo>
                <a:close/>
              </a:path>
              <a:path w="3851563" h="18288" stroke="0" extrusionOk="0">
                <a:moveTo>
                  <a:pt x="0" y="0"/>
                </a:moveTo>
                <a:cubicBezTo>
                  <a:pt x="289752" y="13020"/>
                  <a:pt x="480313" y="17689"/>
                  <a:pt x="641927" y="0"/>
                </a:cubicBezTo>
                <a:cubicBezTo>
                  <a:pt x="803541" y="-17689"/>
                  <a:pt x="1025789" y="14289"/>
                  <a:pt x="1322370" y="0"/>
                </a:cubicBezTo>
                <a:cubicBezTo>
                  <a:pt x="1618951" y="-14289"/>
                  <a:pt x="1675364" y="4422"/>
                  <a:pt x="1925782" y="0"/>
                </a:cubicBezTo>
                <a:cubicBezTo>
                  <a:pt x="2176200" y="-4422"/>
                  <a:pt x="2354648" y="21578"/>
                  <a:pt x="2644740" y="0"/>
                </a:cubicBezTo>
                <a:cubicBezTo>
                  <a:pt x="2934832" y="-21578"/>
                  <a:pt x="2992732" y="-4264"/>
                  <a:pt x="3286667" y="0"/>
                </a:cubicBezTo>
                <a:cubicBezTo>
                  <a:pt x="3580602" y="4264"/>
                  <a:pt x="3638704" y="20914"/>
                  <a:pt x="3851563" y="0"/>
                </a:cubicBezTo>
                <a:cubicBezTo>
                  <a:pt x="3851890" y="8595"/>
                  <a:pt x="3851491" y="13110"/>
                  <a:pt x="3851563" y="18288"/>
                </a:cubicBezTo>
                <a:cubicBezTo>
                  <a:pt x="3681588" y="-9641"/>
                  <a:pt x="3414286" y="12858"/>
                  <a:pt x="3209636" y="18288"/>
                </a:cubicBezTo>
                <a:cubicBezTo>
                  <a:pt x="3004986" y="23718"/>
                  <a:pt x="2777102" y="31540"/>
                  <a:pt x="2490677" y="18288"/>
                </a:cubicBezTo>
                <a:cubicBezTo>
                  <a:pt x="2204252" y="5036"/>
                  <a:pt x="2142029" y="45834"/>
                  <a:pt x="1810235" y="18288"/>
                </a:cubicBezTo>
                <a:cubicBezTo>
                  <a:pt x="1478441" y="-9258"/>
                  <a:pt x="1432135" y="21272"/>
                  <a:pt x="1245339" y="18288"/>
                </a:cubicBezTo>
                <a:cubicBezTo>
                  <a:pt x="1058543" y="15304"/>
                  <a:pt x="886298" y="9998"/>
                  <a:pt x="718958" y="18288"/>
                </a:cubicBezTo>
                <a:cubicBezTo>
                  <a:pt x="551618" y="26578"/>
                  <a:pt x="308263" y="-12886"/>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Ardie Savea v4">
            <a:extLst>
              <a:ext uri="{FF2B5EF4-FFF2-40B4-BE49-F238E27FC236}">
                <a16:creationId xmlns:a16="http://schemas.microsoft.com/office/drawing/2014/main" id="{CAD942AE-4607-C7AA-E480-504FCBC2AD2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5224" t="1" r="14450"/>
          <a:stretch/>
        </p:blipFill>
        <p:spPr bwMode="auto">
          <a:xfrm>
            <a:off x="4" y="4328340"/>
            <a:ext cx="3912953" cy="2529660"/>
          </a:xfrm>
          <a:custGeom>
            <a:avLst/>
            <a:gdLst/>
            <a:ahLst/>
            <a:cxnLst/>
            <a:rect l="l" t="t" r="r" b="b"/>
            <a:pathLst>
              <a:path w="3912953" h="2529660">
                <a:moveTo>
                  <a:pt x="936025" y="662"/>
                </a:moveTo>
                <a:cubicBezTo>
                  <a:pt x="1035236" y="-744"/>
                  <a:pt x="1134457" y="93"/>
                  <a:pt x="1233691" y="3173"/>
                </a:cubicBezTo>
                <a:cubicBezTo>
                  <a:pt x="1304145" y="5316"/>
                  <a:pt x="1373087" y="24605"/>
                  <a:pt x="1443792" y="29025"/>
                </a:cubicBezTo>
                <a:cubicBezTo>
                  <a:pt x="1628434" y="40276"/>
                  <a:pt x="1812824" y="30901"/>
                  <a:pt x="1996836" y="18310"/>
                </a:cubicBezTo>
                <a:cubicBezTo>
                  <a:pt x="2245239" y="628"/>
                  <a:pt x="2494513" y="2101"/>
                  <a:pt x="2742715" y="22730"/>
                </a:cubicBezTo>
                <a:cubicBezTo>
                  <a:pt x="2962786" y="43947"/>
                  <a:pt x="3184369" y="39942"/>
                  <a:pt x="3403645" y="10808"/>
                </a:cubicBezTo>
                <a:cubicBezTo>
                  <a:pt x="3527916" y="-7007"/>
                  <a:pt x="3653321" y="9067"/>
                  <a:pt x="3778223" y="10808"/>
                </a:cubicBezTo>
                <a:lnTo>
                  <a:pt x="3895044" y="13590"/>
                </a:lnTo>
                <a:lnTo>
                  <a:pt x="3906212" y="275626"/>
                </a:lnTo>
                <a:cubicBezTo>
                  <a:pt x="3913438" y="398465"/>
                  <a:pt x="3909471" y="521632"/>
                  <a:pt x="3894358" y="643899"/>
                </a:cubicBezTo>
                <a:cubicBezTo>
                  <a:pt x="3888995" y="692536"/>
                  <a:pt x="3889982" y="741301"/>
                  <a:pt x="3888995" y="790066"/>
                </a:cubicBezTo>
                <a:cubicBezTo>
                  <a:pt x="3888712" y="799463"/>
                  <a:pt x="3895063" y="810383"/>
                  <a:pt x="3883632" y="818257"/>
                </a:cubicBezTo>
                <a:lnTo>
                  <a:pt x="3883632" y="830956"/>
                </a:lnTo>
                <a:cubicBezTo>
                  <a:pt x="3896192" y="837941"/>
                  <a:pt x="3889701" y="849370"/>
                  <a:pt x="3890688" y="858514"/>
                </a:cubicBezTo>
                <a:cubicBezTo>
                  <a:pt x="3907355" y="1033621"/>
                  <a:pt x="3909867" y="1209579"/>
                  <a:pt x="3898168" y="1385017"/>
                </a:cubicBezTo>
                <a:cubicBezTo>
                  <a:pt x="3889559" y="1546549"/>
                  <a:pt x="3898449" y="1707827"/>
                  <a:pt x="3908893" y="1869233"/>
                </a:cubicBezTo>
                <a:cubicBezTo>
                  <a:pt x="3921312" y="2061116"/>
                  <a:pt x="3901555" y="2252872"/>
                  <a:pt x="3898591" y="2444754"/>
                </a:cubicBezTo>
                <a:cubicBezTo>
                  <a:pt x="3898309" y="2461962"/>
                  <a:pt x="3899367" y="2479201"/>
                  <a:pt x="3900673" y="2496440"/>
                </a:cubicBezTo>
                <a:lnTo>
                  <a:pt x="3902963" y="2529660"/>
                </a:lnTo>
                <a:lnTo>
                  <a:pt x="0" y="2529660"/>
                </a:lnTo>
                <a:lnTo>
                  <a:pt x="0" y="15736"/>
                </a:lnTo>
                <a:lnTo>
                  <a:pt x="938" y="16032"/>
                </a:lnTo>
                <a:cubicBezTo>
                  <a:pt x="213686" y="39741"/>
                  <a:pt x="426055" y="24338"/>
                  <a:pt x="638426" y="11612"/>
                </a:cubicBezTo>
                <a:cubicBezTo>
                  <a:pt x="737616" y="5719"/>
                  <a:pt x="836815" y="2069"/>
                  <a:pt x="936025" y="662"/>
                </a:cubicBezTo>
                <a:close/>
              </a:path>
            </a:pathLst>
          </a:cu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EE631F6C-EA45-9A68-E71B-4535BD82D5B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251" t="-2207" r="28645" b="2204"/>
          <a:stretch/>
        </p:blipFill>
        <p:spPr bwMode="auto">
          <a:xfrm>
            <a:off x="4110923" y="3782204"/>
            <a:ext cx="3058821" cy="3066831"/>
          </a:xfrm>
          <a:custGeom>
            <a:avLst/>
            <a:gdLst/>
            <a:ahLst/>
            <a:cxnLst/>
            <a:rect l="l" t="t" r="r" b="b"/>
            <a:pathLst>
              <a:path w="3058821" h="3066831">
                <a:moveTo>
                  <a:pt x="2787020" y="1261"/>
                </a:moveTo>
                <a:cubicBezTo>
                  <a:pt x="2839709" y="-518"/>
                  <a:pt x="2892422" y="-414"/>
                  <a:pt x="2945069" y="1571"/>
                </a:cubicBezTo>
                <a:lnTo>
                  <a:pt x="3038769" y="8460"/>
                </a:lnTo>
                <a:lnTo>
                  <a:pt x="3040494" y="37341"/>
                </a:lnTo>
                <a:cubicBezTo>
                  <a:pt x="3041244" y="71882"/>
                  <a:pt x="3039776" y="106360"/>
                  <a:pt x="3033397" y="140806"/>
                </a:cubicBezTo>
                <a:cubicBezTo>
                  <a:pt x="3014006" y="247842"/>
                  <a:pt x="3013240" y="353093"/>
                  <a:pt x="3049089" y="457834"/>
                </a:cubicBezTo>
                <a:cubicBezTo>
                  <a:pt x="3061974" y="495214"/>
                  <a:pt x="3059933" y="536166"/>
                  <a:pt x="3055085" y="576225"/>
                </a:cubicBezTo>
                <a:cubicBezTo>
                  <a:pt x="3043731" y="670377"/>
                  <a:pt x="3028167" y="764784"/>
                  <a:pt x="3035311" y="859828"/>
                </a:cubicBezTo>
                <a:cubicBezTo>
                  <a:pt x="3053554" y="1099545"/>
                  <a:pt x="3026891" y="1339261"/>
                  <a:pt x="3038883" y="1578850"/>
                </a:cubicBezTo>
                <a:cubicBezTo>
                  <a:pt x="3039113" y="1594185"/>
                  <a:pt x="3038526" y="1609507"/>
                  <a:pt x="3037097" y="1624778"/>
                </a:cubicBezTo>
                <a:cubicBezTo>
                  <a:pt x="3032504" y="1713061"/>
                  <a:pt x="3017960" y="1801599"/>
                  <a:pt x="3043476" y="1889499"/>
                </a:cubicBezTo>
                <a:cubicBezTo>
                  <a:pt x="3046015" y="1904618"/>
                  <a:pt x="3045632" y="1920080"/>
                  <a:pt x="3042328" y="1935044"/>
                </a:cubicBezTo>
                <a:cubicBezTo>
                  <a:pt x="3031394" y="2011884"/>
                  <a:pt x="3028524" y="2089667"/>
                  <a:pt x="3033780" y="2167106"/>
                </a:cubicBezTo>
                <a:cubicBezTo>
                  <a:pt x="3048962" y="2335903"/>
                  <a:pt x="3051130" y="2505606"/>
                  <a:pt x="3040286" y="2674734"/>
                </a:cubicBezTo>
                <a:cubicBezTo>
                  <a:pt x="3036459" y="2750260"/>
                  <a:pt x="3031611" y="2825530"/>
                  <a:pt x="3028294" y="2900035"/>
                </a:cubicBezTo>
                <a:cubicBezTo>
                  <a:pt x="3027210" y="2934608"/>
                  <a:pt x="3025392" y="2969245"/>
                  <a:pt x="3026078" y="3003803"/>
                </a:cubicBezTo>
                <a:lnTo>
                  <a:pt x="3033892" y="3066831"/>
                </a:lnTo>
                <a:lnTo>
                  <a:pt x="23851" y="3066831"/>
                </a:lnTo>
                <a:lnTo>
                  <a:pt x="42401" y="2704831"/>
                </a:lnTo>
                <a:cubicBezTo>
                  <a:pt x="45364" y="2461136"/>
                  <a:pt x="53409" y="2216933"/>
                  <a:pt x="28288" y="1974000"/>
                </a:cubicBezTo>
                <a:cubicBezTo>
                  <a:pt x="11213" y="1809420"/>
                  <a:pt x="17986" y="1645602"/>
                  <a:pt x="21091" y="1481150"/>
                </a:cubicBezTo>
                <a:cubicBezTo>
                  <a:pt x="24619" y="1296377"/>
                  <a:pt x="22926" y="1111480"/>
                  <a:pt x="22926" y="926707"/>
                </a:cubicBezTo>
                <a:cubicBezTo>
                  <a:pt x="22643" y="846322"/>
                  <a:pt x="27442" y="766445"/>
                  <a:pt x="35627" y="686441"/>
                </a:cubicBezTo>
                <a:cubicBezTo>
                  <a:pt x="47340" y="570372"/>
                  <a:pt x="33228" y="454937"/>
                  <a:pt x="14458" y="340646"/>
                </a:cubicBezTo>
                <a:cubicBezTo>
                  <a:pt x="3337" y="261010"/>
                  <a:pt x="-1375" y="180751"/>
                  <a:pt x="346" y="100506"/>
                </a:cubicBezTo>
                <a:lnTo>
                  <a:pt x="2424" y="12627"/>
                </a:lnTo>
                <a:lnTo>
                  <a:pt x="3495" y="12901"/>
                </a:lnTo>
                <a:cubicBezTo>
                  <a:pt x="343898" y="-3971"/>
                  <a:pt x="684174" y="17086"/>
                  <a:pt x="1024451" y="18263"/>
                </a:cubicBezTo>
                <a:cubicBezTo>
                  <a:pt x="1134033" y="18655"/>
                  <a:pt x="1243235" y="13685"/>
                  <a:pt x="1352564" y="9238"/>
                </a:cubicBezTo>
                <a:cubicBezTo>
                  <a:pt x="1493565" y="3614"/>
                  <a:pt x="1634312" y="14731"/>
                  <a:pt x="1775060" y="12508"/>
                </a:cubicBezTo>
                <a:cubicBezTo>
                  <a:pt x="2008160" y="8846"/>
                  <a:pt x="2241134" y="19571"/>
                  <a:pt x="2474235" y="12508"/>
                </a:cubicBezTo>
                <a:cubicBezTo>
                  <a:pt x="2578497" y="9238"/>
                  <a:pt x="2682758" y="4268"/>
                  <a:pt x="2787020" y="1261"/>
                </a:cubicBezTo>
                <a:close/>
              </a:path>
            </a:pathLst>
          </a:cu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A9F39961-3DCC-71EE-1D35-22BAF5715A83}"/>
              </a:ext>
            </a:extLst>
          </p:cNvPr>
          <p:cNvSpPr txBox="1"/>
          <p:nvPr/>
        </p:nvSpPr>
        <p:spPr>
          <a:xfrm>
            <a:off x="7169744" y="2704407"/>
            <a:ext cx="4819056" cy="3870128"/>
          </a:xfrm>
          <a:prstGeom prst="rect">
            <a:avLst/>
          </a:prstGeom>
        </p:spPr>
        <p:txBody>
          <a:bodyPr vert="horz" lIns="91440" tIns="45720" rIns="91440" bIns="45720" rtlCol="0">
            <a:noAutofit/>
          </a:bodyPr>
          <a:lstStyle/>
          <a:p>
            <a:pPr marL="285750" indent="-228600">
              <a:spcAft>
                <a:spcPts val="600"/>
              </a:spcAft>
              <a:buFont typeface="Arial" panose="020B0604020202020204" pitchFamily="34" charset="0"/>
              <a:buChar char="•"/>
            </a:pPr>
            <a:r>
              <a:rPr lang="en-US" sz="1400" dirty="0">
                <a:latin typeface="Merriweather" pitchFamily="2" charset="77"/>
              </a:rPr>
              <a:t>The Art of War by Sun Tzu has influenced sports significantly.</a:t>
            </a:r>
          </a:p>
          <a:p>
            <a:pPr marL="285750" indent="-228600">
              <a:spcAft>
                <a:spcPts val="600"/>
              </a:spcAft>
              <a:buFont typeface="Arial" panose="020B0604020202020204" pitchFamily="34" charset="0"/>
              <a:buChar char="•"/>
            </a:pPr>
            <a:r>
              <a:rPr lang="en-US" sz="1400" dirty="0">
                <a:latin typeface="Merriweather" pitchFamily="2" charset="77"/>
              </a:rPr>
              <a:t>Athletes, coaches, and strategists often correlate Sun Tzu's teachings with sports tactics.</a:t>
            </a:r>
          </a:p>
          <a:p>
            <a:pPr marL="285750" indent="-228600">
              <a:spcAft>
                <a:spcPts val="600"/>
              </a:spcAft>
              <a:buFont typeface="Arial" panose="020B0604020202020204" pitchFamily="34" charset="0"/>
              <a:buChar char="•"/>
            </a:pPr>
            <a:r>
              <a:rPr lang="en-US" sz="1400" dirty="0">
                <a:latin typeface="Merriweather" pitchFamily="2" charset="77"/>
              </a:rPr>
              <a:t>The book has impacted sports in several ways: strategic thinking, psychological insights, preparation and planning, adaptability, leadership, and teamwork.</a:t>
            </a:r>
          </a:p>
          <a:p>
            <a:pPr marL="285750" indent="-228600">
              <a:spcAft>
                <a:spcPts val="600"/>
              </a:spcAft>
              <a:buFont typeface="Arial" panose="020B0604020202020204" pitchFamily="34" charset="0"/>
              <a:buChar char="•"/>
            </a:pPr>
            <a:r>
              <a:rPr lang="en-US" sz="1400" dirty="0">
                <a:latin typeface="Merriweather" pitchFamily="2" charset="77"/>
              </a:rPr>
              <a:t>The ethical implications of using psychological warfare, exploiting weaknesses, and winning without confrontation raise questions about fair play, sportsmanship, and ethical boundaries in competitive sports.</a:t>
            </a:r>
          </a:p>
          <a:p>
            <a:pPr marL="285750" indent="-228600">
              <a:spcAft>
                <a:spcPts val="600"/>
              </a:spcAft>
              <a:buFont typeface="Arial" panose="020B0604020202020204" pitchFamily="34" charset="0"/>
              <a:buChar char="•"/>
            </a:pPr>
            <a:r>
              <a:rPr lang="en-US" sz="1400" dirty="0">
                <a:latin typeface="Merriweather" pitchFamily="2" charset="77"/>
              </a:rPr>
              <a:t>The Art of War is a timeless wisdom that athletes and coaches can use to enhance their performance and approach to competitive sports.</a:t>
            </a:r>
          </a:p>
        </p:txBody>
      </p:sp>
      <p:sp>
        <p:nvSpPr>
          <p:cNvPr id="20" name="TextBox 19">
            <a:extLst>
              <a:ext uri="{FF2B5EF4-FFF2-40B4-BE49-F238E27FC236}">
                <a16:creationId xmlns:a16="http://schemas.microsoft.com/office/drawing/2014/main" id="{2350EE5E-CB7A-0BDB-6412-66224A844F12}"/>
              </a:ext>
            </a:extLst>
          </p:cNvPr>
          <p:cNvSpPr txBox="1"/>
          <p:nvPr/>
        </p:nvSpPr>
        <p:spPr>
          <a:xfrm>
            <a:off x="2974206" y="-1241659"/>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2858189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22" name="Rectangle 3121">
            <a:extLst>
              <a:ext uri="{FF2B5EF4-FFF2-40B4-BE49-F238E27FC236}">
                <a16:creationId xmlns:a16="http://schemas.microsoft.com/office/drawing/2014/main" id="{1EE285D5-8110-4AE6-AF36-F83E457E17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itle 3">
            <a:extLst>
              <a:ext uri="{FF2B5EF4-FFF2-40B4-BE49-F238E27FC236}">
                <a16:creationId xmlns:a16="http://schemas.microsoft.com/office/drawing/2014/main" id="{657FA116-381B-F53D-1437-3EA85E73DF18}"/>
              </a:ext>
            </a:extLst>
          </p:cNvPr>
          <p:cNvSpPr>
            <a:spLocks noGrp="1"/>
          </p:cNvSpPr>
          <p:nvPr>
            <p:ph type="title"/>
          </p:nvPr>
        </p:nvSpPr>
        <p:spPr>
          <a:xfrm>
            <a:off x="629328" y="464408"/>
            <a:ext cx="4399872" cy="1642533"/>
          </a:xfrm>
        </p:spPr>
        <p:txBody>
          <a:bodyPr vert="horz" lIns="91440" tIns="45720" rIns="91440" bIns="45720" rtlCol="0" anchor="b">
            <a:normAutofit/>
          </a:bodyPr>
          <a:lstStyle/>
          <a:p>
            <a:r>
              <a:rPr lang="en-US" sz="5400" b="1" kern="1200" dirty="0">
                <a:solidFill>
                  <a:schemeClr val="tx1"/>
                </a:solidFill>
                <a:latin typeface="Abadi MT Condensed Extra Bold" panose="020B0306030101010103" pitchFamily="34" charset="77"/>
              </a:rPr>
              <a:t>Politics</a:t>
            </a:r>
          </a:p>
        </p:txBody>
      </p:sp>
      <p:sp>
        <p:nvSpPr>
          <p:cNvPr id="3124"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29328" y="2106941"/>
            <a:ext cx="3877056" cy="18288"/>
          </a:xfrm>
          <a:custGeom>
            <a:avLst/>
            <a:gdLst>
              <a:gd name="connsiteX0" fmla="*/ 0 w 3877056"/>
              <a:gd name="connsiteY0" fmla="*/ 0 h 18288"/>
              <a:gd name="connsiteX1" fmla="*/ 723717 w 3877056"/>
              <a:gd name="connsiteY1" fmla="*/ 0 h 18288"/>
              <a:gd name="connsiteX2" fmla="*/ 1447434 w 3877056"/>
              <a:gd name="connsiteY2" fmla="*/ 0 h 18288"/>
              <a:gd name="connsiteX3" fmla="*/ 1977299 w 3877056"/>
              <a:gd name="connsiteY3" fmla="*/ 0 h 18288"/>
              <a:gd name="connsiteX4" fmla="*/ 2623475 w 3877056"/>
              <a:gd name="connsiteY4" fmla="*/ 0 h 18288"/>
              <a:gd name="connsiteX5" fmla="*/ 3192109 w 3877056"/>
              <a:gd name="connsiteY5" fmla="*/ 0 h 18288"/>
              <a:gd name="connsiteX6" fmla="*/ 3877056 w 3877056"/>
              <a:gd name="connsiteY6" fmla="*/ 0 h 18288"/>
              <a:gd name="connsiteX7" fmla="*/ 3877056 w 3877056"/>
              <a:gd name="connsiteY7" fmla="*/ 18288 h 18288"/>
              <a:gd name="connsiteX8" fmla="*/ 3230880 w 3877056"/>
              <a:gd name="connsiteY8" fmla="*/ 18288 h 18288"/>
              <a:gd name="connsiteX9" fmla="*/ 2662245 w 3877056"/>
              <a:gd name="connsiteY9" fmla="*/ 18288 h 18288"/>
              <a:gd name="connsiteX10" fmla="*/ 2016069 w 3877056"/>
              <a:gd name="connsiteY10" fmla="*/ 18288 h 18288"/>
              <a:gd name="connsiteX11" fmla="*/ 1408664 w 3877056"/>
              <a:gd name="connsiteY11" fmla="*/ 18288 h 18288"/>
              <a:gd name="connsiteX12" fmla="*/ 840029 w 3877056"/>
              <a:gd name="connsiteY12" fmla="*/ 18288 h 18288"/>
              <a:gd name="connsiteX13" fmla="*/ 0 w 3877056"/>
              <a:gd name="connsiteY13" fmla="*/ 18288 h 18288"/>
              <a:gd name="connsiteX14" fmla="*/ 0 w 3877056"/>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77056" h="18288" fill="none" extrusionOk="0">
                <a:moveTo>
                  <a:pt x="0" y="0"/>
                </a:moveTo>
                <a:cubicBezTo>
                  <a:pt x="155902" y="14477"/>
                  <a:pt x="567164" y="18992"/>
                  <a:pt x="723717" y="0"/>
                </a:cubicBezTo>
                <a:cubicBezTo>
                  <a:pt x="880270" y="-18992"/>
                  <a:pt x="1230427" y="-33316"/>
                  <a:pt x="1447434" y="0"/>
                </a:cubicBezTo>
                <a:cubicBezTo>
                  <a:pt x="1664441" y="33316"/>
                  <a:pt x="1866557" y="5702"/>
                  <a:pt x="1977299" y="0"/>
                </a:cubicBezTo>
                <a:cubicBezTo>
                  <a:pt x="2088041" y="-5702"/>
                  <a:pt x="2302485" y="24099"/>
                  <a:pt x="2623475" y="0"/>
                </a:cubicBezTo>
                <a:cubicBezTo>
                  <a:pt x="2944465" y="-24099"/>
                  <a:pt x="2993399" y="-19795"/>
                  <a:pt x="3192109" y="0"/>
                </a:cubicBezTo>
                <a:cubicBezTo>
                  <a:pt x="3390819" y="19795"/>
                  <a:pt x="3581349" y="-26551"/>
                  <a:pt x="3877056" y="0"/>
                </a:cubicBezTo>
                <a:cubicBezTo>
                  <a:pt x="3877095" y="7328"/>
                  <a:pt x="3877675" y="9982"/>
                  <a:pt x="3877056" y="18288"/>
                </a:cubicBezTo>
                <a:cubicBezTo>
                  <a:pt x="3576596" y="42394"/>
                  <a:pt x="3502355" y="16962"/>
                  <a:pt x="3230880" y="18288"/>
                </a:cubicBezTo>
                <a:cubicBezTo>
                  <a:pt x="2959405" y="19614"/>
                  <a:pt x="2924948" y="18543"/>
                  <a:pt x="2662245" y="18288"/>
                </a:cubicBezTo>
                <a:cubicBezTo>
                  <a:pt x="2399543" y="18033"/>
                  <a:pt x="2231855" y="26028"/>
                  <a:pt x="2016069" y="18288"/>
                </a:cubicBezTo>
                <a:cubicBezTo>
                  <a:pt x="1800283" y="10548"/>
                  <a:pt x="1665927" y="755"/>
                  <a:pt x="1408664" y="18288"/>
                </a:cubicBezTo>
                <a:cubicBezTo>
                  <a:pt x="1151402" y="35821"/>
                  <a:pt x="1016899" y="28407"/>
                  <a:pt x="840029" y="18288"/>
                </a:cubicBezTo>
                <a:cubicBezTo>
                  <a:pt x="663160" y="8169"/>
                  <a:pt x="304031" y="-14425"/>
                  <a:pt x="0" y="18288"/>
                </a:cubicBezTo>
                <a:cubicBezTo>
                  <a:pt x="-593" y="9736"/>
                  <a:pt x="244" y="6610"/>
                  <a:pt x="0" y="0"/>
                </a:cubicBezTo>
                <a:close/>
              </a:path>
              <a:path w="3877056" h="18288" stroke="0" extrusionOk="0">
                <a:moveTo>
                  <a:pt x="0" y="0"/>
                </a:moveTo>
                <a:cubicBezTo>
                  <a:pt x="205869" y="28368"/>
                  <a:pt x="460328" y="6409"/>
                  <a:pt x="646176" y="0"/>
                </a:cubicBezTo>
                <a:cubicBezTo>
                  <a:pt x="832024" y="-6409"/>
                  <a:pt x="1043494" y="26447"/>
                  <a:pt x="1331123" y="0"/>
                </a:cubicBezTo>
                <a:cubicBezTo>
                  <a:pt x="1618752" y="-26447"/>
                  <a:pt x="1675797" y="-26969"/>
                  <a:pt x="1938528" y="0"/>
                </a:cubicBezTo>
                <a:cubicBezTo>
                  <a:pt x="2201259" y="26969"/>
                  <a:pt x="2439942" y="23453"/>
                  <a:pt x="2662245" y="0"/>
                </a:cubicBezTo>
                <a:cubicBezTo>
                  <a:pt x="2884548" y="-23453"/>
                  <a:pt x="3094562" y="-7899"/>
                  <a:pt x="3308421" y="0"/>
                </a:cubicBezTo>
                <a:cubicBezTo>
                  <a:pt x="3522280" y="7899"/>
                  <a:pt x="3615459" y="3066"/>
                  <a:pt x="3877056" y="0"/>
                </a:cubicBezTo>
                <a:cubicBezTo>
                  <a:pt x="3877383" y="8595"/>
                  <a:pt x="3876984" y="13110"/>
                  <a:pt x="3877056" y="18288"/>
                </a:cubicBezTo>
                <a:cubicBezTo>
                  <a:pt x="3624575" y="4903"/>
                  <a:pt x="3478089" y="20597"/>
                  <a:pt x="3230880" y="18288"/>
                </a:cubicBezTo>
                <a:cubicBezTo>
                  <a:pt x="2983671" y="15979"/>
                  <a:pt x="2743376" y="19903"/>
                  <a:pt x="2507163" y="18288"/>
                </a:cubicBezTo>
                <a:cubicBezTo>
                  <a:pt x="2270950" y="16673"/>
                  <a:pt x="1992617" y="19013"/>
                  <a:pt x="1822216" y="18288"/>
                </a:cubicBezTo>
                <a:cubicBezTo>
                  <a:pt x="1651815" y="17563"/>
                  <a:pt x="1370782" y="42338"/>
                  <a:pt x="1253581" y="18288"/>
                </a:cubicBezTo>
                <a:cubicBezTo>
                  <a:pt x="1136380" y="-5762"/>
                  <a:pt x="854528" y="8046"/>
                  <a:pt x="723717" y="18288"/>
                </a:cubicBezTo>
                <a:cubicBezTo>
                  <a:pt x="592906" y="28530"/>
                  <a:pt x="166343" y="24405"/>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A9F39961-3DCC-71EE-1D35-22BAF5715A83}"/>
              </a:ext>
            </a:extLst>
          </p:cNvPr>
          <p:cNvSpPr txBox="1">
            <a:spLocks/>
          </p:cNvSpPr>
          <p:nvPr/>
        </p:nvSpPr>
        <p:spPr>
          <a:xfrm>
            <a:off x="237669" y="2789271"/>
            <a:ext cx="4404039" cy="3386399"/>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n-US" sz="1400" dirty="0">
                <a:latin typeface="Merriweather" pitchFamily="2" charset="77"/>
              </a:rPr>
              <a:t>The Art of War has had a significant impact on politics. Politicians and leaders have studied and applied its principles to their strategies. </a:t>
            </a:r>
          </a:p>
          <a:p>
            <a:pPr indent="-228600">
              <a:spcAft>
                <a:spcPts val="600"/>
              </a:spcAft>
              <a:buFont typeface="Arial" panose="020B0604020202020204" pitchFamily="34" charset="0"/>
              <a:buChar char="•"/>
            </a:pPr>
            <a:endParaRPr lang="en-US" sz="1400" dirty="0">
              <a:latin typeface="Merriweather" pitchFamily="2" charset="77"/>
            </a:endParaRPr>
          </a:p>
          <a:p>
            <a:pPr indent="-228600">
              <a:spcAft>
                <a:spcPts val="600"/>
              </a:spcAft>
              <a:buFont typeface="Arial" panose="020B0604020202020204" pitchFamily="34" charset="0"/>
              <a:buChar char="•"/>
            </a:pPr>
            <a:r>
              <a:rPr lang="en-US" sz="1400" dirty="0">
                <a:latin typeface="Merriweather" pitchFamily="2" charset="77"/>
              </a:rPr>
              <a:t>The book highlights the importance of understanding oneself and one's opponent and the significance of deception, patience, and flexibility in achieving victory. </a:t>
            </a:r>
          </a:p>
          <a:p>
            <a:pPr indent="-228600">
              <a:spcAft>
                <a:spcPts val="600"/>
              </a:spcAft>
              <a:buFont typeface="Arial" panose="020B0604020202020204" pitchFamily="34" charset="0"/>
              <a:buChar char="•"/>
            </a:pPr>
            <a:endParaRPr lang="en-US" sz="1400" dirty="0">
              <a:latin typeface="Merriweather" pitchFamily="2" charset="77"/>
            </a:endParaRPr>
          </a:p>
          <a:p>
            <a:pPr indent="-228600">
              <a:spcAft>
                <a:spcPts val="600"/>
              </a:spcAft>
              <a:buFont typeface="Arial" panose="020B0604020202020204" pitchFamily="34" charset="0"/>
              <a:buChar char="•"/>
            </a:pPr>
            <a:r>
              <a:rPr lang="en-US" sz="1400" dirty="0">
                <a:latin typeface="Merriweather" pitchFamily="2" charset="77"/>
              </a:rPr>
              <a:t>The principles have been implemented in campaigns, negotiations, and policy-making. Its teachings continue to be studied and applied by leaders worldwide.</a:t>
            </a:r>
          </a:p>
        </p:txBody>
      </p:sp>
      <p:pic>
        <p:nvPicPr>
          <p:cNvPr id="10" name="Picture 9" descr="6 charts that explain why American politics is so broken - Vox">
            <a:extLst>
              <a:ext uri="{FF2B5EF4-FFF2-40B4-BE49-F238E27FC236}">
                <a16:creationId xmlns:a16="http://schemas.microsoft.com/office/drawing/2014/main" id="{C19071D7-C1D0-DE91-FF98-1100D9544FCA}"/>
              </a:ext>
            </a:extLst>
          </p:cNvPr>
          <p:cNvPicPr>
            <a:picLocks noChangeAspect="1"/>
          </p:cNvPicPr>
          <p:nvPr/>
        </p:nvPicPr>
        <p:blipFill rotWithShape="1">
          <a:blip r:embed="rId3">
            <a:extLst>
              <a:ext uri="{28A0092B-C50C-407E-A947-70E740481C1C}">
                <a14:useLocalDpi xmlns:a14="http://schemas.microsoft.com/office/drawing/2010/main" val="0"/>
              </a:ext>
            </a:extLst>
          </a:blip>
          <a:srcRect l="13514" t="1476" r="14823" b="-1472"/>
          <a:stretch/>
        </p:blipFill>
        <p:spPr>
          <a:xfrm>
            <a:off x="4808476" y="84917"/>
            <a:ext cx="3236752" cy="3014725"/>
          </a:xfrm>
          <a:custGeom>
            <a:avLst/>
            <a:gdLst/>
            <a:ahLst/>
            <a:cxnLst/>
            <a:rect l="l" t="t" r="r" b="b"/>
            <a:pathLst>
              <a:path w="2800021" h="2607952">
                <a:moveTo>
                  <a:pt x="1896921" y="1283"/>
                </a:moveTo>
                <a:cubicBezTo>
                  <a:pt x="1964079" y="3763"/>
                  <a:pt x="2031133" y="9836"/>
                  <a:pt x="2097856" y="19493"/>
                </a:cubicBezTo>
                <a:cubicBezTo>
                  <a:pt x="2197875" y="35580"/>
                  <a:pt x="2298741" y="25628"/>
                  <a:pt x="2399244" y="18812"/>
                </a:cubicBezTo>
                <a:cubicBezTo>
                  <a:pt x="2520913" y="10497"/>
                  <a:pt x="2642460" y="5999"/>
                  <a:pt x="2764369" y="19631"/>
                </a:cubicBezTo>
                <a:lnTo>
                  <a:pt x="2781331" y="20066"/>
                </a:lnTo>
                <a:lnTo>
                  <a:pt x="2771027" y="223244"/>
                </a:lnTo>
                <a:cubicBezTo>
                  <a:pt x="2770027" y="306498"/>
                  <a:pt x="2772785" y="389724"/>
                  <a:pt x="2780906" y="472842"/>
                </a:cubicBezTo>
                <a:cubicBezTo>
                  <a:pt x="2793852" y="625932"/>
                  <a:pt x="2795719" y="779623"/>
                  <a:pt x="2786483" y="932933"/>
                </a:cubicBezTo>
                <a:cubicBezTo>
                  <a:pt x="2780058" y="1071462"/>
                  <a:pt x="2764299" y="1209772"/>
                  <a:pt x="2777754" y="1348629"/>
                </a:cubicBezTo>
                <a:cubicBezTo>
                  <a:pt x="2782361" y="1396405"/>
                  <a:pt x="2793512" y="1443308"/>
                  <a:pt x="2796058" y="1491412"/>
                </a:cubicBezTo>
                <a:cubicBezTo>
                  <a:pt x="2808180" y="1716767"/>
                  <a:pt x="2789997" y="1941359"/>
                  <a:pt x="2775088" y="2165950"/>
                </a:cubicBezTo>
                <a:cubicBezTo>
                  <a:pt x="2769633" y="2247759"/>
                  <a:pt x="2762966" y="2329567"/>
                  <a:pt x="2777876" y="2411376"/>
                </a:cubicBezTo>
                <a:cubicBezTo>
                  <a:pt x="2783785" y="2445894"/>
                  <a:pt x="2787349" y="2480670"/>
                  <a:pt x="2788562" y="2515512"/>
                </a:cubicBezTo>
                <a:lnTo>
                  <a:pt x="2785862" y="2598193"/>
                </a:lnTo>
                <a:lnTo>
                  <a:pt x="2765823" y="2598670"/>
                </a:lnTo>
                <a:cubicBezTo>
                  <a:pt x="2658539" y="2600165"/>
                  <a:pt x="2550823" y="2613972"/>
                  <a:pt x="2444081" y="2598670"/>
                </a:cubicBezTo>
                <a:cubicBezTo>
                  <a:pt x="2255735" y="2573645"/>
                  <a:pt x="2065408" y="2570205"/>
                  <a:pt x="1876379" y="2588429"/>
                </a:cubicBezTo>
                <a:cubicBezTo>
                  <a:pt x="1663187" y="2606148"/>
                  <a:pt x="1449075" y="2607414"/>
                  <a:pt x="1235711" y="2592226"/>
                </a:cubicBezTo>
                <a:cubicBezTo>
                  <a:pt x="1077655" y="2581411"/>
                  <a:pt x="919274" y="2573358"/>
                  <a:pt x="760677" y="2583023"/>
                </a:cubicBezTo>
                <a:cubicBezTo>
                  <a:pt x="699945" y="2586819"/>
                  <a:pt x="640728" y="2603387"/>
                  <a:pt x="580211" y="2605228"/>
                </a:cubicBezTo>
                <a:cubicBezTo>
                  <a:pt x="409739" y="2610520"/>
                  <a:pt x="239309" y="2608104"/>
                  <a:pt x="68912" y="2597979"/>
                </a:cubicBezTo>
                <a:lnTo>
                  <a:pt x="9851" y="2595036"/>
                </a:lnTo>
                <a:lnTo>
                  <a:pt x="14918" y="2533474"/>
                </a:lnTo>
                <a:cubicBezTo>
                  <a:pt x="24226" y="2470964"/>
                  <a:pt x="33057" y="2409078"/>
                  <a:pt x="21123" y="2345943"/>
                </a:cubicBezTo>
                <a:cubicBezTo>
                  <a:pt x="15873" y="2318439"/>
                  <a:pt x="11935" y="2290684"/>
                  <a:pt x="9189" y="2262929"/>
                </a:cubicBezTo>
                <a:cubicBezTo>
                  <a:pt x="3723" y="2192068"/>
                  <a:pt x="5681" y="2120806"/>
                  <a:pt x="15036" y="2050394"/>
                </a:cubicBezTo>
                <a:cubicBezTo>
                  <a:pt x="23988" y="1968631"/>
                  <a:pt x="9428" y="1886367"/>
                  <a:pt x="21362" y="1804853"/>
                </a:cubicBezTo>
                <a:cubicBezTo>
                  <a:pt x="29835" y="1739206"/>
                  <a:pt x="30157" y="1672681"/>
                  <a:pt x="22317" y="1606945"/>
                </a:cubicBezTo>
                <a:cubicBezTo>
                  <a:pt x="8211" y="1482675"/>
                  <a:pt x="9093" y="1357041"/>
                  <a:pt x="24942" y="1233009"/>
                </a:cubicBezTo>
                <a:cubicBezTo>
                  <a:pt x="34728" y="1160621"/>
                  <a:pt x="40337" y="1086110"/>
                  <a:pt x="22794" y="1015097"/>
                </a:cubicBezTo>
                <a:cubicBezTo>
                  <a:pt x="-18498" y="848195"/>
                  <a:pt x="5610" y="681043"/>
                  <a:pt x="22794" y="515015"/>
                </a:cubicBezTo>
                <a:cubicBezTo>
                  <a:pt x="33236" y="425851"/>
                  <a:pt x="33475" y="335698"/>
                  <a:pt x="23510" y="246472"/>
                </a:cubicBezTo>
                <a:cubicBezTo>
                  <a:pt x="14667" y="180579"/>
                  <a:pt x="9392" y="114270"/>
                  <a:pt x="7698" y="47862"/>
                </a:cubicBezTo>
                <a:lnTo>
                  <a:pt x="8577" y="16981"/>
                </a:lnTo>
                <a:lnTo>
                  <a:pt x="105876" y="19483"/>
                </a:lnTo>
                <a:cubicBezTo>
                  <a:pt x="269744" y="18941"/>
                  <a:pt x="433357" y="6953"/>
                  <a:pt x="596356" y="8998"/>
                </a:cubicBezTo>
                <a:cubicBezTo>
                  <a:pt x="687063" y="10088"/>
                  <a:pt x="777528" y="30535"/>
                  <a:pt x="868476" y="26719"/>
                </a:cubicBezTo>
                <a:cubicBezTo>
                  <a:pt x="1144104" y="15541"/>
                  <a:pt x="1419853" y="19221"/>
                  <a:pt x="1695360" y="4635"/>
                </a:cubicBezTo>
                <a:cubicBezTo>
                  <a:pt x="1762501" y="-82"/>
                  <a:pt x="1829763" y="-1196"/>
                  <a:pt x="1896921" y="1283"/>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pic>
        <p:nvPicPr>
          <p:cNvPr id="5" name="Picture 4" descr="Political Leaders - Leverage Edu">
            <a:extLst>
              <a:ext uri="{FF2B5EF4-FFF2-40B4-BE49-F238E27FC236}">
                <a16:creationId xmlns:a16="http://schemas.microsoft.com/office/drawing/2014/main" id="{DD96D249-6DAB-4A66-EBD3-01701CB6DD6B}"/>
              </a:ext>
            </a:extLst>
          </p:cNvPr>
          <p:cNvPicPr>
            <a:picLocks noChangeAspect="1"/>
          </p:cNvPicPr>
          <p:nvPr/>
        </p:nvPicPr>
        <p:blipFill rotWithShape="1">
          <a:blip r:embed="rId4">
            <a:extLst>
              <a:ext uri="{28A0092B-C50C-407E-A947-70E740481C1C}">
                <a14:useLocalDpi xmlns:a14="http://schemas.microsoft.com/office/drawing/2010/main" val="0"/>
              </a:ext>
            </a:extLst>
          </a:blip>
          <a:srcRect l="19157" r="22985" b="-4"/>
          <a:stretch/>
        </p:blipFill>
        <p:spPr>
          <a:xfrm>
            <a:off x="4780813" y="3265137"/>
            <a:ext cx="3247274" cy="3507946"/>
          </a:xfrm>
          <a:custGeom>
            <a:avLst/>
            <a:gdLst/>
            <a:ahLst/>
            <a:cxnLst/>
            <a:rect l="l" t="t" r="r" b="b"/>
            <a:pathLst>
              <a:path w="2809123" h="3034623">
                <a:moveTo>
                  <a:pt x="909359" y="1412"/>
                </a:moveTo>
                <a:cubicBezTo>
                  <a:pt x="958144" y="-855"/>
                  <a:pt x="1007041" y="-392"/>
                  <a:pt x="1055844" y="2812"/>
                </a:cubicBezTo>
                <a:cubicBezTo>
                  <a:pt x="1188892" y="11671"/>
                  <a:pt x="1321724" y="23752"/>
                  <a:pt x="1455098" y="27433"/>
                </a:cubicBezTo>
                <a:cubicBezTo>
                  <a:pt x="1585007" y="30886"/>
                  <a:pt x="1714916" y="19724"/>
                  <a:pt x="1844174" y="11211"/>
                </a:cubicBezTo>
                <a:cubicBezTo>
                  <a:pt x="2032760" y="-1215"/>
                  <a:pt x="2221452" y="7644"/>
                  <a:pt x="2410145" y="15353"/>
                </a:cubicBezTo>
                <a:cubicBezTo>
                  <a:pt x="2481555" y="18287"/>
                  <a:pt x="2552964" y="17014"/>
                  <a:pt x="2624374" y="15060"/>
                </a:cubicBezTo>
                <a:lnTo>
                  <a:pt x="2784992" y="11774"/>
                </a:lnTo>
                <a:lnTo>
                  <a:pt x="2785432" y="38761"/>
                </a:lnTo>
                <a:cubicBezTo>
                  <a:pt x="2800584" y="206742"/>
                  <a:pt x="2808948" y="374831"/>
                  <a:pt x="2808827" y="543247"/>
                </a:cubicBezTo>
                <a:cubicBezTo>
                  <a:pt x="2810305" y="612173"/>
                  <a:pt x="2806257" y="681111"/>
                  <a:pt x="2796705" y="749514"/>
                </a:cubicBezTo>
                <a:cubicBezTo>
                  <a:pt x="2780583" y="847684"/>
                  <a:pt x="2768461" y="946836"/>
                  <a:pt x="2778522" y="1046533"/>
                </a:cubicBezTo>
                <a:cubicBezTo>
                  <a:pt x="2785553" y="1115252"/>
                  <a:pt x="2789675" y="1183862"/>
                  <a:pt x="2789432" y="1252908"/>
                </a:cubicBezTo>
                <a:cubicBezTo>
                  <a:pt x="2789432" y="1411618"/>
                  <a:pt x="2787978" y="1570434"/>
                  <a:pt x="2791008" y="1729144"/>
                </a:cubicBezTo>
                <a:cubicBezTo>
                  <a:pt x="2793675" y="1870399"/>
                  <a:pt x="2799493" y="2011110"/>
                  <a:pt x="2784826" y="2152475"/>
                </a:cubicBezTo>
                <a:cubicBezTo>
                  <a:pt x="2763249" y="2361141"/>
                  <a:pt x="2770159" y="2570898"/>
                  <a:pt x="2772704" y="2780218"/>
                </a:cubicBezTo>
                <a:lnTo>
                  <a:pt x="2785201" y="3024103"/>
                </a:lnTo>
                <a:lnTo>
                  <a:pt x="2729575" y="3019707"/>
                </a:lnTo>
                <a:cubicBezTo>
                  <a:pt x="2664468" y="3010397"/>
                  <a:pt x="2600011" y="3001566"/>
                  <a:pt x="2534253" y="3013501"/>
                </a:cubicBezTo>
                <a:cubicBezTo>
                  <a:pt x="2505606" y="3018752"/>
                  <a:pt x="2476698" y="3022690"/>
                  <a:pt x="2447790" y="3025435"/>
                </a:cubicBezTo>
                <a:cubicBezTo>
                  <a:pt x="2373985" y="3030901"/>
                  <a:pt x="2299762" y="3028945"/>
                  <a:pt x="2226426" y="3019587"/>
                </a:cubicBezTo>
                <a:cubicBezTo>
                  <a:pt x="2141266" y="3010636"/>
                  <a:pt x="2055584" y="3025196"/>
                  <a:pt x="1970684" y="3013262"/>
                </a:cubicBezTo>
                <a:cubicBezTo>
                  <a:pt x="1902309" y="3004788"/>
                  <a:pt x="1833021" y="3004466"/>
                  <a:pt x="1764554" y="3012307"/>
                </a:cubicBezTo>
                <a:cubicBezTo>
                  <a:pt x="1635120" y="3026413"/>
                  <a:pt x="1504268" y="3025530"/>
                  <a:pt x="1375082" y="3009682"/>
                </a:cubicBezTo>
                <a:cubicBezTo>
                  <a:pt x="1299687" y="2999895"/>
                  <a:pt x="1222081" y="2994286"/>
                  <a:pt x="1148118" y="3011830"/>
                </a:cubicBezTo>
                <a:cubicBezTo>
                  <a:pt x="974281" y="3053123"/>
                  <a:pt x="800184" y="3029015"/>
                  <a:pt x="627259" y="3011830"/>
                </a:cubicBezTo>
                <a:cubicBezTo>
                  <a:pt x="534391" y="3001387"/>
                  <a:pt x="440493" y="3001148"/>
                  <a:pt x="347559" y="3011113"/>
                </a:cubicBezTo>
                <a:cubicBezTo>
                  <a:pt x="278929" y="3019957"/>
                  <a:pt x="209866" y="3025232"/>
                  <a:pt x="140699" y="3026927"/>
                </a:cubicBezTo>
                <a:lnTo>
                  <a:pt x="44501" y="3024299"/>
                </a:lnTo>
                <a:lnTo>
                  <a:pt x="26973" y="2893528"/>
                </a:lnTo>
                <a:cubicBezTo>
                  <a:pt x="-4174" y="2764506"/>
                  <a:pt x="-10619" y="2635110"/>
                  <a:pt x="19693" y="2504963"/>
                </a:cubicBezTo>
                <a:cubicBezTo>
                  <a:pt x="48311" y="2384006"/>
                  <a:pt x="46914" y="2257385"/>
                  <a:pt x="15637" y="2137152"/>
                </a:cubicBezTo>
                <a:cubicBezTo>
                  <a:pt x="8714" y="2106022"/>
                  <a:pt x="4478" y="2074304"/>
                  <a:pt x="2986" y="2042386"/>
                </a:cubicBezTo>
                <a:cubicBezTo>
                  <a:pt x="-6442" y="1925867"/>
                  <a:pt x="9430" y="1810973"/>
                  <a:pt x="22676" y="1695829"/>
                </a:cubicBezTo>
                <a:cubicBezTo>
                  <a:pt x="31508" y="1622442"/>
                  <a:pt x="44993" y="1548304"/>
                  <a:pt x="22676" y="1475668"/>
                </a:cubicBezTo>
                <a:cubicBezTo>
                  <a:pt x="7389" y="1425047"/>
                  <a:pt x="3989" y="1371313"/>
                  <a:pt x="12773" y="1319017"/>
                </a:cubicBezTo>
                <a:cubicBezTo>
                  <a:pt x="27582" y="1226202"/>
                  <a:pt x="30672" y="1131749"/>
                  <a:pt x="21961" y="1038096"/>
                </a:cubicBezTo>
                <a:cubicBezTo>
                  <a:pt x="16209" y="976348"/>
                  <a:pt x="17092" y="914112"/>
                  <a:pt x="24587" y="852564"/>
                </a:cubicBezTo>
                <a:cubicBezTo>
                  <a:pt x="34491" y="769801"/>
                  <a:pt x="49886" y="685536"/>
                  <a:pt x="31150" y="602524"/>
                </a:cubicBezTo>
                <a:cubicBezTo>
                  <a:pt x="1315" y="470626"/>
                  <a:pt x="7282" y="338854"/>
                  <a:pt x="19217" y="205958"/>
                </a:cubicBezTo>
                <a:cubicBezTo>
                  <a:pt x="23692" y="156512"/>
                  <a:pt x="28406" y="106785"/>
                  <a:pt x="29763" y="56918"/>
                </a:cubicBezTo>
                <a:lnTo>
                  <a:pt x="29335" y="22484"/>
                </a:lnTo>
                <a:lnTo>
                  <a:pt x="182423" y="11326"/>
                </a:lnTo>
                <a:cubicBezTo>
                  <a:pt x="307134" y="-180"/>
                  <a:pt x="431415" y="11326"/>
                  <a:pt x="556126" y="18689"/>
                </a:cubicBezTo>
                <a:cubicBezTo>
                  <a:pt x="625195" y="22602"/>
                  <a:pt x="694588" y="27319"/>
                  <a:pt x="763549" y="16388"/>
                </a:cubicBezTo>
                <a:cubicBezTo>
                  <a:pt x="811902" y="8674"/>
                  <a:pt x="860574" y="3678"/>
                  <a:pt x="909359" y="1412"/>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pic>
        <p:nvPicPr>
          <p:cNvPr id="3" name="Picture 8" descr="If politicians want more trust from voters, they need to start behaving  with civility and respect">
            <a:extLst>
              <a:ext uri="{FF2B5EF4-FFF2-40B4-BE49-F238E27FC236}">
                <a16:creationId xmlns:a16="http://schemas.microsoft.com/office/drawing/2014/main" id="{9654CEE1-266D-B676-4186-AC315EC9C9F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6882" r="28281" b="3"/>
          <a:stretch/>
        </p:blipFill>
        <p:spPr bwMode="auto">
          <a:xfrm>
            <a:off x="8167193" y="63500"/>
            <a:ext cx="3990315" cy="4107942"/>
          </a:xfrm>
          <a:custGeom>
            <a:avLst/>
            <a:gdLst/>
            <a:ahLst/>
            <a:cxnLst/>
            <a:rect l="l" t="t" r="r" b="b"/>
            <a:pathLst>
              <a:path w="3451906" h="3553662">
                <a:moveTo>
                  <a:pt x="723689" y="906"/>
                </a:moveTo>
                <a:cubicBezTo>
                  <a:pt x="772066" y="2729"/>
                  <a:pt x="820443" y="7023"/>
                  <a:pt x="868820" y="11181"/>
                </a:cubicBezTo>
                <a:cubicBezTo>
                  <a:pt x="1039107" y="26039"/>
                  <a:pt x="1209273" y="19359"/>
                  <a:pt x="1379198" y="8454"/>
                </a:cubicBezTo>
                <a:cubicBezTo>
                  <a:pt x="1496186" y="1474"/>
                  <a:pt x="1613486" y="5305"/>
                  <a:pt x="1729930" y="19904"/>
                </a:cubicBezTo>
                <a:lnTo>
                  <a:pt x="1770732" y="22354"/>
                </a:lnTo>
                <a:lnTo>
                  <a:pt x="1793470" y="25525"/>
                </a:lnTo>
                <a:lnTo>
                  <a:pt x="1895014" y="29765"/>
                </a:lnTo>
                <a:lnTo>
                  <a:pt x="1895984" y="30265"/>
                </a:lnTo>
                <a:lnTo>
                  <a:pt x="1908078" y="30265"/>
                </a:lnTo>
                <a:lnTo>
                  <a:pt x="1909048" y="29667"/>
                </a:lnTo>
                <a:lnTo>
                  <a:pt x="2008240" y="25525"/>
                </a:lnTo>
                <a:lnTo>
                  <a:pt x="2081672" y="15283"/>
                </a:lnTo>
                <a:lnTo>
                  <a:pt x="2184918" y="9562"/>
                </a:lnTo>
                <a:cubicBezTo>
                  <a:pt x="2268544" y="8356"/>
                  <a:pt x="2352209" y="10573"/>
                  <a:pt x="2435750" y="16224"/>
                </a:cubicBezTo>
                <a:cubicBezTo>
                  <a:pt x="2589588" y="24540"/>
                  <a:pt x="2743185" y="15952"/>
                  <a:pt x="2896904" y="5864"/>
                </a:cubicBezTo>
                <a:cubicBezTo>
                  <a:pt x="2988276" y="-133"/>
                  <a:pt x="3079618" y="1639"/>
                  <a:pt x="3170959" y="5268"/>
                </a:cubicBezTo>
                <a:lnTo>
                  <a:pt x="3437940" y="15543"/>
                </a:lnTo>
                <a:lnTo>
                  <a:pt x="3440062" y="77084"/>
                </a:lnTo>
                <a:cubicBezTo>
                  <a:pt x="3439759" y="207598"/>
                  <a:pt x="3426999" y="337557"/>
                  <a:pt x="3419542" y="467764"/>
                </a:cubicBezTo>
                <a:cubicBezTo>
                  <a:pt x="3416314" y="527314"/>
                  <a:pt x="3411472" y="587156"/>
                  <a:pt x="3410666" y="646723"/>
                </a:cubicBezTo>
                <a:cubicBezTo>
                  <a:pt x="3409858" y="706293"/>
                  <a:pt x="3413086" y="765586"/>
                  <a:pt x="3425999" y="824040"/>
                </a:cubicBezTo>
                <a:cubicBezTo>
                  <a:pt x="3458153" y="973974"/>
                  <a:pt x="3447305" y="1120693"/>
                  <a:pt x="3425999" y="1269168"/>
                </a:cubicBezTo>
                <a:cubicBezTo>
                  <a:pt x="3415281" y="1344279"/>
                  <a:pt x="3402111" y="1421878"/>
                  <a:pt x="3425353" y="1494944"/>
                </a:cubicBezTo>
                <a:cubicBezTo>
                  <a:pt x="3464867" y="1616236"/>
                  <a:pt x="3452342" y="1736506"/>
                  <a:pt x="3438266" y="1858381"/>
                </a:cubicBezTo>
                <a:cubicBezTo>
                  <a:pt x="3429228" y="1937294"/>
                  <a:pt x="3419930" y="2017084"/>
                  <a:pt x="3430518" y="2095996"/>
                </a:cubicBezTo>
                <a:cubicBezTo>
                  <a:pt x="3446660" y="2216411"/>
                  <a:pt x="3439170" y="2335949"/>
                  <a:pt x="3431293" y="2456072"/>
                </a:cubicBezTo>
                <a:cubicBezTo>
                  <a:pt x="3426129" y="2537469"/>
                  <a:pt x="3413086" y="2619889"/>
                  <a:pt x="3430002" y="2700556"/>
                </a:cubicBezTo>
                <a:cubicBezTo>
                  <a:pt x="3441812" y="2765790"/>
                  <a:pt x="3444254" y="2832749"/>
                  <a:pt x="3437233" y="2898861"/>
                </a:cubicBezTo>
                <a:cubicBezTo>
                  <a:pt x="3429485" y="3003493"/>
                  <a:pt x="3415798" y="3108125"/>
                  <a:pt x="3435297" y="3213050"/>
                </a:cubicBezTo>
                <a:cubicBezTo>
                  <a:pt x="3445497" y="3268582"/>
                  <a:pt x="3441754" y="3324843"/>
                  <a:pt x="3438137" y="3380812"/>
                </a:cubicBezTo>
                <a:lnTo>
                  <a:pt x="3429447" y="3533975"/>
                </a:lnTo>
                <a:lnTo>
                  <a:pt x="3428457" y="3533971"/>
                </a:lnTo>
                <a:cubicBezTo>
                  <a:pt x="3362736" y="3534214"/>
                  <a:pt x="3297429" y="3530092"/>
                  <a:pt x="3232020" y="3523062"/>
                </a:cubicBezTo>
                <a:cubicBezTo>
                  <a:pt x="3137124" y="3513000"/>
                  <a:pt x="3042746" y="3525122"/>
                  <a:pt x="2949304" y="3541245"/>
                </a:cubicBezTo>
                <a:cubicBezTo>
                  <a:pt x="2884196" y="3550796"/>
                  <a:pt x="2818577" y="3554844"/>
                  <a:pt x="2752970" y="3553366"/>
                </a:cubicBezTo>
                <a:cubicBezTo>
                  <a:pt x="2592664" y="3553487"/>
                  <a:pt x="2432670" y="3545124"/>
                  <a:pt x="2272778" y="3529971"/>
                </a:cubicBezTo>
                <a:cubicBezTo>
                  <a:pt x="2213920" y="3526298"/>
                  <a:pt x="2154916" y="3527959"/>
                  <a:pt x="2096275" y="3534941"/>
                </a:cubicBezTo>
                <a:cubicBezTo>
                  <a:pt x="2030066" y="3541923"/>
                  <a:pt x="1963369" y="3539486"/>
                  <a:pt x="1897658" y="3527668"/>
                </a:cubicBezTo>
                <a:cubicBezTo>
                  <a:pt x="1858723" y="3520213"/>
                  <a:pt x="1819789" y="3518153"/>
                  <a:pt x="1780854" y="3518637"/>
                </a:cubicBezTo>
                <a:cubicBezTo>
                  <a:pt x="1741920" y="3519123"/>
                  <a:pt x="1702985" y="3522153"/>
                  <a:pt x="1664051" y="3524880"/>
                </a:cubicBezTo>
                <a:cubicBezTo>
                  <a:pt x="1450275" y="3539790"/>
                  <a:pt x="1236498" y="3557973"/>
                  <a:pt x="1021996" y="3545850"/>
                </a:cubicBezTo>
                <a:cubicBezTo>
                  <a:pt x="976208" y="3543304"/>
                  <a:pt x="931564" y="3532154"/>
                  <a:pt x="886089" y="3527546"/>
                </a:cubicBezTo>
                <a:cubicBezTo>
                  <a:pt x="753918" y="3514091"/>
                  <a:pt x="622269" y="3529851"/>
                  <a:pt x="490410" y="3536275"/>
                </a:cubicBezTo>
                <a:cubicBezTo>
                  <a:pt x="344484" y="3545511"/>
                  <a:pt x="198194" y="3543645"/>
                  <a:pt x="52476" y="3530699"/>
                </a:cubicBezTo>
                <a:lnTo>
                  <a:pt x="16096" y="3528137"/>
                </a:lnTo>
                <a:lnTo>
                  <a:pt x="13820" y="3457111"/>
                </a:lnTo>
                <a:cubicBezTo>
                  <a:pt x="6425" y="3369848"/>
                  <a:pt x="-1454" y="3282586"/>
                  <a:pt x="8728" y="3195323"/>
                </a:cubicBezTo>
                <a:cubicBezTo>
                  <a:pt x="18037" y="3120746"/>
                  <a:pt x="19541" y="3045559"/>
                  <a:pt x="13214" y="2970732"/>
                </a:cubicBezTo>
                <a:cubicBezTo>
                  <a:pt x="6911" y="2888880"/>
                  <a:pt x="6911" y="2806721"/>
                  <a:pt x="13214" y="2724870"/>
                </a:cubicBezTo>
                <a:cubicBezTo>
                  <a:pt x="18062" y="2646442"/>
                  <a:pt x="26184" y="2567797"/>
                  <a:pt x="17457" y="2489589"/>
                </a:cubicBezTo>
                <a:cubicBezTo>
                  <a:pt x="5335" y="2379639"/>
                  <a:pt x="9335" y="2270015"/>
                  <a:pt x="16729" y="2160282"/>
                </a:cubicBezTo>
                <a:cubicBezTo>
                  <a:pt x="22790" y="2069639"/>
                  <a:pt x="31640" y="1978667"/>
                  <a:pt x="17335" y="1888460"/>
                </a:cubicBezTo>
                <a:cubicBezTo>
                  <a:pt x="159" y="1768104"/>
                  <a:pt x="-4267" y="1646557"/>
                  <a:pt x="4122" y="1525448"/>
                </a:cubicBezTo>
                <a:cubicBezTo>
                  <a:pt x="17093" y="1276969"/>
                  <a:pt x="13820" y="1028271"/>
                  <a:pt x="23760" y="779682"/>
                </a:cubicBezTo>
                <a:cubicBezTo>
                  <a:pt x="27153" y="697655"/>
                  <a:pt x="8971" y="616065"/>
                  <a:pt x="8002" y="534256"/>
                </a:cubicBezTo>
                <a:cubicBezTo>
                  <a:pt x="6790" y="436250"/>
                  <a:pt x="11124" y="337998"/>
                  <a:pt x="14291" y="239596"/>
                </a:cubicBezTo>
                <a:lnTo>
                  <a:pt x="13744" y="13183"/>
                </a:lnTo>
                <a:lnTo>
                  <a:pt x="56934" y="10499"/>
                </a:lnTo>
                <a:cubicBezTo>
                  <a:pt x="147688" y="3411"/>
                  <a:pt x="238784" y="3411"/>
                  <a:pt x="329538" y="10499"/>
                </a:cubicBezTo>
                <a:cubicBezTo>
                  <a:pt x="412505" y="17614"/>
                  <a:pt x="495870" y="15924"/>
                  <a:pt x="578558" y="5455"/>
                </a:cubicBezTo>
                <a:cubicBezTo>
                  <a:pt x="626936" y="-270"/>
                  <a:pt x="675313" y="-917"/>
                  <a:pt x="723689" y="906"/>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pic>
        <p:nvPicPr>
          <p:cNvPr id="4" name="Picture 3" descr="The 2010s: A decade that shook the foundations of British politics ...">
            <a:extLst>
              <a:ext uri="{FF2B5EF4-FFF2-40B4-BE49-F238E27FC236}">
                <a16:creationId xmlns:a16="http://schemas.microsoft.com/office/drawing/2014/main" id="{9BB2BEF3-661A-2FF7-A13E-3B74699EE03A}"/>
              </a:ext>
            </a:extLst>
          </p:cNvPr>
          <p:cNvPicPr>
            <a:picLocks noChangeAspect="1"/>
          </p:cNvPicPr>
          <p:nvPr/>
        </p:nvPicPr>
        <p:blipFill rotWithShape="1">
          <a:blip r:embed="rId6">
            <a:extLst>
              <a:ext uri="{28A0092B-C50C-407E-A947-70E740481C1C}">
                <a14:useLocalDpi xmlns:a14="http://schemas.microsoft.com/office/drawing/2010/main" val="0"/>
              </a:ext>
            </a:extLst>
          </a:blip>
          <a:srcRect l="3338" r="3958" b="2"/>
          <a:stretch/>
        </p:blipFill>
        <p:spPr>
          <a:xfrm>
            <a:off x="8167193" y="4385299"/>
            <a:ext cx="3970608" cy="2409201"/>
          </a:xfrm>
          <a:custGeom>
            <a:avLst/>
            <a:gdLst/>
            <a:ahLst/>
            <a:cxnLst/>
            <a:rect l="l" t="t" r="r" b="b"/>
            <a:pathLst>
              <a:path w="3434858" h="2084130">
                <a:moveTo>
                  <a:pt x="1225971" y="1141"/>
                </a:moveTo>
                <a:cubicBezTo>
                  <a:pt x="1283624" y="3345"/>
                  <a:pt x="1341187" y="8746"/>
                  <a:pt x="1398467" y="17334"/>
                </a:cubicBezTo>
                <a:cubicBezTo>
                  <a:pt x="1484331" y="31639"/>
                  <a:pt x="1570921" y="22789"/>
                  <a:pt x="1657200" y="16728"/>
                </a:cubicBezTo>
                <a:cubicBezTo>
                  <a:pt x="1761649" y="9334"/>
                  <a:pt x="1865993" y="5334"/>
                  <a:pt x="1970648" y="17456"/>
                </a:cubicBezTo>
                <a:cubicBezTo>
                  <a:pt x="2045091" y="26183"/>
                  <a:pt x="2119948" y="18061"/>
                  <a:pt x="2194600" y="13213"/>
                </a:cubicBezTo>
                <a:cubicBezTo>
                  <a:pt x="2272509" y="6910"/>
                  <a:pt x="2350711" y="6910"/>
                  <a:pt x="2428622" y="13213"/>
                </a:cubicBezTo>
                <a:cubicBezTo>
                  <a:pt x="2499846" y="19540"/>
                  <a:pt x="2571412" y="18037"/>
                  <a:pt x="2642398" y="8727"/>
                </a:cubicBezTo>
                <a:cubicBezTo>
                  <a:pt x="2725458" y="-1455"/>
                  <a:pt x="2808518" y="6424"/>
                  <a:pt x="2891579" y="13819"/>
                </a:cubicBezTo>
                <a:cubicBezTo>
                  <a:pt x="3037765" y="27031"/>
                  <a:pt x="3183847" y="21092"/>
                  <a:pt x="3329721" y="11394"/>
                </a:cubicBezTo>
                <a:lnTo>
                  <a:pt x="3422995" y="10092"/>
                </a:lnTo>
                <a:lnTo>
                  <a:pt x="3423106" y="30386"/>
                </a:lnTo>
                <a:cubicBezTo>
                  <a:pt x="3435867" y="237971"/>
                  <a:pt x="3438238" y="446198"/>
                  <a:pt x="3430208" y="654090"/>
                </a:cubicBezTo>
                <a:cubicBezTo>
                  <a:pt x="3423106" y="827990"/>
                  <a:pt x="3429304" y="1002474"/>
                  <a:pt x="3417295" y="1176228"/>
                </a:cubicBezTo>
                <a:cubicBezTo>
                  <a:pt x="3411355" y="1261425"/>
                  <a:pt x="3404770" y="1348083"/>
                  <a:pt x="3419490" y="1431526"/>
                </a:cubicBezTo>
                <a:cubicBezTo>
                  <a:pt x="3444413" y="1572253"/>
                  <a:pt x="3430724" y="1710643"/>
                  <a:pt x="3415229" y="1849910"/>
                </a:cubicBezTo>
                <a:cubicBezTo>
                  <a:pt x="3410101" y="1894678"/>
                  <a:pt x="3408864" y="1939801"/>
                  <a:pt x="3411481" y="1984635"/>
                </a:cubicBezTo>
                <a:lnTo>
                  <a:pt x="3420281" y="2045052"/>
                </a:lnTo>
                <a:lnTo>
                  <a:pt x="3334389" y="2032837"/>
                </a:lnTo>
                <a:cubicBezTo>
                  <a:pt x="3297879" y="2029644"/>
                  <a:pt x="3261227" y="2028419"/>
                  <a:pt x="3224622" y="2029160"/>
                </a:cubicBezTo>
                <a:cubicBezTo>
                  <a:pt x="3151412" y="2030641"/>
                  <a:pt x="3078391" y="2039983"/>
                  <a:pt x="3007079" y="2057157"/>
                </a:cubicBezTo>
                <a:cubicBezTo>
                  <a:pt x="2872697" y="2088306"/>
                  <a:pt x="2737925" y="2094750"/>
                  <a:pt x="2602371" y="2064436"/>
                </a:cubicBezTo>
                <a:cubicBezTo>
                  <a:pt x="2476389" y="2035818"/>
                  <a:pt x="2344507" y="2037215"/>
                  <a:pt x="2219280" y="2068494"/>
                </a:cubicBezTo>
                <a:cubicBezTo>
                  <a:pt x="2186857" y="2075416"/>
                  <a:pt x="2153821" y="2079653"/>
                  <a:pt x="2120577" y="2081145"/>
                </a:cubicBezTo>
                <a:cubicBezTo>
                  <a:pt x="1999217" y="2090573"/>
                  <a:pt x="1879549" y="2074701"/>
                  <a:pt x="1759622" y="2061453"/>
                </a:cubicBezTo>
                <a:cubicBezTo>
                  <a:pt x="1683186" y="2052622"/>
                  <a:pt x="1605969" y="2039136"/>
                  <a:pt x="1530313" y="2061453"/>
                </a:cubicBezTo>
                <a:cubicBezTo>
                  <a:pt x="1477590" y="2076742"/>
                  <a:pt x="1421623" y="2080142"/>
                  <a:pt x="1367155" y="2071358"/>
                </a:cubicBezTo>
                <a:cubicBezTo>
                  <a:pt x="1270484" y="2056548"/>
                  <a:pt x="1172107" y="2053457"/>
                  <a:pt x="1074563" y="2062169"/>
                </a:cubicBezTo>
                <a:cubicBezTo>
                  <a:pt x="1010251" y="2067921"/>
                  <a:pt x="945429" y="2067038"/>
                  <a:pt x="881325" y="2059543"/>
                </a:cubicBezTo>
                <a:cubicBezTo>
                  <a:pt x="795121" y="2049639"/>
                  <a:pt x="707357" y="2034243"/>
                  <a:pt x="620895" y="2052980"/>
                </a:cubicBezTo>
                <a:cubicBezTo>
                  <a:pt x="483518" y="2082816"/>
                  <a:pt x="346272" y="2076848"/>
                  <a:pt x="207854" y="2064914"/>
                </a:cubicBezTo>
                <a:cubicBezTo>
                  <a:pt x="156354" y="2060439"/>
                  <a:pt x="104562" y="2055725"/>
                  <a:pt x="52622" y="2054367"/>
                </a:cubicBezTo>
                <a:lnTo>
                  <a:pt x="12047" y="2054851"/>
                </a:lnTo>
                <a:lnTo>
                  <a:pt x="2957" y="1815310"/>
                </a:lnTo>
                <a:cubicBezTo>
                  <a:pt x="-270" y="1732929"/>
                  <a:pt x="-1846" y="1650548"/>
                  <a:pt x="3487" y="1568139"/>
                </a:cubicBezTo>
                <a:cubicBezTo>
                  <a:pt x="12457" y="1429500"/>
                  <a:pt x="20094" y="1290971"/>
                  <a:pt x="12700" y="1152224"/>
                </a:cubicBezTo>
                <a:cubicBezTo>
                  <a:pt x="7675" y="1076879"/>
                  <a:pt x="5703" y="1001421"/>
                  <a:pt x="6775" y="925999"/>
                </a:cubicBezTo>
                <a:lnTo>
                  <a:pt x="11863" y="832882"/>
                </a:lnTo>
                <a:lnTo>
                  <a:pt x="20970" y="766654"/>
                </a:lnTo>
                <a:lnTo>
                  <a:pt x="24654" y="677192"/>
                </a:lnTo>
                <a:lnTo>
                  <a:pt x="25185" y="676317"/>
                </a:lnTo>
                <a:lnTo>
                  <a:pt x="25185" y="665409"/>
                </a:lnTo>
                <a:lnTo>
                  <a:pt x="24741" y="664535"/>
                </a:lnTo>
                <a:lnTo>
                  <a:pt x="20970" y="572951"/>
                </a:lnTo>
                <a:lnTo>
                  <a:pt x="18150" y="552445"/>
                </a:lnTo>
                <a:lnTo>
                  <a:pt x="15972" y="515645"/>
                </a:lnTo>
                <a:cubicBezTo>
                  <a:pt x="2990" y="410624"/>
                  <a:pt x="-416" y="304831"/>
                  <a:pt x="5790" y="199319"/>
                </a:cubicBezTo>
                <a:lnTo>
                  <a:pt x="13901" y="9025"/>
                </a:lnTo>
                <a:lnTo>
                  <a:pt x="109477" y="8001"/>
                </a:lnTo>
                <a:cubicBezTo>
                  <a:pt x="187346" y="8970"/>
                  <a:pt x="265007" y="27152"/>
                  <a:pt x="343084" y="23759"/>
                </a:cubicBezTo>
                <a:cubicBezTo>
                  <a:pt x="579702" y="13819"/>
                  <a:pt x="816423" y="17092"/>
                  <a:pt x="1052937" y="4121"/>
                </a:cubicBezTo>
                <a:cubicBezTo>
                  <a:pt x="1110576" y="-73"/>
                  <a:pt x="1168318" y="-1064"/>
                  <a:pt x="1225971" y="1141"/>
                </a:cubicBezTo>
                <a:close/>
              </a:path>
            </a:pathLst>
          </a:custGeom>
          <a:solidFill>
            <a:srgbClr val="FFFFFF">
              <a:shade val="85000"/>
            </a:srgbClr>
          </a:solidFill>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2350EE5E-CB7A-0BDB-6412-66224A844F12}"/>
              </a:ext>
            </a:extLst>
          </p:cNvPr>
          <p:cNvSpPr txBox="1">
            <a:spLocks/>
          </p:cNvSpPr>
          <p:nvPr/>
        </p:nvSpPr>
        <p:spPr>
          <a:xfrm>
            <a:off x="2974206" y="-1241659"/>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2356395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16" name="Rectangle 3115">
            <a:extLst>
              <a:ext uri="{FF2B5EF4-FFF2-40B4-BE49-F238E27FC236}">
                <a16:creationId xmlns:a16="http://schemas.microsoft.com/office/drawing/2014/main" id="{9716D72B-0D25-43A5-8554-C535E5118D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itle 3">
            <a:extLst>
              <a:ext uri="{FF2B5EF4-FFF2-40B4-BE49-F238E27FC236}">
                <a16:creationId xmlns:a16="http://schemas.microsoft.com/office/drawing/2014/main" id="{657FA116-381B-F53D-1437-3EA85E73DF18}"/>
              </a:ext>
            </a:extLst>
          </p:cNvPr>
          <p:cNvSpPr>
            <a:spLocks noGrp="1"/>
          </p:cNvSpPr>
          <p:nvPr>
            <p:ph type="title"/>
          </p:nvPr>
        </p:nvSpPr>
        <p:spPr>
          <a:xfrm>
            <a:off x="7543801" y="432877"/>
            <a:ext cx="3988536" cy="1642533"/>
          </a:xfrm>
        </p:spPr>
        <p:txBody>
          <a:bodyPr vert="horz" lIns="91440" tIns="45720" rIns="91440" bIns="45720" rtlCol="0" anchor="b">
            <a:normAutofit/>
          </a:bodyPr>
          <a:lstStyle/>
          <a:p>
            <a:r>
              <a:rPr lang="en-US" sz="5400" b="1" kern="1200" dirty="0">
                <a:solidFill>
                  <a:schemeClr val="tx1"/>
                </a:solidFill>
                <a:latin typeface="Abadi MT Condensed Extra Bold" panose="020B0306030101010103" pitchFamily="34" charset="77"/>
              </a:rPr>
              <a:t>Business</a:t>
            </a:r>
          </a:p>
        </p:txBody>
      </p:sp>
      <p:sp>
        <p:nvSpPr>
          <p:cNvPr id="19" name="TextBox 18">
            <a:extLst>
              <a:ext uri="{FF2B5EF4-FFF2-40B4-BE49-F238E27FC236}">
                <a16:creationId xmlns:a16="http://schemas.microsoft.com/office/drawing/2014/main" id="{A9F39961-3DCC-71EE-1D35-22BAF5715A83}"/>
              </a:ext>
            </a:extLst>
          </p:cNvPr>
          <p:cNvSpPr txBox="1">
            <a:spLocks/>
          </p:cNvSpPr>
          <p:nvPr/>
        </p:nvSpPr>
        <p:spPr>
          <a:xfrm>
            <a:off x="7554516" y="2270732"/>
            <a:ext cx="4448431" cy="4650937"/>
          </a:xfrm>
          <a:prstGeom prst="rect">
            <a:avLst/>
          </a:prstGeom>
        </p:spPr>
        <p:txBody>
          <a:bodyPr vert="horz" lIns="91440" tIns="45720" rIns="91440" bIns="45720" rtlCol="0">
            <a:normAutofit/>
          </a:bodyPr>
          <a:lstStyle/>
          <a:p>
            <a:pPr marL="285750" indent="-285750" algn="l">
              <a:spcBef>
                <a:spcPts val="0"/>
              </a:spcBef>
              <a:spcAft>
                <a:spcPts val="0"/>
              </a:spcAft>
              <a:buFont typeface="Arial" panose="020B0604020202020204" pitchFamily="34" charset="0"/>
              <a:buChar char="•"/>
            </a:pPr>
            <a:r>
              <a:rPr lang="en-GB" sz="1400" b="0" i="0" u="none" strike="noStrike" dirty="0">
                <a:solidFill>
                  <a:srgbClr val="0E101A"/>
                </a:solidFill>
                <a:effectLst/>
                <a:latin typeface="Merriweather" pitchFamily="2" charset="77"/>
              </a:rPr>
              <a:t>Business executives can benefit by using the principles of The Art of War by Sun Tzu.</a:t>
            </a:r>
          </a:p>
          <a:p>
            <a:pPr marL="285750" indent="-285750" algn="l">
              <a:spcBef>
                <a:spcPts val="0"/>
              </a:spcBef>
              <a:spcAft>
                <a:spcPts val="0"/>
              </a:spcAft>
              <a:buFont typeface="Arial" panose="020B0604020202020204" pitchFamily="34" charset="0"/>
              <a:buChar char="•"/>
            </a:pPr>
            <a:endParaRPr lang="en-GB" sz="1400" b="0" i="0" u="none" strike="noStrike" dirty="0">
              <a:solidFill>
                <a:srgbClr val="0E101A"/>
              </a:solidFill>
              <a:effectLst/>
              <a:latin typeface="Merriweather" pitchFamily="2" charset="77"/>
            </a:endParaRPr>
          </a:p>
          <a:p>
            <a:pPr marL="285750" indent="-285750" algn="l">
              <a:spcBef>
                <a:spcPts val="0"/>
              </a:spcBef>
              <a:spcAft>
                <a:spcPts val="0"/>
              </a:spcAft>
              <a:buFont typeface="Arial" panose="020B0604020202020204" pitchFamily="34" charset="0"/>
              <a:buChar char="•"/>
            </a:pPr>
            <a:r>
              <a:rPr lang="en-GB" sz="1400" b="0" i="0" u="none" strike="noStrike" dirty="0">
                <a:solidFill>
                  <a:srgbClr val="0E101A"/>
                </a:solidFill>
                <a:effectLst/>
                <a:latin typeface="Merriweather" pitchFamily="2" charset="77"/>
              </a:rPr>
              <a:t>The book has influenced management practices and has been applied to various aspects of business operations such as leadership, innovation, risk management, competition analysis, strategic planning, market positioning, negotiations, and alliances.</a:t>
            </a:r>
          </a:p>
          <a:p>
            <a:pPr marL="285750" indent="-285750" algn="l">
              <a:spcBef>
                <a:spcPts val="0"/>
              </a:spcBef>
              <a:spcAft>
                <a:spcPts val="0"/>
              </a:spcAft>
              <a:buFont typeface="Arial" panose="020B0604020202020204" pitchFamily="34" charset="0"/>
              <a:buChar char="•"/>
            </a:pPr>
            <a:endParaRPr lang="en-GB" sz="1400" b="0" i="0" u="none" strike="noStrike" dirty="0">
              <a:solidFill>
                <a:srgbClr val="0E101A"/>
              </a:solidFill>
              <a:effectLst/>
              <a:latin typeface="Merriweather" pitchFamily="2" charset="77"/>
            </a:endParaRPr>
          </a:p>
          <a:p>
            <a:pPr marL="285750" indent="-285750" algn="l">
              <a:spcBef>
                <a:spcPts val="0"/>
              </a:spcBef>
              <a:spcAft>
                <a:spcPts val="0"/>
              </a:spcAft>
              <a:buFont typeface="Arial" panose="020B0604020202020204" pitchFamily="34" charset="0"/>
              <a:buChar char="•"/>
            </a:pPr>
            <a:r>
              <a:rPr lang="en-GB" sz="1400" b="0" i="0" u="none" strike="noStrike" dirty="0">
                <a:solidFill>
                  <a:srgbClr val="0E101A"/>
                </a:solidFill>
                <a:effectLst/>
                <a:latin typeface="Merriweather" pitchFamily="2" charset="77"/>
              </a:rPr>
              <a:t>Sun Tzu's teachings help companies gain insights into the market and competition, adapt to changing market dynamics, and minimise and promote effective teamwork.</a:t>
            </a:r>
          </a:p>
          <a:p>
            <a:pPr marL="285750" indent="-285750" algn="l">
              <a:spcBef>
                <a:spcPts val="0"/>
              </a:spcBef>
              <a:spcAft>
                <a:spcPts val="0"/>
              </a:spcAft>
              <a:buFont typeface="Arial" panose="020B0604020202020204" pitchFamily="34" charset="0"/>
              <a:buChar char="•"/>
            </a:pPr>
            <a:endParaRPr lang="en-GB" sz="1400" b="0" i="0" u="none" strike="noStrike" dirty="0">
              <a:solidFill>
                <a:srgbClr val="0E101A"/>
              </a:solidFill>
              <a:effectLst/>
              <a:latin typeface="Merriweather" pitchFamily="2" charset="77"/>
            </a:endParaRPr>
          </a:p>
          <a:p>
            <a:pPr marL="285750" indent="-285750" algn="l">
              <a:spcBef>
                <a:spcPts val="0"/>
              </a:spcBef>
              <a:spcAft>
                <a:spcPts val="0"/>
              </a:spcAft>
              <a:buFont typeface="Arial" panose="020B0604020202020204" pitchFamily="34" charset="0"/>
              <a:buChar char="•"/>
            </a:pPr>
            <a:r>
              <a:rPr lang="en-GB" sz="1400" b="0" i="0" u="none" strike="noStrike" dirty="0">
                <a:solidFill>
                  <a:srgbClr val="0E101A"/>
                </a:solidFill>
                <a:effectLst/>
                <a:latin typeface="Merriweather" pitchFamily="2" charset="77"/>
              </a:rPr>
              <a:t>The principles derived from The Art of War guide decision-making and business strategies in the corporate world.</a:t>
            </a:r>
          </a:p>
        </p:txBody>
      </p:sp>
      <p:sp>
        <p:nvSpPr>
          <p:cNvPr id="20" name="TextBox 19">
            <a:extLst>
              <a:ext uri="{FF2B5EF4-FFF2-40B4-BE49-F238E27FC236}">
                <a16:creationId xmlns:a16="http://schemas.microsoft.com/office/drawing/2014/main" id="{2350EE5E-CB7A-0BDB-6412-66224A844F12}"/>
              </a:ext>
            </a:extLst>
          </p:cNvPr>
          <p:cNvSpPr txBox="1">
            <a:spLocks/>
          </p:cNvSpPr>
          <p:nvPr/>
        </p:nvSpPr>
        <p:spPr>
          <a:xfrm>
            <a:off x="2974206" y="-1241659"/>
            <a:ext cx="184731" cy="369332"/>
          </a:xfrm>
          <a:prstGeom prst="rect">
            <a:avLst/>
          </a:prstGeom>
          <a:noFill/>
        </p:spPr>
        <p:txBody>
          <a:bodyPr wrap="none" rtlCol="0">
            <a:spAutoFit/>
          </a:bodyPr>
          <a:lstStyle/>
          <a:p>
            <a:endParaRPr lang="en-GB" dirty="0"/>
          </a:p>
        </p:txBody>
      </p:sp>
      <p:pic>
        <p:nvPicPr>
          <p:cNvPr id="2" name="Picture 2" descr="Professional Meeting: Senior Businesswoman and Colleague in Discussion">
            <a:extLst>
              <a:ext uri="{FF2B5EF4-FFF2-40B4-BE49-F238E27FC236}">
                <a16:creationId xmlns:a16="http://schemas.microsoft.com/office/drawing/2014/main" id="{831137C7-AF7B-88E5-F0F8-21EB7DEFDF93}"/>
              </a:ext>
            </a:extLst>
          </p:cNvPr>
          <p:cNvPicPr>
            <a:picLocks noChangeAspect="1"/>
          </p:cNvPicPr>
          <p:nvPr/>
        </p:nvPicPr>
        <p:blipFill rotWithShape="1">
          <a:blip r:embed="rId3">
            <a:extLst>
              <a:ext uri="{28A0092B-C50C-407E-A947-70E740481C1C}">
                <a14:useLocalDpi xmlns:a14="http://schemas.microsoft.com/office/drawing/2010/main" val="0"/>
              </a:ext>
            </a:extLst>
          </a:blip>
          <a:srcRect l="17551" r="11049" b="-3"/>
          <a:stretch/>
        </p:blipFill>
        <p:spPr bwMode="auto">
          <a:xfrm>
            <a:off x="21511" y="6352"/>
            <a:ext cx="3296355" cy="3070240"/>
          </a:xfrm>
          <a:custGeom>
            <a:avLst/>
            <a:gdLst/>
            <a:ahLst/>
            <a:cxnLst/>
            <a:rect l="l" t="t" r="r" b="b"/>
            <a:pathLst>
              <a:path w="2800021" h="2607952">
                <a:moveTo>
                  <a:pt x="1896921" y="1283"/>
                </a:moveTo>
                <a:cubicBezTo>
                  <a:pt x="1964079" y="3763"/>
                  <a:pt x="2031133" y="9836"/>
                  <a:pt x="2097856" y="19493"/>
                </a:cubicBezTo>
                <a:cubicBezTo>
                  <a:pt x="2197875" y="35580"/>
                  <a:pt x="2298741" y="25628"/>
                  <a:pt x="2399244" y="18812"/>
                </a:cubicBezTo>
                <a:cubicBezTo>
                  <a:pt x="2520913" y="10497"/>
                  <a:pt x="2642460" y="5999"/>
                  <a:pt x="2764369" y="19631"/>
                </a:cubicBezTo>
                <a:lnTo>
                  <a:pt x="2781331" y="20066"/>
                </a:lnTo>
                <a:lnTo>
                  <a:pt x="2771027" y="223244"/>
                </a:lnTo>
                <a:cubicBezTo>
                  <a:pt x="2770027" y="306498"/>
                  <a:pt x="2772785" y="389724"/>
                  <a:pt x="2780906" y="472842"/>
                </a:cubicBezTo>
                <a:cubicBezTo>
                  <a:pt x="2793852" y="625932"/>
                  <a:pt x="2795719" y="779623"/>
                  <a:pt x="2786483" y="932933"/>
                </a:cubicBezTo>
                <a:cubicBezTo>
                  <a:pt x="2780058" y="1071462"/>
                  <a:pt x="2764299" y="1209772"/>
                  <a:pt x="2777754" y="1348629"/>
                </a:cubicBezTo>
                <a:cubicBezTo>
                  <a:pt x="2782361" y="1396405"/>
                  <a:pt x="2793512" y="1443308"/>
                  <a:pt x="2796058" y="1491412"/>
                </a:cubicBezTo>
                <a:cubicBezTo>
                  <a:pt x="2808180" y="1716767"/>
                  <a:pt x="2789997" y="1941359"/>
                  <a:pt x="2775088" y="2165950"/>
                </a:cubicBezTo>
                <a:cubicBezTo>
                  <a:pt x="2769633" y="2247759"/>
                  <a:pt x="2762966" y="2329567"/>
                  <a:pt x="2777876" y="2411376"/>
                </a:cubicBezTo>
                <a:cubicBezTo>
                  <a:pt x="2783785" y="2445894"/>
                  <a:pt x="2787349" y="2480670"/>
                  <a:pt x="2788562" y="2515512"/>
                </a:cubicBezTo>
                <a:lnTo>
                  <a:pt x="2785862" y="2598193"/>
                </a:lnTo>
                <a:lnTo>
                  <a:pt x="2765823" y="2598670"/>
                </a:lnTo>
                <a:cubicBezTo>
                  <a:pt x="2658539" y="2600165"/>
                  <a:pt x="2550823" y="2613972"/>
                  <a:pt x="2444081" y="2598670"/>
                </a:cubicBezTo>
                <a:cubicBezTo>
                  <a:pt x="2255735" y="2573645"/>
                  <a:pt x="2065408" y="2570205"/>
                  <a:pt x="1876379" y="2588429"/>
                </a:cubicBezTo>
                <a:cubicBezTo>
                  <a:pt x="1663187" y="2606148"/>
                  <a:pt x="1449075" y="2607414"/>
                  <a:pt x="1235711" y="2592226"/>
                </a:cubicBezTo>
                <a:cubicBezTo>
                  <a:pt x="1077655" y="2581411"/>
                  <a:pt x="919274" y="2573358"/>
                  <a:pt x="760677" y="2583023"/>
                </a:cubicBezTo>
                <a:cubicBezTo>
                  <a:pt x="699945" y="2586819"/>
                  <a:pt x="640728" y="2603387"/>
                  <a:pt x="580211" y="2605228"/>
                </a:cubicBezTo>
                <a:cubicBezTo>
                  <a:pt x="409739" y="2610520"/>
                  <a:pt x="239309" y="2608104"/>
                  <a:pt x="68912" y="2597979"/>
                </a:cubicBezTo>
                <a:lnTo>
                  <a:pt x="9851" y="2595036"/>
                </a:lnTo>
                <a:lnTo>
                  <a:pt x="14918" y="2533474"/>
                </a:lnTo>
                <a:cubicBezTo>
                  <a:pt x="24226" y="2470964"/>
                  <a:pt x="33057" y="2409078"/>
                  <a:pt x="21123" y="2345943"/>
                </a:cubicBezTo>
                <a:cubicBezTo>
                  <a:pt x="15873" y="2318439"/>
                  <a:pt x="11935" y="2290684"/>
                  <a:pt x="9189" y="2262929"/>
                </a:cubicBezTo>
                <a:cubicBezTo>
                  <a:pt x="3723" y="2192068"/>
                  <a:pt x="5681" y="2120806"/>
                  <a:pt x="15036" y="2050394"/>
                </a:cubicBezTo>
                <a:cubicBezTo>
                  <a:pt x="23988" y="1968631"/>
                  <a:pt x="9428" y="1886367"/>
                  <a:pt x="21362" y="1804853"/>
                </a:cubicBezTo>
                <a:cubicBezTo>
                  <a:pt x="29835" y="1739206"/>
                  <a:pt x="30157" y="1672681"/>
                  <a:pt x="22317" y="1606945"/>
                </a:cubicBezTo>
                <a:cubicBezTo>
                  <a:pt x="8211" y="1482675"/>
                  <a:pt x="9093" y="1357041"/>
                  <a:pt x="24942" y="1233009"/>
                </a:cubicBezTo>
                <a:cubicBezTo>
                  <a:pt x="34728" y="1160621"/>
                  <a:pt x="40337" y="1086110"/>
                  <a:pt x="22794" y="1015097"/>
                </a:cubicBezTo>
                <a:cubicBezTo>
                  <a:pt x="-18498" y="848195"/>
                  <a:pt x="5610" y="681043"/>
                  <a:pt x="22794" y="515015"/>
                </a:cubicBezTo>
                <a:cubicBezTo>
                  <a:pt x="33236" y="425851"/>
                  <a:pt x="33475" y="335698"/>
                  <a:pt x="23510" y="246472"/>
                </a:cubicBezTo>
                <a:cubicBezTo>
                  <a:pt x="14667" y="180579"/>
                  <a:pt x="9392" y="114270"/>
                  <a:pt x="7698" y="47862"/>
                </a:cubicBezTo>
                <a:lnTo>
                  <a:pt x="8577" y="16981"/>
                </a:lnTo>
                <a:lnTo>
                  <a:pt x="105876" y="19483"/>
                </a:lnTo>
                <a:cubicBezTo>
                  <a:pt x="269744" y="18941"/>
                  <a:pt x="433357" y="6953"/>
                  <a:pt x="596356" y="8998"/>
                </a:cubicBezTo>
                <a:cubicBezTo>
                  <a:pt x="687063" y="10088"/>
                  <a:pt x="777528" y="30535"/>
                  <a:pt x="868476" y="26719"/>
                </a:cubicBezTo>
                <a:cubicBezTo>
                  <a:pt x="1144104" y="15541"/>
                  <a:pt x="1419853" y="19221"/>
                  <a:pt x="1695360" y="4635"/>
                </a:cubicBezTo>
                <a:cubicBezTo>
                  <a:pt x="1762501" y="-82"/>
                  <a:pt x="1829763" y="-1196"/>
                  <a:pt x="1896921" y="1283"/>
                </a:cubicBezTo>
                <a:close/>
              </a:path>
            </a:pathLst>
          </a:custGeom>
          <a:noFill/>
          <a:extLst>
            <a:ext uri="{909E8E84-426E-40DD-AFC4-6F175D3DCCD1}">
              <a14:hiddenFill xmlns:a14="http://schemas.microsoft.com/office/drawing/2010/main">
                <a:solidFill>
                  <a:srgbClr val="FFFFFF"/>
                </a:solidFill>
              </a14:hiddenFill>
            </a:ext>
          </a:extLst>
        </p:spPr>
      </p:pic>
      <p:pic>
        <p:nvPicPr>
          <p:cNvPr id="3" name="Picture 4" descr="Why empowering women is vital to a successful business ">
            <a:extLst>
              <a:ext uri="{FF2B5EF4-FFF2-40B4-BE49-F238E27FC236}">
                <a16:creationId xmlns:a16="http://schemas.microsoft.com/office/drawing/2014/main" id="{4BE9D736-0E76-7848-DB29-CDEDE4F7C2CA}"/>
              </a:ext>
            </a:extLst>
          </p:cNvPr>
          <p:cNvPicPr>
            <a:picLocks noChangeAspect="1"/>
          </p:cNvPicPr>
          <p:nvPr/>
        </p:nvPicPr>
        <p:blipFill rotWithShape="1">
          <a:blip r:embed="rId4">
            <a:extLst>
              <a:ext uri="{28A0092B-C50C-407E-A947-70E740481C1C}">
                <a14:useLocalDpi xmlns:a14="http://schemas.microsoft.com/office/drawing/2010/main" val="0"/>
              </a:ext>
            </a:extLst>
          </a:blip>
          <a:srcRect l="25134" r="21872" b="3"/>
          <a:stretch/>
        </p:blipFill>
        <p:spPr bwMode="auto">
          <a:xfrm>
            <a:off x="16152" y="3233241"/>
            <a:ext cx="3307071" cy="3572543"/>
          </a:xfrm>
          <a:custGeom>
            <a:avLst/>
            <a:gdLst/>
            <a:ahLst/>
            <a:cxnLst/>
            <a:rect l="l" t="t" r="r" b="b"/>
            <a:pathLst>
              <a:path w="2809123" h="3034623">
                <a:moveTo>
                  <a:pt x="909359" y="1412"/>
                </a:moveTo>
                <a:cubicBezTo>
                  <a:pt x="958144" y="-855"/>
                  <a:pt x="1007041" y="-392"/>
                  <a:pt x="1055844" y="2812"/>
                </a:cubicBezTo>
                <a:cubicBezTo>
                  <a:pt x="1188892" y="11671"/>
                  <a:pt x="1321724" y="23752"/>
                  <a:pt x="1455098" y="27433"/>
                </a:cubicBezTo>
                <a:cubicBezTo>
                  <a:pt x="1585007" y="30886"/>
                  <a:pt x="1714916" y="19724"/>
                  <a:pt x="1844174" y="11211"/>
                </a:cubicBezTo>
                <a:cubicBezTo>
                  <a:pt x="2032760" y="-1215"/>
                  <a:pt x="2221452" y="7644"/>
                  <a:pt x="2410145" y="15353"/>
                </a:cubicBezTo>
                <a:cubicBezTo>
                  <a:pt x="2481555" y="18287"/>
                  <a:pt x="2552964" y="17014"/>
                  <a:pt x="2624374" y="15060"/>
                </a:cubicBezTo>
                <a:lnTo>
                  <a:pt x="2784992" y="11774"/>
                </a:lnTo>
                <a:lnTo>
                  <a:pt x="2785432" y="38761"/>
                </a:lnTo>
                <a:cubicBezTo>
                  <a:pt x="2800584" y="206742"/>
                  <a:pt x="2808948" y="374831"/>
                  <a:pt x="2808827" y="543247"/>
                </a:cubicBezTo>
                <a:cubicBezTo>
                  <a:pt x="2810305" y="612173"/>
                  <a:pt x="2806257" y="681111"/>
                  <a:pt x="2796705" y="749514"/>
                </a:cubicBezTo>
                <a:cubicBezTo>
                  <a:pt x="2780583" y="847684"/>
                  <a:pt x="2768461" y="946836"/>
                  <a:pt x="2778522" y="1046533"/>
                </a:cubicBezTo>
                <a:cubicBezTo>
                  <a:pt x="2785553" y="1115252"/>
                  <a:pt x="2789675" y="1183862"/>
                  <a:pt x="2789432" y="1252908"/>
                </a:cubicBezTo>
                <a:cubicBezTo>
                  <a:pt x="2789432" y="1411618"/>
                  <a:pt x="2787978" y="1570434"/>
                  <a:pt x="2791008" y="1729144"/>
                </a:cubicBezTo>
                <a:cubicBezTo>
                  <a:pt x="2793675" y="1870399"/>
                  <a:pt x="2799493" y="2011110"/>
                  <a:pt x="2784826" y="2152475"/>
                </a:cubicBezTo>
                <a:cubicBezTo>
                  <a:pt x="2763249" y="2361141"/>
                  <a:pt x="2770159" y="2570898"/>
                  <a:pt x="2772704" y="2780218"/>
                </a:cubicBezTo>
                <a:lnTo>
                  <a:pt x="2785201" y="3024103"/>
                </a:lnTo>
                <a:lnTo>
                  <a:pt x="2729575" y="3019707"/>
                </a:lnTo>
                <a:cubicBezTo>
                  <a:pt x="2664468" y="3010397"/>
                  <a:pt x="2600011" y="3001566"/>
                  <a:pt x="2534253" y="3013501"/>
                </a:cubicBezTo>
                <a:cubicBezTo>
                  <a:pt x="2505606" y="3018752"/>
                  <a:pt x="2476698" y="3022690"/>
                  <a:pt x="2447790" y="3025435"/>
                </a:cubicBezTo>
                <a:cubicBezTo>
                  <a:pt x="2373985" y="3030901"/>
                  <a:pt x="2299762" y="3028945"/>
                  <a:pt x="2226426" y="3019587"/>
                </a:cubicBezTo>
                <a:cubicBezTo>
                  <a:pt x="2141266" y="3010636"/>
                  <a:pt x="2055584" y="3025196"/>
                  <a:pt x="1970684" y="3013262"/>
                </a:cubicBezTo>
                <a:cubicBezTo>
                  <a:pt x="1902309" y="3004788"/>
                  <a:pt x="1833021" y="3004466"/>
                  <a:pt x="1764554" y="3012307"/>
                </a:cubicBezTo>
                <a:cubicBezTo>
                  <a:pt x="1635120" y="3026413"/>
                  <a:pt x="1504268" y="3025530"/>
                  <a:pt x="1375082" y="3009682"/>
                </a:cubicBezTo>
                <a:cubicBezTo>
                  <a:pt x="1299687" y="2999895"/>
                  <a:pt x="1222081" y="2994286"/>
                  <a:pt x="1148118" y="3011830"/>
                </a:cubicBezTo>
                <a:cubicBezTo>
                  <a:pt x="974281" y="3053123"/>
                  <a:pt x="800184" y="3029015"/>
                  <a:pt x="627259" y="3011830"/>
                </a:cubicBezTo>
                <a:cubicBezTo>
                  <a:pt x="534391" y="3001387"/>
                  <a:pt x="440493" y="3001148"/>
                  <a:pt x="347559" y="3011113"/>
                </a:cubicBezTo>
                <a:cubicBezTo>
                  <a:pt x="278929" y="3019957"/>
                  <a:pt x="209866" y="3025232"/>
                  <a:pt x="140699" y="3026927"/>
                </a:cubicBezTo>
                <a:lnTo>
                  <a:pt x="44501" y="3024299"/>
                </a:lnTo>
                <a:lnTo>
                  <a:pt x="26973" y="2893528"/>
                </a:lnTo>
                <a:cubicBezTo>
                  <a:pt x="-4174" y="2764506"/>
                  <a:pt x="-10619" y="2635110"/>
                  <a:pt x="19693" y="2504963"/>
                </a:cubicBezTo>
                <a:cubicBezTo>
                  <a:pt x="48311" y="2384006"/>
                  <a:pt x="46914" y="2257385"/>
                  <a:pt x="15637" y="2137152"/>
                </a:cubicBezTo>
                <a:cubicBezTo>
                  <a:pt x="8714" y="2106022"/>
                  <a:pt x="4478" y="2074304"/>
                  <a:pt x="2986" y="2042386"/>
                </a:cubicBezTo>
                <a:cubicBezTo>
                  <a:pt x="-6442" y="1925867"/>
                  <a:pt x="9430" y="1810973"/>
                  <a:pt x="22676" y="1695829"/>
                </a:cubicBezTo>
                <a:cubicBezTo>
                  <a:pt x="31508" y="1622442"/>
                  <a:pt x="44993" y="1548304"/>
                  <a:pt x="22676" y="1475668"/>
                </a:cubicBezTo>
                <a:cubicBezTo>
                  <a:pt x="7389" y="1425047"/>
                  <a:pt x="3989" y="1371313"/>
                  <a:pt x="12773" y="1319017"/>
                </a:cubicBezTo>
                <a:cubicBezTo>
                  <a:pt x="27582" y="1226202"/>
                  <a:pt x="30672" y="1131749"/>
                  <a:pt x="21961" y="1038096"/>
                </a:cubicBezTo>
                <a:cubicBezTo>
                  <a:pt x="16209" y="976348"/>
                  <a:pt x="17092" y="914112"/>
                  <a:pt x="24587" y="852564"/>
                </a:cubicBezTo>
                <a:cubicBezTo>
                  <a:pt x="34491" y="769801"/>
                  <a:pt x="49886" y="685536"/>
                  <a:pt x="31150" y="602524"/>
                </a:cubicBezTo>
                <a:cubicBezTo>
                  <a:pt x="1315" y="470626"/>
                  <a:pt x="7282" y="338854"/>
                  <a:pt x="19217" y="205958"/>
                </a:cubicBezTo>
                <a:cubicBezTo>
                  <a:pt x="23692" y="156512"/>
                  <a:pt x="28406" y="106785"/>
                  <a:pt x="29763" y="56918"/>
                </a:cubicBezTo>
                <a:lnTo>
                  <a:pt x="29335" y="22484"/>
                </a:lnTo>
                <a:lnTo>
                  <a:pt x="182423" y="11326"/>
                </a:lnTo>
                <a:cubicBezTo>
                  <a:pt x="307134" y="-180"/>
                  <a:pt x="431415" y="11326"/>
                  <a:pt x="556126" y="18689"/>
                </a:cubicBezTo>
                <a:cubicBezTo>
                  <a:pt x="625195" y="22602"/>
                  <a:pt x="694588" y="27319"/>
                  <a:pt x="763549" y="16388"/>
                </a:cubicBezTo>
                <a:cubicBezTo>
                  <a:pt x="811902" y="8674"/>
                  <a:pt x="860574" y="3678"/>
                  <a:pt x="909359" y="1412"/>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2" descr="overhead view of business strategy meeting">
            <a:extLst>
              <a:ext uri="{FF2B5EF4-FFF2-40B4-BE49-F238E27FC236}">
                <a16:creationId xmlns:a16="http://schemas.microsoft.com/office/drawing/2014/main" id="{7A613C10-E9D9-6F09-4D76-78E5D204B8C9}"/>
              </a:ext>
            </a:extLst>
          </p:cNvPr>
          <p:cNvPicPr>
            <a:picLocks noChangeAspect="1"/>
          </p:cNvPicPr>
          <p:nvPr/>
        </p:nvPicPr>
        <p:blipFill rotWithShape="1">
          <a:blip r:embed="rId5">
            <a:extLst>
              <a:ext uri="{28A0092B-C50C-407E-A947-70E740481C1C}">
                <a14:useLocalDpi xmlns:a14="http://schemas.microsoft.com/office/drawing/2010/main" val="0"/>
              </a:ext>
            </a:extLst>
          </a:blip>
          <a:srcRect l="22962" r="28469" b="-2"/>
          <a:stretch/>
        </p:blipFill>
        <p:spPr bwMode="auto">
          <a:xfrm>
            <a:off x="3404294" y="33043"/>
            <a:ext cx="4063795" cy="4183588"/>
          </a:xfrm>
          <a:custGeom>
            <a:avLst/>
            <a:gdLst/>
            <a:ahLst/>
            <a:cxnLst/>
            <a:rect l="l" t="t" r="r" b="b"/>
            <a:pathLst>
              <a:path w="3451906" h="3553662">
                <a:moveTo>
                  <a:pt x="723689" y="906"/>
                </a:moveTo>
                <a:cubicBezTo>
                  <a:pt x="772066" y="2729"/>
                  <a:pt x="820443" y="7023"/>
                  <a:pt x="868820" y="11181"/>
                </a:cubicBezTo>
                <a:cubicBezTo>
                  <a:pt x="1039107" y="26039"/>
                  <a:pt x="1209273" y="19359"/>
                  <a:pt x="1379198" y="8454"/>
                </a:cubicBezTo>
                <a:cubicBezTo>
                  <a:pt x="1496186" y="1474"/>
                  <a:pt x="1613486" y="5305"/>
                  <a:pt x="1729930" y="19904"/>
                </a:cubicBezTo>
                <a:lnTo>
                  <a:pt x="1770732" y="22354"/>
                </a:lnTo>
                <a:lnTo>
                  <a:pt x="1793470" y="25525"/>
                </a:lnTo>
                <a:lnTo>
                  <a:pt x="1895014" y="29765"/>
                </a:lnTo>
                <a:lnTo>
                  <a:pt x="1895984" y="30265"/>
                </a:lnTo>
                <a:lnTo>
                  <a:pt x="1908078" y="30265"/>
                </a:lnTo>
                <a:lnTo>
                  <a:pt x="1909048" y="29667"/>
                </a:lnTo>
                <a:lnTo>
                  <a:pt x="2008240" y="25525"/>
                </a:lnTo>
                <a:lnTo>
                  <a:pt x="2081672" y="15283"/>
                </a:lnTo>
                <a:lnTo>
                  <a:pt x="2184918" y="9562"/>
                </a:lnTo>
                <a:cubicBezTo>
                  <a:pt x="2268544" y="8356"/>
                  <a:pt x="2352209" y="10573"/>
                  <a:pt x="2435750" y="16224"/>
                </a:cubicBezTo>
                <a:cubicBezTo>
                  <a:pt x="2589588" y="24540"/>
                  <a:pt x="2743185" y="15952"/>
                  <a:pt x="2896904" y="5864"/>
                </a:cubicBezTo>
                <a:cubicBezTo>
                  <a:pt x="2988276" y="-133"/>
                  <a:pt x="3079618" y="1639"/>
                  <a:pt x="3170959" y="5268"/>
                </a:cubicBezTo>
                <a:lnTo>
                  <a:pt x="3437940" y="15543"/>
                </a:lnTo>
                <a:lnTo>
                  <a:pt x="3440062" y="77084"/>
                </a:lnTo>
                <a:cubicBezTo>
                  <a:pt x="3439759" y="207598"/>
                  <a:pt x="3426999" y="337557"/>
                  <a:pt x="3419542" y="467764"/>
                </a:cubicBezTo>
                <a:cubicBezTo>
                  <a:pt x="3416314" y="527314"/>
                  <a:pt x="3411472" y="587156"/>
                  <a:pt x="3410666" y="646723"/>
                </a:cubicBezTo>
                <a:cubicBezTo>
                  <a:pt x="3409858" y="706293"/>
                  <a:pt x="3413086" y="765586"/>
                  <a:pt x="3425999" y="824040"/>
                </a:cubicBezTo>
                <a:cubicBezTo>
                  <a:pt x="3458153" y="973974"/>
                  <a:pt x="3447305" y="1120693"/>
                  <a:pt x="3425999" y="1269168"/>
                </a:cubicBezTo>
                <a:cubicBezTo>
                  <a:pt x="3415281" y="1344279"/>
                  <a:pt x="3402111" y="1421878"/>
                  <a:pt x="3425353" y="1494944"/>
                </a:cubicBezTo>
                <a:cubicBezTo>
                  <a:pt x="3464867" y="1616236"/>
                  <a:pt x="3452342" y="1736506"/>
                  <a:pt x="3438266" y="1858381"/>
                </a:cubicBezTo>
                <a:cubicBezTo>
                  <a:pt x="3429228" y="1937294"/>
                  <a:pt x="3419930" y="2017084"/>
                  <a:pt x="3430518" y="2095996"/>
                </a:cubicBezTo>
                <a:cubicBezTo>
                  <a:pt x="3446660" y="2216411"/>
                  <a:pt x="3439170" y="2335949"/>
                  <a:pt x="3431293" y="2456072"/>
                </a:cubicBezTo>
                <a:cubicBezTo>
                  <a:pt x="3426129" y="2537469"/>
                  <a:pt x="3413086" y="2619889"/>
                  <a:pt x="3430002" y="2700556"/>
                </a:cubicBezTo>
                <a:cubicBezTo>
                  <a:pt x="3441812" y="2765790"/>
                  <a:pt x="3444254" y="2832749"/>
                  <a:pt x="3437233" y="2898861"/>
                </a:cubicBezTo>
                <a:cubicBezTo>
                  <a:pt x="3429485" y="3003493"/>
                  <a:pt x="3415798" y="3108125"/>
                  <a:pt x="3435297" y="3213050"/>
                </a:cubicBezTo>
                <a:cubicBezTo>
                  <a:pt x="3445497" y="3268582"/>
                  <a:pt x="3441754" y="3324843"/>
                  <a:pt x="3438137" y="3380812"/>
                </a:cubicBezTo>
                <a:lnTo>
                  <a:pt x="3429447" y="3533975"/>
                </a:lnTo>
                <a:lnTo>
                  <a:pt x="3428457" y="3533971"/>
                </a:lnTo>
                <a:cubicBezTo>
                  <a:pt x="3362736" y="3534214"/>
                  <a:pt x="3297429" y="3530092"/>
                  <a:pt x="3232020" y="3523062"/>
                </a:cubicBezTo>
                <a:cubicBezTo>
                  <a:pt x="3137124" y="3513000"/>
                  <a:pt x="3042746" y="3525122"/>
                  <a:pt x="2949304" y="3541245"/>
                </a:cubicBezTo>
                <a:cubicBezTo>
                  <a:pt x="2884196" y="3550796"/>
                  <a:pt x="2818577" y="3554844"/>
                  <a:pt x="2752970" y="3553366"/>
                </a:cubicBezTo>
                <a:cubicBezTo>
                  <a:pt x="2592664" y="3553487"/>
                  <a:pt x="2432670" y="3545124"/>
                  <a:pt x="2272778" y="3529971"/>
                </a:cubicBezTo>
                <a:cubicBezTo>
                  <a:pt x="2213920" y="3526298"/>
                  <a:pt x="2154916" y="3527959"/>
                  <a:pt x="2096275" y="3534941"/>
                </a:cubicBezTo>
                <a:cubicBezTo>
                  <a:pt x="2030066" y="3541923"/>
                  <a:pt x="1963369" y="3539486"/>
                  <a:pt x="1897658" y="3527668"/>
                </a:cubicBezTo>
                <a:cubicBezTo>
                  <a:pt x="1858723" y="3520213"/>
                  <a:pt x="1819789" y="3518153"/>
                  <a:pt x="1780854" y="3518637"/>
                </a:cubicBezTo>
                <a:cubicBezTo>
                  <a:pt x="1741920" y="3519123"/>
                  <a:pt x="1702985" y="3522153"/>
                  <a:pt x="1664051" y="3524880"/>
                </a:cubicBezTo>
                <a:cubicBezTo>
                  <a:pt x="1450275" y="3539790"/>
                  <a:pt x="1236498" y="3557973"/>
                  <a:pt x="1021996" y="3545850"/>
                </a:cubicBezTo>
                <a:cubicBezTo>
                  <a:pt x="976208" y="3543304"/>
                  <a:pt x="931564" y="3532154"/>
                  <a:pt x="886089" y="3527546"/>
                </a:cubicBezTo>
                <a:cubicBezTo>
                  <a:pt x="753918" y="3514091"/>
                  <a:pt x="622269" y="3529851"/>
                  <a:pt x="490410" y="3536275"/>
                </a:cubicBezTo>
                <a:cubicBezTo>
                  <a:pt x="344484" y="3545511"/>
                  <a:pt x="198194" y="3543645"/>
                  <a:pt x="52476" y="3530699"/>
                </a:cubicBezTo>
                <a:lnTo>
                  <a:pt x="16096" y="3528137"/>
                </a:lnTo>
                <a:lnTo>
                  <a:pt x="13820" y="3457111"/>
                </a:lnTo>
                <a:cubicBezTo>
                  <a:pt x="6425" y="3369848"/>
                  <a:pt x="-1454" y="3282586"/>
                  <a:pt x="8728" y="3195323"/>
                </a:cubicBezTo>
                <a:cubicBezTo>
                  <a:pt x="18037" y="3120746"/>
                  <a:pt x="19541" y="3045559"/>
                  <a:pt x="13214" y="2970732"/>
                </a:cubicBezTo>
                <a:cubicBezTo>
                  <a:pt x="6911" y="2888880"/>
                  <a:pt x="6911" y="2806721"/>
                  <a:pt x="13214" y="2724870"/>
                </a:cubicBezTo>
                <a:cubicBezTo>
                  <a:pt x="18062" y="2646442"/>
                  <a:pt x="26184" y="2567797"/>
                  <a:pt x="17457" y="2489589"/>
                </a:cubicBezTo>
                <a:cubicBezTo>
                  <a:pt x="5335" y="2379639"/>
                  <a:pt x="9335" y="2270015"/>
                  <a:pt x="16729" y="2160282"/>
                </a:cubicBezTo>
                <a:cubicBezTo>
                  <a:pt x="22790" y="2069639"/>
                  <a:pt x="31640" y="1978667"/>
                  <a:pt x="17335" y="1888460"/>
                </a:cubicBezTo>
                <a:cubicBezTo>
                  <a:pt x="159" y="1768104"/>
                  <a:pt x="-4267" y="1646557"/>
                  <a:pt x="4122" y="1525448"/>
                </a:cubicBezTo>
                <a:cubicBezTo>
                  <a:pt x="17093" y="1276969"/>
                  <a:pt x="13820" y="1028271"/>
                  <a:pt x="23760" y="779682"/>
                </a:cubicBezTo>
                <a:cubicBezTo>
                  <a:pt x="27153" y="697655"/>
                  <a:pt x="8971" y="616065"/>
                  <a:pt x="8002" y="534256"/>
                </a:cubicBezTo>
                <a:cubicBezTo>
                  <a:pt x="6790" y="436250"/>
                  <a:pt x="11124" y="337998"/>
                  <a:pt x="14291" y="239596"/>
                </a:cubicBezTo>
                <a:lnTo>
                  <a:pt x="13744" y="13183"/>
                </a:lnTo>
                <a:lnTo>
                  <a:pt x="56934" y="10499"/>
                </a:lnTo>
                <a:cubicBezTo>
                  <a:pt x="147688" y="3411"/>
                  <a:pt x="238784" y="3411"/>
                  <a:pt x="329538" y="10499"/>
                </a:cubicBezTo>
                <a:cubicBezTo>
                  <a:pt x="412505" y="17614"/>
                  <a:pt x="495870" y="15924"/>
                  <a:pt x="578558" y="5455"/>
                </a:cubicBezTo>
                <a:cubicBezTo>
                  <a:pt x="626936" y="-270"/>
                  <a:pt x="675313" y="-917"/>
                  <a:pt x="723689" y="906"/>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2" descr="How To Start A Business In 11 Steps (2024 Guide)">
            <a:extLst>
              <a:ext uri="{FF2B5EF4-FFF2-40B4-BE49-F238E27FC236}">
                <a16:creationId xmlns:a16="http://schemas.microsoft.com/office/drawing/2014/main" id="{320E0F45-A771-033B-B857-200A6AD7C245}"/>
              </a:ext>
            </a:extLst>
          </p:cNvPr>
          <p:cNvPicPr>
            <a:picLocks noChangeAspect="1"/>
          </p:cNvPicPr>
          <p:nvPr/>
        </p:nvPicPr>
        <p:blipFill rotWithShape="1">
          <a:blip r:embed="rId6">
            <a:extLst>
              <a:ext uri="{28A0092B-C50C-407E-A947-70E740481C1C}">
                <a14:useLocalDpi xmlns:a14="http://schemas.microsoft.com/office/drawing/2010/main" val="0"/>
              </a:ext>
            </a:extLst>
          </a:blip>
          <a:srcRect l="6968" r="328" b="2"/>
          <a:stretch/>
        </p:blipFill>
        <p:spPr bwMode="auto">
          <a:xfrm>
            <a:off x="3417007" y="4352219"/>
            <a:ext cx="4043724" cy="2453565"/>
          </a:xfrm>
          <a:custGeom>
            <a:avLst/>
            <a:gdLst/>
            <a:ahLst/>
            <a:cxnLst/>
            <a:rect l="l" t="t" r="r" b="b"/>
            <a:pathLst>
              <a:path w="3434858" h="2084130">
                <a:moveTo>
                  <a:pt x="1225971" y="1141"/>
                </a:moveTo>
                <a:cubicBezTo>
                  <a:pt x="1283624" y="3345"/>
                  <a:pt x="1341187" y="8746"/>
                  <a:pt x="1398467" y="17334"/>
                </a:cubicBezTo>
                <a:cubicBezTo>
                  <a:pt x="1484331" y="31639"/>
                  <a:pt x="1570921" y="22789"/>
                  <a:pt x="1657200" y="16728"/>
                </a:cubicBezTo>
                <a:cubicBezTo>
                  <a:pt x="1761649" y="9334"/>
                  <a:pt x="1865993" y="5334"/>
                  <a:pt x="1970648" y="17456"/>
                </a:cubicBezTo>
                <a:cubicBezTo>
                  <a:pt x="2045091" y="26183"/>
                  <a:pt x="2119948" y="18061"/>
                  <a:pt x="2194600" y="13213"/>
                </a:cubicBezTo>
                <a:cubicBezTo>
                  <a:pt x="2272509" y="6910"/>
                  <a:pt x="2350711" y="6910"/>
                  <a:pt x="2428622" y="13213"/>
                </a:cubicBezTo>
                <a:cubicBezTo>
                  <a:pt x="2499846" y="19540"/>
                  <a:pt x="2571412" y="18037"/>
                  <a:pt x="2642398" y="8727"/>
                </a:cubicBezTo>
                <a:cubicBezTo>
                  <a:pt x="2725458" y="-1455"/>
                  <a:pt x="2808518" y="6424"/>
                  <a:pt x="2891579" y="13819"/>
                </a:cubicBezTo>
                <a:cubicBezTo>
                  <a:pt x="3037765" y="27031"/>
                  <a:pt x="3183847" y="21092"/>
                  <a:pt x="3329721" y="11394"/>
                </a:cubicBezTo>
                <a:lnTo>
                  <a:pt x="3422995" y="10092"/>
                </a:lnTo>
                <a:lnTo>
                  <a:pt x="3423106" y="30386"/>
                </a:lnTo>
                <a:cubicBezTo>
                  <a:pt x="3435867" y="237971"/>
                  <a:pt x="3438238" y="446198"/>
                  <a:pt x="3430208" y="654090"/>
                </a:cubicBezTo>
                <a:cubicBezTo>
                  <a:pt x="3423106" y="827990"/>
                  <a:pt x="3429304" y="1002474"/>
                  <a:pt x="3417295" y="1176228"/>
                </a:cubicBezTo>
                <a:cubicBezTo>
                  <a:pt x="3411355" y="1261425"/>
                  <a:pt x="3404770" y="1348083"/>
                  <a:pt x="3419490" y="1431526"/>
                </a:cubicBezTo>
                <a:cubicBezTo>
                  <a:pt x="3444413" y="1572253"/>
                  <a:pt x="3430724" y="1710643"/>
                  <a:pt x="3415229" y="1849910"/>
                </a:cubicBezTo>
                <a:cubicBezTo>
                  <a:pt x="3410101" y="1894678"/>
                  <a:pt x="3408864" y="1939801"/>
                  <a:pt x="3411481" y="1984635"/>
                </a:cubicBezTo>
                <a:lnTo>
                  <a:pt x="3420281" y="2045052"/>
                </a:lnTo>
                <a:lnTo>
                  <a:pt x="3334389" y="2032837"/>
                </a:lnTo>
                <a:cubicBezTo>
                  <a:pt x="3297879" y="2029644"/>
                  <a:pt x="3261227" y="2028419"/>
                  <a:pt x="3224622" y="2029160"/>
                </a:cubicBezTo>
                <a:cubicBezTo>
                  <a:pt x="3151412" y="2030641"/>
                  <a:pt x="3078391" y="2039983"/>
                  <a:pt x="3007079" y="2057157"/>
                </a:cubicBezTo>
                <a:cubicBezTo>
                  <a:pt x="2872697" y="2088306"/>
                  <a:pt x="2737925" y="2094750"/>
                  <a:pt x="2602371" y="2064436"/>
                </a:cubicBezTo>
                <a:cubicBezTo>
                  <a:pt x="2476389" y="2035818"/>
                  <a:pt x="2344507" y="2037215"/>
                  <a:pt x="2219280" y="2068494"/>
                </a:cubicBezTo>
                <a:cubicBezTo>
                  <a:pt x="2186857" y="2075416"/>
                  <a:pt x="2153821" y="2079653"/>
                  <a:pt x="2120577" y="2081145"/>
                </a:cubicBezTo>
                <a:cubicBezTo>
                  <a:pt x="1999217" y="2090573"/>
                  <a:pt x="1879549" y="2074701"/>
                  <a:pt x="1759622" y="2061453"/>
                </a:cubicBezTo>
                <a:cubicBezTo>
                  <a:pt x="1683186" y="2052622"/>
                  <a:pt x="1605969" y="2039136"/>
                  <a:pt x="1530313" y="2061453"/>
                </a:cubicBezTo>
                <a:cubicBezTo>
                  <a:pt x="1477590" y="2076742"/>
                  <a:pt x="1421623" y="2080142"/>
                  <a:pt x="1367155" y="2071358"/>
                </a:cubicBezTo>
                <a:cubicBezTo>
                  <a:pt x="1270484" y="2056548"/>
                  <a:pt x="1172107" y="2053457"/>
                  <a:pt x="1074563" y="2062169"/>
                </a:cubicBezTo>
                <a:cubicBezTo>
                  <a:pt x="1010251" y="2067921"/>
                  <a:pt x="945429" y="2067038"/>
                  <a:pt x="881325" y="2059543"/>
                </a:cubicBezTo>
                <a:cubicBezTo>
                  <a:pt x="795121" y="2049639"/>
                  <a:pt x="707357" y="2034243"/>
                  <a:pt x="620895" y="2052980"/>
                </a:cubicBezTo>
                <a:cubicBezTo>
                  <a:pt x="483518" y="2082816"/>
                  <a:pt x="346272" y="2076848"/>
                  <a:pt x="207854" y="2064914"/>
                </a:cubicBezTo>
                <a:cubicBezTo>
                  <a:pt x="156354" y="2060439"/>
                  <a:pt x="104562" y="2055725"/>
                  <a:pt x="52622" y="2054367"/>
                </a:cubicBezTo>
                <a:lnTo>
                  <a:pt x="12047" y="2054851"/>
                </a:lnTo>
                <a:lnTo>
                  <a:pt x="2957" y="1815310"/>
                </a:lnTo>
                <a:cubicBezTo>
                  <a:pt x="-270" y="1732929"/>
                  <a:pt x="-1846" y="1650548"/>
                  <a:pt x="3487" y="1568139"/>
                </a:cubicBezTo>
                <a:cubicBezTo>
                  <a:pt x="12457" y="1429500"/>
                  <a:pt x="20094" y="1290971"/>
                  <a:pt x="12700" y="1152224"/>
                </a:cubicBezTo>
                <a:cubicBezTo>
                  <a:pt x="7675" y="1076879"/>
                  <a:pt x="5703" y="1001421"/>
                  <a:pt x="6775" y="925999"/>
                </a:cubicBezTo>
                <a:lnTo>
                  <a:pt x="11863" y="832882"/>
                </a:lnTo>
                <a:lnTo>
                  <a:pt x="20970" y="766654"/>
                </a:lnTo>
                <a:lnTo>
                  <a:pt x="24654" y="677192"/>
                </a:lnTo>
                <a:lnTo>
                  <a:pt x="25185" y="676317"/>
                </a:lnTo>
                <a:lnTo>
                  <a:pt x="25185" y="665409"/>
                </a:lnTo>
                <a:lnTo>
                  <a:pt x="24741" y="664535"/>
                </a:lnTo>
                <a:lnTo>
                  <a:pt x="20970" y="572951"/>
                </a:lnTo>
                <a:lnTo>
                  <a:pt x="18150" y="552445"/>
                </a:lnTo>
                <a:lnTo>
                  <a:pt x="15972" y="515645"/>
                </a:lnTo>
                <a:cubicBezTo>
                  <a:pt x="2990" y="410624"/>
                  <a:pt x="-416" y="304831"/>
                  <a:pt x="5790" y="199319"/>
                </a:cubicBezTo>
                <a:lnTo>
                  <a:pt x="13901" y="9025"/>
                </a:lnTo>
                <a:lnTo>
                  <a:pt x="109477" y="8001"/>
                </a:lnTo>
                <a:cubicBezTo>
                  <a:pt x="187346" y="8970"/>
                  <a:pt x="265007" y="27152"/>
                  <a:pt x="343084" y="23759"/>
                </a:cubicBezTo>
                <a:cubicBezTo>
                  <a:pt x="579702" y="13819"/>
                  <a:pt x="816423" y="17092"/>
                  <a:pt x="1052937" y="4121"/>
                </a:cubicBezTo>
                <a:cubicBezTo>
                  <a:pt x="1110576" y="-73"/>
                  <a:pt x="1168318" y="-1064"/>
                  <a:pt x="1225971" y="1141"/>
                </a:cubicBezTo>
                <a:close/>
              </a:path>
            </a:pathLst>
          </a:custGeom>
          <a:noFill/>
          <a:extLst>
            <a:ext uri="{909E8E84-426E-40DD-AFC4-6F175D3DCCD1}">
              <a14:hiddenFill xmlns:a14="http://schemas.microsoft.com/office/drawing/2010/main">
                <a:solidFill>
                  <a:srgbClr val="FFFFFF"/>
                </a:solidFill>
              </a14:hiddenFill>
            </a:ext>
          </a:extLst>
        </p:spPr>
      </p:pic>
      <p:sp>
        <p:nvSpPr>
          <p:cNvPr id="311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612287" y="2088956"/>
            <a:ext cx="3851563" cy="18288"/>
          </a:xfrm>
          <a:custGeom>
            <a:avLst/>
            <a:gdLst>
              <a:gd name="connsiteX0" fmla="*/ 0 w 3851563"/>
              <a:gd name="connsiteY0" fmla="*/ 0 h 18288"/>
              <a:gd name="connsiteX1" fmla="*/ 718958 w 3851563"/>
              <a:gd name="connsiteY1" fmla="*/ 0 h 18288"/>
              <a:gd name="connsiteX2" fmla="*/ 1437917 w 3851563"/>
              <a:gd name="connsiteY2" fmla="*/ 0 h 18288"/>
              <a:gd name="connsiteX3" fmla="*/ 1964297 w 3851563"/>
              <a:gd name="connsiteY3" fmla="*/ 0 h 18288"/>
              <a:gd name="connsiteX4" fmla="*/ 2606224 w 3851563"/>
              <a:gd name="connsiteY4" fmla="*/ 0 h 18288"/>
              <a:gd name="connsiteX5" fmla="*/ 3171120 w 3851563"/>
              <a:gd name="connsiteY5" fmla="*/ 0 h 18288"/>
              <a:gd name="connsiteX6" fmla="*/ 3851563 w 3851563"/>
              <a:gd name="connsiteY6" fmla="*/ 0 h 18288"/>
              <a:gd name="connsiteX7" fmla="*/ 3851563 w 3851563"/>
              <a:gd name="connsiteY7" fmla="*/ 18288 h 18288"/>
              <a:gd name="connsiteX8" fmla="*/ 3209636 w 3851563"/>
              <a:gd name="connsiteY8" fmla="*/ 18288 h 18288"/>
              <a:gd name="connsiteX9" fmla="*/ 2644740 w 3851563"/>
              <a:gd name="connsiteY9" fmla="*/ 18288 h 18288"/>
              <a:gd name="connsiteX10" fmla="*/ 2002813 w 3851563"/>
              <a:gd name="connsiteY10" fmla="*/ 18288 h 18288"/>
              <a:gd name="connsiteX11" fmla="*/ 1399401 w 3851563"/>
              <a:gd name="connsiteY11" fmla="*/ 18288 h 18288"/>
              <a:gd name="connsiteX12" fmla="*/ 834505 w 3851563"/>
              <a:gd name="connsiteY12" fmla="*/ 18288 h 18288"/>
              <a:gd name="connsiteX13" fmla="*/ 0 w 3851563"/>
              <a:gd name="connsiteY13" fmla="*/ 18288 h 18288"/>
              <a:gd name="connsiteX14" fmla="*/ 0 w 3851563"/>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51563" h="18288" fill="none" extrusionOk="0">
                <a:moveTo>
                  <a:pt x="0" y="0"/>
                </a:moveTo>
                <a:cubicBezTo>
                  <a:pt x="195934" y="10403"/>
                  <a:pt x="550513" y="-3379"/>
                  <a:pt x="718958" y="0"/>
                </a:cubicBezTo>
                <a:cubicBezTo>
                  <a:pt x="887403" y="3379"/>
                  <a:pt x="1238155" y="34184"/>
                  <a:pt x="1437917" y="0"/>
                </a:cubicBezTo>
                <a:cubicBezTo>
                  <a:pt x="1637679" y="-34184"/>
                  <a:pt x="1735575" y="21633"/>
                  <a:pt x="1964297" y="0"/>
                </a:cubicBezTo>
                <a:cubicBezTo>
                  <a:pt x="2193019" y="-21633"/>
                  <a:pt x="2398398" y="-18127"/>
                  <a:pt x="2606224" y="0"/>
                </a:cubicBezTo>
                <a:cubicBezTo>
                  <a:pt x="2814050" y="18127"/>
                  <a:pt x="3010763" y="-3923"/>
                  <a:pt x="3171120" y="0"/>
                </a:cubicBezTo>
                <a:cubicBezTo>
                  <a:pt x="3331477" y="3923"/>
                  <a:pt x="3662318" y="22618"/>
                  <a:pt x="3851563" y="0"/>
                </a:cubicBezTo>
                <a:cubicBezTo>
                  <a:pt x="3851602" y="7328"/>
                  <a:pt x="3852182" y="9982"/>
                  <a:pt x="3851563" y="18288"/>
                </a:cubicBezTo>
                <a:cubicBezTo>
                  <a:pt x="3539697" y="8623"/>
                  <a:pt x="3360357" y="-7186"/>
                  <a:pt x="3209636" y="18288"/>
                </a:cubicBezTo>
                <a:cubicBezTo>
                  <a:pt x="3058915" y="43762"/>
                  <a:pt x="2810322" y="8087"/>
                  <a:pt x="2644740" y="18288"/>
                </a:cubicBezTo>
                <a:cubicBezTo>
                  <a:pt x="2479158" y="28489"/>
                  <a:pt x="2131941" y="44882"/>
                  <a:pt x="2002813" y="18288"/>
                </a:cubicBezTo>
                <a:cubicBezTo>
                  <a:pt x="1873685" y="-8306"/>
                  <a:pt x="1675560" y="30966"/>
                  <a:pt x="1399401" y="18288"/>
                </a:cubicBezTo>
                <a:cubicBezTo>
                  <a:pt x="1123242" y="5610"/>
                  <a:pt x="1065368" y="33824"/>
                  <a:pt x="834505" y="18288"/>
                </a:cubicBezTo>
                <a:cubicBezTo>
                  <a:pt x="603642" y="2752"/>
                  <a:pt x="191505" y="58863"/>
                  <a:pt x="0" y="18288"/>
                </a:cubicBezTo>
                <a:cubicBezTo>
                  <a:pt x="-593" y="9736"/>
                  <a:pt x="244" y="6610"/>
                  <a:pt x="0" y="0"/>
                </a:cubicBezTo>
                <a:close/>
              </a:path>
              <a:path w="3851563" h="18288" stroke="0" extrusionOk="0">
                <a:moveTo>
                  <a:pt x="0" y="0"/>
                </a:moveTo>
                <a:cubicBezTo>
                  <a:pt x="289752" y="13020"/>
                  <a:pt x="480313" y="17689"/>
                  <a:pt x="641927" y="0"/>
                </a:cubicBezTo>
                <a:cubicBezTo>
                  <a:pt x="803541" y="-17689"/>
                  <a:pt x="1025789" y="14289"/>
                  <a:pt x="1322370" y="0"/>
                </a:cubicBezTo>
                <a:cubicBezTo>
                  <a:pt x="1618951" y="-14289"/>
                  <a:pt x="1675364" y="4422"/>
                  <a:pt x="1925782" y="0"/>
                </a:cubicBezTo>
                <a:cubicBezTo>
                  <a:pt x="2176200" y="-4422"/>
                  <a:pt x="2354648" y="21578"/>
                  <a:pt x="2644740" y="0"/>
                </a:cubicBezTo>
                <a:cubicBezTo>
                  <a:pt x="2934832" y="-21578"/>
                  <a:pt x="2992732" y="-4264"/>
                  <a:pt x="3286667" y="0"/>
                </a:cubicBezTo>
                <a:cubicBezTo>
                  <a:pt x="3580602" y="4264"/>
                  <a:pt x="3638704" y="20914"/>
                  <a:pt x="3851563" y="0"/>
                </a:cubicBezTo>
                <a:cubicBezTo>
                  <a:pt x="3851890" y="8595"/>
                  <a:pt x="3851491" y="13110"/>
                  <a:pt x="3851563" y="18288"/>
                </a:cubicBezTo>
                <a:cubicBezTo>
                  <a:pt x="3681588" y="-9641"/>
                  <a:pt x="3414286" y="12858"/>
                  <a:pt x="3209636" y="18288"/>
                </a:cubicBezTo>
                <a:cubicBezTo>
                  <a:pt x="3004986" y="23718"/>
                  <a:pt x="2777102" y="31540"/>
                  <a:pt x="2490677" y="18288"/>
                </a:cubicBezTo>
                <a:cubicBezTo>
                  <a:pt x="2204252" y="5036"/>
                  <a:pt x="2142029" y="45834"/>
                  <a:pt x="1810235" y="18288"/>
                </a:cubicBezTo>
                <a:cubicBezTo>
                  <a:pt x="1478441" y="-9258"/>
                  <a:pt x="1432135" y="21272"/>
                  <a:pt x="1245339" y="18288"/>
                </a:cubicBezTo>
                <a:cubicBezTo>
                  <a:pt x="1058543" y="15304"/>
                  <a:pt x="886298" y="9998"/>
                  <a:pt x="718958" y="18288"/>
                </a:cubicBezTo>
                <a:cubicBezTo>
                  <a:pt x="551618" y="26578"/>
                  <a:pt x="308263" y="-12886"/>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87682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09928-5466-E462-2BD7-353BF9057066}"/>
              </a:ext>
            </a:extLst>
          </p:cNvPr>
          <p:cNvSpPr>
            <a:spLocks noGrp="1"/>
          </p:cNvSpPr>
          <p:nvPr>
            <p:ph type="title"/>
          </p:nvPr>
        </p:nvSpPr>
        <p:spPr>
          <a:xfrm>
            <a:off x="165100" y="122237"/>
            <a:ext cx="10515600" cy="1325563"/>
          </a:xfrm>
        </p:spPr>
        <p:txBody>
          <a:bodyPr/>
          <a:lstStyle/>
          <a:p>
            <a:r>
              <a:rPr lang="en-GB" b="1">
                <a:latin typeface="Abadi MT Condensed Extra Bold" panose="020B0306030101010103" pitchFamily="34" charset="77"/>
              </a:rPr>
              <a:t>Bibliography</a:t>
            </a:r>
          </a:p>
        </p:txBody>
      </p:sp>
      <p:sp>
        <p:nvSpPr>
          <p:cNvPr id="3" name="Content Placeholder 2">
            <a:extLst>
              <a:ext uri="{FF2B5EF4-FFF2-40B4-BE49-F238E27FC236}">
                <a16:creationId xmlns:a16="http://schemas.microsoft.com/office/drawing/2014/main" id="{3F51E068-E315-7D50-26B8-1C95F9AFD75D}"/>
              </a:ext>
            </a:extLst>
          </p:cNvPr>
          <p:cNvSpPr>
            <a:spLocks noGrp="1"/>
          </p:cNvSpPr>
          <p:nvPr>
            <p:ph idx="1"/>
          </p:nvPr>
        </p:nvSpPr>
        <p:spPr>
          <a:xfrm>
            <a:off x="165100" y="1193799"/>
            <a:ext cx="11874499" cy="5541963"/>
          </a:xfrm>
        </p:spPr>
        <p:txBody>
          <a:bodyPr>
            <a:normAutofit lnSpcReduction="10000"/>
          </a:bodyPr>
          <a:lstStyle/>
          <a:p>
            <a:pPr marL="0" indent="0">
              <a:lnSpc>
                <a:spcPct val="10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Bairner, Robin, </a:t>
            </a:r>
            <a:r>
              <a:rPr lang="en-GB" sz="1350" b="0" i="1" u="none" strike="noStrike" dirty="0">
                <a:effectLst/>
                <a:latin typeface="Calibri" panose="020F0502020204030204" pitchFamily="34" charset="0"/>
                <a:cs typeface="Calibri" panose="020F0502020204030204" pitchFamily="34" charset="0"/>
              </a:rPr>
              <a:t>Sir Alex Ferguson: Manchester United history &amp; managerial career profiled (2019)				</a:t>
            </a:r>
            <a:r>
              <a:rPr lang="en-GB" sz="1350" b="0" i="0" u="none" strike="noStrike" dirty="0">
                <a:effectLst/>
                <a:latin typeface="Calibri" panose="020F0502020204030204" pitchFamily="34" charset="0"/>
                <a:cs typeface="Calibri" panose="020F0502020204030204" pitchFamily="34" charset="0"/>
              </a:rPr>
              <a:t> 	&lt;https://www.goal.com/en-tza/news/sir-alex-ferguson-manchester-united-history--managerial-career-profiled/1oeahji6r8eu6189gihl5qfu3y&gt; [accessed 06 	January 2024]</a:t>
            </a:r>
          </a:p>
          <a:p>
            <a:pPr marL="0" indent="0">
              <a:lnSpc>
                <a:spcPct val="10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Grant, Robert M. 'The Resource-Based Theory of Competitive Advantage: Implications for Strategy Formulation’, 					</a:t>
            </a:r>
            <a:r>
              <a:rPr lang="en-GB" sz="1350" b="0" i="1" u="none" strike="noStrike" dirty="0">
                <a:effectLst/>
                <a:latin typeface="Calibri" panose="020F0502020204030204" pitchFamily="34" charset="0"/>
                <a:cs typeface="Calibri" panose="020F0502020204030204" pitchFamily="34" charset="0"/>
              </a:rPr>
              <a:t>California Management Review</a:t>
            </a:r>
            <a:r>
              <a:rPr lang="en-GB" sz="1350" b="0" i="0" u="none" strike="noStrike" dirty="0">
                <a:effectLst/>
                <a:latin typeface="Calibri" panose="020F0502020204030204" pitchFamily="34" charset="0"/>
                <a:cs typeface="Calibri" panose="020F0502020204030204" pitchFamily="34" charset="0"/>
              </a:rPr>
              <a:t>, 33.3 (1991), 1-33 (p.8). &lt;https://</a:t>
            </a:r>
            <a:r>
              <a:rPr lang="en-GB" sz="1350" b="0" i="0" u="none" strike="noStrike" dirty="0" err="1">
                <a:effectLst/>
                <a:latin typeface="Calibri" panose="020F0502020204030204" pitchFamily="34" charset="0"/>
                <a:cs typeface="Calibri" panose="020F0502020204030204" pitchFamily="34" charset="0"/>
              </a:rPr>
              <a:t>www.blackwellpublishing.com</a:t>
            </a:r>
            <a:r>
              <a:rPr lang="en-GB" sz="1350" b="0" i="0" u="none" strike="noStrike" dirty="0">
                <a:effectLst/>
                <a:latin typeface="Calibri" panose="020F0502020204030204" pitchFamily="34" charset="0"/>
                <a:cs typeface="Calibri" panose="020F0502020204030204" pitchFamily="34" charset="0"/>
              </a:rPr>
              <a:t>/content/</a:t>
            </a:r>
            <a:r>
              <a:rPr lang="en-GB" sz="1350" b="0" i="0" u="none" strike="noStrike" dirty="0" err="1">
                <a:effectLst/>
                <a:latin typeface="Calibri" panose="020F0502020204030204" pitchFamily="34" charset="0"/>
                <a:cs typeface="Calibri" panose="020F0502020204030204" pitchFamily="34" charset="0"/>
              </a:rPr>
              <a:t>BPL_Images</a:t>
            </a:r>
            <a:r>
              <a:rPr lang="en-GB" sz="1350" b="0" i="0" u="none" strike="noStrike" dirty="0">
                <a:effectLst/>
                <a:latin typeface="Calibri" panose="020F0502020204030204" pitchFamily="34" charset="0"/>
                <a:cs typeface="Calibri" panose="020F0502020204030204" pitchFamily="34" charset="0"/>
              </a:rPr>
              <a:t>/</a:t>
            </a:r>
            <a:r>
              <a:rPr lang="en-GB" sz="1350" b="0" i="0" u="none" strike="noStrike" dirty="0" err="1">
                <a:effectLst/>
                <a:latin typeface="Calibri" panose="020F0502020204030204" pitchFamily="34" charset="0"/>
                <a:cs typeface="Calibri" panose="020F0502020204030204" pitchFamily="34" charset="0"/>
              </a:rPr>
              <a:t>Content_store</a:t>
            </a:r>
            <a:r>
              <a:rPr lang="en-GB" sz="1350" b="0" i="0" u="none" strike="noStrike" dirty="0">
                <a:effectLst/>
                <a:latin typeface="Calibri" panose="020F0502020204030204" pitchFamily="34" charset="0"/>
                <a:cs typeface="Calibri" panose="020F0502020204030204" pitchFamily="34" charset="0"/>
              </a:rPr>
              <a:t>/</a:t>
            </a:r>
            <a:r>
              <a:rPr lang="en-GB" sz="1350" b="0" i="0" u="none" strike="noStrike" dirty="0" err="1">
                <a:effectLst/>
                <a:latin typeface="Calibri" panose="020F0502020204030204" pitchFamily="34" charset="0"/>
                <a:cs typeface="Calibri" panose="020F0502020204030204" pitchFamily="34" charset="0"/>
              </a:rPr>
              <a:t>Sample_Chapter</a:t>
            </a:r>
            <a:r>
              <a:rPr lang="en-GB" sz="1350" b="0" i="0" u="none" strike="noStrike" dirty="0">
                <a:effectLst/>
                <a:latin typeface="Calibri" panose="020F0502020204030204" pitchFamily="34" charset="0"/>
                <a:cs typeface="Calibri" panose="020F0502020204030204" pitchFamily="34" charset="0"/>
              </a:rPr>
              <a:t>/	0631231358/</a:t>
            </a:r>
            <a:r>
              <a:rPr lang="en-GB" sz="1350" b="0" i="0" u="none" strike="noStrike" dirty="0" err="1">
                <a:effectLst/>
                <a:latin typeface="Calibri" panose="020F0502020204030204" pitchFamily="34" charset="0"/>
                <a:cs typeface="Calibri" panose="020F0502020204030204" pitchFamily="34" charset="0"/>
              </a:rPr>
              <a:t>grant.pdf</a:t>
            </a:r>
            <a:r>
              <a:rPr lang="en-GB" sz="1350" b="0" i="0" u="none" strike="noStrike" dirty="0">
                <a:effectLst/>
                <a:latin typeface="Calibri" panose="020F0502020204030204" pitchFamily="34" charset="0"/>
                <a:cs typeface="Calibri" panose="020F0502020204030204" pitchFamily="34" charset="0"/>
              </a:rPr>
              <a:t>&gt; [accessed 07 January 2024]</a:t>
            </a:r>
            <a:endParaRPr lang="en-GB" sz="1350" b="1" u="sng" dirty="0">
              <a:latin typeface="Calibri" panose="020F0502020204030204" pitchFamily="34" charset="0"/>
              <a:cs typeface="Calibri" panose="020F0502020204030204" pitchFamily="34" charset="0"/>
            </a:endParaRPr>
          </a:p>
          <a:p>
            <a:pPr marL="0" indent="0">
              <a:lnSpc>
                <a:spcPct val="100000"/>
              </a:lnSpc>
              <a:spcBef>
                <a:spcPts val="600"/>
              </a:spcBef>
              <a:buNone/>
              <a:defRPr/>
            </a:pPr>
            <a:r>
              <a:rPr lang="en-GB" sz="1350" dirty="0">
                <a:effectLst/>
                <a:latin typeface="Calibri" panose="020F0502020204030204" pitchFamily="34" charset="0"/>
                <a:cs typeface="Calibri" panose="020F0502020204030204" pitchFamily="34" charset="0"/>
              </a:rPr>
              <a:t>Hlavaty</a:t>
            </a:r>
            <a:r>
              <a:rPr lang="en-GB" sz="1350" dirty="0">
                <a:latin typeface="Calibri" panose="020F0502020204030204" pitchFamily="34" charset="0"/>
                <a:cs typeface="Calibri" panose="020F0502020204030204" pitchFamily="34" charset="0"/>
              </a:rPr>
              <a:t>, </a:t>
            </a:r>
            <a:r>
              <a:rPr lang="en-GB" sz="1350" dirty="0">
                <a:effectLst/>
                <a:latin typeface="Calibri" panose="020F0502020204030204" pitchFamily="34" charset="0"/>
                <a:cs typeface="Calibri" panose="020F0502020204030204" pitchFamily="34" charset="0"/>
              </a:rPr>
              <a:t>Jozef &amp; Lizbetin, Jan, ‘The Use of the Art of War Ideas in the Strategic Decision-making of the Company’, 					Transportation Research Procedia, 55 (2021), 1273-1280. &lt;https://</a:t>
            </a:r>
            <a:r>
              <a:rPr lang="en-GB" sz="1350" dirty="0" err="1">
                <a:effectLst/>
                <a:latin typeface="Calibri" panose="020F0502020204030204" pitchFamily="34" charset="0"/>
                <a:cs typeface="Calibri" panose="020F0502020204030204" pitchFamily="34" charset="0"/>
              </a:rPr>
              <a:t>www.sciencedirect.com</a:t>
            </a:r>
            <a:r>
              <a:rPr lang="en-GB" sz="1350" dirty="0">
                <a:effectLst/>
                <a:latin typeface="Calibri" panose="020F0502020204030204" pitchFamily="34" charset="0"/>
                <a:cs typeface="Calibri" panose="020F0502020204030204" pitchFamily="34" charset="0"/>
              </a:rPr>
              <a:t>/science/article/</a:t>
            </a:r>
            <a:r>
              <a:rPr lang="en-GB" sz="1350" dirty="0" err="1">
                <a:effectLst/>
                <a:latin typeface="Calibri" panose="020F0502020204030204" pitchFamily="34" charset="0"/>
                <a:cs typeface="Calibri" panose="020F0502020204030204" pitchFamily="34" charset="0"/>
              </a:rPr>
              <a:t>pii</a:t>
            </a:r>
            <a:r>
              <a:rPr lang="en-GB" sz="1350" dirty="0">
                <a:effectLst/>
                <a:latin typeface="Calibri" panose="020F0502020204030204" pitchFamily="34" charset="0"/>
                <a:cs typeface="Calibri" panose="020F0502020204030204" pitchFamily="34" charset="0"/>
              </a:rPr>
              <a:t>/S2352146521005251?via%3Dihub&gt; 	[accessed 07 January 2024]</a:t>
            </a:r>
          </a:p>
          <a:p>
            <a:pPr marL="0" indent="0">
              <a:lnSpc>
                <a:spcPct val="10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Howard, Michael &amp; Peter Paret</a:t>
            </a:r>
            <a:r>
              <a:rPr lang="en-GB" sz="1350" dirty="0">
                <a:effectLst/>
                <a:latin typeface="Calibri" panose="020F0502020204030204" pitchFamily="34" charset="0"/>
              </a:rPr>
              <a:t>, 											</a:t>
            </a:r>
            <a:r>
              <a:rPr lang="en-GB" sz="1350" b="0" i="0" u="none" strike="noStrike" dirty="0">
                <a:effectLst/>
                <a:latin typeface="Calibri" panose="020F0502020204030204" pitchFamily="34" charset="0"/>
                <a:cs typeface="Calibri" panose="020F0502020204030204" pitchFamily="34" charset="0"/>
              </a:rPr>
              <a:t>On War </a:t>
            </a:r>
            <a:r>
              <a:rPr lang="en-GB" sz="1350" dirty="0">
                <a:effectLst/>
                <a:latin typeface="Calibri" panose="020F0502020204030204" pitchFamily="34" charset="0"/>
              </a:rPr>
              <a:t>(</a:t>
            </a:r>
            <a:r>
              <a:rPr lang="en-GB" sz="1350" b="0" i="0" u="none" strike="noStrike" dirty="0">
                <a:effectLst/>
                <a:latin typeface="Calibri" panose="020F0502020204030204" pitchFamily="34" charset="0"/>
                <a:cs typeface="Calibri" panose="020F0502020204030204" pitchFamily="34" charset="0"/>
              </a:rPr>
              <a:t>New Jersey</a:t>
            </a:r>
            <a:r>
              <a:rPr lang="en-GB" sz="1350" dirty="0">
                <a:effectLst/>
                <a:latin typeface="Calibri" panose="020F0502020204030204" pitchFamily="34" charset="0"/>
              </a:rPr>
              <a:t>: </a:t>
            </a:r>
            <a:r>
              <a:rPr lang="en-GB" sz="1350" b="0" i="0" u="none" strike="noStrike" dirty="0">
                <a:effectLst/>
                <a:latin typeface="Calibri" panose="020F0502020204030204" pitchFamily="34" charset="0"/>
                <a:cs typeface="Calibri" panose="020F0502020204030204" pitchFamily="34" charset="0"/>
              </a:rPr>
              <a:t>Princeton University Press, </a:t>
            </a:r>
            <a:r>
              <a:rPr lang="en-GB" sz="1350" dirty="0">
                <a:effectLst/>
                <a:latin typeface="Calibri" panose="020F0502020204030204" pitchFamily="34" charset="0"/>
              </a:rPr>
              <a:t>1976)</a:t>
            </a:r>
            <a:endParaRPr lang="en-GB" sz="1350" dirty="0">
              <a:effectLst/>
              <a:latin typeface="Calibri" panose="020F0502020204030204" pitchFamily="34" charset="0"/>
              <a:cs typeface="Calibri" panose="020F0502020204030204" pitchFamily="34" charset="0"/>
            </a:endParaRPr>
          </a:p>
          <a:p>
            <a:pPr marL="0" indent="0">
              <a:lnSpc>
                <a:spcPct val="10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Keerthiraj, Bhup Singh Gaur &amp; Mutyala Suresh, 'From Battlefield to Ballot Box: 	Applying Sun Tzu's Principles in Modern Political Campaigns’,			 </a:t>
            </a:r>
            <a:r>
              <a:rPr lang="en-GB" sz="1350" b="0" i="1" u="none" strike="noStrike" dirty="0">
                <a:effectLst/>
                <a:latin typeface="Calibri" panose="020F0502020204030204" pitchFamily="34" charset="0"/>
                <a:cs typeface="Calibri" panose="020F0502020204030204" pitchFamily="34" charset="0"/>
              </a:rPr>
              <a:t>Social Science Journal, </a:t>
            </a:r>
            <a:r>
              <a:rPr lang="en-GB" sz="1350" b="0" i="0" u="none" strike="noStrike" dirty="0">
                <a:effectLst/>
                <a:latin typeface="Calibri" panose="020F0502020204030204" pitchFamily="34" charset="0"/>
                <a:cs typeface="Calibri" panose="020F0502020204030204" pitchFamily="34" charset="0"/>
              </a:rPr>
              <a:t>13.3 (2023), 1-1860 &lt;https://resmilitaris.net/menu-script/index.php/resmilitaris/article/view/3622&gt; [accessed 07 January 2024]</a:t>
            </a:r>
            <a:endParaRPr lang="en-GB" sz="1350" b="1" u="sng" dirty="0">
              <a:latin typeface="Calibri" panose="020F0502020204030204" pitchFamily="34" charset="0"/>
              <a:cs typeface="Calibri" panose="020F0502020204030204" pitchFamily="34" charset="0"/>
            </a:endParaRPr>
          </a:p>
          <a:p>
            <a:pPr marL="0" indent="0">
              <a:lnSpc>
                <a:spcPct val="100000"/>
              </a:lnSpc>
              <a:spcBef>
                <a:spcPts val="600"/>
              </a:spcBef>
              <a:buNone/>
              <a:defRPr/>
            </a:pPr>
            <a:r>
              <a:rPr lang="en-GB" sz="1350" dirty="0">
                <a:effectLst/>
                <a:latin typeface="Calibri" panose="020F0502020204030204" pitchFamily="34" charset="0"/>
                <a:cs typeface="Calibri" panose="020F0502020204030204" pitchFamily="34" charset="0"/>
              </a:rPr>
              <a:t>New, Ron, </a:t>
            </a:r>
            <a:r>
              <a:rPr lang="en-GB" sz="1350" b="0" dirty="0">
                <a:effectLst/>
                <a:latin typeface="Calibri" panose="020F0502020204030204" pitchFamily="34" charset="0"/>
                <a:cs typeface="Calibri" panose="020F0502020204030204" pitchFamily="34" charset="0"/>
              </a:rPr>
              <a:t>‘</a:t>
            </a:r>
            <a:r>
              <a:rPr lang="en-GB" sz="1350" b="0" i="0" u="none" strike="noStrike" dirty="0">
                <a:effectLst/>
                <a:latin typeface="Calibri" panose="020F0502020204030204" pitchFamily="34" charset="0"/>
                <a:cs typeface="Calibri" panose="020F0502020204030204" pitchFamily="34" charset="0"/>
              </a:rPr>
              <a:t>Sun Tzu - The Art of War (in Your Business)</a:t>
            </a:r>
            <a:r>
              <a:rPr lang="en-GB" sz="1350" b="0" dirty="0">
                <a:effectLst/>
                <a:latin typeface="Calibri" panose="020F0502020204030204" pitchFamily="34" charset="0"/>
                <a:cs typeface="Calibri" panose="020F0502020204030204" pitchFamily="34" charset="0"/>
              </a:rPr>
              <a:t>’, 									</a:t>
            </a:r>
            <a:r>
              <a:rPr lang="en-GB" sz="1350" i="1" dirty="0">
                <a:effectLst/>
                <a:latin typeface="Calibri" panose="020F0502020204030204" pitchFamily="34" charset="0"/>
                <a:cs typeface="Calibri" panose="020F0502020204030204" pitchFamily="34" charset="0"/>
              </a:rPr>
              <a:t>LinkedIn</a:t>
            </a:r>
            <a:r>
              <a:rPr lang="en-GB" sz="1350" dirty="0">
                <a:effectLst/>
                <a:latin typeface="Calibri" panose="020F0502020204030204" pitchFamily="34" charset="0"/>
                <a:cs typeface="Calibri" panose="020F0502020204030204" pitchFamily="34" charset="0"/>
              </a:rPr>
              <a:t>, 24 February 2023. </a:t>
            </a:r>
            <a:r>
              <a:rPr lang="en-GB" sz="1350" dirty="0">
                <a:latin typeface="Calibri" panose="020F0502020204030204" pitchFamily="34" charset="0"/>
                <a:cs typeface="Calibri" panose="020F0502020204030204" pitchFamily="34" charset="0"/>
              </a:rPr>
              <a:t>&lt;https://</a:t>
            </a:r>
            <a:r>
              <a:rPr lang="en-GB" sz="1350" dirty="0" err="1">
                <a:latin typeface="Calibri" panose="020F0502020204030204" pitchFamily="34" charset="0"/>
                <a:cs typeface="Calibri" panose="020F0502020204030204" pitchFamily="34" charset="0"/>
              </a:rPr>
              <a:t>www.linkedin.com</a:t>
            </a:r>
            <a:r>
              <a:rPr lang="en-GB" sz="1350" dirty="0">
                <a:latin typeface="Calibri" panose="020F0502020204030204" pitchFamily="34" charset="0"/>
                <a:cs typeface="Calibri" panose="020F0502020204030204" pitchFamily="34" charset="0"/>
              </a:rPr>
              <a:t>/pulse/sun-tzu-art-war-your-business-</a:t>
            </a:r>
            <a:r>
              <a:rPr lang="en-GB" sz="1350" dirty="0" err="1">
                <a:latin typeface="Calibri" panose="020F0502020204030204" pitchFamily="34" charset="0"/>
                <a:cs typeface="Calibri" panose="020F0502020204030204" pitchFamily="34" charset="0"/>
              </a:rPr>
              <a:t>ron</a:t>
            </a:r>
            <a:r>
              <a:rPr lang="en-GB" sz="1350" dirty="0">
                <a:latin typeface="Calibri" panose="020F0502020204030204" pitchFamily="34" charset="0"/>
                <a:cs typeface="Calibri" panose="020F0502020204030204" pitchFamily="34" charset="0"/>
              </a:rPr>
              <a:t>-new&gt; [accessed 07 January 2024]</a:t>
            </a:r>
          </a:p>
          <a:p>
            <a:pPr marL="0" indent="0">
              <a:lnSpc>
                <a:spcPct val="10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RogerFederer.com, profile, (2024)											 &lt;https://rogerfederer.com/index.php/profile&gt; [accessed 06 Janaury 2024].</a:t>
            </a:r>
          </a:p>
          <a:p>
            <a:pPr marL="0" indent="0">
              <a:lnSpc>
                <a:spcPct val="10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The Sports Vault, </a:t>
            </a:r>
            <a:r>
              <a:rPr lang="en-GB" sz="1350" b="0" i="1" u="none" strike="noStrike" dirty="0">
                <a:effectLst/>
                <a:latin typeface="Calibri" panose="020F0502020204030204" pitchFamily="34" charset="0"/>
                <a:cs typeface="Calibri" panose="020F0502020204030204" pitchFamily="34" charset="0"/>
              </a:rPr>
              <a:t>The Art of War in 											Modern-Day Sports</a:t>
            </a:r>
            <a:r>
              <a:rPr lang="en-GB" sz="1350" b="0" i="0" u="none" strike="noStrike" dirty="0">
                <a:effectLst/>
                <a:latin typeface="Calibri" panose="020F0502020204030204" pitchFamily="34" charset="0"/>
                <a:cs typeface="Calibri" panose="020F0502020204030204" pitchFamily="34" charset="0"/>
              </a:rPr>
              <a:t> [video]. 2022 &lt;https://</a:t>
            </a:r>
            <a:r>
              <a:rPr lang="en-GB" sz="1350" b="0" i="0" u="none" strike="noStrike" dirty="0" err="1">
                <a:effectLst/>
                <a:latin typeface="Calibri" panose="020F0502020204030204" pitchFamily="34" charset="0"/>
                <a:cs typeface="Calibri" panose="020F0502020204030204" pitchFamily="34" charset="0"/>
              </a:rPr>
              <a:t>youtu.be</a:t>
            </a:r>
            <a:r>
              <a:rPr lang="en-GB" sz="1350" b="0" i="0" u="none" strike="noStrike" dirty="0">
                <a:effectLst/>
                <a:latin typeface="Calibri" panose="020F0502020204030204" pitchFamily="34" charset="0"/>
                <a:cs typeface="Calibri" panose="020F0502020204030204" pitchFamily="34" charset="0"/>
              </a:rPr>
              <a:t>/</a:t>
            </a:r>
            <a:r>
              <a:rPr lang="en-GB" sz="1350" b="0" i="0" u="none" strike="noStrike" dirty="0" err="1">
                <a:effectLst/>
                <a:latin typeface="Calibri" panose="020F0502020204030204" pitchFamily="34" charset="0"/>
                <a:cs typeface="Calibri" panose="020F0502020204030204" pitchFamily="34" charset="0"/>
              </a:rPr>
              <a:t>ofxqQOdGjWs?si</a:t>
            </a:r>
            <a:r>
              <a:rPr lang="en-GB" sz="1350" b="0" i="0" u="none" strike="noStrike" dirty="0">
                <a:effectLst/>
                <a:latin typeface="Calibri" panose="020F0502020204030204" pitchFamily="34" charset="0"/>
                <a:cs typeface="Calibri" panose="020F0502020204030204" pitchFamily="34" charset="0"/>
              </a:rPr>
              <a:t>=YOWCKyJGKoV9KQhH&gt; [accessed 07 January 2024]</a:t>
            </a:r>
          </a:p>
          <a:p>
            <a:pPr marL="0" indent="0">
              <a:lnSpc>
                <a:spcPct val="10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Torres, Manuel </a:t>
            </a:r>
            <a:r>
              <a:rPr lang="en-GB" sz="1350" b="0" i="0" u="none" strike="noStrike" dirty="0" err="1">
                <a:effectLst/>
                <a:latin typeface="Calibri" panose="020F0502020204030204" pitchFamily="34" charset="0"/>
                <a:cs typeface="Calibri" panose="020F0502020204030204" pitchFamily="34" charset="0"/>
              </a:rPr>
              <a:t>Poejo</a:t>
            </a:r>
            <a:r>
              <a:rPr lang="en-GB" sz="1350" dirty="0">
                <a:latin typeface="Calibri" panose="020F0502020204030204" pitchFamily="34" charset="0"/>
                <a:cs typeface="Calibri" panose="020F0502020204030204" pitchFamily="34" charset="0"/>
              </a:rPr>
              <a:t>,</a:t>
            </a:r>
            <a:r>
              <a:rPr lang="en-GB" sz="1350" b="0" i="0" u="none" strike="noStrike" dirty="0">
                <a:effectLst/>
                <a:latin typeface="Calibri" panose="020F0502020204030204" pitchFamily="34" charset="0"/>
                <a:cs typeface="Calibri" panose="020F0502020204030204" pitchFamily="34" charset="0"/>
              </a:rPr>
              <a:t> </a:t>
            </a:r>
            <a:r>
              <a:rPr lang="en-GB" sz="1350" b="0" i="1" u="none" strike="noStrike" dirty="0">
                <a:effectLst/>
                <a:latin typeface="Calibri" panose="020F0502020204030204" pitchFamily="34" charset="0"/>
                <a:cs typeface="Calibri" panose="020F0502020204030204" pitchFamily="34" charset="0"/>
              </a:rPr>
              <a:t>Sun Tzu Art of War 										</a:t>
            </a:r>
            <a:r>
              <a:rPr lang="en-GB" sz="1350" b="0" i="0" u="none" strike="noStrike" dirty="0">
                <a:effectLst/>
                <a:latin typeface="Calibri" panose="020F0502020204030204" pitchFamily="34" charset="0"/>
                <a:cs typeface="Calibri" panose="020F0502020204030204" pitchFamily="34" charset="0"/>
              </a:rPr>
              <a:t>(2018) &lt;https://</a:t>
            </a:r>
            <a:r>
              <a:rPr lang="en-GB" sz="1350" b="0" i="0" u="none" strike="noStrike" dirty="0" err="1">
                <a:effectLst/>
                <a:latin typeface="Calibri" panose="020F0502020204030204" pitchFamily="34" charset="0"/>
                <a:cs typeface="Calibri" panose="020F0502020204030204" pitchFamily="34" charset="0"/>
              </a:rPr>
              <a:t>www.jwc.nato.int</a:t>
            </a:r>
            <a:r>
              <a:rPr lang="en-GB" sz="1350" b="0" i="0" u="none" strike="noStrike" dirty="0">
                <a:effectLst/>
                <a:latin typeface="Calibri" panose="020F0502020204030204" pitchFamily="34" charset="0"/>
                <a:cs typeface="Calibri" panose="020F0502020204030204" pitchFamily="34" charset="0"/>
              </a:rPr>
              <a:t>/images/stories/</a:t>
            </a:r>
            <a:r>
              <a:rPr lang="en-GB" sz="1350" b="0" i="0" u="none" strike="noStrike" dirty="0" err="1">
                <a:effectLst/>
                <a:latin typeface="Calibri" panose="020F0502020204030204" pitchFamily="34" charset="0"/>
                <a:cs typeface="Calibri" panose="020F0502020204030204" pitchFamily="34" charset="0"/>
              </a:rPr>
              <a:t>threeswords</a:t>
            </a:r>
            <a:r>
              <a:rPr lang="en-GB" sz="1350" b="0" i="0" u="none" strike="noStrike" dirty="0">
                <a:effectLst/>
                <a:latin typeface="Calibri" panose="020F0502020204030204" pitchFamily="34" charset="0"/>
                <a:cs typeface="Calibri" panose="020F0502020204030204" pitchFamily="34" charset="0"/>
              </a:rPr>
              <a:t>/SUNTZU_2018.pdf&gt; [accessed 19 December 2023]</a:t>
            </a:r>
          </a:p>
          <a:p>
            <a:pPr marL="0" marR="0" lvl="0" indent="0" algn="l" defTabSz="914400" rtl="0" eaLnBrk="1" fontAlgn="auto" latinLnBrk="0" hangingPunct="1">
              <a:lnSpc>
                <a:spcPct val="100000"/>
              </a:lnSpc>
              <a:spcBef>
                <a:spcPts val="600"/>
              </a:spcBef>
              <a:spcAft>
                <a:spcPts val="0"/>
              </a:spcAft>
              <a:buClrTx/>
              <a:buSzTx/>
              <a:buFontTx/>
              <a:buNone/>
              <a:tabLst/>
              <a:defRPr/>
            </a:pPr>
            <a:r>
              <a:rPr lang="en-GB" sz="1350" b="0" i="0" u="none" strike="noStrike" dirty="0">
                <a:effectLst/>
                <a:latin typeface="Calibri" panose="020F0502020204030204" pitchFamily="34" charset="0"/>
                <a:cs typeface="Calibri" panose="020F0502020204030204" pitchFamily="34" charset="0"/>
              </a:rPr>
              <a:t>Tzu, Sun and Michael </a:t>
            </a:r>
            <a:r>
              <a:rPr lang="en-GB" sz="1350" b="0" i="0" u="none" strike="noStrike" dirty="0" err="1">
                <a:effectLst/>
                <a:latin typeface="Calibri" panose="020F0502020204030204" pitchFamily="34" charset="0"/>
                <a:cs typeface="Calibri" panose="020F0502020204030204" pitchFamily="34" charset="0"/>
              </a:rPr>
              <a:t>Nylan</a:t>
            </a:r>
            <a:r>
              <a:rPr lang="en-GB" sz="1350" b="0" i="0" u="none" strike="noStrike" dirty="0">
                <a:effectLst/>
                <a:latin typeface="Calibri" panose="020F0502020204030204" pitchFamily="34" charset="0"/>
                <a:cs typeface="Calibri" panose="020F0502020204030204" pitchFamily="34" charset="0"/>
              </a:rPr>
              <a:t>, </a:t>
            </a:r>
            <a:r>
              <a:rPr lang="en-GB" sz="1350" b="0" i="1" u="none" strike="noStrike" dirty="0">
                <a:effectLst/>
                <a:latin typeface="Calibri" panose="020F0502020204030204" pitchFamily="34" charset="0"/>
                <a:cs typeface="Calibri" panose="020F0502020204030204" pitchFamily="34" charset="0"/>
              </a:rPr>
              <a:t>Art of War</a:t>
            </a:r>
            <a:r>
              <a:rPr lang="en-GB" sz="1350" b="0" i="0" u="none" strike="noStrike" dirty="0">
                <a:effectLst/>
                <a:latin typeface="Calibri" panose="020F0502020204030204" pitchFamily="34" charset="0"/>
                <a:cs typeface="Calibri" panose="020F0502020204030204" pitchFamily="34" charset="0"/>
              </a:rPr>
              <a:t> 										(New York: W. W. Norton &amp; Company, 2020)</a:t>
            </a:r>
            <a:endParaRPr lang="en-GB" sz="1350" b="1" u="sng" dirty="0">
              <a:latin typeface="Calibri" panose="020F0502020204030204" pitchFamily="34" charset="0"/>
              <a:cs typeface="Calibri" panose="020F0502020204030204" pitchFamily="34" charset="0"/>
            </a:endParaRPr>
          </a:p>
          <a:p>
            <a:pPr marL="0" indent="0">
              <a:spcBef>
                <a:spcPts val="600"/>
              </a:spcBef>
              <a:buNone/>
            </a:pPr>
            <a:r>
              <a:rPr lang="en-GB" sz="1350" b="0" i="0" u="none" strike="noStrike" dirty="0">
                <a:effectLst/>
                <a:latin typeface="Calibri" panose="020F0502020204030204" pitchFamily="34" charset="0"/>
                <a:cs typeface="Calibri" panose="020F0502020204030204" pitchFamily="34" charset="0"/>
              </a:rPr>
              <a:t>New Zealand Rugby 												(2024) &lt;https://</a:t>
            </a:r>
            <a:r>
              <a:rPr lang="en-GB" sz="1350" b="0" i="0" u="none" strike="noStrike" dirty="0" err="1">
                <a:effectLst/>
                <a:latin typeface="Calibri" panose="020F0502020204030204" pitchFamily="34" charset="0"/>
                <a:cs typeface="Calibri" panose="020F0502020204030204" pitchFamily="34" charset="0"/>
              </a:rPr>
              <a:t>www.allblacks.com</a:t>
            </a:r>
            <a:r>
              <a:rPr lang="en-GB" sz="1350" b="0" i="0" u="none" strike="noStrike" dirty="0">
                <a:effectLst/>
                <a:latin typeface="Calibri" panose="020F0502020204030204" pitchFamily="34" charset="0"/>
                <a:cs typeface="Calibri" panose="020F0502020204030204" pitchFamily="34" charset="0"/>
              </a:rPr>
              <a:t>&gt; [accessed 07 January 2024]</a:t>
            </a:r>
          </a:p>
          <a:p>
            <a:pPr marL="0" marR="0" lvl="0" indent="0" algn="l" defTabSz="914400" rtl="0" eaLnBrk="1" fontAlgn="auto" latinLnBrk="0" hangingPunct="1">
              <a:lnSpc>
                <a:spcPct val="100000"/>
              </a:lnSpc>
              <a:spcBef>
                <a:spcPts val="600"/>
              </a:spcBef>
              <a:spcAft>
                <a:spcPts val="0"/>
              </a:spcAft>
              <a:buClrTx/>
              <a:buSzTx/>
              <a:buFontTx/>
              <a:buNone/>
              <a:tabLst/>
              <a:defRPr/>
            </a:pPr>
            <a:endParaRPr lang="en-GB" sz="1350" b="0" i="0" u="none" strike="noStrike" dirty="0">
              <a:solidFill>
                <a:srgbClr val="0E101A"/>
              </a:solidFill>
              <a:effectLst/>
              <a:latin typeface="Calibri" panose="020F0502020204030204" pitchFamily="34" charset="0"/>
              <a:cs typeface="Calibri" panose="020F0502020204030204" pitchFamily="34" charset="0"/>
            </a:endParaRPr>
          </a:p>
          <a:p>
            <a:pPr marL="0" indent="0">
              <a:lnSpc>
                <a:spcPct val="120000"/>
              </a:lnSpc>
              <a:buNone/>
            </a:pPr>
            <a:endParaRPr lang="en-GB" sz="1350" dirty="0">
              <a:latin typeface="Merriweather" pitchFamily="2" charset="77"/>
            </a:endParaRPr>
          </a:p>
        </p:txBody>
      </p:sp>
    </p:spTree>
    <p:extLst>
      <p:ext uri="{BB962C8B-B14F-4D97-AF65-F5344CB8AC3E}">
        <p14:creationId xmlns:p14="http://schemas.microsoft.com/office/powerpoint/2010/main" val="787720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51E068-E315-7D50-26B8-1C95F9AFD75D}"/>
              </a:ext>
            </a:extLst>
          </p:cNvPr>
          <p:cNvSpPr>
            <a:spLocks noGrp="1"/>
          </p:cNvSpPr>
          <p:nvPr>
            <p:ph idx="1"/>
          </p:nvPr>
        </p:nvSpPr>
        <p:spPr>
          <a:xfrm>
            <a:off x="165100" y="1193800"/>
            <a:ext cx="11861799" cy="5384800"/>
          </a:xfrm>
        </p:spPr>
        <p:txBody>
          <a:bodyPr>
            <a:noAutofit/>
          </a:bodyPr>
          <a:lstStyle/>
          <a:p>
            <a:pPr marL="0" indent="0">
              <a:lnSpc>
                <a:spcPct val="110000"/>
              </a:lnSpc>
              <a:spcBef>
                <a:spcPts val="600"/>
              </a:spcBef>
              <a:buNone/>
              <a:defRPr/>
            </a:pPr>
            <a:r>
              <a:rPr lang="en-GB" sz="1350" dirty="0">
                <a:latin typeface="Calibri" panose="020F0502020204030204" pitchFamily="34" charset="0"/>
                <a:cs typeface="Calibri" panose="020F0502020204030204" pitchFamily="34" charset="0"/>
              </a:rPr>
              <a:t>All </a:t>
            </a:r>
            <a:r>
              <a:rPr lang="en-GB" sz="1350" dirty="0" err="1">
                <a:latin typeface="Calibri" panose="020F0502020204030204" pitchFamily="34" charset="0"/>
                <a:cs typeface="Calibri" panose="020F0502020204030204" pitchFamily="34" charset="0"/>
              </a:rPr>
              <a:t>Blacks.com</a:t>
            </a:r>
            <a:r>
              <a:rPr lang="en-GB" sz="1350" dirty="0">
                <a:latin typeface="Calibri" panose="020F0502020204030204" pitchFamily="34" charset="0"/>
                <a:cs typeface="Calibri" panose="020F0502020204030204" pitchFamily="34" charset="0"/>
              </a:rPr>
              <a:t>, ‘</a:t>
            </a:r>
            <a:r>
              <a:rPr lang="en-GB" sz="1350" i="0" u="none" strike="noStrike" dirty="0">
                <a:effectLst/>
                <a:latin typeface="Calibri" panose="020F0502020204030204" pitchFamily="34" charset="0"/>
                <a:cs typeface="Calibri" panose="020F0502020204030204" pitchFamily="34" charset="0"/>
              </a:rPr>
              <a:t>Ardie Savea Wins Top Prize At Asb Rugby Awards</a:t>
            </a:r>
            <a:r>
              <a:rPr lang="en-GB" sz="1350" dirty="0">
                <a:latin typeface="Calibri" panose="020F0502020204030204" pitchFamily="34" charset="0"/>
                <a:cs typeface="Calibri" panose="020F0502020204030204" pitchFamily="34" charset="0"/>
              </a:rPr>
              <a:t>’ 						&lt;Https://</a:t>
            </a:r>
            <a:r>
              <a:rPr lang="en-GB" sz="1350" dirty="0" err="1">
                <a:latin typeface="Calibri" panose="020F0502020204030204" pitchFamily="34" charset="0"/>
                <a:cs typeface="Calibri" panose="020F0502020204030204" pitchFamily="34" charset="0"/>
              </a:rPr>
              <a:t>Www.Allblacks.Com</a:t>
            </a:r>
            <a:r>
              <a:rPr lang="en-GB" sz="1350" dirty="0">
                <a:latin typeface="Calibri" panose="020F0502020204030204" pitchFamily="34" charset="0"/>
                <a:cs typeface="Calibri" panose="020F0502020204030204" pitchFamily="34" charset="0"/>
              </a:rPr>
              <a:t>/Fixtures/All-blacks/&gt; </a:t>
            </a:r>
            <a:r>
              <a:rPr lang="en-GB" sz="1350" b="0" i="0" dirty="0">
                <a:effectLst/>
                <a:latin typeface="Calibri" panose="020F0502020204030204" pitchFamily="34" charset="0"/>
                <a:cs typeface="Calibri" panose="020F0502020204030204" pitchFamily="34" charset="0"/>
              </a:rPr>
              <a:t>[accessed 17 December 2023]</a:t>
            </a:r>
            <a:endParaRPr lang="en-GB" sz="1350" dirty="0">
              <a:latin typeface="Calibri" panose="020F0502020204030204" pitchFamily="34" charset="0"/>
              <a:cs typeface="Calibri" panose="020F0502020204030204" pitchFamily="34" charset="0"/>
            </a:endParaRPr>
          </a:p>
          <a:p>
            <a:pPr marL="0" indent="0">
              <a:lnSpc>
                <a:spcPct val="110000"/>
              </a:lnSpc>
              <a:spcBef>
                <a:spcPts val="600"/>
              </a:spcBef>
              <a:buNone/>
              <a:defRPr/>
            </a:pPr>
            <a:r>
              <a:rPr lang="en-GB" sz="1350" b="0" i="0" dirty="0">
                <a:effectLst/>
                <a:latin typeface="Calibri" panose="020F0502020204030204" pitchFamily="34" charset="0"/>
                <a:cs typeface="Calibri" panose="020F0502020204030204" pitchFamily="34" charset="0"/>
              </a:rPr>
              <a:t>Craft, Andrew (photographer) ‘</a:t>
            </a:r>
            <a:r>
              <a:rPr lang="en-GB" sz="1350" b="0" i="0" u="none" strike="noStrike" dirty="0">
                <a:effectLst/>
                <a:latin typeface="Calibri" panose="020F0502020204030204" pitchFamily="34" charset="0"/>
                <a:cs typeface="Calibri" panose="020F0502020204030204" pitchFamily="34" charset="0"/>
              </a:rPr>
              <a:t>Soldiers with the 1st Expeditionary Force of Niger (EFoN), the country’s premier anti-terrorism unit, take part in an air interdiction	exercise.</a:t>
            </a:r>
            <a:r>
              <a:rPr lang="en-GB" sz="1350" b="0" i="0" dirty="0">
                <a:effectLst/>
                <a:latin typeface="Calibri" panose="020F0502020204030204" pitchFamily="34" charset="0"/>
                <a:cs typeface="Calibri" panose="020F0502020204030204" pitchFamily="34" charset="0"/>
              </a:rPr>
              <a:t>’ &lt;https://</a:t>
            </a:r>
            <a:r>
              <a:rPr lang="en-GB" sz="1350" b="0" i="0" dirty="0" err="1">
                <a:effectLst/>
                <a:latin typeface="Calibri" panose="020F0502020204030204" pitchFamily="34" charset="0"/>
                <a:cs typeface="Calibri" panose="020F0502020204030204" pitchFamily="34" charset="0"/>
              </a:rPr>
              <a:t>www.rollingstone.com</a:t>
            </a:r>
            <a:r>
              <a:rPr lang="en-GB" sz="1350" b="0" i="0" dirty="0">
                <a:effectLst/>
                <a:latin typeface="Calibri" panose="020F0502020204030204" pitchFamily="34" charset="0"/>
                <a:cs typeface="Calibri" panose="020F0502020204030204" pitchFamily="34" charset="0"/>
              </a:rPr>
              <a:t>/politics/politics-features/war-or-terror-africa-sahel-niger-pentagon-1234612083/&gt; [accessed 17 December 	2023]</a:t>
            </a:r>
          </a:p>
          <a:p>
            <a:pPr marL="0" indent="0">
              <a:lnSpc>
                <a:spcPct val="110000"/>
              </a:lnSpc>
              <a:spcBef>
                <a:spcPts val="600"/>
              </a:spcBef>
              <a:buNone/>
              <a:defRPr/>
            </a:pPr>
            <a:r>
              <a:rPr lang="en-GB" sz="1350" dirty="0">
                <a:latin typeface="Calibri" panose="020F0502020204030204" pitchFamily="34" charset="0"/>
                <a:cs typeface="Calibri" panose="020F0502020204030204" pitchFamily="34" charset="0"/>
              </a:rPr>
              <a:t>Davor, Geber (photographer) ‘</a:t>
            </a:r>
            <a:r>
              <a:rPr lang="en-GB" sz="1350" b="0" i="0" u="none" strike="noStrike" dirty="0">
                <a:effectLst/>
                <a:latin typeface="Calibri" panose="020F0502020204030204" pitchFamily="34" charset="0"/>
                <a:cs typeface="Calibri" panose="020F0502020204030204" pitchFamily="34" charset="0"/>
              </a:rPr>
              <a:t>The tribunal case centred around an employee’s reference to a colleague’s status as a grandmother.’				&lt;https://</a:t>
            </a:r>
            <a:r>
              <a:rPr lang="en-GB" sz="1350" b="0" i="0" u="none" strike="noStrike" dirty="0" err="1">
                <a:effectLst/>
                <a:latin typeface="Calibri" panose="020F0502020204030204" pitchFamily="34" charset="0"/>
                <a:cs typeface="Calibri" panose="020F0502020204030204" pitchFamily="34" charset="0"/>
              </a:rPr>
              <a:t>www.cio.com</a:t>
            </a:r>
            <a:r>
              <a:rPr lang="en-GB" sz="1350" b="0" i="0" u="none" strike="noStrike" dirty="0">
                <a:effectLst/>
                <a:latin typeface="Calibri" panose="020F0502020204030204" pitchFamily="34" charset="0"/>
                <a:cs typeface="Calibri" panose="020F0502020204030204" pitchFamily="34" charset="0"/>
              </a:rPr>
              <a:t>/article/288554/best-practices-how-to-create-an-effective-business-continuity-plan.html&gt; [accessed 08 January 2024]</a:t>
            </a:r>
            <a:r>
              <a:rPr lang="en-GB" sz="1350" dirty="0">
                <a:latin typeface="Calibri" panose="020F0502020204030204" pitchFamily="34" charset="0"/>
                <a:cs typeface="Calibri" panose="020F0502020204030204" pitchFamily="34" charset="0"/>
              </a:rPr>
              <a:t> </a:t>
            </a:r>
            <a:endParaRPr lang="en-GB" sz="1350" b="0" i="0" dirty="0">
              <a:effectLst/>
              <a:latin typeface="Calibri" panose="020F0502020204030204" pitchFamily="34" charset="0"/>
              <a:cs typeface="Calibri" panose="020F0502020204030204" pitchFamily="34" charset="0"/>
            </a:endParaRPr>
          </a:p>
          <a:p>
            <a:pPr marL="0" indent="0">
              <a:lnSpc>
                <a:spcPct val="110000"/>
              </a:lnSpc>
              <a:spcBef>
                <a:spcPts val="600"/>
              </a:spcBef>
              <a:buNone/>
              <a:defRPr/>
            </a:pPr>
            <a:r>
              <a:rPr lang="en-GB" sz="1350" b="0" i="0" dirty="0">
                <a:effectLst/>
                <a:latin typeface="Calibri" panose="020F0502020204030204" pitchFamily="34" charset="0"/>
                <a:cs typeface="Calibri" panose="020F0502020204030204" pitchFamily="34" charset="0"/>
              </a:rPr>
              <a:t>Forsyth, Ian (photographer), ‘</a:t>
            </a:r>
            <a:r>
              <a:rPr lang="en-GB" sz="1350" b="0" i="0" u="none" strike="noStrike" dirty="0">
                <a:effectLst/>
                <a:latin typeface="Calibri" panose="020F0502020204030204" pitchFamily="34" charset="0"/>
                <a:cs typeface="Calibri" panose="020F0502020204030204" pitchFamily="34" charset="0"/>
              </a:rPr>
              <a:t>The number of Army soldiers has dropped by 4 per cent in the last year, down to just 75,983</a:t>
            </a:r>
            <a:r>
              <a:rPr lang="en-GB" sz="1350" b="0" i="0" dirty="0">
                <a:effectLst/>
                <a:latin typeface="Calibri" panose="020F0502020204030204" pitchFamily="34" charset="0"/>
                <a:cs typeface="Calibri" panose="020F0502020204030204" pitchFamily="34" charset="0"/>
              </a:rPr>
              <a:t>’ 	&lt;https://</a:t>
            </a:r>
            <a:r>
              <a:rPr lang="en-GB" sz="1350" b="0" i="0" dirty="0" err="1">
                <a:effectLst/>
                <a:latin typeface="Calibri" panose="020F0502020204030204" pitchFamily="34" charset="0"/>
                <a:cs typeface="Calibri" panose="020F0502020204030204" pitchFamily="34" charset="0"/>
              </a:rPr>
              <a:t>www.telegraph.co.uk</a:t>
            </a:r>
            <a:r>
              <a:rPr lang="en-GB" sz="1350" b="0" i="0" dirty="0">
                <a:effectLst/>
                <a:latin typeface="Calibri" panose="020F0502020204030204" pitchFamily="34" charset="0"/>
                <a:cs typeface="Calibri" panose="020F0502020204030204" pitchFamily="34" charset="0"/>
              </a:rPr>
              <a:t>/news/2023/12/16/troop-numbers-</a:t>
            </a:r>
            <a:r>
              <a:rPr lang="en-GB" sz="1350" b="0" i="0" dirty="0" err="1">
                <a:effectLst/>
                <a:latin typeface="Calibri" panose="020F0502020204030204" pitchFamily="34" charset="0"/>
                <a:cs typeface="Calibri" panose="020F0502020204030204" pitchFamily="34" charset="0"/>
              </a:rPr>
              <a:t>british</a:t>
            </a:r>
            <a:r>
              <a:rPr lang="en-GB" sz="1350" b="0" i="0" dirty="0">
                <a:effectLst/>
                <a:latin typeface="Calibri" panose="020F0502020204030204" pitchFamily="34" charset="0"/>
                <a:cs typeface="Calibri" panose="020F0502020204030204" pitchFamily="34" charset="0"/>
              </a:rPr>
              <a:t>-armed-forces-falls-record-low/&gt; [accessed 17 December 2023]</a:t>
            </a:r>
          </a:p>
          <a:p>
            <a:pPr marL="0" indent="0">
              <a:lnSpc>
                <a:spcPct val="110000"/>
              </a:lnSpc>
              <a:spcBef>
                <a:spcPts val="600"/>
              </a:spcBef>
              <a:buNone/>
              <a:defRPr/>
            </a:pPr>
            <a:r>
              <a:rPr lang="en-GB" sz="1350" dirty="0">
                <a:latin typeface="Calibri" panose="020F0502020204030204" pitchFamily="34" charset="0"/>
                <a:cs typeface="Calibri" panose="020F0502020204030204" pitchFamily="34" charset="0"/>
              </a:rPr>
              <a:t>Getty (owner) &lt;https://</a:t>
            </a:r>
            <a:r>
              <a:rPr lang="en-GB" sz="1350" dirty="0" err="1">
                <a:latin typeface="Calibri" panose="020F0502020204030204" pitchFamily="34" charset="0"/>
                <a:cs typeface="Calibri" panose="020F0502020204030204" pitchFamily="34" charset="0"/>
              </a:rPr>
              <a:t>www.forbes.com</a:t>
            </a:r>
            <a:r>
              <a:rPr lang="en-GB" sz="1350" dirty="0">
                <a:latin typeface="Calibri" panose="020F0502020204030204" pitchFamily="34" charset="0"/>
                <a:cs typeface="Calibri" panose="020F0502020204030204" pitchFamily="34" charset="0"/>
              </a:rPr>
              <a:t>/advisor/business/how-to-start-a-business/&gt; [accessed 04 January 2024]</a:t>
            </a:r>
            <a:endParaRPr lang="en-GB" sz="1350" b="0" i="0" dirty="0">
              <a:effectLst/>
              <a:latin typeface="Calibri" panose="020F0502020204030204" pitchFamily="34" charset="0"/>
              <a:cs typeface="Calibri" panose="020F0502020204030204" pitchFamily="34" charset="0"/>
            </a:endParaRPr>
          </a:p>
          <a:p>
            <a:pPr marL="0" indent="0">
              <a:lnSpc>
                <a:spcPct val="11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Granada, Gerardo Giuseppe Ramos </a:t>
            </a:r>
            <a:r>
              <a:rPr lang="en-GB" sz="1350" dirty="0">
                <a:latin typeface="Calibri" panose="020F0502020204030204" pitchFamily="34" charset="0"/>
                <a:cs typeface="Calibri" panose="020F0502020204030204" pitchFamily="34" charset="0"/>
              </a:rPr>
              <a:t>(photographer), ‘</a:t>
            </a:r>
            <a:r>
              <a:rPr lang="en-GB" sz="1350" b="0" i="0" u="none" strike="noStrike" dirty="0">
                <a:effectLst/>
                <a:latin typeface="Calibri" panose="020F0502020204030204" pitchFamily="34" charset="0"/>
                <a:cs typeface="Calibri" panose="020F0502020204030204" pitchFamily="34" charset="0"/>
              </a:rPr>
              <a:t>man making a speech and audience silhouette</a:t>
            </a:r>
            <a:r>
              <a:rPr lang="en-GB" sz="1350" dirty="0">
                <a:latin typeface="Calibri" panose="020F0502020204030204" pitchFamily="34" charset="0"/>
                <a:cs typeface="Calibri" panose="020F0502020204030204" pitchFamily="34" charset="0"/>
              </a:rPr>
              <a:t>’ 				&lt;https://</a:t>
            </a:r>
            <a:r>
              <a:rPr lang="en-GB" sz="1350" dirty="0" err="1">
                <a:latin typeface="Calibri" panose="020F0502020204030204" pitchFamily="34" charset="0"/>
                <a:cs typeface="Calibri" panose="020F0502020204030204" pitchFamily="34" charset="0"/>
              </a:rPr>
              <a:t>www.vecteezy.com</a:t>
            </a:r>
            <a:r>
              <a:rPr lang="en-GB" sz="1350" dirty="0">
                <a:latin typeface="Calibri" panose="020F0502020204030204" pitchFamily="34" charset="0"/>
                <a:cs typeface="Calibri" panose="020F0502020204030204" pitchFamily="34" charset="0"/>
              </a:rPr>
              <a:t>/vector-art/655023-man-making-a-speech-and-audience-silhouette&gt; [accessed 17 December 2023]</a:t>
            </a:r>
          </a:p>
          <a:p>
            <a:pPr marL="0" indent="0">
              <a:lnSpc>
                <a:spcPct val="110000"/>
              </a:lnSpc>
              <a:spcBef>
                <a:spcPts val="600"/>
              </a:spcBef>
              <a:buNone/>
              <a:defRPr/>
            </a:pPr>
            <a:r>
              <a:rPr lang="en-GB" sz="1350" dirty="0">
                <a:latin typeface="Calibri" panose="020F0502020204030204" pitchFamily="34" charset="0"/>
                <a:cs typeface="Calibri" panose="020F0502020204030204" pitchFamily="34" charset="0"/>
              </a:rPr>
              <a:t>Harvard Business School Online (Unknown Photographer) 								&lt;https://</a:t>
            </a:r>
            <a:r>
              <a:rPr lang="en-GB" sz="1350" dirty="0" err="1">
                <a:latin typeface="Calibri" panose="020F0502020204030204" pitchFamily="34" charset="0"/>
                <a:cs typeface="Calibri" panose="020F0502020204030204" pitchFamily="34" charset="0"/>
              </a:rPr>
              <a:t>online.hbs.edu</a:t>
            </a:r>
            <a:r>
              <a:rPr lang="en-GB" sz="1350" dirty="0">
                <a:latin typeface="Calibri" panose="020F0502020204030204" pitchFamily="34" charset="0"/>
                <a:cs typeface="Calibri" panose="020F0502020204030204" pitchFamily="34" charset="0"/>
              </a:rPr>
              <a:t>/blog/post/what-is-business-strategy&gt; [accessed 04 January 2024]</a:t>
            </a:r>
            <a:endParaRPr lang="en-GB" sz="1350" b="0" i="0" u="none" strike="noStrike" dirty="0">
              <a:effectLst/>
              <a:latin typeface="Calibri" panose="020F0502020204030204" pitchFamily="34" charset="0"/>
              <a:cs typeface="Calibri" panose="020F0502020204030204" pitchFamily="34" charset="0"/>
            </a:endParaRPr>
          </a:p>
          <a:p>
            <a:pPr marL="0" indent="0">
              <a:lnSpc>
                <a:spcPct val="11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Lithuanian Land Forces (photographer), ‘Will to Fight’ 					&lt;https://</a:t>
            </a:r>
            <a:r>
              <a:rPr lang="en-GB" sz="1350" b="0" i="0" u="none" strike="noStrike" dirty="0" err="1">
                <a:effectLst/>
                <a:latin typeface="Calibri" panose="020F0502020204030204" pitchFamily="34" charset="0"/>
                <a:cs typeface="Calibri" panose="020F0502020204030204" pitchFamily="34" charset="0"/>
              </a:rPr>
              <a:t>www.rand.org</a:t>
            </a:r>
            <a:r>
              <a:rPr lang="en-GB" sz="1350" b="0" i="0" u="none" strike="noStrike" dirty="0">
                <a:effectLst/>
                <a:latin typeface="Calibri" panose="020F0502020204030204" pitchFamily="34" charset="0"/>
                <a:cs typeface="Calibri" panose="020F0502020204030204" pitchFamily="34" charset="0"/>
              </a:rPr>
              <a:t>/pubs/</a:t>
            </a:r>
            <a:r>
              <a:rPr lang="en-GB" sz="1350" b="0" i="0" u="none" strike="noStrike" dirty="0" err="1">
                <a:effectLst/>
                <a:latin typeface="Calibri" panose="020F0502020204030204" pitchFamily="34" charset="0"/>
                <a:cs typeface="Calibri" panose="020F0502020204030204" pitchFamily="34" charset="0"/>
              </a:rPr>
              <a:t>research_briefs</a:t>
            </a:r>
            <a:r>
              <a:rPr lang="en-GB" sz="1350" b="0" i="0" u="none" strike="noStrike" dirty="0">
                <a:effectLst/>
                <a:latin typeface="Calibri" panose="020F0502020204030204" pitchFamily="34" charset="0"/>
                <a:cs typeface="Calibri" panose="020F0502020204030204" pitchFamily="34" charset="0"/>
              </a:rPr>
              <a:t>/RB10040.html&gt; </a:t>
            </a:r>
            <a:r>
              <a:rPr lang="en-GB" sz="1350" b="0" i="0" dirty="0">
                <a:effectLst/>
                <a:latin typeface="Calibri" panose="020F0502020204030204" pitchFamily="34" charset="0"/>
                <a:cs typeface="Calibri" panose="020F0502020204030204" pitchFamily="34" charset="0"/>
              </a:rPr>
              <a:t>[accessed 17 December 2023]</a:t>
            </a:r>
          </a:p>
          <a:p>
            <a:pPr marL="0" indent="0">
              <a:lnSpc>
                <a:spcPct val="110000"/>
              </a:lnSpc>
              <a:spcBef>
                <a:spcPts val="600"/>
              </a:spcBef>
              <a:buNone/>
              <a:defRPr/>
            </a:pPr>
            <a:r>
              <a:rPr lang="en-GB" sz="1350" b="0" i="0" u="none" strike="noStrike" dirty="0">
                <a:effectLst/>
                <a:latin typeface="Calibri" panose="020F0502020204030204" pitchFamily="34" charset="0"/>
                <a:cs typeface="Calibri" panose="020F0502020204030204" pitchFamily="34" charset="0"/>
              </a:rPr>
              <a:t>McWhorter, Jeffrey </a:t>
            </a:r>
            <a:r>
              <a:rPr lang="en-GB" sz="1350" dirty="0">
                <a:latin typeface="Calibri" panose="020F0502020204030204" pitchFamily="34" charset="0"/>
                <a:cs typeface="Calibri" panose="020F0502020204030204" pitchFamily="34" charset="0"/>
              </a:rPr>
              <a:t>(photographer), ‘Donald Trump speaks during a campaign rally in Dallas’				 	&lt;https://</a:t>
            </a:r>
            <a:r>
              <a:rPr lang="en-GB" sz="1350" dirty="0" err="1">
                <a:latin typeface="Calibri" panose="020F0502020204030204" pitchFamily="34" charset="0"/>
                <a:cs typeface="Calibri" panose="020F0502020204030204" pitchFamily="34" charset="0"/>
              </a:rPr>
              <a:t>www.alamy.com</a:t>
            </a:r>
            <a:r>
              <a:rPr lang="en-GB" sz="1350" dirty="0">
                <a:latin typeface="Calibri" panose="020F0502020204030204" pitchFamily="34" charset="0"/>
                <a:cs typeface="Calibri" panose="020F0502020204030204" pitchFamily="34" charset="0"/>
              </a:rPr>
              <a:t>/president-donald-trump-speaks-during-a-campaign-rally-thursday-oct-17-2019-at-the-american-airlines-center-in-dallas-ap-	photojeffrey-mcwhorter-image510096526.html&gt; [accessed 17 December 2023]</a:t>
            </a:r>
            <a:endParaRPr lang="en-GB" sz="1350" b="0" i="0" dirty="0">
              <a:effectLst/>
              <a:latin typeface="Calibri" panose="020F0502020204030204" pitchFamily="34" charset="0"/>
              <a:cs typeface="Calibri" panose="020F0502020204030204" pitchFamily="34" charset="0"/>
            </a:endParaRPr>
          </a:p>
          <a:p>
            <a:pPr marL="0" indent="0">
              <a:lnSpc>
                <a:spcPct val="110000"/>
              </a:lnSpc>
              <a:spcBef>
                <a:spcPts val="600"/>
              </a:spcBef>
              <a:buNone/>
              <a:defRPr/>
            </a:pPr>
            <a:endParaRPr lang="en-GB" sz="1350" b="0" i="0" dirty="0">
              <a:effectLst/>
              <a:latin typeface="Calibri" panose="020F0502020204030204" pitchFamily="34" charset="0"/>
              <a:cs typeface="Calibri" panose="020F0502020204030204" pitchFamily="34" charset="0"/>
            </a:endParaRPr>
          </a:p>
        </p:txBody>
      </p:sp>
      <p:sp>
        <p:nvSpPr>
          <p:cNvPr id="6" name="Title 1">
            <a:extLst>
              <a:ext uri="{FF2B5EF4-FFF2-40B4-BE49-F238E27FC236}">
                <a16:creationId xmlns:a16="http://schemas.microsoft.com/office/drawing/2014/main" id="{598E1741-AFB2-4B21-9777-64C01504C323}"/>
              </a:ext>
            </a:extLst>
          </p:cNvPr>
          <p:cNvSpPr>
            <a:spLocks noGrp="1"/>
          </p:cNvSpPr>
          <p:nvPr>
            <p:ph type="title"/>
          </p:nvPr>
        </p:nvSpPr>
        <p:spPr>
          <a:xfrm>
            <a:off x="165100" y="122237"/>
            <a:ext cx="10515600" cy="1325563"/>
          </a:xfrm>
        </p:spPr>
        <p:txBody>
          <a:bodyPr/>
          <a:lstStyle/>
          <a:p>
            <a:r>
              <a:rPr lang="en-GB" b="1">
                <a:latin typeface="Abadi MT Condensed Extra Bold" panose="020B0306030101010103" pitchFamily="34" charset="77"/>
              </a:rPr>
              <a:t>Bibliography - Images</a:t>
            </a:r>
          </a:p>
        </p:txBody>
      </p:sp>
    </p:spTree>
    <p:extLst>
      <p:ext uri="{BB962C8B-B14F-4D97-AF65-F5344CB8AC3E}">
        <p14:creationId xmlns:p14="http://schemas.microsoft.com/office/powerpoint/2010/main" val="497511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F51E068-E315-7D50-26B8-1C95F9AFD75D}"/>
              </a:ext>
            </a:extLst>
          </p:cNvPr>
          <p:cNvSpPr>
            <a:spLocks noGrp="1"/>
          </p:cNvSpPr>
          <p:nvPr>
            <p:ph idx="1"/>
          </p:nvPr>
        </p:nvSpPr>
        <p:spPr>
          <a:xfrm>
            <a:off x="165100" y="1181100"/>
            <a:ext cx="11785599" cy="5474732"/>
          </a:xfrm>
        </p:spPr>
        <p:txBody>
          <a:bodyPr>
            <a:normAutofit/>
          </a:bodyPr>
          <a:lstStyle/>
          <a:p>
            <a:pPr marL="0" marR="0" lvl="0" indent="0" algn="l" defTabSz="914400" rtl="0" eaLnBrk="1" fontAlgn="auto" latinLnBrk="0" hangingPunct="1">
              <a:lnSpc>
                <a:spcPct val="110000"/>
              </a:lnSpc>
              <a:spcBef>
                <a:spcPts val="600"/>
              </a:spcBef>
              <a:spcAft>
                <a:spcPts val="0"/>
              </a:spcAft>
              <a:buClrTx/>
              <a:buSzTx/>
              <a:buFontTx/>
              <a:buNone/>
              <a:tabLst/>
              <a:defRPr/>
            </a:pPr>
            <a:r>
              <a:rPr lang="en-GB" sz="1350" dirty="0">
                <a:latin typeface="Calibri" panose="020F0502020204030204" pitchFamily="34" charset="0"/>
                <a:cs typeface="Calibri" panose="020F0502020204030204" pitchFamily="34" charset="0"/>
              </a:rPr>
              <a:t>Ministry of Defence (photographer), ‘</a:t>
            </a:r>
            <a:r>
              <a:rPr lang="en-GB" sz="1350" b="0" i="0" u="none" strike="noStrike" dirty="0">
                <a:effectLst/>
                <a:latin typeface="Calibri" panose="020F0502020204030204" pitchFamily="34" charset="0"/>
                <a:cs typeface="Calibri" panose="020F0502020204030204" pitchFamily="34" charset="0"/>
              </a:rPr>
              <a:t>Women to serve in close combat roles in the British military</a:t>
            </a:r>
            <a:r>
              <a:rPr lang="en-GB" sz="1350" dirty="0">
                <a:latin typeface="Calibri" panose="020F0502020204030204" pitchFamily="34" charset="0"/>
                <a:cs typeface="Calibri" panose="020F0502020204030204" pitchFamily="34" charset="0"/>
              </a:rPr>
              <a:t>’ 				&lt;https://</a:t>
            </a:r>
            <a:r>
              <a:rPr lang="en-GB" sz="1350" dirty="0" err="1">
                <a:latin typeface="Calibri" panose="020F0502020204030204" pitchFamily="34" charset="0"/>
                <a:cs typeface="Calibri" panose="020F0502020204030204" pitchFamily="34" charset="0"/>
              </a:rPr>
              <a:t>www.bbc.com</a:t>
            </a:r>
            <a:r>
              <a:rPr lang="en-GB" sz="1350" dirty="0">
                <a:latin typeface="Calibri" panose="020F0502020204030204" pitchFamily="34" charset="0"/>
                <a:cs typeface="Calibri" panose="020F0502020204030204" pitchFamily="34" charset="0"/>
              </a:rPr>
              <a:t>/news/uk-36746917&gt; </a:t>
            </a:r>
            <a:r>
              <a:rPr lang="en-GB" sz="1350" b="0" i="0" dirty="0">
                <a:effectLst/>
                <a:latin typeface="Calibri" panose="020F0502020204030204" pitchFamily="34" charset="0"/>
                <a:cs typeface="Calibri" panose="020F0502020204030204" pitchFamily="34" charset="0"/>
              </a:rPr>
              <a:t>[accessed 17 December 2023]</a:t>
            </a:r>
          </a:p>
          <a:p>
            <a:pPr marL="0" indent="0">
              <a:lnSpc>
                <a:spcPct val="110000"/>
              </a:lnSpc>
              <a:spcBef>
                <a:spcPts val="600"/>
              </a:spcBef>
              <a:buNone/>
              <a:defRPr/>
            </a:pPr>
            <a:r>
              <a:rPr lang="en-GB" sz="1350" b="0" i="0" dirty="0">
                <a:effectLst/>
                <a:latin typeface="Calibri" panose="020F0502020204030204" pitchFamily="34" charset="0"/>
                <a:cs typeface="Calibri" panose="020F0502020204030204" pitchFamily="34" charset="0"/>
              </a:rPr>
              <a:t>PA Wire (photographer) ‘Keely Hodgkinson celebrates’ 					&lt;https://</a:t>
            </a:r>
            <a:r>
              <a:rPr lang="en-GB" sz="1350" b="0" i="0" dirty="0" err="1">
                <a:effectLst/>
                <a:latin typeface="Calibri" panose="020F0502020204030204" pitchFamily="34" charset="0"/>
                <a:cs typeface="Calibri" panose="020F0502020204030204" pitchFamily="34" charset="0"/>
              </a:rPr>
              <a:t>www.independent.co.uk</a:t>
            </a:r>
            <a:r>
              <a:rPr lang="en-GB" sz="1350" b="0" i="0" dirty="0">
                <a:effectLst/>
                <a:latin typeface="Calibri" panose="020F0502020204030204" pitchFamily="34" charset="0"/>
                <a:cs typeface="Calibri" panose="020F0502020204030204" pitchFamily="34" charset="0"/>
              </a:rPr>
              <a:t>/sport/shellyann-fraserpryce-adam-gemili-tokyo-team-gb-keely-hodgkinson-b1874079.html</a:t>
            </a:r>
            <a:r>
              <a:rPr lang="en-GB" sz="1350" dirty="0">
                <a:latin typeface="Calibri" panose="020F0502020204030204" pitchFamily="34" charset="0"/>
                <a:cs typeface="Calibri" panose="020F0502020204030204" pitchFamily="34" charset="0"/>
              </a:rPr>
              <a:t>&gt; </a:t>
            </a:r>
            <a:r>
              <a:rPr lang="en-GB" sz="1350" b="0" i="0" dirty="0">
                <a:effectLst/>
                <a:latin typeface="Calibri" panose="020F0502020204030204" pitchFamily="34" charset="0"/>
                <a:cs typeface="Calibri" panose="020F0502020204030204" pitchFamily="34" charset="0"/>
              </a:rPr>
              <a:t>[accessed 17 	December 2023]</a:t>
            </a:r>
          </a:p>
          <a:p>
            <a:pPr marL="0" indent="0">
              <a:lnSpc>
                <a:spcPct val="100000"/>
              </a:lnSpc>
              <a:spcBef>
                <a:spcPts val="600"/>
              </a:spcBef>
              <a:buNone/>
            </a:pPr>
            <a:r>
              <a:rPr lang="en-GB" sz="1350" dirty="0">
                <a:latin typeface="Calibri" panose="020F0502020204030204" pitchFamily="34" charset="0"/>
                <a:cs typeface="Calibri" panose="020F0502020204030204" pitchFamily="34" charset="0"/>
              </a:rPr>
              <a:t>Tsikas, Mick (photographer), ‘</a:t>
            </a:r>
            <a:r>
              <a:rPr lang="en-GB" sz="1350" b="0" i="0" u="none" strike="noStrike" dirty="0">
                <a:effectLst/>
                <a:latin typeface="Calibri" panose="020F0502020204030204" pitchFamily="34" charset="0"/>
                <a:cs typeface="Calibri" panose="020F0502020204030204" pitchFamily="34" charset="0"/>
              </a:rPr>
              <a:t>If the politicians took a higher road, at least there would be pressure on the media to follow</a:t>
            </a:r>
            <a:r>
              <a:rPr lang="en-GB" sz="1350" dirty="0">
                <a:latin typeface="Calibri" panose="020F0502020204030204" pitchFamily="34" charset="0"/>
                <a:cs typeface="Calibri" panose="020F0502020204030204" pitchFamily="34" charset="0"/>
              </a:rPr>
              <a:t>’	 	&lt;https://theconversation.com/if-politicians-want-more-trust-from-voters-they-need-to-start-behaving-with-civility-and-respect-99010&gt; 	[accessed 17 December 2023]</a:t>
            </a:r>
          </a:p>
          <a:p>
            <a:pPr marL="0" indent="0">
              <a:lnSpc>
                <a:spcPct val="110000"/>
              </a:lnSpc>
              <a:spcBef>
                <a:spcPts val="600"/>
              </a:spcBef>
              <a:buNone/>
            </a:pPr>
            <a:r>
              <a:rPr lang="en-GB" sz="1350" dirty="0">
                <a:latin typeface="Calibri" panose="020F0502020204030204" pitchFamily="34" charset="0"/>
                <a:cs typeface="Calibri" panose="020F0502020204030204" pitchFamily="34" charset="0"/>
              </a:rPr>
              <a:t>Reuters (photographer) ‘Roger Federer underwent triple knee surgery’				 	&lt;https://www.telegraph.co.uk/tennis/2022/02/02/roger-federer-facing-make-break-months-return-balance/&gt; </a:t>
            </a:r>
            <a:r>
              <a:rPr lang="en-GB" sz="1350" b="0" i="0" dirty="0">
                <a:effectLst/>
                <a:latin typeface="Calibri" panose="020F0502020204030204" pitchFamily="34" charset="0"/>
                <a:cs typeface="Calibri" panose="020F0502020204030204" pitchFamily="34" charset="0"/>
              </a:rPr>
              <a:t>[accessed 17 December 2023]</a:t>
            </a:r>
            <a:endParaRPr lang="en-GB" sz="1350" dirty="0">
              <a:latin typeface="Calibri" panose="020F0502020204030204" pitchFamily="34" charset="0"/>
              <a:cs typeface="Calibri" panose="020F0502020204030204" pitchFamily="34" charset="0"/>
            </a:endParaRPr>
          </a:p>
          <a:p>
            <a:pPr marL="0" indent="0">
              <a:lnSpc>
                <a:spcPct val="110000"/>
              </a:lnSpc>
              <a:spcBef>
                <a:spcPts val="600"/>
              </a:spcBef>
              <a:buNone/>
            </a:pPr>
            <a:r>
              <a:rPr lang="en-GB" sz="1350" dirty="0">
                <a:latin typeface="Calibri" panose="020F0502020204030204" pitchFamily="34" charset="0"/>
                <a:cs typeface="Calibri" panose="020F0502020204030204" pitchFamily="34" charset="0"/>
              </a:rPr>
              <a:t>Sky Sports (photographer),  						&lt;https://</a:t>
            </a:r>
            <a:r>
              <a:rPr lang="en-GB" sz="1350" dirty="0" err="1">
                <a:latin typeface="Calibri" panose="020F0502020204030204" pitchFamily="34" charset="0"/>
                <a:cs typeface="Calibri" panose="020F0502020204030204" pitchFamily="34" charset="0"/>
              </a:rPr>
              <a:t>www.skysports.com</a:t>
            </a:r>
            <a:r>
              <a:rPr lang="en-GB" sz="1350" dirty="0">
                <a:latin typeface="Calibri" panose="020F0502020204030204" pitchFamily="34" charset="0"/>
                <a:cs typeface="Calibri" panose="020F0502020204030204" pitchFamily="34" charset="0"/>
              </a:rPr>
              <a:t>/football/news/11096/8916447/premier-league-former-manchester-united-manager-sir-alex-ferguson-reveals-	blueprint&gt;  </a:t>
            </a:r>
            <a:r>
              <a:rPr lang="en-GB" sz="1350" b="0" i="0" dirty="0">
                <a:effectLst/>
                <a:latin typeface="Calibri" panose="020F0502020204030204" pitchFamily="34" charset="0"/>
                <a:cs typeface="Calibri" panose="020F0502020204030204" pitchFamily="34" charset="0"/>
              </a:rPr>
              <a:t>[accessed 17 December 2023]</a:t>
            </a:r>
          </a:p>
          <a:p>
            <a:pPr marL="0" indent="0">
              <a:lnSpc>
                <a:spcPct val="110000"/>
              </a:lnSpc>
              <a:spcBef>
                <a:spcPts val="600"/>
              </a:spcBef>
              <a:buNone/>
            </a:pPr>
            <a:r>
              <a:rPr lang="en-GB" sz="1350" dirty="0">
                <a:latin typeface="Calibri" panose="020F0502020204030204" pitchFamily="34" charset="0"/>
                <a:cs typeface="Calibri" panose="020F0502020204030204" pitchFamily="34" charset="0"/>
              </a:rPr>
              <a:t>Sky News, ‘</a:t>
            </a:r>
            <a:r>
              <a:rPr lang="en-GB" sz="1350" b="0" i="0" u="none" strike="noStrike" dirty="0">
                <a:effectLst/>
                <a:latin typeface="Calibri" panose="020F0502020204030204" pitchFamily="34" charset="0"/>
                <a:cs typeface="Calibri" panose="020F0502020204030204" pitchFamily="34" charset="0"/>
              </a:rPr>
              <a:t>The 2010s saw four prime ministers and three referendums</a:t>
            </a:r>
            <a:r>
              <a:rPr lang="en-GB" sz="1350" dirty="0">
                <a:latin typeface="Calibri" panose="020F0502020204030204" pitchFamily="34" charset="0"/>
                <a:cs typeface="Calibri" panose="020F0502020204030204" pitchFamily="34" charset="0"/>
              </a:rPr>
              <a:t>’ 							&lt;</a:t>
            </a:r>
            <a:r>
              <a:rPr lang="en-GB" sz="1350" b="0" i="0" u="none" strike="noStrike" dirty="0">
                <a:effectLst/>
                <a:latin typeface="Calibri" panose="020F0502020204030204" pitchFamily="34" charset="0"/>
                <a:cs typeface="Calibri" panose="020F0502020204030204" pitchFamily="34" charset="0"/>
              </a:rPr>
              <a:t>https://</a:t>
            </a:r>
            <a:r>
              <a:rPr lang="en-GB" sz="1350" b="0" i="0" u="none" strike="noStrike" dirty="0" err="1">
                <a:effectLst/>
                <a:latin typeface="Calibri" panose="020F0502020204030204" pitchFamily="34" charset="0"/>
                <a:cs typeface="Calibri" panose="020F0502020204030204" pitchFamily="34" charset="0"/>
              </a:rPr>
              <a:t>news.sky.com</a:t>
            </a:r>
            <a:r>
              <a:rPr lang="en-GB" sz="1350" b="0" i="0" u="none" strike="noStrike" dirty="0">
                <a:effectLst/>
                <a:latin typeface="Calibri" panose="020F0502020204030204" pitchFamily="34" charset="0"/>
                <a:cs typeface="Calibri" panose="020F0502020204030204" pitchFamily="34" charset="0"/>
              </a:rPr>
              <a:t>/story/the-2010s-a-decade-that-shook-the-foundations-of-british-politics-11894896</a:t>
            </a:r>
            <a:r>
              <a:rPr lang="en-GB" sz="1350" dirty="0">
                <a:latin typeface="Calibri" panose="020F0502020204030204" pitchFamily="34" charset="0"/>
                <a:cs typeface="Calibri" panose="020F0502020204030204" pitchFamily="34" charset="0"/>
              </a:rPr>
              <a:t>&gt; [accessed 17 December 2023]</a:t>
            </a:r>
          </a:p>
          <a:p>
            <a:pPr marL="0" indent="0">
              <a:lnSpc>
                <a:spcPct val="110000"/>
              </a:lnSpc>
              <a:spcBef>
                <a:spcPts val="600"/>
              </a:spcBef>
              <a:buNone/>
            </a:pPr>
            <a:r>
              <a:rPr lang="en-GB" sz="1350" dirty="0">
                <a:latin typeface="Calibri" panose="020F0502020204030204" pitchFamily="34" charset="0"/>
                <a:cs typeface="Calibri" panose="020F0502020204030204" pitchFamily="34" charset="0"/>
              </a:rPr>
              <a:t>Unknown (photographer) 									&lt;https://</a:t>
            </a:r>
            <a:r>
              <a:rPr lang="en-GB" sz="1350" dirty="0" err="1">
                <a:latin typeface="Calibri" panose="020F0502020204030204" pitchFamily="34" charset="0"/>
                <a:cs typeface="Calibri" panose="020F0502020204030204" pitchFamily="34" charset="0"/>
              </a:rPr>
              <a:t>www.linkedin.com</a:t>
            </a:r>
            <a:r>
              <a:rPr lang="en-GB" sz="1350" dirty="0">
                <a:latin typeface="Calibri" panose="020F0502020204030204" pitchFamily="34" charset="0"/>
                <a:cs typeface="Calibri" panose="020F0502020204030204" pitchFamily="34" charset="0"/>
              </a:rPr>
              <a:t>/pulse/why-empowering-women-vital-successful-business-</a:t>
            </a:r>
            <a:r>
              <a:rPr lang="en-GB" sz="1350" dirty="0" err="1">
                <a:latin typeface="Calibri" panose="020F0502020204030204" pitchFamily="34" charset="0"/>
                <a:cs typeface="Calibri" panose="020F0502020204030204" pitchFamily="34" charset="0"/>
              </a:rPr>
              <a:t>gerald</a:t>
            </a:r>
            <a:r>
              <a:rPr lang="en-GB" sz="1350" dirty="0">
                <a:latin typeface="Calibri" panose="020F0502020204030204" pitchFamily="34" charset="0"/>
                <a:cs typeface="Calibri" panose="020F0502020204030204" pitchFamily="34" charset="0"/>
              </a:rPr>
              <a:t>-</a:t>
            </a:r>
            <a:r>
              <a:rPr lang="en-GB" sz="1350" dirty="0" err="1">
                <a:latin typeface="Calibri" panose="020F0502020204030204" pitchFamily="34" charset="0"/>
                <a:cs typeface="Calibri" panose="020F0502020204030204" pitchFamily="34" charset="0"/>
              </a:rPr>
              <a:t>kühr</a:t>
            </a:r>
            <a:r>
              <a:rPr lang="en-GB" sz="1350" dirty="0">
                <a:latin typeface="Calibri" panose="020F0502020204030204" pitchFamily="34" charset="0"/>
                <a:cs typeface="Calibri" panose="020F0502020204030204" pitchFamily="34" charset="0"/>
              </a:rPr>
              <a:t>&gt; [accessed 04 January 2024]</a:t>
            </a:r>
          </a:p>
          <a:p>
            <a:pPr marL="0" indent="0">
              <a:lnSpc>
                <a:spcPct val="100000"/>
              </a:lnSpc>
              <a:spcBef>
                <a:spcPts val="600"/>
              </a:spcBef>
              <a:buNone/>
            </a:pPr>
            <a:r>
              <a:rPr lang="en-GB" sz="1350" dirty="0">
                <a:latin typeface="Calibri" panose="020F0502020204030204" pitchFamily="34" charset="0"/>
                <a:cs typeface="Calibri" panose="020F0502020204030204" pitchFamily="34" charset="0"/>
              </a:rPr>
              <a:t>Unknown (photographer)</a:t>
            </a:r>
            <a:r>
              <a:rPr lang="en-GB" sz="1350" b="0" i="0" dirty="0">
                <a:effectLst/>
                <a:latin typeface="Calibri" panose="020F0502020204030204" pitchFamily="34" charset="0"/>
                <a:cs typeface="Calibri" panose="020F0502020204030204" pitchFamily="34" charset="0"/>
              </a:rPr>
              <a:t>, ‘Qing-era representation of Sun Tzu’ 						&lt;https://</a:t>
            </a:r>
            <a:r>
              <a:rPr lang="en-GB" sz="1350" b="0" i="0" dirty="0" err="1">
                <a:effectLst/>
                <a:latin typeface="Calibri" panose="020F0502020204030204" pitchFamily="34" charset="0"/>
                <a:cs typeface="Calibri" panose="020F0502020204030204" pitchFamily="34" charset="0"/>
              </a:rPr>
              <a:t>en.wikipedia.org</a:t>
            </a:r>
            <a:r>
              <a:rPr lang="en-GB" sz="1350" b="0" i="0" dirty="0">
                <a:effectLst/>
                <a:latin typeface="Calibri" panose="020F0502020204030204" pitchFamily="34" charset="0"/>
                <a:cs typeface="Calibri" panose="020F0502020204030204" pitchFamily="34" charset="0"/>
              </a:rPr>
              <a:t>/wiki/</a:t>
            </a:r>
            <a:r>
              <a:rPr lang="en-GB" sz="1350" b="0" i="0" dirty="0" err="1">
                <a:effectLst/>
                <a:latin typeface="Calibri" panose="020F0502020204030204" pitchFamily="34" charset="0"/>
                <a:cs typeface="Calibri" panose="020F0502020204030204" pitchFamily="34" charset="0"/>
              </a:rPr>
              <a:t>Sun_Tzu</a:t>
            </a:r>
            <a:r>
              <a:rPr lang="en-GB" sz="1350" b="0" i="0" dirty="0">
                <a:effectLst/>
                <a:latin typeface="Calibri" panose="020F0502020204030204" pitchFamily="34" charset="0"/>
                <a:cs typeface="Calibri" panose="020F0502020204030204" pitchFamily="34" charset="0"/>
              </a:rPr>
              <a:t>#/media/File:</a:t>
            </a:r>
            <a:r>
              <a:rPr lang="ja-JP" altLang="en-US" sz="1350" b="0" i="0">
                <a:effectLst/>
                <a:latin typeface="Calibri" panose="020F0502020204030204" pitchFamily="34" charset="0"/>
                <a:cs typeface="Calibri" panose="020F0502020204030204" pitchFamily="34" charset="0"/>
              </a:rPr>
              <a:t>吴司马孙武</a:t>
            </a:r>
            <a:r>
              <a:rPr lang="en-US" altLang="ja-JP" sz="1350" b="0" i="0" dirty="0">
                <a:effectLst/>
                <a:latin typeface="Calibri" panose="020F0502020204030204" pitchFamily="34" charset="0"/>
                <a:cs typeface="Calibri" panose="020F0502020204030204" pitchFamily="34" charset="0"/>
              </a:rPr>
              <a:t>.</a:t>
            </a:r>
            <a:r>
              <a:rPr lang="en-GB" sz="1350" b="0" i="0" dirty="0">
                <a:effectLst/>
                <a:latin typeface="Calibri" panose="020F0502020204030204" pitchFamily="34" charset="0"/>
                <a:cs typeface="Calibri" panose="020F0502020204030204" pitchFamily="34" charset="0"/>
              </a:rPr>
              <a:t>jpg&gt; [accessed 17 December 2023]</a:t>
            </a:r>
            <a:endParaRPr lang="en-GB" sz="1350" b="1" i="0" u="sng" strike="noStrike" dirty="0">
              <a:effectLst/>
              <a:latin typeface="Calibri" panose="020F0502020204030204" pitchFamily="34" charset="0"/>
              <a:cs typeface="Calibri" panose="020F0502020204030204" pitchFamily="34" charset="0"/>
            </a:endParaRPr>
          </a:p>
        </p:txBody>
      </p:sp>
      <p:sp>
        <p:nvSpPr>
          <p:cNvPr id="8" name="Title 1">
            <a:extLst>
              <a:ext uri="{FF2B5EF4-FFF2-40B4-BE49-F238E27FC236}">
                <a16:creationId xmlns:a16="http://schemas.microsoft.com/office/drawing/2014/main" id="{8C146624-165B-E7CC-F95F-40A140AE2610}"/>
              </a:ext>
            </a:extLst>
          </p:cNvPr>
          <p:cNvSpPr>
            <a:spLocks noGrp="1"/>
          </p:cNvSpPr>
          <p:nvPr>
            <p:ph type="title"/>
          </p:nvPr>
        </p:nvSpPr>
        <p:spPr>
          <a:xfrm>
            <a:off x="165100" y="122237"/>
            <a:ext cx="10515600" cy="1325563"/>
          </a:xfrm>
        </p:spPr>
        <p:txBody>
          <a:bodyPr/>
          <a:lstStyle/>
          <a:p>
            <a:r>
              <a:rPr lang="en-GB" b="1">
                <a:latin typeface="Abadi MT Condensed Extra Bold" panose="020B0306030101010103" pitchFamily="34" charset="77"/>
              </a:rPr>
              <a:t>Bibliography - Images</a:t>
            </a:r>
          </a:p>
        </p:txBody>
      </p:sp>
    </p:spTree>
    <p:extLst>
      <p:ext uri="{BB962C8B-B14F-4D97-AF65-F5344CB8AC3E}">
        <p14:creationId xmlns:p14="http://schemas.microsoft.com/office/powerpoint/2010/main" val="39883300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TM10001106[[fn=Badge]] (1)</Template>
  <TotalTime>6062</TotalTime>
  <Words>4680</Words>
  <Application>Microsoft Macintosh PowerPoint</Application>
  <PresentationFormat>Widescreen</PresentationFormat>
  <Paragraphs>201</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Abadi MT Condensed Extra Bold</vt:lpstr>
      <vt:lpstr>Arial</vt:lpstr>
      <vt:lpstr>Calibri</vt:lpstr>
      <vt:lpstr>Calibri Light</vt:lpstr>
      <vt:lpstr>Merriweather</vt:lpstr>
      <vt:lpstr>Office Theme</vt:lpstr>
      <vt:lpstr>How has Sun Tzu's Art of War influenced modern-day lives?</vt:lpstr>
      <vt:lpstr>Index</vt:lpstr>
      <vt:lpstr>Introduction –  Who is Sun Tzu &amp; the Art of War?</vt:lpstr>
      <vt:lpstr>So…  How has Art of War influenced the world? </vt:lpstr>
      <vt:lpstr>Military/ Warfare</vt:lpstr>
      <vt:lpstr>Sport</vt:lpstr>
      <vt:lpstr>Politics</vt:lpstr>
      <vt:lpstr>Business</vt:lpstr>
      <vt:lpstr>Bibliography</vt:lpstr>
      <vt:lpstr>Bibliography - Images</vt:lpstr>
      <vt:lpstr>Bibliography - Images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british military's view of Sun Tzu's Art of War</dc:title>
  <dc:creator>Katie Pullen-O'Brien (2219958)</dc:creator>
  <cp:lastModifiedBy>Katie Pullen-O'Brien (2219958)</cp:lastModifiedBy>
  <cp:revision>75</cp:revision>
  <dcterms:created xsi:type="dcterms:W3CDTF">2023-12-31T16:55:36Z</dcterms:created>
  <dcterms:modified xsi:type="dcterms:W3CDTF">2024-01-10T17:23:16Z</dcterms:modified>
</cp:coreProperties>
</file>