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changesInfos/changesInfo1.xml" ContentType="application/vnd.ms-powerpoint.changesinfo+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
  </p:notesMasterIdLst>
  <p:handoutMasterIdLst>
    <p:handoutMasterId r:id="rId6"/>
  </p:handoutMasterIdLst>
  <p:sldIdLst>
    <p:sldId id="257" r:id="rId2"/>
    <p:sldId id="259" r:id="rId3"/>
    <p:sldId id="258" r:id="rId4"/>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E8B1B3-8F67-4A38-A873-22890BEDB7C3}" v="1" dt="2021-07-25T18:13:55.9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3" autoAdjust="0"/>
    <p:restoredTop sz="99614" autoAdjust="0"/>
  </p:normalViewPr>
  <p:slideViewPr>
    <p:cSldViewPr snapToGrid="0">
      <p:cViewPr>
        <p:scale>
          <a:sx n="69" d="100"/>
          <a:sy n="69" d="100"/>
        </p:scale>
        <p:origin x="-560" y="-12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11" Type="http://schemas.microsoft.com/office/2015/10/relationships/revisionInfo" Target="revisionInfo.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rora Copae" userId="9f8b21a6021e9cc2" providerId="LiveId" clId="{97E8B1B3-8F67-4A38-A873-22890BEDB7C3}"/>
    <pc:docChg chg="undo custSel addSld modSld sldOrd">
      <pc:chgData name="Aurora Copae" userId="9f8b21a6021e9cc2" providerId="LiveId" clId="{97E8B1B3-8F67-4A38-A873-22890BEDB7C3}" dt="2021-07-25T19:13:29.714" v="5"/>
      <pc:docMkLst>
        <pc:docMk/>
      </pc:docMkLst>
      <pc:sldChg chg="addSp modSp mod ord">
        <pc:chgData name="Aurora Copae" userId="9f8b21a6021e9cc2" providerId="LiveId" clId="{97E8B1B3-8F67-4A38-A873-22890BEDB7C3}" dt="2021-07-25T19:13:29.714" v="5"/>
        <pc:sldMkLst>
          <pc:docMk/>
          <pc:sldMk cId="2265778191" sldId="256"/>
        </pc:sldMkLst>
        <pc:spChg chg="mod">
          <ac:chgData name="Aurora Copae" userId="9f8b21a6021e9cc2" providerId="LiveId" clId="{97E8B1B3-8F67-4A38-A873-22890BEDB7C3}" dt="2021-07-25T19:13:23.838" v="2" actId="14100"/>
          <ac:spMkLst>
            <pc:docMk/>
            <pc:sldMk cId="2265778191" sldId="256"/>
            <ac:spMk id="22" creationId="{7048F0A3-37AA-4972-93E1-BC3CC3BB4975}"/>
          </ac:spMkLst>
        </pc:spChg>
        <pc:picChg chg="add mod">
          <ac:chgData name="Aurora Copae" userId="9f8b21a6021e9cc2" providerId="LiveId" clId="{97E8B1B3-8F67-4A38-A873-22890BEDB7C3}" dt="2021-07-25T18:13:55.976" v="0" actId="571"/>
          <ac:picMkLst>
            <pc:docMk/>
            <pc:sldMk cId="2265778191" sldId="256"/>
            <ac:picMk id="13" creationId="{58F5D96C-DE19-4F40-ADEA-5702F888AD87}"/>
          </ac:picMkLst>
        </pc:picChg>
      </pc:sldChg>
      <pc:sldChg chg="new">
        <pc:chgData name="Aurora Copae" userId="9f8b21a6021e9cc2" providerId="LiveId" clId="{97E8B1B3-8F67-4A38-A873-22890BEDB7C3}" dt="2021-07-25T19:13:27.003" v="3" actId="680"/>
        <pc:sldMkLst>
          <pc:docMk/>
          <pc:sldMk cId="1496467157" sldId="25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67CEEFFD-DD98-4A7D-8E05-98908479C996}" type="datetimeFigureOut">
              <a:rPr lang="en-IN" smtClean="0"/>
              <a:pPr/>
              <a:t>28-07-2021</a:t>
            </a:fld>
            <a:endParaRPr lang="en-IN"/>
          </a:p>
        </p:txBody>
      </p:sp>
      <p:sp>
        <p:nvSpPr>
          <p:cNvPr id="4" name="Footer Placeholder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en-IN"/>
          </a:p>
        </p:txBody>
      </p:sp>
      <p:sp>
        <p:nvSpPr>
          <p:cNvPr id="5" name="Slide Number Placeholder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7C2100EF-78D0-4994-AFB9-FDA09E14B1ED}" type="slidenum">
              <a:rPr lang="en-IN" smtClean="0"/>
              <a:pPr/>
              <a:t>‹#›</a:t>
            </a:fld>
            <a:endParaRPr lang="en-IN"/>
          </a:p>
        </p:txBody>
      </p:sp>
    </p:spTree>
    <p:extLst>
      <p:ext uri="{BB962C8B-B14F-4D97-AF65-F5344CB8AC3E}">
        <p14:creationId xmlns="" xmlns:p14="http://schemas.microsoft.com/office/powerpoint/2010/main" val="35739265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C5F9586C-04AC-4B25-8E52-809AD51C5FA7}" type="datetimeFigureOut">
              <a:rPr lang="en-IN" smtClean="0"/>
              <a:pPr/>
              <a:t>28-07-2021</a:t>
            </a:fld>
            <a:endParaRPr lang="en-IN"/>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9EBE7A62-2583-4FFE-9D22-4525BF0806CC}" type="slidenum">
              <a:rPr lang="en-IN" smtClean="0"/>
              <a:pPr/>
              <a:t>‹#›</a:t>
            </a:fld>
            <a:endParaRPr lang="en-IN"/>
          </a:p>
        </p:txBody>
      </p:sp>
    </p:spTree>
    <p:extLst>
      <p:ext uri="{BB962C8B-B14F-4D97-AF65-F5344CB8AC3E}">
        <p14:creationId xmlns="" xmlns:p14="http://schemas.microsoft.com/office/powerpoint/2010/main" val="3383086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EBE7A62-2583-4FFE-9D22-4525BF0806CC}" type="slidenum">
              <a:rPr lang="en-IN" smtClean="0"/>
              <a:pPr/>
              <a:t>2</a:t>
            </a:fld>
            <a:endParaRPr lang="en-IN"/>
          </a:p>
        </p:txBody>
      </p:sp>
    </p:spTree>
    <p:extLst>
      <p:ext uri="{BB962C8B-B14F-4D97-AF65-F5344CB8AC3E}">
        <p14:creationId xmlns="" xmlns:p14="http://schemas.microsoft.com/office/powerpoint/2010/main" val="816622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6E114C-92CD-4FEF-AB07-74323C224B84}" type="datetimeFigureOut">
              <a:rPr lang="en-IN" smtClean="0"/>
              <a:pPr/>
              <a:t>28-07-2021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7541420-FD94-4379-82AD-5A1F21F374E8}" type="slidenum">
              <a:rPr lang="en-IN" smtClean="0"/>
              <a:pPr/>
              <a:t>‹#›</a:t>
            </a:fld>
            <a:endParaRPr lang="en-IN"/>
          </a:p>
        </p:txBody>
      </p:sp>
    </p:spTree>
    <p:extLst>
      <p:ext uri="{BB962C8B-B14F-4D97-AF65-F5344CB8AC3E}">
        <p14:creationId xmlns="" xmlns:p14="http://schemas.microsoft.com/office/powerpoint/2010/main" val="2843247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6E114C-92CD-4FEF-AB07-74323C224B84}" type="datetimeFigureOut">
              <a:rPr lang="en-IN" smtClean="0"/>
              <a:pPr/>
              <a:t>28-07-2021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7541420-FD94-4379-82AD-5A1F21F374E8}" type="slidenum">
              <a:rPr lang="en-IN" smtClean="0"/>
              <a:pPr/>
              <a:t>‹#›</a:t>
            </a:fld>
            <a:endParaRPr lang="en-IN"/>
          </a:p>
        </p:txBody>
      </p:sp>
    </p:spTree>
    <p:extLst>
      <p:ext uri="{BB962C8B-B14F-4D97-AF65-F5344CB8AC3E}">
        <p14:creationId xmlns="" xmlns:p14="http://schemas.microsoft.com/office/powerpoint/2010/main" val="3634490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6E114C-92CD-4FEF-AB07-74323C224B84}" type="datetimeFigureOut">
              <a:rPr lang="en-IN" smtClean="0"/>
              <a:pPr/>
              <a:t>28-07-2021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7541420-FD94-4379-82AD-5A1F21F374E8}" type="slidenum">
              <a:rPr lang="en-IN" smtClean="0"/>
              <a:pPr/>
              <a:t>‹#›</a:t>
            </a:fld>
            <a:endParaRPr lang="en-IN"/>
          </a:p>
        </p:txBody>
      </p:sp>
    </p:spTree>
    <p:extLst>
      <p:ext uri="{BB962C8B-B14F-4D97-AF65-F5344CB8AC3E}">
        <p14:creationId xmlns="" xmlns:p14="http://schemas.microsoft.com/office/powerpoint/2010/main" val="3432490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6E114C-92CD-4FEF-AB07-74323C224B84}" type="datetimeFigureOut">
              <a:rPr lang="en-IN" smtClean="0"/>
              <a:pPr/>
              <a:t>28-07-2021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7541420-FD94-4379-82AD-5A1F21F374E8}" type="slidenum">
              <a:rPr lang="en-IN" smtClean="0"/>
              <a:pPr/>
              <a:t>‹#›</a:t>
            </a:fld>
            <a:endParaRPr lang="en-IN"/>
          </a:p>
        </p:txBody>
      </p:sp>
    </p:spTree>
    <p:extLst>
      <p:ext uri="{BB962C8B-B14F-4D97-AF65-F5344CB8AC3E}">
        <p14:creationId xmlns="" xmlns:p14="http://schemas.microsoft.com/office/powerpoint/2010/main" val="790056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6E114C-92CD-4FEF-AB07-74323C224B84}" type="datetimeFigureOut">
              <a:rPr lang="en-IN" smtClean="0"/>
              <a:pPr/>
              <a:t>28-07-2021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7541420-FD94-4379-82AD-5A1F21F374E8}" type="slidenum">
              <a:rPr lang="en-IN" smtClean="0"/>
              <a:pPr/>
              <a:t>‹#›</a:t>
            </a:fld>
            <a:endParaRPr lang="en-IN"/>
          </a:p>
        </p:txBody>
      </p:sp>
    </p:spTree>
    <p:extLst>
      <p:ext uri="{BB962C8B-B14F-4D97-AF65-F5344CB8AC3E}">
        <p14:creationId xmlns="" xmlns:p14="http://schemas.microsoft.com/office/powerpoint/2010/main" val="1863976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6E114C-92CD-4FEF-AB07-74323C224B84}" type="datetimeFigureOut">
              <a:rPr lang="en-IN" smtClean="0"/>
              <a:pPr/>
              <a:t>28-07-2021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7541420-FD94-4379-82AD-5A1F21F374E8}" type="slidenum">
              <a:rPr lang="en-IN" smtClean="0"/>
              <a:pPr/>
              <a:t>‹#›</a:t>
            </a:fld>
            <a:endParaRPr lang="en-IN"/>
          </a:p>
        </p:txBody>
      </p:sp>
    </p:spTree>
    <p:extLst>
      <p:ext uri="{BB962C8B-B14F-4D97-AF65-F5344CB8AC3E}">
        <p14:creationId xmlns="" xmlns:p14="http://schemas.microsoft.com/office/powerpoint/2010/main" val="779062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6E114C-92CD-4FEF-AB07-74323C224B84}" type="datetimeFigureOut">
              <a:rPr lang="en-IN" smtClean="0"/>
              <a:pPr/>
              <a:t>28-07-2021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7541420-FD94-4379-82AD-5A1F21F374E8}" type="slidenum">
              <a:rPr lang="en-IN" smtClean="0"/>
              <a:pPr/>
              <a:t>‹#›</a:t>
            </a:fld>
            <a:endParaRPr lang="en-IN"/>
          </a:p>
        </p:txBody>
      </p:sp>
    </p:spTree>
    <p:extLst>
      <p:ext uri="{BB962C8B-B14F-4D97-AF65-F5344CB8AC3E}">
        <p14:creationId xmlns="" xmlns:p14="http://schemas.microsoft.com/office/powerpoint/2010/main" val="1894304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6E114C-92CD-4FEF-AB07-74323C224B84}" type="datetimeFigureOut">
              <a:rPr lang="en-IN" smtClean="0"/>
              <a:pPr/>
              <a:t>28-07-2021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7541420-FD94-4379-82AD-5A1F21F374E8}" type="slidenum">
              <a:rPr lang="en-IN" smtClean="0"/>
              <a:pPr/>
              <a:t>‹#›</a:t>
            </a:fld>
            <a:endParaRPr lang="en-IN"/>
          </a:p>
        </p:txBody>
      </p:sp>
    </p:spTree>
    <p:extLst>
      <p:ext uri="{BB962C8B-B14F-4D97-AF65-F5344CB8AC3E}">
        <p14:creationId xmlns="" xmlns:p14="http://schemas.microsoft.com/office/powerpoint/2010/main" val="332832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6E114C-92CD-4FEF-AB07-74323C224B84}" type="datetimeFigureOut">
              <a:rPr lang="en-IN" smtClean="0"/>
              <a:pPr/>
              <a:t>28-07-2021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7541420-FD94-4379-82AD-5A1F21F374E8}" type="slidenum">
              <a:rPr lang="en-IN" smtClean="0"/>
              <a:pPr/>
              <a:t>‹#›</a:t>
            </a:fld>
            <a:endParaRPr lang="en-IN"/>
          </a:p>
        </p:txBody>
      </p:sp>
    </p:spTree>
    <p:extLst>
      <p:ext uri="{BB962C8B-B14F-4D97-AF65-F5344CB8AC3E}">
        <p14:creationId xmlns="" xmlns:p14="http://schemas.microsoft.com/office/powerpoint/2010/main" val="1765989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6E114C-92CD-4FEF-AB07-74323C224B84}" type="datetimeFigureOut">
              <a:rPr lang="en-IN" smtClean="0"/>
              <a:pPr/>
              <a:t>28-07-2021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7541420-FD94-4379-82AD-5A1F21F374E8}" type="slidenum">
              <a:rPr lang="en-IN" smtClean="0"/>
              <a:pPr/>
              <a:t>‹#›</a:t>
            </a:fld>
            <a:endParaRPr lang="en-IN"/>
          </a:p>
        </p:txBody>
      </p:sp>
    </p:spTree>
    <p:extLst>
      <p:ext uri="{BB962C8B-B14F-4D97-AF65-F5344CB8AC3E}">
        <p14:creationId xmlns="" xmlns:p14="http://schemas.microsoft.com/office/powerpoint/2010/main" val="124662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6E114C-92CD-4FEF-AB07-74323C224B84}" type="datetimeFigureOut">
              <a:rPr lang="en-IN" smtClean="0"/>
              <a:pPr/>
              <a:t>28-07-2021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7541420-FD94-4379-82AD-5A1F21F374E8}" type="slidenum">
              <a:rPr lang="en-IN" smtClean="0"/>
              <a:pPr/>
              <a:t>‹#›</a:t>
            </a:fld>
            <a:endParaRPr lang="en-IN"/>
          </a:p>
        </p:txBody>
      </p:sp>
    </p:spTree>
    <p:extLst>
      <p:ext uri="{BB962C8B-B14F-4D97-AF65-F5344CB8AC3E}">
        <p14:creationId xmlns="" xmlns:p14="http://schemas.microsoft.com/office/powerpoint/2010/main" val="1703621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6E114C-92CD-4FEF-AB07-74323C224B84}" type="datetimeFigureOut">
              <a:rPr lang="en-IN" smtClean="0"/>
              <a:pPr/>
              <a:t>28-07-2021</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541420-FD94-4379-82AD-5A1F21F374E8}" type="slidenum">
              <a:rPr lang="en-IN" smtClean="0"/>
              <a:pPr/>
              <a:t>‹#›</a:t>
            </a:fld>
            <a:endParaRPr lang="en-IN"/>
          </a:p>
        </p:txBody>
      </p:sp>
    </p:spTree>
    <p:extLst>
      <p:ext uri="{BB962C8B-B14F-4D97-AF65-F5344CB8AC3E}">
        <p14:creationId xmlns="" xmlns:p14="http://schemas.microsoft.com/office/powerpoint/2010/main" val="135352856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1E11A73-E12F-42BE-A01A-E74F071B70CE}"/>
              </a:ext>
            </a:extLst>
          </p:cNvPr>
          <p:cNvSpPr>
            <a:spLocks noGrp="1"/>
          </p:cNvSpPr>
          <p:nvPr>
            <p:ph type="title"/>
          </p:nvPr>
        </p:nvSpPr>
        <p:spPr/>
        <p:txBody>
          <a:bodyPr>
            <a:normAutofit/>
          </a:bodyPr>
          <a:lstStyle/>
          <a:p>
            <a:pPr algn="ctr"/>
            <a:r>
              <a:rPr lang="en-GB" sz="2800" dirty="0" smtClean="0">
                <a:latin typeface="Arial" pitchFamily="34" charset="0"/>
                <a:cs typeface="Arial" pitchFamily="34" charset="0"/>
              </a:rPr>
              <a:t>University of Wales </a:t>
            </a:r>
            <a:br>
              <a:rPr lang="en-GB" sz="2800" dirty="0" smtClean="0">
                <a:latin typeface="Arial" pitchFamily="34" charset="0"/>
                <a:cs typeface="Arial" pitchFamily="34" charset="0"/>
              </a:rPr>
            </a:br>
            <a:r>
              <a:rPr lang="en-GB" sz="2800" dirty="0" smtClean="0">
                <a:latin typeface="Arial" pitchFamily="34" charset="0"/>
                <a:cs typeface="Arial" pitchFamily="34" charset="0"/>
              </a:rPr>
              <a:t>Trinity Saint David</a:t>
            </a:r>
            <a:endParaRPr lang="en-GB" sz="2800" dirty="0">
              <a:latin typeface="Arial" pitchFamily="34" charset="0"/>
              <a:cs typeface="Arial" pitchFamily="34" charset="0"/>
            </a:endParaRPr>
          </a:p>
        </p:txBody>
      </p:sp>
      <p:sp>
        <p:nvSpPr>
          <p:cNvPr id="3" name="Content Placeholder 2">
            <a:extLst>
              <a:ext uri="{FF2B5EF4-FFF2-40B4-BE49-F238E27FC236}">
                <a16:creationId xmlns="" xmlns:a16="http://schemas.microsoft.com/office/drawing/2014/main" id="{88CE4B6F-10F9-469D-9FC6-1EC3BB7D9EAC}"/>
              </a:ext>
            </a:extLst>
          </p:cNvPr>
          <p:cNvSpPr>
            <a:spLocks noGrp="1"/>
          </p:cNvSpPr>
          <p:nvPr>
            <p:ph idx="1"/>
          </p:nvPr>
        </p:nvSpPr>
        <p:spPr/>
        <p:txBody>
          <a:bodyPr>
            <a:normAutofit lnSpcReduction="10000"/>
          </a:bodyPr>
          <a:lstStyle/>
          <a:p>
            <a:pPr algn="ctr">
              <a:buNone/>
            </a:pPr>
            <a:endParaRPr lang="en-GB" dirty="0" smtClean="0"/>
          </a:p>
          <a:p>
            <a:pPr algn="ctr">
              <a:buNone/>
            </a:pPr>
            <a:r>
              <a:rPr lang="en-GB" sz="2200" dirty="0" smtClean="0">
                <a:latin typeface="Arial" pitchFamily="34" charset="0"/>
                <a:cs typeface="Arial" pitchFamily="34" charset="0"/>
              </a:rPr>
              <a:t>Introduction to Physiology </a:t>
            </a:r>
          </a:p>
          <a:p>
            <a:pPr algn="ctr">
              <a:buNone/>
            </a:pPr>
            <a:r>
              <a:rPr lang="en-GB" sz="2200" dirty="0" smtClean="0">
                <a:latin typeface="Arial" pitchFamily="34" charset="0"/>
                <a:cs typeface="Arial" pitchFamily="34" charset="0"/>
              </a:rPr>
              <a:t>Assessment 1 – Poster Presentation</a:t>
            </a:r>
          </a:p>
          <a:p>
            <a:endParaRPr lang="en-GB" dirty="0" smtClean="0"/>
          </a:p>
          <a:p>
            <a:endParaRPr lang="en-GB" dirty="0" smtClean="0"/>
          </a:p>
          <a:p>
            <a:pPr>
              <a:buNone/>
            </a:pPr>
            <a:r>
              <a:rPr lang="en-GB" dirty="0" smtClean="0"/>
              <a:t>	</a:t>
            </a:r>
            <a:r>
              <a:rPr lang="en-GB" sz="2200" dirty="0" smtClean="0">
                <a:latin typeface="Arial" pitchFamily="34" charset="0"/>
                <a:cs typeface="Arial" pitchFamily="34" charset="0"/>
              </a:rPr>
              <a:t>Lector: </a:t>
            </a:r>
            <a:r>
              <a:rPr lang="en-GB" sz="2200" dirty="0" err="1" smtClean="0">
                <a:latin typeface="Arial" pitchFamily="34" charset="0"/>
                <a:cs typeface="Arial" pitchFamily="34" charset="0"/>
              </a:rPr>
              <a:t>Noura</a:t>
            </a:r>
            <a:r>
              <a:rPr lang="en-GB" sz="2200" dirty="0" smtClean="0">
                <a:latin typeface="Arial" pitchFamily="34" charset="0"/>
                <a:cs typeface="Arial" pitchFamily="34" charset="0"/>
              </a:rPr>
              <a:t> Mohamed</a:t>
            </a:r>
          </a:p>
          <a:p>
            <a:pPr>
              <a:buNone/>
            </a:pPr>
            <a:r>
              <a:rPr lang="en-GB" sz="2200" dirty="0" smtClean="0">
                <a:latin typeface="Arial" pitchFamily="34" charset="0"/>
                <a:cs typeface="Arial" pitchFamily="34" charset="0"/>
              </a:rPr>
              <a:t>	Student: Aurora </a:t>
            </a:r>
            <a:r>
              <a:rPr lang="en-GB" sz="2200" dirty="0" err="1" smtClean="0">
                <a:latin typeface="Arial" pitchFamily="34" charset="0"/>
                <a:cs typeface="Arial" pitchFamily="34" charset="0"/>
              </a:rPr>
              <a:t>Copae</a:t>
            </a:r>
            <a:endParaRPr lang="en-GB" sz="2200" dirty="0" smtClean="0">
              <a:latin typeface="Arial" pitchFamily="34" charset="0"/>
              <a:cs typeface="Arial" pitchFamily="34" charset="0"/>
            </a:endParaRPr>
          </a:p>
          <a:p>
            <a:pPr>
              <a:buNone/>
            </a:pPr>
            <a:r>
              <a:rPr lang="en-GB" sz="2200" dirty="0" smtClean="0">
                <a:latin typeface="Arial" pitchFamily="34" charset="0"/>
                <a:cs typeface="Arial" pitchFamily="34" charset="0"/>
              </a:rPr>
              <a:t>	Id: 1919900</a:t>
            </a:r>
          </a:p>
          <a:p>
            <a:pPr>
              <a:buNone/>
            </a:pPr>
            <a:r>
              <a:rPr lang="en-GB" sz="2200" dirty="0" smtClean="0">
                <a:latin typeface="Arial" pitchFamily="34" charset="0"/>
                <a:cs typeface="Arial" pitchFamily="34" charset="0"/>
              </a:rPr>
              <a:t>	BSc Health and Social Care Level 5, Term 1, G2</a:t>
            </a:r>
          </a:p>
          <a:p>
            <a:pPr>
              <a:buNone/>
            </a:pPr>
            <a:r>
              <a:rPr lang="en-GB" sz="2200" dirty="0" smtClean="0">
                <a:latin typeface="Arial" pitchFamily="34" charset="0"/>
                <a:cs typeface="Arial" pitchFamily="34" charset="0"/>
              </a:rPr>
              <a:t>	Module code: BMHP5003</a:t>
            </a:r>
          </a:p>
          <a:p>
            <a:endParaRPr lang="en-GB" dirty="0"/>
          </a:p>
        </p:txBody>
      </p:sp>
    </p:spTree>
    <p:extLst>
      <p:ext uri="{BB962C8B-B14F-4D97-AF65-F5344CB8AC3E}">
        <p14:creationId xmlns="" xmlns:p14="http://schemas.microsoft.com/office/powerpoint/2010/main" val="1496467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840918AC-92D6-4AD3-AE3C-762960792369}"/>
              </a:ext>
            </a:extLst>
          </p:cNvPr>
          <p:cNvSpPr>
            <a:spLocks noGrp="1"/>
          </p:cNvSpPr>
          <p:nvPr>
            <p:ph type="ctrTitle"/>
          </p:nvPr>
        </p:nvSpPr>
        <p:spPr>
          <a:xfrm>
            <a:off x="1524000" y="39757"/>
            <a:ext cx="9144000" cy="1272210"/>
          </a:xfrm>
        </p:spPr>
        <p:txBody>
          <a:bodyPr>
            <a:normAutofit fontScale="90000"/>
          </a:bodyPr>
          <a:lstStyle/>
          <a:p>
            <a:r>
              <a:rPr lang="en-US" sz="4000" b="1" u="sng" dirty="0">
                <a:effectLst/>
                <a:latin typeface="Arial" panose="020B0604020202020204" pitchFamily="34" charset="0"/>
                <a:ea typeface="Calibri" panose="020F0502020204030204" pitchFamily="34" charset="0"/>
                <a:cs typeface="Arial" panose="020B0604020202020204" pitchFamily="34" charset="0"/>
              </a:rPr>
              <a:t>Health Issue- cardiovascular disease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r>
            <a:br>
              <a:rPr lang="en-IN"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sp>
        <p:nvSpPr>
          <p:cNvPr id="8" name="Rectangle 7">
            <a:extLst>
              <a:ext uri="{FF2B5EF4-FFF2-40B4-BE49-F238E27FC236}">
                <a16:creationId xmlns:a16="http://schemas.microsoft.com/office/drawing/2014/main" xmlns="" id="{5BB5B608-C666-477C-90F0-3740374553FC}"/>
              </a:ext>
            </a:extLst>
          </p:cNvPr>
          <p:cNvSpPr/>
          <p:nvPr/>
        </p:nvSpPr>
        <p:spPr>
          <a:xfrm>
            <a:off x="149290" y="2425959"/>
            <a:ext cx="6466114" cy="4301413"/>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900" dirty="0"/>
          </a:p>
          <a:p>
            <a:pPr algn="ctr"/>
            <a:endParaRPr lang="en-US" sz="900" dirty="0"/>
          </a:p>
          <a:p>
            <a:pPr algn="ctr"/>
            <a:endParaRPr lang="en-US" sz="900" dirty="0"/>
          </a:p>
          <a:p>
            <a:endParaRPr lang="en-US" sz="900" b="1" dirty="0">
              <a:latin typeface="Times New Roman" panose="02020603050405020304" pitchFamily="18" charset="0"/>
              <a:cs typeface="Times New Roman" panose="02020603050405020304" pitchFamily="18" charset="0"/>
            </a:endParaRPr>
          </a:p>
          <a:p>
            <a:endParaRPr lang="en-US" sz="900" b="1" dirty="0">
              <a:latin typeface="Times New Roman" panose="02020603050405020304" pitchFamily="18" charset="0"/>
              <a:cs typeface="Times New Roman" panose="02020603050405020304" pitchFamily="18" charset="0"/>
            </a:endParaRPr>
          </a:p>
          <a:p>
            <a:endParaRPr lang="en-US" sz="900" b="1" dirty="0">
              <a:latin typeface="Times New Roman" panose="02020603050405020304" pitchFamily="18" charset="0"/>
              <a:cs typeface="Times New Roman" panose="02020603050405020304" pitchFamily="18" charset="0"/>
            </a:endParaRPr>
          </a:p>
          <a:p>
            <a:endParaRPr lang="en-US" sz="900" b="1" dirty="0">
              <a:latin typeface="Times New Roman" panose="02020603050405020304" pitchFamily="18" charset="0"/>
              <a:cs typeface="Times New Roman" panose="02020603050405020304" pitchFamily="18" charset="0"/>
            </a:endParaRPr>
          </a:p>
          <a:p>
            <a:endParaRPr lang="en-US" sz="900" b="1" dirty="0">
              <a:latin typeface="Times New Roman" panose="02020603050405020304" pitchFamily="18" charset="0"/>
              <a:cs typeface="Times New Roman" panose="02020603050405020304" pitchFamily="18" charset="0"/>
            </a:endParaRPr>
          </a:p>
          <a:p>
            <a:endParaRPr lang="en-US" sz="900" b="1" dirty="0">
              <a:latin typeface="Times New Roman" panose="02020603050405020304" pitchFamily="18" charset="0"/>
              <a:cs typeface="Times New Roman" panose="02020603050405020304" pitchFamily="18" charset="0"/>
            </a:endParaRPr>
          </a:p>
          <a:p>
            <a:endParaRPr lang="en-US" sz="900" b="1" dirty="0">
              <a:latin typeface="Times New Roman" panose="02020603050405020304" pitchFamily="18" charset="0"/>
              <a:cs typeface="Times New Roman" panose="02020603050405020304" pitchFamily="18" charset="0"/>
            </a:endParaRPr>
          </a:p>
          <a:p>
            <a:endParaRPr lang="en-US" sz="900" b="1" dirty="0">
              <a:latin typeface="Times New Roman" panose="02020603050405020304" pitchFamily="18" charset="0"/>
              <a:cs typeface="Times New Roman" panose="02020603050405020304" pitchFamily="18" charset="0"/>
            </a:endParaRPr>
          </a:p>
          <a:p>
            <a:endParaRPr lang="en-US" sz="900" b="1" dirty="0">
              <a:latin typeface="Times New Roman" panose="02020603050405020304" pitchFamily="18" charset="0"/>
              <a:cs typeface="Times New Roman" panose="02020603050405020304" pitchFamily="18" charset="0"/>
            </a:endParaRPr>
          </a:p>
          <a:p>
            <a:endParaRPr lang="en-US" sz="1000" b="1" dirty="0">
              <a:latin typeface="Times New Roman" panose="02020603050405020304" pitchFamily="18" charset="0"/>
              <a:cs typeface="Times New Roman" panose="02020603050405020304" pitchFamily="18" charset="0"/>
            </a:endParaRPr>
          </a:p>
          <a:p>
            <a:endParaRPr lang="en-US" sz="900" b="1" dirty="0">
              <a:latin typeface="Arial" pitchFamily="34" charset="0"/>
              <a:cs typeface="Arial" pitchFamily="34" charset="0"/>
            </a:endParaRPr>
          </a:p>
          <a:p>
            <a:endParaRPr lang="en-US" sz="950" b="1" dirty="0">
              <a:latin typeface="Arial" pitchFamily="34" charset="0"/>
              <a:cs typeface="Arial" pitchFamily="34" charset="0"/>
            </a:endParaRPr>
          </a:p>
          <a:p>
            <a:endParaRPr lang="en-IN" sz="950" b="1" dirty="0" smtClean="0">
              <a:solidFill>
                <a:schemeClr val="bg1"/>
              </a:solidFill>
              <a:effectLst/>
              <a:latin typeface="Arial" pitchFamily="34" charset="0"/>
              <a:ea typeface="Times New Roman" panose="02020603050405020304" pitchFamily="18" charset="0"/>
              <a:cs typeface="Arial" pitchFamily="34" charset="0"/>
            </a:endParaRPr>
          </a:p>
          <a:p>
            <a:endParaRPr lang="en-IN" sz="950" b="1" dirty="0" smtClean="0">
              <a:solidFill>
                <a:schemeClr val="bg1"/>
              </a:solidFill>
              <a:latin typeface="Arial" pitchFamily="34" charset="0"/>
              <a:ea typeface="Times New Roman" panose="02020603050405020304" pitchFamily="18" charset="0"/>
              <a:cs typeface="Arial" pitchFamily="34" charset="0"/>
            </a:endParaRPr>
          </a:p>
          <a:p>
            <a:endParaRPr lang="en-IN" sz="950" b="1" dirty="0" smtClean="0">
              <a:solidFill>
                <a:schemeClr val="bg1"/>
              </a:solidFill>
              <a:effectLst/>
              <a:latin typeface="Arial" pitchFamily="34" charset="0"/>
              <a:ea typeface="Times New Roman" panose="02020603050405020304" pitchFamily="18" charset="0"/>
              <a:cs typeface="Arial" pitchFamily="34" charset="0"/>
            </a:endParaRPr>
          </a:p>
          <a:p>
            <a:endParaRPr lang="en-IN" sz="950" b="1" dirty="0" smtClean="0">
              <a:solidFill>
                <a:schemeClr val="bg1"/>
              </a:solidFill>
              <a:latin typeface="Arial" pitchFamily="34" charset="0"/>
              <a:ea typeface="Times New Roman" panose="02020603050405020304" pitchFamily="18" charset="0"/>
              <a:cs typeface="Arial" pitchFamily="34" charset="0"/>
            </a:endParaRPr>
          </a:p>
          <a:p>
            <a:pPr algn="just"/>
            <a:r>
              <a:rPr lang="en-IN" sz="950" b="1" dirty="0" smtClean="0">
                <a:solidFill>
                  <a:schemeClr val="bg1"/>
                </a:solidFill>
                <a:effectLst/>
                <a:latin typeface="Arial" pitchFamily="34" charset="0"/>
                <a:ea typeface="Times New Roman" panose="02020603050405020304" pitchFamily="18" charset="0"/>
                <a:cs typeface="Arial" pitchFamily="34" charset="0"/>
              </a:rPr>
              <a:t>Cardiovascular </a:t>
            </a:r>
            <a:r>
              <a:rPr lang="en-IN" sz="950" b="1" dirty="0">
                <a:solidFill>
                  <a:schemeClr val="bg1"/>
                </a:solidFill>
                <a:effectLst/>
                <a:latin typeface="Arial" pitchFamily="34" charset="0"/>
                <a:ea typeface="Times New Roman" panose="02020603050405020304" pitchFamily="18" charset="0"/>
                <a:cs typeface="Arial" pitchFamily="34" charset="0"/>
              </a:rPr>
              <a:t>diseases </a:t>
            </a:r>
            <a:r>
              <a:rPr lang="en-IN" sz="950" b="1" dirty="0" smtClean="0">
                <a:solidFill>
                  <a:schemeClr val="bg1"/>
                </a:solidFill>
                <a:effectLst/>
                <a:latin typeface="Arial" pitchFamily="34" charset="0"/>
                <a:ea typeface="Times New Roman" panose="02020603050405020304" pitchFamily="18" charset="0"/>
                <a:cs typeface="Arial" pitchFamily="34" charset="0"/>
              </a:rPr>
              <a:t>types</a:t>
            </a:r>
            <a:r>
              <a:rPr lang="en-IN" sz="950" b="1" dirty="0" smtClean="0">
                <a:solidFill>
                  <a:schemeClr val="bg1"/>
                </a:solidFill>
                <a:latin typeface="Arial" pitchFamily="34" charset="0"/>
                <a:ea typeface="Times New Roman" panose="02020603050405020304" pitchFamily="18" charset="0"/>
                <a:cs typeface="Arial" pitchFamily="34" charset="0"/>
              </a:rPr>
              <a:t> :</a:t>
            </a:r>
          </a:p>
          <a:p>
            <a:pPr marL="342900" lvl="0" indent="-342900" algn="just">
              <a:lnSpc>
                <a:spcPct val="107000"/>
              </a:lnSpc>
            </a:pPr>
            <a:r>
              <a:rPr lang="en-IN" sz="950" b="1" dirty="0" smtClean="0">
                <a:solidFill>
                  <a:schemeClr val="bg1"/>
                </a:solidFill>
                <a:latin typeface="Arial" pitchFamily="34" charset="0"/>
                <a:ea typeface="Times New Roman" panose="02020603050405020304" pitchFamily="18" charset="0"/>
                <a:cs typeface="Arial" pitchFamily="34" charset="0"/>
              </a:rPr>
              <a:t> - </a:t>
            </a:r>
            <a:r>
              <a:rPr lang="en-IN" sz="950" dirty="0" smtClean="0">
                <a:solidFill>
                  <a:schemeClr val="bg1"/>
                </a:solidFill>
                <a:latin typeface="Arial" pitchFamily="34" charset="0"/>
                <a:ea typeface="Times New Roman" panose="02020603050405020304" pitchFamily="18" charset="0"/>
                <a:cs typeface="Arial" pitchFamily="34" charset="0"/>
              </a:rPr>
              <a:t>there are many different types of cardiovascular disease and</a:t>
            </a:r>
            <a:r>
              <a:rPr lang="en-IN" sz="950" b="1" dirty="0" smtClean="0">
                <a:solidFill>
                  <a:schemeClr val="bg1"/>
                </a:solidFill>
                <a:latin typeface="Arial" pitchFamily="34" charset="0"/>
                <a:ea typeface="Times New Roman" panose="02020603050405020304" pitchFamily="18" charset="0"/>
                <a:cs typeface="Arial" pitchFamily="34" charset="0"/>
              </a:rPr>
              <a:t> the main four types are : </a:t>
            </a:r>
          </a:p>
          <a:p>
            <a:pPr marL="342900" lvl="0" indent="-342900" algn="just">
              <a:lnSpc>
                <a:spcPct val="107000"/>
              </a:lnSpc>
            </a:pPr>
            <a:endParaRPr lang="en-IN" sz="950" dirty="0" smtClean="0">
              <a:solidFill>
                <a:schemeClr val="bg1"/>
              </a:solidFill>
              <a:effectLst/>
              <a:latin typeface="Arial" pitchFamily="34" charset="0"/>
              <a:ea typeface="Times New Roman" panose="02020603050405020304" pitchFamily="18" charset="0"/>
              <a:cs typeface="Arial" pitchFamily="34" charset="0"/>
            </a:endParaRPr>
          </a:p>
          <a:p>
            <a:pPr marL="342900" lvl="0" indent="-342900" algn="just">
              <a:lnSpc>
                <a:spcPct val="107000"/>
              </a:lnSpc>
              <a:buFont typeface="Wingdings" pitchFamily="2" charset="2"/>
              <a:buChar char="Ø"/>
            </a:pPr>
            <a:r>
              <a:rPr lang="en-IN" sz="950" dirty="0" smtClean="0">
                <a:solidFill>
                  <a:schemeClr val="bg1"/>
                </a:solidFill>
                <a:effectLst/>
                <a:latin typeface="Arial" pitchFamily="34" charset="0"/>
                <a:ea typeface="Times New Roman" panose="02020603050405020304" pitchFamily="18" charset="0"/>
                <a:cs typeface="Arial" pitchFamily="34" charset="0"/>
              </a:rPr>
              <a:t>CORONARY HEART DISEASE – happen </a:t>
            </a:r>
            <a:r>
              <a:rPr lang="en-IN" sz="950" dirty="0" smtClean="0">
                <a:solidFill>
                  <a:schemeClr val="bg1"/>
                </a:solidFill>
                <a:latin typeface="Arial" pitchFamily="34" charset="0"/>
                <a:ea typeface="Times New Roman" panose="02020603050405020304" pitchFamily="18" charset="0"/>
                <a:cs typeface="Arial" pitchFamily="34" charset="0"/>
              </a:rPr>
              <a:t>when the blood to the heart muscle is blocked or reduced , and can lead to :</a:t>
            </a:r>
          </a:p>
          <a:p>
            <a:pPr marL="800100" lvl="1" indent="-342900" algn="just">
              <a:lnSpc>
                <a:spcPct val="107000"/>
              </a:lnSpc>
              <a:buFont typeface="Wingdings" pitchFamily="2" charset="2"/>
              <a:buChar char="v"/>
            </a:pPr>
            <a:r>
              <a:rPr lang="en-IN" sz="950" dirty="0" smtClean="0">
                <a:solidFill>
                  <a:schemeClr val="bg1"/>
                </a:solidFill>
                <a:latin typeface="Arial" pitchFamily="34" charset="0"/>
                <a:ea typeface="Times New Roman" panose="02020603050405020304" pitchFamily="18" charset="0"/>
                <a:cs typeface="Arial" pitchFamily="34" charset="0"/>
              </a:rPr>
              <a:t>Angina : reduced blood  to the heart muscle</a:t>
            </a:r>
          </a:p>
          <a:p>
            <a:pPr marL="800100" lvl="1" indent="-342900" algn="just">
              <a:lnSpc>
                <a:spcPct val="107000"/>
              </a:lnSpc>
              <a:buFont typeface="Wingdings" pitchFamily="2" charset="2"/>
              <a:buChar char="v"/>
            </a:pPr>
            <a:r>
              <a:rPr lang="en-IN" sz="950" dirty="0" smtClean="0">
                <a:solidFill>
                  <a:schemeClr val="bg1"/>
                </a:solidFill>
                <a:latin typeface="Arial" pitchFamily="34" charset="0"/>
                <a:ea typeface="Times New Roman" panose="02020603050405020304" pitchFamily="18" charset="0"/>
                <a:cs typeface="Arial" pitchFamily="34" charset="0"/>
              </a:rPr>
              <a:t>Heart attacks : when the blood flow is blocked</a:t>
            </a:r>
          </a:p>
          <a:p>
            <a:pPr marL="800100" lvl="1" indent="-342900" algn="just">
              <a:lnSpc>
                <a:spcPct val="107000"/>
              </a:lnSpc>
              <a:buFont typeface="Wingdings" pitchFamily="2" charset="2"/>
              <a:buChar char="v"/>
            </a:pPr>
            <a:r>
              <a:rPr lang="en-IN" sz="950" dirty="0" smtClean="0">
                <a:solidFill>
                  <a:schemeClr val="bg1"/>
                </a:solidFill>
                <a:latin typeface="Arial" pitchFamily="34" charset="0"/>
                <a:ea typeface="Times New Roman" panose="02020603050405020304" pitchFamily="18" charset="0"/>
                <a:cs typeface="Arial" pitchFamily="34" charset="0"/>
              </a:rPr>
              <a:t>Heart failure : heart can not pump blood around the body correctly </a:t>
            </a:r>
          </a:p>
          <a:p>
            <a:pPr marL="342900" lvl="0" indent="-342900" algn="just">
              <a:lnSpc>
                <a:spcPct val="107000"/>
              </a:lnSpc>
              <a:buFont typeface="Wingdings" pitchFamily="2" charset="2"/>
              <a:buChar char="Ø"/>
            </a:pPr>
            <a:r>
              <a:rPr lang="en-IN" sz="950" dirty="0" smtClean="0">
                <a:solidFill>
                  <a:schemeClr val="bg1"/>
                </a:solidFill>
                <a:latin typeface="Arial" pitchFamily="34" charset="0"/>
                <a:ea typeface="Times New Roman" panose="02020603050405020304" pitchFamily="18" charset="0"/>
                <a:cs typeface="Arial" pitchFamily="34" charset="0"/>
              </a:rPr>
              <a:t>STROKE </a:t>
            </a:r>
            <a:r>
              <a:rPr lang="en-IN" sz="950" dirty="0" smtClean="0">
                <a:solidFill>
                  <a:schemeClr val="bg1"/>
                </a:solidFill>
                <a:latin typeface="Arial" pitchFamily="34" charset="0"/>
                <a:ea typeface="Times New Roman" panose="02020603050405020304" pitchFamily="18" charset="0"/>
                <a:cs typeface="Arial" pitchFamily="34" charset="0"/>
              </a:rPr>
              <a:t>– happen when blood flow to a region of the brain is disrupted </a:t>
            </a:r>
          </a:p>
          <a:p>
            <a:pPr marL="342900" lvl="0" indent="-342900" algn="just">
              <a:lnSpc>
                <a:spcPct val="107000"/>
              </a:lnSpc>
              <a:buFont typeface="Wingdings" pitchFamily="2" charset="2"/>
              <a:buChar char="Ø"/>
            </a:pPr>
            <a:r>
              <a:rPr lang="en-IN" sz="950" dirty="0" smtClean="0">
                <a:solidFill>
                  <a:schemeClr val="bg1"/>
                </a:solidFill>
                <a:latin typeface="Arial" pitchFamily="34" charset="0"/>
                <a:ea typeface="Times New Roman" panose="02020603050405020304" pitchFamily="18" charset="0"/>
                <a:cs typeface="Arial" pitchFamily="34" charset="0"/>
              </a:rPr>
              <a:t>PERIPHERAL ARTERIAL – occurs when is a reduce blood flow to the limbs, frequently the legs, and  that causes pain</a:t>
            </a:r>
          </a:p>
          <a:p>
            <a:pPr marL="342900" lvl="0" indent="-342900" algn="just">
              <a:lnSpc>
                <a:spcPct val="107000"/>
              </a:lnSpc>
              <a:buFont typeface="Wingdings" pitchFamily="2" charset="2"/>
              <a:buChar char="Ø"/>
            </a:pPr>
            <a:r>
              <a:rPr lang="en-IN" sz="950" dirty="0" smtClean="0">
                <a:solidFill>
                  <a:schemeClr val="bg1"/>
                </a:solidFill>
                <a:latin typeface="Arial" pitchFamily="34" charset="0"/>
                <a:ea typeface="Times New Roman" panose="02020603050405020304" pitchFamily="18" charset="0"/>
                <a:cs typeface="Arial" pitchFamily="34" charset="0"/>
              </a:rPr>
              <a:t>AORTIC DISEASES – it is a condition affecting the aorta( the largest vessel in the body )</a:t>
            </a:r>
          </a:p>
          <a:p>
            <a:pPr marL="800100" lvl="1" indent="-342900" algn="just">
              <a:lnSpc>
                <a:spcPct val="107000"/>
              </a:lnSpc>
              <a:buFont typeface="Wingdings" pitchFamily="2" charset="2"/>
              <a:buChar char="v"/>
            </a:pPr>
            <a:r>
              <a:rPr lang="en-IN" sz="950" dirty="0" smtClean="0">
                <a:solidFill>
                  <a:schemeClr val="bg1"/>
                </a:solidFill>
                <a:latin typeface="Arial" pitchFamily="34" charset="0"/>
                <a:ea typeface="Times New Roman" panose="02020603050405020304" pitchFamily="18" charset="0"/>
                <a:cs typeface="Arial" pitchFamily="34" charset="0"/>
              </a:rPr>
              <a:t>Aortic aneurysm:: when the artery expand to an unusual size 	</a:t>
            </a:r>
          </a:p>
          <a:p>
            <a:pPr marL="800100" lvl="1" indent="-342900" algn="just">
              <a:lnSpc>
                <a:spcPct val="107000"/>
              </a:lnSpc>
            </a:pPr>
            <a:r>
              <a:rPr lang="en-IN" sz="950" dirty="0" smtClean="0">
                <a:solidFill>
                  <a:schemeClr val="bg1"/>
                </a:solidFill>
                <a:latin typeface="Arial" pitchFamily="34" charset="0"/>
                <a:ea typeface="Times New Roman" panose="02020603050405020304" pitchFamily="18" charset="0"/>
                <a:cs typeface="Arial" pitchFamily="34" charset="0"/>
              </a:rPr>
              <a:t>			</a:t>
            </a:r>
            <a:endParaRPr lang="en-IN" sz="950" dirty="0" smtClean="0">
              <a:solidFill>
                <a:schemeClr val="bg1"/>
              </a:solidFill>
              <a:effectLst/>
              <a:latin typeface="Arial" pitchFamily="34" charset="0"/>
              <a:ea typeface="Calibri" panose="020F0502020204030204" pitchFamily="34" charset="0"/>
              <a:cs typeface="Arial" pitchFamily="34" charset="0"/>
            </a:endParaRPr>
          </a:p>
          <a:p>
            <a:pPr algn="just">
              <a:lnSpc>
                <a:spcPct val="107000"/>
              </a:lnSpc>
              <a:spcAft>
                <a:spcPts val="800"/>
              </a:spcAft>
            </a:pPr>
            <a:r>
              <a:rPr lang="en-IN" sz="950" b="1" dirty="0" smtClean="0">
                <a:solidFill>
                  <a:schemeClr val="bg1"/>
                </a:solidFill>
                <a:effectLst/>
                <a:latin typeface="Arial" pitchFamily="34" charset="0"/>
                <a:ea typeface="Times New Roman" panose="02020603050405020304" pitchFamily="18" charset="0"/>
                <a:cs typeface="Arial" pitchFamily="34" charset="0"/>
              </a:rPr>
              <a:t>Symptoms </a:t>
            </a:r>
            <a:endParaRPr lang="en-IN" sz="950" dirty="0" smtClean="0">
              <a:solidFill>
                <a:schemeClr val="bg1"/>
              </a:solidFill>
              <a:latin typeface="Arial" pitchFamily="34" charset="0"/>
              <a:ea typeface="Times New Roman" panose="02020603050405020304" pitchFamily="18" charset="0"/>
              <a:cs typeface="Arial" pitchFamily="34" charset="0"/>
            </a:endParaRPr>
          </a:p>
          <a:p>
            <a:pPr algn="just">
              <a:lnSpc>
                <a:spcPct val="107000"/>
              </a:lnSpc>
              <a:spcAft>
                <a:spcPts val="800"/>
              </a:spcAft>
            </a:pPr>
            <a:r>
              <a:rPr lang="en-IN" sz="950" dirty="0" smtClean="0">
                <a:solidFill>
                  <a:schemeClr val="bg1"/>
                </a:solidFill>
                <a:effectLst/>
                <a:latin typeface="Arial" pitchFamily="34" charset="0"/>
                <a:ea typeface="Times New Roman" panose="02020603050405020304" pitchFamily="18" charset="0"/>
                <a:cs typeface="Arial" pitchFamily="34" charset="0"/>
              </a:rPr>
              <a:t>The cardiovascular illness frequently has no symptoms. However, there are few common symptoms us: chest tightness or pressure ,difficulty in catching breath, fatigue, dizziness, heart palpitation, abdominal pain and vomiting</a:t>
            </a:r>
            <a:r>
              <a:rPr lang="en-IN" sz="950" dirty="0" smtClean="0">
                <a:solidFill>
                  <a:schemeClr val="bg1"/>
                </a:solidFill>
                <a:latin typeface="Arial" pitchFamily="34" charset="0"/>
                <a:ea typeface="Times New Roman" panose="02020603050405020304" pitchFamily="18" charset="0"/>
                <a:cs typeface="Arial" pitchFamily="34" charset="0"/>
              </a:rPr>
              <a:t>.</a:t>
            </a:r>
            <a:endParaRPr lang="en-IN" sz="950" dirty="0" smtClean="0">
              <a:solidFill>
                <a:schemeClr val="bg1"/>
              </a:solidFill>
              <a:effectLst/>
              <a:latin typeface="Arial" pitchFamily="34" charset="0"/>
              <a:ea typeface="Times New Roman" panose="02020603050405020304" pitchFamily="18" charset="0"/>
              <a:cs typeface="Arial" pitchFamily="34" charset="0"/>
            </a:endParaRPr>
          </a:p>
          <a:p>
            <a:pPr algn="just">
              <a:lnSpc>
                <a:spcPct val="107000"/>
              </a:lnSpc>
              <a:spcAft>
                <a:spcPts val="800"/>
              </a:spcAft>
            </a:pPr>
            <a:r>
              <a:rPr lang="en-IN" sz="950" dirty="0" smtClean="0">
                <a:solidFill>
                  <a:schemeClr val="bg1"/>
                </a:solidFill>
                <a:latin typeface="Arial" pitchFamily="34" charset="0"/>
                <a:ea typeface="Times New Roman" panose="02020603050405020304" pitchFamily="18" charset="0"/>
                <a:cs typeface="Arial" pitchFamily="34" charset="0"/>
              </a:rPr>
              <a:t>I</a:t>
            </a:r>
            <a:r>
              <a:rPr lang="en-IN" sz="950" dirty="0" smtClean="0">
                <a:solidFill>
                  <a:schemeClr val="bg1"/>
                </a:solidFill>
                <a:effectLst/>
                <a:latin typeface="Arial" pitchFamily="34" charset="0"/>
                <a:ea typeface="Times New Roman" panose="02020603050405020304" pitchFamily="18" charset="0"/>
                <a:cs typeface="Arial" pitchFamily="34" charset="0"/>
              </a:rPr>
              <a:t>t is evaluated that men are more sufferin</a:t>
            </a:r>
            <a:r>
              <a:rPr lang="en-IN" sz="950" dirty="0" smtClean="0">
                <a:solidFill>
                  <a:schemeClr val="bg1"/>
                </a:solidFill>
                <a:latin typeface="Arial" pitchFamily="34" charset="0"/>
                <a:ea typeface="Times New Roman" panose="02020603050405020304" pitchFamily="18" charset="0"/>
                <a:cs typeface="Arial" pitchFamily="34" charset="0"/>
              </a:rPr>
              <a:t>g from various heart issues then women. </a:t>
            </a:r>
            <a:endParaRPr lang="en-IN" sz="950" dirty="0">
              <a:solidFill>
                <a:schemeClr val="bg1"/>
              </a:solidFill>
              <a:effectLst/>
              <a:latin typeface="Arial" pitchFamily="34" charset="0"/>
              <a:ea typeface="Times New Roman" panose="02020603050405020304" pitchFamily="18" charset="0"/>
              <a:cs typeface="Arial" pitchFamily="34" charset="0"/>
            </a:endParaRPr>
          </a:p>
          <a:p>
            <a:pPr algn="just">
              <a:lnSpc>
                <a:spcPct val="107000"/>
              </a:lnSpc>
              <a:spcAft>
                <a:spcPts val="800"/>
              </a:spcAft>
            </a:pPr>
            <a:r>
              <a:rPr lang="en-IN" sz="950" b="1" dirty="0">
                <a:solidFill>
                  <a:schemeClr val="bg1"/>
                </a:solidFill>
                <a:effectLst/>
                <a:latin typeface="Arial" pitchFamily="34" charset="0"/>
                <a:ea typeface="Times New Roman" panose="02020603050405020304" pitchFamily="18" charset="0"/>
                <a:cs typeface="Arial" pitchFamily="34" charset="0"/>
              </a:rPr>
              <a:t>Treatment </a:t>
            </a:r>
            <a:endParaRPr lang="en-IN" sz="950" b="1" dirty="0" smtClean="0">
              <a:solidFill>
                <a:schemeClr val="bg1"/>
              </a:solidFill>
              <a:effectLst/>
              <a:latin typeface="Arial" pitchFamily="34" charset="0"/>
              <a:ea typeface="Times New Roman" panose="02020603050405020304" pitchFamily="18" charset="0"/>
              <a:cs typeface="Arial" pitchFamily="34" charset="0"/>
            </a:endParaRPr>
          </a:p>
          <a:p>
            <a:pPr algn="just">
              <a:lnSpc>
                <a:spcPct val="107000"/>
              </a:lnSpc>
              <a:spcAft>
                <a:spcPts val="800"/>
              </a:spcAft>
            </a:pPr>
            <a:r>
              <a:rPr lang="en-IN" sz="950" dirty="0" smtClean="0">
                <a:solidFill>
                  <a:schemeClr val="bg1"/>
                </a:solidFill>
                <a:latin typeface="Arial" pitchFamily="34" charset="0"/>
                <a:ea typeface="Calibri" panose="020F0502020204030204" pitchFamily="34" charset="0"/>
                <a:cs typeface="Arial" pitchFamily="34" charset="0"/>
              </a:rPr>
              <a:t>One of the basic treatments of such heart issues is lifestyle changes, also an effective diet is important, medication and medical procedures.</a:t>
            </a:r>
            <a:r>
              <a:rPr lang="en-IN" sz="950" dirty="0">
                <a:solidFill>
                  <a:schemeClr val="bg1"/>
                </a:solidFill>
                <a:latin typeface="Arial" pitchFamily="34" charset="0"/>
                <a:ea typeface="Calibri" panose="020F0502020204030204" pitchFamily="34" charset="0"/>
                <a:cs typeface="Arial" pitchFamily="34" charset="0"/>
              </a:rPr>
              <a:t> </a:t>
            </a:r>
            <a:r>
              <a:rPr lang="en-IN" sz="950" dirty="0" smtClean="0">
                <a:solidFill>
                  <a:schemeClr val="bg1"/>
                </a:solidFill>
                <a:effectLst/>
                <a:latin typeface="Arial" pitchFamily="34" charset="0"/>
                <a:ea typeface="Times New Roman" panose="02020603050405020304" pitchFamily="18" charset="0"/>
                <a:cs typeface="Arial" pitchFamily="34" charset="0"/>
              </a:rPr>
              <a:t>(</a:t>
            </a:r>
            <a:r>
              <a:rPr lang="en-IN" sz="950" b="0" i="0" dirty="0">
                <a:solidFill>
                  <a:srgbClr val="222222"/>
                </a:solidFill>
                <a:effectLst/>
                <a:latin typeface="Arial" pitchFamily="34" charset="0"/>
                <a:cs typeface="Arial" pitchFamily="34" charset="0"/>
              </a:rPr>
              <a:t>Leong, et al., 2017).</a:t>
            </a:r>
            <a:endParaRPr lang="en-IN" sz="950" dirty="0">
              <a:solidFill>
                <a:schemeClr val="bg1"/>
              </a:solidFill>
              <a:effectLst/>
              <a:latin typeface="Arial" pitchFamily="34" charset="0"/>
              <a:ea typeface="Calibri" panose="020F0502020204030204" pitchFamily="34" charset="0"/>
              <a:cs typeface="Arial" pitchFamily="34" charset="0"/>
            </a:endParaRPr>
          </a:p>
          <a:p>
            <a:pPr>
              <a:lnSpc>
                <a:spcPct val="107000"/>
              </a:lnSpc>
              <a:spcAft>
                <a:spcPts val="800"/>
              </a:spcAft>
            </a:pPr>
            <a:r>
              <a:rPr lang="en-IN" sz="9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nSpc>
                <a:spcPct val="107000"/>
              </a:lnSpc>
              <a:spcAft>
                <a:spcPts val="800"/>
              </a:spcAft>
            </a:pPr>
            <a:endParaRPr lang="en-IN" sz="9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IN" dirty="0"/>
          </a:p>
        </p:txBody>
      </p:sp>
      <p:sp>
        <p:nvSpPr>
          <p:cNvPr id="12" name="Rectangle 11">
            <a:extLst>
              <a:ext uri="{FF2B5EF4-FFF2-40B4-BE49-F238E27FC236}">
                <a16:creationId xmlns:a16="http://schemas.microsoft.com/office/drawing/2014/main" xmlns="" id="{68139D79-BE42-44CA-870D-6B8D6DC63F16}"/>
              </a:ext>
            </a:extLst>
          </p:cNvPr>
          <p:cNvSpPr/>
          <p:nvPr/>
        </p:nvSpPr>
        <p:spPr>
          <a:xfrm>
            <a:off x="9507894" y="531845"/>
            <a:ext cx="2563891" cy="3844212"/>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endParaRPr lang="en-US" sz="1000" b="1" dirty="0" smtClean="0">
              <a:latin typeface="Arial" panose="020B0604020202020204" pitchFamily="34" charset="0"/>
              <a:cs typeface="Arial" panose="020B0604020202020204" pitchFamily="34" charset="0"/>
            </a:endParaRPr>
          </a:p>
          <a:p>
            <a:endParaRPr lang="en-US" sz="950" b="1" dirty="0" smtClean="0">
              <a:latin typeface="Arial" panose="020B0604020202020204" pitchFamily="34" charset="0"/>
              <a:cs typeface="Arial" panose="020B0604020202020204" pitchFamily="34" charset="0"/>
            </a:endParaRPr>
          </a:p>
          <a:p>
            <a:endParaRPr lang="en-US" sz="950" b="1" dirty="0" smtClean="0">
              <a:latin typeface="Arial" panose="020B0604020202020204" pitchFamily="34" charset="0"/>
              <a:cs typeface="Arial" panose="020B0604020202020204" pitchFamily="34" charset="0"/>
            </a:endParaRPr>
          </a:p>
          <a:p>
            <a:r>
              <a:rPr lang="en-US" sz="950" b="1" dirty="0" smtClean="0">
                <a:latin typeface="Arial" panose="020B0604020202020204" pitchFamily="34" charset="0"/>
                <a:cs typeface="Arial" panose="020B0604020202020204" pitchFamily="34" charset="0"/>
              </a:rPr>
              <a:t>Questionnaire</a:t>
            </a:r>
            <a:r>
              <a:rPr lang="en-US" sz="950" b="1" dirty="0">
                <a:latin typeface="Arial" panose="020B0604020202020204" pitchFamily="34" charset="0"/>
                <a:cs typeface="Arial" panose="020B0604020202020204" pitchFamily="34" charset="0"/>
              </a:rPr>
              <a:t>, Risk Factors &amp; Causes </a:t>
            </a:r>
            <a:endParaRPr lang="en-US" sz="950" b="1" dirty="0" smtClean="0">
              <a:latin typeface="Arial" panose="020B0604020202020204" pitchFamily="34" charset="0"/>
              <a:cs typeface="Arial" panose="020B0604020202020204" pitchFamily="34" charset="0"/>
            </a:endParaRPr>
          </a:p>
          <a:p>
            <a:pPr algn="just"/>
            <a:r>
              <a:rPr lang="en-IN" sz="950" dirty="0" smtClean="0">
                <a:solidFill>
                  <a:srgbClr val="222222"/>
                </a:solidFill>
                <a:effectLst/>
                <a:latin typeface="Arial" panose="020B0604020202020204" pitchFamily="34" charset="0"/>
                <a:ea typeface="Times New Roman" panose="02020603050405020304" pitchFamily="18" charset="0"/>
                <a:cs typeface="Arial" panose="020B0604020202020204" pitchFamily="34" charset="0"/>
              </a:rPr>
              <a:t>After </a:t>
            </a:r>
            <a:r>
              <a:rPr lang="en-IN" sz="95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analysing the Health and Lifestyle Questionnaire, it is found that Patient A can get cardiovascular diseases as the patient smokes a cigarette in the range of 1-9 daily and the patient has high blood pressure. </a:t>
            </a:r>
            <a:r>
              <a:rPr lang="en-IN" sz="950" dirty="0" smtClean="0">
                <a:solidFill>
                  <a:srgbClr val="222222"/>
                </a:solidFill>
                <a:effectLst/>
                <a:latin typeface="Arial" panose="020B0604020202020204" pitchFamily="34" charset="0"/>
                <a:ea typeface="Times New Roman" panose="02020603050405020304" pitchFamily="18" charset="0"/>
                <a:cs typeface="Arial" panose="020B0604020202020204" pitchFamily="34" charset="0"/>
              </a:rPr>
              <a:t>Both, smoking </a:t>
            </a:r>
            <a:r>
              <a:rPr lang="en-IN" sz="95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and high blood pressure are risk factors for </a:t>
            </a:r>
            <a:r>
              <a:rPr lang="en-IN" sz="950" dirty="0" smtClean="0">
                <a:solidFill>
                  <a:srgbClr val="222222"/>
                </a:solidFill>
                <a:effectLst/>
                <a:latin typeface="Arial" panose="020B0604020202020204" pitchFamily="34" charset="0"/>
                <a:ea typeface="Times New Roman" panose="02020603050405020304" pitchFamily="18" charset="0"/>
                <a:cs typeface="Arial" panose="020B0604020202020204" pitchFamily="34" charset="0"/>
              </a:rPr>
              <a:t>CVD. </a:t>
            </a:r>
          </a:p>
          <a:p>
            <a:pPr algn="just"/>
            <a:r>
              <a:rPr lang="en-IN" sz="950" dirty="0" smtClean="0">
                <a:solidFill>
                  <a:srgbClr val="222222"/>
                </a:solidFill>
                <a:effectLst/>
                <a:latin typeface="Arial" panose="020B0604020202020204" pitchFamily="34" charset="0"/>
                <a:ea typeface="Times New Roman" panose="02020603050405020304" pitchFamily="18" charset="0"/>
                <a:cs typeface="Arial" panose="020B0604020202020204" pitchFamily="34" charset="0"/>
              </a:rPr>
              <a:t>As due to high consumption of alcohol, the heart becomes weak, that may result into various severe health issues, especially heart related such angina, heart attack, heart failure ,etc.</a:t>
            </a:r>
          </a:p>
          <a:p>
            <a:pPr algn="just"/>
            <a:r>
              <a:rPr lang="en-IN" sz="950" dirty="0" smtClean="0">
                <a:solidFill>
                  <a:srgbClr val="222222"/>
                </a:solidFill>
                <a:latin typeface="Arial" panose="020B0604020202020204" pitchFamily="34" charset="0"/>
                <a:ea typeface="Times New Roman" panose="02020603050405020304" pitchFamily="18" charset="0"/>
                <a:cs typeface="Arial" panose="020B0604020202020204" pitchFamily="34" charset="0"/>
              </a:rPr>
              <a:t>The other risk factors are:  high blood cholesterol, obesity, family history of CVD.</a:t>
            </a:r>
            <a:endParaRPr lang="en-IN" sz="950" dirty="0" smtClean="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pPr algn="just"/>
            <a:r>
              <a:rPr lang="en-IN" sz="950" dirty="0" smtClean="0">
                <a:latin typeface="Arial" pitchFamily="34" charset="0"/>
                <a:cs typeface="Arial" pitchFamily="34" charset="0"/>
              </a:rPr>
              <a:t>There are two types of risk factors of cardiovascular disease: modifiable and non-modifiable.</a:t>
            </a:r>
            <a:endParaRPr lang="en-IN" sz="950" dirty="0" smtClean="0">
              <a:solidFill>
                <a:srgbClr val="222222"/>
              </a:solidFill>
              <a:effectLst/>
              <a:latin typeface="Arial" panose="020B0604020202020204" pitchFamily="34" charset="0"/>
              <a:ea typeface="Times New Roman" panose="02020603050405020304" pitchFamily="18" charset="0"/>
              <a:cs typeface="Arial" panose="020B0604020202020204" pitchFamily="34" charset="0"/>
            </a:endParaRPr>
          </a:p>
          <a:p>
            <a:pPr algn="just"/>
            <a:r>
              <a:rPr lang="en-IN" sz="950" dirty="0" smtClean="0">
                <a:solidFill>
                  <a:srgbClr val="222222"/>
                </a:solidFill>
                <a:latin typeface="Arial" panose="020B0604020202020204" pitchFamily="34" charset="0"/>
                <a:ea typeface="Times New Roman" panose="02020603050405020304" pitchFamily="18" charset="0"/>
                <a:cs typeface="Arial" panose="020B0604020202020204" pitchFamily="34" charset="0"/>
              </a:rPr>
              <a:t>It has also been evaluated that many times, majority of people ignores such health issue at early stage as an consequence it results into critical health issue. The</a:t>
            </a:r>
            <a:r>
              <a:rPr lang="en-IN" sz="950" dirty="0" smtClean="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IN" sz="95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causes are </a:t>
            </a:r>
            <a:r>
              <a:rPr lang="en-IN" sz="950" dirty="0" smtClean="0">
                <a:solidFill>
                  <a:srgbClr val="222222"/>
                </a:solidFill>
                <a:effectLst/>
                <a:latin typeface="Arial" panose="020B0604020202020204" pitchFamily="34" charset="0"/>
                <a:ea typeface="Times New Roman" panose="02020603050405020304" pitchFamily="18" charset="0"/>
                <a:cs typeface="Arial" panose="020B0604020202020204" pitchFamily="34" charset="0"/>
              </a:rPr>
              <a:t>sedentary lifestyle</a:t>
            </a:r>
            <a:r>
              <a:rPr lang="en-IN" sz="95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physical activity lacking</a:t>
            </a:r>
            <a:r>
              <a:rPr lang="en-IN" sz="950" dirty="0" smtClean="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IN" sz="950" dirty="0" smtClean="0">
                <a:solidFill>
                  <a:srgbClr val="222222"/>
                </a:solidFill>
                <a:latin typeface="Arial" panose="020B0604020202020204" pitchFamily="34" charset="0"/>
                <a:ea typeface="Times New Roman" panose="02020603050405020304" pitchFamily="18" charset="0"/>
                <a:cs typeface="Arial" panose="020B0604020202020204" pitchFamily="34" charset="0"/>
              </a:rPr>
              <a:t>excessive alcohol, smoking, hypertension</a:t>
            </a:r>
            <a:r>
              <a:rPr lang="en-IN" sz="950" dirty="0" smtClean="0">
                <a:solidFill>
                  <a:srgbClr val="222222"/>
                </a:solidFill>
                <a:latin typeface="Arial" panose="020B0604020202020204" pitchFamily="34" charset="0"/>
                <a:cs typeface="Arial" panose="020B0604020202020204" pitchFamily="34" charset="0"/>
              </a:rPr>
              <a:t> and  diabetes (Umer.et al., 2017).</a:t>
            </a:r>
            <a:r>
              <a:rPr lang="en-IN" sz="950" dirty="0" smtClean="0">
                <a:solidFill>
                  <a:srgbClr val="222222"/>
                </a:solidFill>
                <a:latin typeface="Arial" panose="020B0604020202020204" pitchFamily="34" charset="0"/>
                <a:ea typeface="Times New Roman" panose="02020603050405020304" pitchFamily="18" charset="0"/>
                <a:cs typeface="Arial" panose="020B0604020202020204" pitchFamily="34" charset="0"/>
              </a:rPr>
              <a:t> </a:t>
            </a:r>
            <a:endParaRPr lang="en-IN" sz="950" dirty="0">
              <a:effectLst/>
              <a:latin typeface="Arial" panose="020B0604020202020204" pitchFamily="34" charset="0"/>
              <a:ea typeface="Calibri" panose="020F0502020204030204" pitchFamily="34" charset="0"/>
              <a:cs typeface="Arial" panose="020B0604020202020204" pitchFamily="34" charset="0"/>
            </a:endParaRPr>
          </a:p>
          <a:p>
            <a:pPr algn="ctr"/>
            <a:endParaRPr lang="en-IN" dirty="0"/>
          </a:p>
        </p:txBody>
      </p:sp>
      <p:sp>
        <p:nvSpPr>
          <p:cNvPr id="17" name="Rectangle 16">
            <a:extLst>
              <a:ext uri="{FF2B5EF4-FFF2-40B4-BE49-F238E27FC236}">
                <a16:creationId xmlns:a16="http://schemas.microsoft.com/office/drawing/2014/main" xmlns="" id="{5227F060-88EB-4C73-B5E9-EBDE47C9476B}"/>
              </a:ext>
            </a:extLst>
          </p:cNvPr>
          <p:cNvSpPr/>
          <p:nvPr/>
        </p:nvSpPr>
        <p:spPr>
          <a:xfrm>
            <a:off x="6708710" y="510540"/>
            <a:ext cx="2749699" cy="3874848"/>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endParaRPr lang="en-US" sz="900" b="1" dirty="0">
              <a:latin typeface="Times New Roman" panose="02020603050405020304" pitchFamily="18" charset="0"/>
              <a:cs typeface="Times New Roman" panose="02020603050405020304" pitchFamily="18" charset="0"/>
            </a:endParaRPr>
          </a:p>
          <a:p>
            <a:endParaRPr lang="en-US" sz="900" b="1" dirty="0">
              <a:latin typeface="Arial" panose="020B0604020202020204" pitchFamily="34" charset="0"/>
              <a:cs typeface="Arial" panose="020B0604020202020204" pitchFamily="34" charset="0"/>
            </a:endParaRPr>
          </a:p>
          <a:p>
            <a:endParaRPr lang="en-US" sz="900" b="1" dirty="0" smtClean="0">
              <a:latin typeface="Arial" panose="020B0604020202020204" pitchFamily="34" charset="0"/>
              <a:cs typeface="Arial" panose="020B0604020202020204" pitchFamily="34" charset="0"/>
            </a:endParaRPr>
          </a:p>
          <a:p>
            <a:r>
              <a:rPr lang="en-US" sz="900" b="1" dirty="0" smtClean="0">
                <a:latin typeface="Arial" panose="020B0604020202020204" pitchFamily="34" charset="0"/>
                <a:cs typeface="Arial" panose="020B0604020202020204" pitchFamily="34" charset="0"/>
              </a:rPr>
              <a:t>Intervention</a:t>
            </a:r>
            <a:r>
              <a:rPr lang="en-US" sz="900" dirty="0" smtClean="0">
                <a:latin typeface="Arial" panose="020B0604020202020204" pitchFamily="34" charset="0"/>
                <a:cs typeface="Arial" panose="020B0604020202020204" pitchFamily="34" charset="0"/>
              </a:rPr>
              <a:t> </a:t>
            </a:r>
            <a:endParaRPr lang="en-IN" sz="9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900" b="1" dirty="0">
                <a:effectLst/>
                <a:latin typeface="Arial" panose="020B0604020202020204" pitchFamily="34" charset="0"/>
                <a:ea typeface="Calibri" panose="020F0502020204030204" pitchFamily="34" charset="0"/>
                <a:cs typeface="Arial" panose="020B0604020202020204" pitchFamily="34" charset="0"/>
              </a:rPr>
              <a:t>Community-based intervention </a:t>
            </a:r>
            <a:endParaRPr lang="en-IN" sz="9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950" dirty="0">
                <a:effectLst/>
                <a:latin typeface="Arial" panose="020B0604020202020204" pitchFamily="34" charset="0"/>
                <a:ea typeface="Calibri" panose="020F0502020204030204" pitchFamily="34" charset="0"/>
                <a:cs typeface="Arial" panose="020B0604020202020204" pitchFamily="34" charset="0"/>
              </a:rPr>
              <a:t>For the prevention of cardiovascular disease intervention community based is the primary prevention program for reducing the cardiovascular disease burden by modifying its risk factors which are smoking, physical activity, blood pressure, etc. and provide health services to the </a:t>
            </a:r>
            <a:r>
              <a:rPr lang="en-US" sz="950" dirty="0" smtClean="0">
                <a:effectLst/>
                <a:latin typeface="Arial" panose="020B0604020202020204" pitchFamily="34" charset="0"/>
                <a:ea typeface="Calibri" panose="020F0502020204030204" pitchFamily="34" charset="0"/>
                <a:cs typeface="Arial" panose="020B0604020202020204" pitchFamily="34" charset="0"/>
              </a:rPr>
              <a:t>community.   </a:t>
            </a:r>
          </a:p>
          <a:p>
            <a:pPr algn="just">
              <a:lnSpc>
                <a:spcPct val="107000"/>
              </a:lnSpc>
              <a:spcAft>
                <a:spcPts val="800"/>
              </a:spcAft>
            </a:pPr>
            <a:r>
              <a:rPr lang="en-US" sz="950" dirty="0" smtClean="0">
                <a:effectLst/>
                <a:latin typeface="Arial" panose="020B0604020202020204" pitchFamily="34" charset="0"/>
                <a:ea typeface="Calibri" panose="020F0502020204030204" pitchFamily="34" charset="0"/>
                <a:cs typeface="Arial" panose="020B0604020202020204" pitchFamily="34" charset="0"/>
              </a:rPr>
              <a:t> It is generally admitted that is crucial to make society aware about all the heart diseases and consequences that may arise due to some abuse of alcohol  and smocking </a:t>
            </a:r>
            <a:r>
              <a:rPr lang="en-US" sz="950" dirty="0" smtClean="0">
                <a:latin typeface="Arial" panose="020B0604020202020204" pitchFamily="34" charset="0"/>
                <a:ea typeface="Calibri" panose="020F0502020204030204" pitchFamily="34" charset="0"/>
                <a:cs typeface="Arial" panose="020B0604020202020204" pitchFamily="34" charset="0"/>
              </a:rPr>
              <a:t>. </a:t>
            </a:r>
            <a:r>
              <a:rPr lang="en-US" sz="950" dirty="0" smtClean="0">
                <a:effectLst/>
                <a:latin typeface="Arial" panose="020B0604020202020204" pitchFamily="34" charset="0"/>
                <a:ea typeface="Calibri" panose="020F0502020204030204" pitchFamily="34" charset="0"/>
                <a:cs typeface="Arial" panose="020B0604020202020204" pitchFamily="34" charset="0"/>
              </a:rPr>
              <a:t>For this, innovative and creative ideas should be used for developing strategies such as campaigns, publishing posters, etc. </a:t>
            </a:r>
          </a:p>
          <a:p>
            <a:pPr algn="just">
              <a:lnSpc>
                <a:spcPct val="107000"/>
              </a:lnSpc>
              <a:spcAft>
                <a:spcPts val="800"/>
              </a:spcAft>
            </a:pPr>
            <a:r>
              <a:rPr lang="en-US" sz="950" dirty="0" smtClean="0">
                <a:effectLst/>
                <a:latin typeface="Arial" panose="020B0604020202020204" pitchFamily="34" charset="0"/>
                <a:ea typeface="Calibri" panose="020F0502020204030204" pitchFamily="34" charset="0"/>
                <a:cs typeface="Arial" panose="020B0604020202020204" pitchFamily="34" charset="0"/>
              </a:rPr>
              <a:t>Project </a:t>
            </a:r>
            <a:r>
              <a:rPr lang="en-US" sz="950" dirty="0">
                <a:effectLst/>
                <a:latin typeface="Arial" panose="020B0604020202020204" pitchFamily="34" charset="0"/>
                <a:ea typeface="Calibri" panose="020F0502020204030204" pitchFamily="34" charset="0"/>
                <a:cs typeface="Arial" panose="020B0604020202020204" pitchFamily="34" charset="0"/>
              </a:rPr>
              <a:t>like COMMIT (Community Intervention for Smoking Cessation) are representative for behavior changes in individual and these types of projects recognizes cardiovascular diseases multifactorial nature and advocate approaches which involves the strategies across various channels </a:t>
            </a:r>
            <a:r>
              <a:rPr lang="en-US" sz="950" dirty="0" smtClean="0">
                <a:effectLst/>
                <a:latin typeface="Arial" panose="020B0604020202020204" pitchFamily="34" charset="0"/>
                <a:ea typeface="Calibri" panose="020F0502020204030204" pitchFamily="34" charset="0"/>
                <a:cs typeface="Arial" panose="020B0604020202020204" pitchFamily="34" charset="0"/>
              </a:rPr>
              <a:t>and </a:t>
            </a:r>
            <a:r>
              <a:rPr lang="en-US" sz="950" dirty="0">
                <a:effectLst/>
                <a:latin typeface="Arial" panose="020B0604020202020204" pitchFamily="34" charset="0"/>
                <a:ea typeface="Calibri" panose="020F0502020204030204" pitchFamily="34" charset="0"/>
                <a:cs typeface="Arial" panose="020B0604020202020204" pitchFamily="34" charset="0"/>
              </a:rPr>
              <a:t>every sector (</a:t>
            </a:r>
            <a:r>
              <a:rPr lang="en-IN" sz="950" b="0" i="0" dirty="0">
                <a:solidFill>
                  <a:srgbClr val="222222"/>
                </a:solidFill>
                <a:effectLst/>
                <a:latin typeface="Arial" panose="020B0604020202020204" pitchFamily="34" charset="0"/>
                <a:cs typeface="Arial" panose="020B0604020202020204" pitchFamily="34" charset="0"/>
              </a:rPr>
              <a:t>Misra, et al., 2017).</a:t>
            </a:r>
            <a:endParaRPr lang="en-IN" sz="950" dirty="0">
              <a:effectLst/>
              <a:latin typeface="Arial" panose="020B0604020202020204" pitchFamily="34" charset="0"/>
              <a:ea typeface="Calibri" panose="020F0502020204030204" pitchFamily="34" charset="0"/>
              <a:cs typeface="Arial" panose="020B0604020202020204" pitchFamily="34" charset="0"/>
            </a:endParaRPr>
          </a:p>
          <a:p>
            <a:pPr algn="ctr"/>
            <a:endParaRPr lang="en-IN" dirty="0"/>
          </a:p>
        </p:txBody>
      </p:sp>
      <p:pic>
        <p:nvPicPr>
          <p:cNvPr id="19" name="Picture 18">
            <a:extLst>
              <a:ext uri="{FF2B5EF4-FFF2-40B4-BE49-F238E27FC236}">
                <a16:creationId xmlns:a16="http://schemas.microsoft.com/office/drawing/2014/main" xmlns="" id="{503B358D-7070-4332-83A2-78681969B23F}"/>
              </a:ext>
            </a:extLst>
          </p:cNvPr>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2869773" y="558230"/>
            <a:ext cx="3726970" cy="1811746"/>
          </a:xfrm>
          <a:prstGeom prst="rect">
            <a:avLst/>
          </a:prstGeom>
        </p:spPr>
      </p:pic>
      <p:pic>
        <p:nvPicPr>
          <p:cNvPr id="21" name="Picture 20">
            <a:extLst>
              <a:ext uri="{FF2B5EF4-FFF2-40B4-BE49-F238E27FC236}">
                <a16:creationId xmlns:a16="http://schemas.microsoft.com/office/drawing/2014/main" xmlns="" id="{143A3179-7B8B-4D3F-9A2A-E202705BD80D}"/>
              </a:ext>
            </a:extLst>
          </p:cNvPr>
          <p:cNvPicPr>
            <a:picLocks noChangeAspect="1"/>
          </p:cNvPicPr>
          <p:nvPr/>
        </p:nvPicPr>
        <p:blipFill>
          <a:blip r:embed="rId4" cstate="print">
            <a:extLst>
              <a:ext uri="{28A0092B-C50C-407E-A947-70E740481C1C}">
                <a14:useLocalDpi xmlns="" xmlns:a14="http://schemas.microsoft.com/office/drawing/2010/main" val="0"/>
              </a:ext>
            </a:extLst>
          </a:blip>
          <a:stretch>
            <a:fillRect/>
          </a:stretch>
        </p:blipFill>
        <p:spPr>
          <a:xfrm>
            <a:off x="6680718" y="4488024"/>
            <a:ext cx="2752531" cy="2248678"/>
          </a:xfrm>
          <a:prstGeom prst="rect">
            <a:avLst/>
          </a:prstGeom>
        </p:spPr>
      </p:pic>
      <p:sp>
        <p:nvSpPr>
          <p:cNvPr id="22" name="Rectangle 21">
            <a:extLst>
              <a:ext uri="{FF2B5EF4-FFF2-40B4-BE49-F238E27FC236}">
                <a16:creationId xmlns:a16="http://schemas.microsoft.com/office/drawing/2014/main" xmlns="" id="{7048F0A3-37AA-4972-93E1-BC3CC3BB4975}"/>
              </a:ext>
            </a:extLst>
          </p:cNvPr>
          <p:cNvSpPr/>
          <p:nvPr/>
        </p:nvSpPr>
        <p:spPr>
          <a:xfrm>
            <a:off x="186612" y="522514"/>
            <a:ext cx="2603241" cy="181947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sz="1000" b="1" dirty="0">
              <a:latin typeface="Times New Roman" panose="02020603050405020304" pitchFamily="18" charset="0"/>
              <a:cs typeface="Times New Roman" panose="02020603050405020304" pitchFamily="18" charset="0"/>
            </a:endParaRPr>
          </a:p>
          <a:p>
            <a:pPr algn="ctr"/>
            <a:endParaRPr lang="en-US" sz="1000" b="1" dirty="0" smtClean="0">
              <a:latin typeface="Arial" panose="020B0604020202020204" pitchFamily="34" charset="0"/>
              <a:cs typeface="Arial" panose="020B0604020202020204" pitchFamily="34" charset="0"/>
            </a:endParaRPr>
          </a:p>
          <a:p>
            <a:pPr algn="ctr"/>
            <a:endParaRPr lang="en-US" sz="1000" b="1" dirty="0" smtClean="0">
              <a:latin typeface="Arial" panose="020B0604020202020204" pitchFamily="34" charset="0"/>
              <a:cs typeface="Arial" panose="020B0604020202020204" pitchFamily="34" charset="0"/>
            </a:endParaRPr>
          </a:p>
          <a:p>
            <a:pPr algn="ctr"/>
            <a:r>
              <a:rPr lang="en-US" sz="1000" b="1" dirty="0" smtClean="0">
                <a:latin typeface="Arial" panose="020B0604020202020204" pitchFamily="34" charset="0"/>
                <a:cs typeface="Arial" panose="020B0604020202020204" pitchFamily="34" charset="0"/>
              </a:rPr>
              <a:t>Definition</a:t>
            </a:r>
            <a:endParaRPr lang="en-IN" sz="1000" b="1" dirty="0">
              <a:effectLst/>
              <a:latin typeface="Arial" panose="020B0604020202020204" pitchFamily="34" charset="0"/>
              <a:ea typeface="Calibri" panose="020F0502020204030204" pitchFamily="34" charset="0"/>
              <a:cs typeface="Arial" panose="020B0604020202020204" pitchFamily="34" charset="0"/>
            </a:endParaRPr>
          </a:p>
          <a:p>
            <a:pPr marL="228600" algn="just">
              <a:lnSpc>
                <a:spcPct val="107000"/>
              </a:lnSpc>
              <a:spcAft>
                <a:spcPts val="800"/>
              </a:spcAft>
            </a:pPr>
            <a:r>
              <a:rPr lang="en-IN"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"Cardiovascular disease" refers to a variety of diseases that affect the heart and blood arteries.</a:t>
            </a:r>
            <a:endParaRPr lang="en-IN" sz="1000" dirty="0">
              <a:effectLst/>
              <a:latin typeface="Arial" panose="020B0604020202020204" pitchFamily="34" charset="0"/>
              <a:ea typeface="Calibri" panose="020F0502020204030204" pitchFamily="34" charset="0"/>
              <a:cs typeface="Arial" panose="020B0604020202020204" pitchFamily="34" charset="0"/>
            </a:endParaRPr>
          </a:p>
          <a:p>
            <a:pPr marL="228600" algn="just">
              <a:lnSpc>
                <a:spcPct val="107000"/>
              </a:lnSpc>
              <a:spcAft>
                <a:spcPts val="800"/>
              </a:spcAft>
            </a:pPr>
            <a:r>
              <a:rPr lang="en-IN" sz="1000" dirty="0" smtClean="0">
                <a:solidFill>
                  <a:srgbClr val="222222"/>
                </a:solidFill>
                <a:effectLst/>
                <a:latin typeface="Arial" panose="020B0604020202020204" pitchFamily="34" charset="0"/>
                <a:ea typeface="Times New Roman" panose="02020603050405020304" pitchFamily="18" charset="0"/>
                <a:cs typeface="Arial" panose="020B0604020202020204" pitchFamily="34" charset="0"/>
              </a:rPr>
              <a:t>It</a:t>
            </a:r>
            <a:r>
              <a:rPr lang="en-IN" sz="1000" dirty="0" smtClean="0">
                <a:solidFill>
                  <a:srgbClr val="222222"/>
                </a:solidFill>
                <a:latin typeface="Arial" panose="020B0604020202020204" pitchFamily="34" charset="0"/>
                <a:ea typeface="Times New Roman" panose="02020603050405020304" pitchFamily="18" charset="0"/>
                <a:cs typeface="Arial" panose="020B0604020202020204" pitchFamily="34" charset="0"/>
              </a:rPr>
              <a:t> is</a:t>
            </a:r>
            <a:r>
              <a:rPr lang="en-IN" sz="1000" dirty="0" smtClean="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IN" sz="1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generally linked to fatty deposits in arteries (atherosclerosis) &amp; higher blood clots risk. Harm to the arteries in the organs including the brain, eyes, kidneys, and heart has also been linked to it (</a:t>
            </a:r>
            <a:r>
              <a:rPr lang="en-US" sz="1000" b="0" i="0" dirty="0">
                <a:solidFill>
                  <a:srgbClr val="000000"/>
                </a:solidFill>
                <a:effectLst/>
                <a:latin typeface="Arial" panose="020B0604020202020204" pitchFamily="34" charset="0"/>
                <a:cs typeface="Arial" panose="020B0604020202020204" pitchFamily="34" charset="0"/>
              </a:rPr>
              <a:t>Who.int, 2021).</a:t>
            </a:r>
            <a:endParaRPr lang="en-IN" sz="1000" dirty="0">
              <a:effectLst/>
              <a:latin typeface="Arial" panose="020B0604020202020204" pitchFamily="34" charset="0"/>
              <a:ea typeface="Calibri" panose="020F0502020204030204" pitchFamily="34" charset="0"/>
              <a:cs typeface="Arial" panose="020B0604020202020204" pitchFamily="34" charset="0"/>
            </a:endParaRPr>
          </a:p>
          <a:p>
            <a:pPr algn="ctr"/>
            <a:endParaRPr lang="en-IN" dirty="0"/>
          </a:p>
        </p:txBody>
      </p:sp>
      <p:pic>
        <p:nvPicPr>
          <p:cNvPr id="15" name="Picture 14" descr="Heart Disease: Types, Symptoms, Causes, Diagnosis and Treatment"/>
          <p:cNvPicPr/>
          <p:nvPr/>
        </p:nvPicPr>
        <p:blipFill>
          <a:blip r:embed="rId5" cstate="print"/>
          <a:srcRect/>
          <a:stretch>
            <a:fillRect/>
          </a:stretch>
        </p:blipFill>
        <p:spPr bwMode="auto">
          <a:xfrm>
            <a:off x="9535887" y="4478695"/>
            <a:ext cx="2537926" cy="2230016"/>
          </a:xfrm>
          <a:prstGeom prst="rect">
            <a:avLst/>
          </a:prstGeom>
          <a:noFill/>
          <a:ln w="9525">
            <a:noFill/>
            <a:miter lim="800000"/>
            <a:headEnd/>
            <a:tailEnd/>
          </a:ln>
        </p:spPr>
      </p:pic>
    </p:spTree>
    <p:extLst>
      <p:ext uri="{BB962C8B-B14F-4D97-AF65-F5344CB8AC3E}">
        <p14:creationId xmlns="" xmlns:p14="http://schemas.microsoft.com/office/powerpoint/2010/main" val="22657781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48640" y="751344"/>
            <a:ext cx="10212404" cy="8679299"/>
          </a:xfrm>
          <a:prstGeom prst="rect">
            <a:avLst/>
          </a:prstGeom>
        </p:spPr>
        <p:txBody>
          <a:bodyPr wrap="square">
            <a:spAutoFit/>
          </a:bodyPr>
          <a:lstStyle/>
          <a:p>
            <a:r>
              <a:rPr lang="en-US" b="1" dirty="0" smtClean="0">
                <a:solidFill>
                  <a:schemeClr val="bg1"/>
                </a:solidFill>
                <a:latin typeface="Arial" panose="020B0604020202020204" pitchFamily="34" charset="0"/>
                <a:cs typeface="Arial" panose="020B0604020202020204" pitchFamily="34" charset="0"/>
              </a:rPr>
              <a:t>References-</a:t>
            </a:r>
            <a:r>
              <a:rPr lang="en-US" dirty="0" smtClean="0">
                <a:solidFill>
                  <a:schemeClr val="bg1"/>
                </a:solidFill>
                <a:latin typeface="Times New Roman" panose="02020603050405020304" pitchFamily="18" charset="0"/>
                <a:cs typeface="Times New Roman" panose="02020603050405020304" pitchFamily="18" charset="0"/>
              </a:rPr>
              <a:t> </a:t>
            </a:r>
          </a:p>
          <a:p>
            <a:endParaRPr lang="en-US" dirty="0" smtClean="0">
              <a:solidFill>
                <a:schemeClr val="bg1"/>
              </a:solidFill>
              <a:latin typeface="Times New Roman" panose="02020603050405020304" pitchFamily="18" charset="0"/>
              <a:cs typeface="Times New Roman" panose="02020603050405020304" pitchFamily="18" charset="0"/>
            </a:endParaRPr>
          </a:p>
          <a:p>
            <a:r>
              <a:rPr lang="en-IN" dirty="0" smtClean="0">
                <a:solidFill>
                  <a:schemeClr val="bg1"/>
                </a:solidFill>
                <a:latin typeface="Arial" panose="020B0604020202020204" pitchFamily="34" charset="0"/>
                <a:cs typeface="Arial" panose="020B0604020202020204" pitchFamily="34" charset="0"/>
              </a:rPr>
              <a:t>Leong, D.P., Joseph, P.G., McKee, M., </a:t>
            </a:r>
            <a:r>
              <a:rPr lang="en-IN" dirty="0" err="1" smtClean="0">
                <a:solidFill>
                  <a:schemeClr val="bg1"/>
                </a:solidFill>
                <a:latin typeface="Arial" panose="020B0604020202020204" pitchFamily="34" charset="0"/>
                <a:cs typeface="Arial" panose="020B0604020202020204" pitchFamily="34" charset="0"/>
              </a:rPr>
              <a:t>Anand</a:t>
            </a:r>
            <a:r>
              <a:rPr lang="en-IN" dirty="0" smtClean="0">
                <a:solidFill>
                  <a:schemeClr val="bg1"/>
                </a:solidFill>
                <a:latin typeface="Arial" panose="020B0604020202020204" pitchFamily="34" charset="0"/>
                <a:cs typeface="Arial" panose="020B0604020202020204" pitchFamily="34" charset="0"/>
              </a:rPr>
              <a:t>, S.S., </a:t>
            </a:r>
            <a:r>
              <a:rPr lang="en-IN" dirty="0" err="1" smtClean="0">
                <a:solidFill>
                  <a:schemeClr val="bg1"/>
                </a:solidFill>
                <a:latin typeface="Arial" panose="020B0604020202020204" pitchFamily="34" charset="0"/>
                <a:cs typeface="Arial" panose="020B0604020202020204" pitchFamily="34" charset="0"/>
              </a:rPr>
              <a:t>Teo</a:t>
            </a:r>
            <a:r>
              <a:rPr lang="en-IN" dirty="0" smtClean="0">
                <a:solidFill>
                  <a:schemeClr val="bg1"/>
                </a:solidFill>
                <a:latin typeface="Arial" panose="020B0604020202020204" pitchFamily="34" charset="0"/>
                <a:cs typeface="Arial" panose="020B0604020202020204" pitchFamily="34" charset="0"/>
              </a:rPr>
              <a:t>, K.K., </a:t>
            </a:r>
            <a:r>
              <a:rPr lang="en-IN" dirty="0" err="1" smtClean="0">
                <a:solidFill>
                  <a:schemeClr val="bg1"/>
                </a:solidFill>
                <a:latin typeface="Arial" panose="020B0604020202020204" pitchFamily="34" charset="0"/>
                <a:cs typeface="Arial" panose="020B0604020202020204" pitchFamily="34" charset="0"/>
              </a:rPr>
              <a:t>Schwalm</a:t>
            </a:r>
            <a:r>
              <a:rPr lang="en-IN" dirty="0" smtClean="0">
                <a:solidFill>
                  <a:schemeClr val="bg1"/>
                </a:solidFill>
                <a:latin typeface="Arial" panose="020B0604020202020204" pitchFamily="34" charset="0"/>
                <a:cs typeface="Arial" panose="020B0604020202020204" pitchFamily="34" charset="0"/>
              </a:rPr>
              <a:t>, J.D. and Yusuf, S., (2017). ‘Reducing the global burden of cardiovascular disease, part 2: prevention and treatment of cardiovascular disease’. </a:t>
            </a:r>
            <a:r>
              <a:rPr lang="en-IN" i="1" dirty="0" smtClean="0">
                <a:solidFill>
                  <a:schemeClr val="bg1"/>
                </a:solidFill>
                <a:latin typeface="Arial" panose="020B0604020202020204" pitchFamily="34" charset="0"/>
                <a:cs typeface="Arial" panose="020B0604020202020204" pitchFamily="34" charset="0"/>
              </a:rPr>
              <a:t>Circulation research</a:t>
            </a:r>
            <a:r>
              <a:rPr lang="en-IN" dirty="0" smtClean="0">
                <a:solidFill>
                  <a:schemeClr val="bg1"/>
                </a:solidFill>
                <a:latin typeface="Arial" panose="020B0604020202020204" pitchFamily="34" charset="0"/>
                <a:cs typeface="Arial" panose="020B0604020202020204" pitchFamily="34" charset="0"/>
              </a:rPr>
              <a:t>, </a:t>
            </a:r>
            <a:r>
              <a:rPr lang="en-IN" i="1" dirty="0" smtClean="0">
                <a:solidFill>
                  <a:schemeClr val="bg1"/>
                </a:solidFill>
                <a:latin typeface="Arial" panose="020B0604020202020204" pitchFamily="34" charset="0"/>
                <a:cs typeface="Arial" panose="020B0604020202020204" pitchFamily="34" charset="0"/>
              </a:rPr>
              <a:t>121</a:t>
            </a:r>
            <a:r>
              <a:rPr lang="en-IN" dirty="0" smtClean="0">
                <a:solidFill>
                  <a:schemeClr val="bg1"/>
                </a:solidFill>
                <a:latin typeface="Arial" panose="020B0604020202020204" pitchFamily="34" charset="0"/>
                <a:cs typeface="Arial" panose="020B0604020202020204" pitchFamily="34" charset="0"/>
              </a:rPr>
              <a:t>(6), pp.695-710.</a:t>
            </a:r>
            <a:endParaRPr lang="en-US" dirty="0" smtClean="0">
              <a:solidFill>
                <a:schemeClr val="bg1"/>
              </a:solidFill>
              <a:latin typeface="Times New Roman" panose="02020603050405020304" pitchFamily="18" charset="0"/>
              <a:cs typeface="Times New Roman" panose="02020603050405020304" pitchFamily="18" charset="0"/>
            </a:endParaRPr>
          </a:p>
          <a:p>
            <a:r>
              <a:rPr lang="en-IN" dirty="0" err="1" smtClean="0">
                <a:solidFill>
                  <a:schemeClr val="bg1"/>
                </a:solidFill>
                <a:latin typeface="Arial" panose="020B0604020202020204" pitchFamily="34" charset="0"/>
                <a:cs typeface="Arial" panose="020B0604020202020204" pitchFamily="34" charset="0"/>
              </a:rPr>
              <a:t>Mensah</a:t>
            </a:r>
            <a:r>
              <a:rPr lang="en-IN" dirty="0" smtClean="0">
                <a:solidFill>
                  <a:schemeClr val="bg1"/>
                </a:solidFill>
                <a:latin typeface="Arial" panose="020B0604020202020204" pitchFamily="34" charset="0"/>
                <a:cs typeface="Arial" panose="020B0604020202020204" pitchFamily="34" charset="0"/>
              </a:rPr>
              <a:t>, G.A, Roth, G.A., and </a:t>
            </a:r>
            <a:r>
              <a:rPr lang="en-IN" dirty="0" err="1" smtClean="0">
                <a:solidFill>
                  <a:schemeClr val="bg1"/>
                </a:solidFill>
                <a:latin typeface="Arial" panose="020B0604020202020204" pitchFamily="34" charset="0"/>
                <a:cs typeface="Arial" panose="020B0604020202020204" pitchFamily="34" charset="0"/>
              </a:rPr>
              <a:t>Fuster</a:t>
            </a:r>
            <a:r>
              <a:rPr lang="en-IN" dirty="0" smtClean="0">
                <a:solidFill>
                  <a:schemeClr val="bg1"/>
                </a:solidFill>
                <a:latin typeface="Arial" panose="020B0604020202020204" pitchFamily="34" charset="0"/>
                <a:cs typeface="Arial" panose="020B0604020202020204" pitchFamily="34" charset="0"/>
              </a:rPr>
              <a:t>, V., (2019). ‘The global burden of cardiovascular diseases and  risk factors : 2020 and beyond’. </a:t>
            </a:r>
            <a:r>
              <a:rPr lang="en-IN" i="1" dirty="0" smtClean="0">
                <a:solidFill>
                  <a:schemeClr val="bg1"/>
                </a:solidFill>
                <a:latin typeface="Arial" panose="020B0604020202020204" pitchFamily="34" charset="0"/>
                <a:cs typeface="Arial" panose="020B0604020202020204" pitchFamily="34" charset="0"/>
              </a:rPr>
              <a:t>Journal of the American College of Cardiology, 74(20),pp.2529-2532.</a:t>
            </a:r>
          </a:p>
          <a:p>
            <a:r>
              <a:rPr lang="en-IN" dirty="0" err="1" smtClean="0">
                <a:solidFill>
                  <a:schemeClr val="bg1"/>
                </a:solidFill>
                <a:latin typeface="Arial" panose="020B0604020202020204" pitchFamily="34" charset="0"/>
                <a:cs typeface="Arial" panose="020B0604020202020204" pitchFamily="34" charset="0"/>
              </a:rPr>
              <a:t>Misra</a:t>
            </a:r>
            <a:r>
              <a:rPr lang="en-IN" dirty="0" smtClean="0">
                <a:solidFill>
                  <a:schemeClr val="bg1"/>
                </a:solidFill>
                <a:latin typeface="Arial" panose="020B0604020202020204" pitchFamily="34" charset="0"/>
                <a:cs typeface="Arial" panose="020B0604020202020204" pitchFamily="34" charset="0"/>
              </a:rPr>
              <a:t>, A., </a:t>
            </a:r>
            <a:r>
              <a:rPr lang="en-IN" dirty="0" err="1" smtClean="0">
                <a:solidFill>
                  <a:schemeClr val="bg1"/>
                </a:solidFill>
                <a:latin typeface="Arial" panose="020B0604020202020204" pitchFamily="34" charset="0"/>
                <a:cs typeface="Arial" panose="020B0604020202020204" pitchFamily="34" charset="0"/>
              </a:rPr>
              <a:t>Tandon</a:t>
            </a:r>
            <a:r>
              <a:rPr lang="en-IN" dirty="0" smtClean="0">
                <a:solidFill>
                  <a:schemeClr val="bg1"/>
                </a:solidFill>
                <a:latin typeface="Arial" panose="020B0604020202020204" pitchFamily="34" charset="0"/>
                <a:cs typeface="Arial" panose="020B0604020202020204" pitchFamily="34" charset="0"/>
              </a:rPr>
              <a:t>, N., </a:t>
            </a:r>
            <a:r>
              <a:rPr lang="en-IN" dirty="0" err="1" smtClean="0">
                <a:solidFill>
                  <a:schemeClr val="bg1"/>
                </a:solidFill>
                <a:latin typeface="Arial" panose="020B0604020202020204" pitchFamily="34" charset="0"/>
                <a:cs typeface="Arial" panose="020B0604020202020204" pitchFamily="34" charset="0"/>
              </a:rPr>
              <a:t>Ebrahim</a:t>
            </a:r>
            <a:r>
              <a:rPr lang="en-IN" dirty="0" smtClean="0">
                <a:solidFill>
                  <a:schemeClr val="bg1"/>
                </a:solidFill>
                <a:latin typeface="Arial" panose="020B0604020202020204" pitchFamily="34" charset="0"/>
                <a:cs typeface="Arial" panose="020B0604020202020204" pitchFamily="34" charset="0"/>
              </a:rPr>
              <a:t>, S., </a:t>
            </a:r>
            <a:r>
              <a:rPr lang="en-IN" dirty="0" err="1" smtClean="0">
                <a:solidFill>
                  <a:schemeClr val="bg1"/>
                </a:solidFill>
                <a:latin typeface="Arial" panose="020B0604020202020204" pitchFamily="34" charset="0"/>
                <a:cs typeface="Arial" panose="020B0604020202020204" pitchFamily="34" charset="0"/>
              </a:rPr>
              <a:t>Sattar</a:t>
            </a:r>
            <a:r>
              <a:rPr lang="en-IN" dirty="0" smtClean="0">
                <a:solidFill>
                  <a:schemeClr val="bg1"/>
                </a:solidFill>
                <a:latin typeface="Arial" panose="020B0604020202020204" pitchFamily="34" charset="0"/>
                <a:cs typeface="Arial" panose="020B0604020202020204" pitchFamily="34" charset="0"/>
              </a:rPr>
              <a:t>, N., </a:t>
            </a:r>
            <a:r>
              <a:rPr lang="en-IN" dirty="0" err="1" smtClean="0">
                <a:solidFill>
                  <a:schemeClr val="bg1"/>
                </a:solidFill>
                <a:latin typeface="Arial" panose="020B0604020202020204" pitchFamily="34" charset="0"/>
                <a:cs typeface="Arial" panose="020B0604020202020204" pitchFamily="34" charset="0"/>
              </a:rPr>
              <a:t>Alam</a:t>
            </a:r>
            <a:r>
              <a:rPr lang="en-IN" dirty="0" smtClean="0">
                <a:solidFill>
                  <a:schemeClr val="bg1"/>
                </a:solidFill>
                <a:latin typeface="Arial" panose="020B0604020202020204" pitchFamily="34" charset="0"/>
                <a:cs typeface="Arial" panose="020B0604020202020204" pitchFamily="34" charset="0"/>
              </a:rPr>
              <a:t>, D., </a:t>
            </a:r>
            <a:r>
              <a:rPr lang="en-IN" dirty="0" err="1" smtClean="0">
                <a:solidFill>
                  <a:schemeClr val="bg1"/>
                </a:solidFill>
                <a:latin typeface="Arial" panose="020B0604020202020204" pitchFamily="34" charset="0"/>
                <a:cs typeface="Arial" panose="020B0604020202020204" pitchFamily="34" charset="0"/>
              </a:rPr>
              <a:t>Shrivastava</a:t>
            </a:r>
            <a:r>
              <a:rPr lang="en-IN" dirty="0" smtClean="0">
                <a:solidFill>
                  <a:schemeClr val="bg1"/>
                </a:solidFill>
                <a:latin typeface="Arial" panose="020B0604020202020204" pitchFamily="34" charset="0"/>
                <a:cs typeface="Arial" panose="020B0604020202020204" pitchFamily="34" charset="0"/>
              </a:rPr>
              <a:t>, U., </a:t>
            </a:r>
            <a:r>
              <a:rPr lang="en-IN" dirty="0" err="1" smtClean="0">
                <a:solidFill>
                  <a:schemeClr val="bg1"/>
                </a:solidFill>
                <a:latin typeface="Arial" panose="020B0604020202020204" pitchFamily="34" charset="0"/>
                <a:cs typeface="Arial" panose="020B0604020202020204" pitchFamily="34" charset="0"/>
              </a:rPr>
              <a:t>Narayan</a:t>
            </a:r>
            <a:r>
              <a:rPr lang="en-IN" dirty="0" smtClean="0">
                <a:solidFill>
                  <a:schemeClr val="bg1"/>
                </a:solidFill>
                <a:latin typeface="Arial" panose="020B0604020202020204" pitchFamily="34" charset="0"/>
                <a:cs typeface="Arial" panose="020B0604020202020204" pitchFamily="34" charset="0"/>
              </a:rPr>
              <a:t>, K.V. and </a:t>
            </a:r>
            <a:r>
              <a:rPr lang="en-IN" dirty="0" err="1" smtClean="0">
                <a:solidFill>
                  <a:schemeClr val="bg1"/>
                </a:solidFill>
                <a:latin typeface="Arial" panose="020B0604020202020204" pitchFamily="34" charset="0"/>
                <a:cs typeface="Arial" panose="020B0604020202020204" pitchFamily="34" charset="0"/>
              </a:rPr>
              <a:t>Jafar</a:t>
            </a:r>
            <a:r>
              <a:rPr lang="en-IN" dirty="0" smtClean="0">
                <a:solidFill>
                  <a:schemeClr val="bg1"/>
                </a:solidFill>
                <a:latin typeface="Arial" panose="020B0604020202020204" pitchFamily="34" charset="0"/>
                <a:cs typeface="Arial" panose="020B0604020202020204" pitchFamily="34" charset="0"/>
              </a:rPr>
              <a:t>, T.H., (2017). ‘Diabetes, cardiovascular disease, and chronic kidney disease in South Asia: current status and future directions. </a:t>
            </a:r>
            <a:r>
              <a:rPr lang="en-IN" i="1" dirty="0" err="1" smtClean="0">
                <a:solidFill>
                  <a:schemeClr val="bg1"/>
                </a:solidFill>
                <a:latin typeface="Arial" panose="020B0604020202020204" pitchFamily="34" charset="0"/>
                <a:cs typeface="Arial" panose="020B0604020202020204" pitchFamily="34" charset="0"/>
              </a:rPr>
              <a:t>bmj</a:t>
            </a:r>
            <a:r>
              <a:rPr lang="en-IN" dirty="0" smtClean="0">
                <a:solidFill>
                  <a:schemeClr val="bg1"/>
                </a:solidFill>
                <a:latin typeface="Arial" panose="020B0604020202020204" pitchFamily="34" charset="0"/>
                <a:cs typeface="Arial" panose="020B0604020202020204" pitchFamily="34" charset="0"/>
              </a:rPr>
              <a:t>, </a:t>
            </a:r>
            <a:r>
              <a:rPr lang="en-IN" i="1" dirty="0" smtClean="0">
                <a:solidFill>
                  <a:schemeClr val="bg1"/>
                </a:solidFill>
                <a:latin typeface="Arial" panose="020B0604020202020204" pitchFamily="34" charset="0"/>
                <a:cs typeface="Arial" panose="020B0604020202020204" pitchFamily="34" charset="0"/>
              </a:rPr>
              <a:t>357’</a:t>
            </a:r>
            <a:r>
              <a:rPr lang="en-IN" dirty="0" smtClean="0">
                <a:solidFill>
                  <a:schemeClr val="bg1"/>
                </a:solidFill>
                <a:latin typeface="Arial" panose="020B0604020202020204" pitchFamily="34" charset="0"/>
                <a:cs typeface="Arial" panose="020B0604020202020204" pitchFamily="34" charset="0"/>
              </a:rPr>
              <a:t>.</a:t>
            </a:r>
          </a:p>
          <a:p>
            <a:r>
              <a:rPr lang="en-IN" dirty="0" err="1" smtClean="0">
                <a:solidFill>
                  <a:schemeClr val="bg1"/>
                </a:solidFill>
                <a:latin typeface="Arial" panose="020B0604020202020204" pitchFamily="34" charset="0"/>
                <a:cs typeface="Arial" panose="020B0604020202020204" pitchFamily="34" charset="0"/>
              </a:rPr>
              <a:t>Umer</a:t>
            </a:r>
            <a:r>
              <a:rPr lang="en-IN" dirty="0" smtClean="0">
                <a:solidFill>
                  <a:schemeClr val="bg1"/>
                </a:solidFill>
                <a:latin typeface="Arial" panose="020B0604020202020204" pitchFamily="34" charset="0"/>
                <a:cs typeface="Arial" panose="020B0604020202020204" pitchFamily="34" charset="0"/>
              </a:rPr>
              <a:t>, A., Kelley, G.A., Cottrell, L.E., </a:t>
            </a:r>
            <a:r>
              <a:rPr lang="en-IN" dirty="0" err="1" smtClean="0">
                <a:solidFill>
                  <a:schemeClr val="bg1"/>
                </a:solidFill>
                <a:latin typeface="Arial" panose="020B0604020202020204" pitchFamily="34" charset="0"/>
                <a:cs typeface="Arial" panose="020B0604020202020204" pitchFamily="34" charset="0"/>
              </a:rPr>
              <a:t>Giacobbi</a:t>
            </a:r>
            <a:r>
              <a:rPr lang="en-IN" dirty="0" smtClean="0">
                <a:solidFill>
                  <a:schemeClr val="bg1"/>
                </a:solidFill>
                <a:latin typeface="Arial" panose="020B0604020202020204" pitchFamily="34" charset="0"/>
                <a:cs typeface="Arial" panose="020B0604020202020204" pitchFamily="34" charset="0"/>
              </a:rPr>
              <a:t>, P., Innes, K.E. and Lilly, C.L., (2017). ‘Childhood obesity and adult cardiovascular disease risk factors: a systematic review with meta-analysis'. </a:t>
            </a:r>
            <a:r>
              <a:rPr lang="en-IN" i="1" dirty="0" smtClean="0">
                <a:solidFill>
                  <a:schemeClr val="bg1"/>
                </a:solidFill>
                <a:latin typeface="Arial" panose="020B0604020202020204" pitchFamily="34" charset="0"/>
                <a:cs typeface="Arial" panose="020B0604020202020204" pitchFamily="34" charset="0"/>
              </a:rPr>
              <a:t>BMC public health</a:t>
            </a:r>
            <a:r>
              <a:rPr lang="en-IN" dirty="0" smtClean="0">
                <a:solidFill>
                  <a:schemeClr val="bg1"/>
                </a:solidFill>
                <a:latin typeface="Arial" panose="020B0604020202020204" pitchFamily="34" charset="0"/>
                <a:cs typeface="Arial" panose="020B0604020202020204" pitchFamily="34" charset="0"/>
              </a:rPr>
              <a:t>, </a:t>
            </a:r>
            <a:r>
              <a:rPr lang="en-IN" i="1" dirty="0" smtClean="0">
                <a:solidFill>
                  <a:schemeClr val="bg1"/>
                </a:solidFill>
                <a:latin typeface="Arial" panose="020B0604020202020204" pitchFamily="34" charset="0"/>
                <a:cs typeface="Arial" panose="020B0604020202020204" pitchFamily="34" charset="0"/>
              </a:rPr>
              <a:t>17</a:t>
            </a:r>
            <a:r>
              <a:rPr lang="en-IN" dirty="0" smtClean="0">
                <a:solidFill>
                  <a:schemeClr val="bg1"/>
                </a:solidFill>
                <a:latin typeface="Arial" panose="020B0604020202020204" pitchFamily="34" charset="0"/>
                <a:cs typeface="Arial" panose="020B0604020202020204" pitchFamily="34" charset="0"/>
              </a:rPr>
              <a:t>(1), pp.1-24.</a:t>
            </a:r>
            <a:endParaRPr lang="en-US" dirty="0" smtClean="0">
              <a:solidFill>
                <a:schemeClr val="bg1"/>
              </a:solidFill>
              <a:latin typeface="Arial" panose="020B0604020202020204" pitchFamily="34" charset="0"/>
              <a:cs typeface="Arial" panose="020B0604020202020204" pitchFamily="34" charset="0"/>
            </a:endParaRPr>
          </a:p>
          <a:p>
            <a:r>
              <a:rPr lang="en-US" dirty="0" smtClean="0">
                <a:solidFill>
                  <a:schemeClr val="bg1"/>
                </a:solidFill>
                <a:latin typeface="Arial" panose="020B0604020202020204" pitchFamily="34" charset="0"/>
                <a:cs typeface="Arial" panose="020B0604020202020204" pitchFamily="34" charset="0"/>
              </a:rPr>
              <a:t>Who.int. </a:t>
            </a:r>
            <a:r>
              <a:rPr lang="en-US" smtClean="0">
                <a:solidFill>
                  <a:schemeClr val="bg1"/>
                </a:solidFill>
                <a:latin typeface="Arial" panose="020B0604020202020204" pitchFamily="34" charset="0"/>
                <a:cs typeface="Arial" panose="020B0604020202020204" pitchFamily="34" charset="0"/>
              </a:rPr>
              <a:t>(2021).</a:t>
            </a:r>
            <a:r>
              <a:rPr lang="en-US" dirty="0" smtClean="0">
                <a:solidFill>
                  <a:schemeClr val="bg1"/>
                </a:solidFill>
                <a:latin typeface="Arial" panose="020B0604020202020204" pitchFamily="34" charset="0"/>
                <a:cs typeface="Arial" panose="020B0604020202020204" pitchFamily="34" charset="0"/>
              </a:rPr>
              <a:t> </a:t>
            </a:r>
            <a:r>
              <a:rPr lang="en-US" i="1" dirty="0" smtClean="0">
                <a:solidFill>
                  <a:schemeClr val="bg1"/>
                </a:solidFill>
                <a:latin typeface="Arial" panose="020B0604020202020204" pitchFamily="34" charset="0"/>
                <a:cs typeface="Arial" panose="020B0604020202020204" pitchFamily="34" charset="0"/>
              </a:rPr>
              <a:t>Cardiovascular diseases (CVDs)</a:t>
            </a:r>
            <a:r>
              <a:rPr lang="en-US" dirty="0" smtClean="0">
                <a:solidFill>
                  <a:schemeClr val="bg1"/>
                </a:solidFill>
                <a:latin typeface="Arial" panose="020B0604020202020204" pitchFamily="34" charset="0"/>
                <a:cs typeface="Arial" panose="020B0604020202020204" pitchFamily="34" charset="0"/>
              </a:rPr>
              <a:t>. [online] Available at: https://www.who.int/news-room/fact-sheets/detail/cardiovascular-diseases-(cvds) (Accessed 23 July 2021).</a:t>
            </a:r>
          </a:p>
          <a:p>
            <a:r>
              <a:rPr lang="en-IN" dirty="0" smtClean="0">
                <a:solidFill>
                  <a:srgbClr val="222222"/>
                </a:solidFill>
                <a:latin typeface="Arial" panose="020B0604020202020204" pitchFamily="34" charset="0"/>
                <a:cs typeface="Arial" panose="020B0604020202020204" pitchFamily="34" charset="0"/>
              </a:rPr>
              <a:t>.</a:t>
            </a:r>
          </a:p>
          <a:p>
            <a:endParaRPr lang="en-IN" dirty="0" smtClean="0">
              <a:solidFill>
                <a:schemeClr val="bg1"/>
              </a:solidFill>
              <a:latin typeface="Arial" panose="020B0604020202020204" pitchFamily="34" charset="0"/>
              <a:cs typeface="Arial" panose="020B0604020202020204" pitchFamily="34" charset="0"/>
            </a:endParaRPr>
          </a:p>
          <a:p>
            <a:endParaRPr lang="en-IN" dirty="0" smtClean="0">
              <a:solidFill>
                <a:schemeClr val="bg1"/>
              </a:solidFill>
              <a:latin typeface="Arial" panose="020B0604020202020204" pitchFamily="34" charset="0"/>
              <a:cs typeface="Arial" panose="020B0604020202020204" pitchFamily="34" charset="0"/>
            </a:endParaRPr>
          </a:p>
          <a:p>
            <a:endParaRPr lang="en-IN" dirty="0" smtClean="0">
              <a:solidFill>
                <a:srgbClr val="FF0000"/>
              </a:solidFill>
              <a:latin typeface="Arial" panose="020B0604020202020204" pitchFamily="34" charset="0"/>
              <a:cs typeface="Arial" panose="020B0604020202020204" pitchFamily="34" charset="0"/>
            </a:endParaRPr>
          </a:p>
          <a:p>
            <a:endParaRPr lang="en-IN" dirty="0" smtClean="0">
              <a:solidFill>
                <a:srgbClr val="FF0000"/>
              </a:solidFill>
              <a:latin typeface="Arial" panose="020B0604020202020204" pitchFamily="34" charset="0"/>
              <a:cs typeface="Arial" panose="020B0604020202020204" pitchFamily="34" charset="0"/>
            </a:endParaRPr>
          </a:p>
          <a:p>
            <a:endParaRPr lang="en-IN" dirty="0" smtClean="0">
              <a:solidFill>
                <a:srgbClr val="FF0000"/>
              </a:solidFill>
              <a:latin typeface="Arial" panose="020B0604020202020204" pitchFamily="34" charset="0"/>
              <a:cs typeface="Arial" panose="020B0604020202020204" pitchFamily="34" charset="0"/>
            </a:endParaRPr>
          </a:p>
          <a:p>
            <a:endParaRPr lang="en-IN" dirty="0" smtClean="0">
              <a:solidFill>
                <a:srgbClr val="FF0000"/>
              </a:solidFill>
              <a:latin typeface="Arial" panose="020B0604020202020204" pitchFamily="34" charset="0"/>
              <a:cs typeface="Arial" panose="020B0604020202020204" pitchFamily="34" charset="0"/>
            </a:endParaRPr>
          </a:p>
          <a:p>
            <a:endParaRPr lang="en-IN" dirty="0" smtClean="0">
              <a:solidFill>
                <a:srgbClr val="FF0000"/>
              </a:solidFill>
              <a:latin typeface="Arial" panose="020B0604020202020204" pitchFamily="34" charset="0"/>
              <a:cs typeface="Arial" panose="020B0604020202020204" pitchFamily="34" charset="0"/>
            </a:endParaRPr>
          </a:p>
          <a:p>
            <a:endParaRPr lang="en-IN" dirty="0" smtClean="0">
              <a:solidFill>
                <a:srgbClr val="222222"/>
              </a:solidFill>
              <a:latin typeface="Arial" panose="020B0604020202020204" pitchFamily="34" charset="0"/>
              <a:cs typeface="Arial" panose="020B0604020202020204" pitchFamily="34" charset="0"/>
            </a:endParaRPr>
          </a:p>
          <a:p>
            <a:endParaRPr lang="en-IN" dirty="0" smtClean="0">
              <a:solidFill>
                <a:srgbClr val="222222"/>
              </a:solidFill>
              <a:latin typeface="Arial" panose="020B0604020202020204" pitchFamily="34" charset="0"/>
              <a:cs typeface="Arial" panose="020B0604020202020204" pitchFamily="34" charset="0"/>
            </a:endParaRPr>
          </a:p>
          <a:p>
            <a:endParaRPr lang="en-IN" dirty="0" smtClean="0">
              <a:solidFill>
                <a:srgbClr val="222222"/>
              </a:solidFill>
              <a:latin typeface="Arial" panose="020B0604020202020204" pitchFamily="34" charset="0"/>
              <a:cs typeface="Arial" panose="020B0604020202020204" pitchFamily="34" charset="0"/>
            </a:endParaRPr>
          </a:p>
          <a:p>
            <a:endParaRPr lang="en-IN" dirty="0" smtClean="0">
              <a:solidFill>
                <a:srgbClr val="222222"/>
              </a:solidFill>
              <a:latin typeface="Arial" panose="020B0604020202020204" pitchFamily="34" charset="0"/>
              <a:cs typeface="Arial" panose="020B0604020202020204" pitchFamily="34" charset="0"/>
            </a:endParaRPr>
          </a:p>
          <a:p>
            <a:endParaRPr lang="en-IN" dirty="0" smtClean="0">
              <a:solidFill>
                <a:srgbClr val="222222"/>
              </a:solidFill>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2050" name="Rectangle 2"/>
          <p:cNvSpPr>
            <a:spLocks noChangeArrowheads="1"/>
          </p:cNvSpPr>
          <p:nvPr/>
        </p:nvSpPr>
        <p:spPr bwMode="auto">
          <a:xfrm>
            <a:off x="0" y="90100"/>
            <a:ext cx="227948" cy="276999"/>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rgbClr val="222222"/>
                </a:solidFill>
                <a:effectLst/>
                <a:latin typeface="Arial" pitchFamily="34" charset="0"/>
                <a:ea typeface="Calibri" pitchFamily="34" charset="0"/>
                <a:cs typeface="Arial" pitchFamily="34" charset="0"/>
              </a:rPr>
              <a:t>.</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799</TotalTime>
  <Words>598</Words>
  <Application>Microsoft Office PowerPoint</Application>
  <PresentationFormat>Custom</PresentationFormat>
  <Paragraphs>100</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University of Wales  Trinity Saint David</vt:lpstr>
      <vt:lpstr>Health Issue- cardiovascular disease </vt:lpstr>
      <vt:lpstr>Slide 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Issue- cardiovascular disease</dc:title>
  <dc:creator>Aurora Copae</dc:creator>
  <cp:lastModifiedBy>auror</cp:lastModifiedBy>
  <cp:revision>26</cp:revision>
  <cp:lastPrinted>2021-07-23T20:25:56Z</cp:lastPrinted>
  <dcterms:created xsi:type="dcterms:W3CDTF">2021-07-23T16:54:43Z</dcterms:created>
  <dcterms:modified xsi:type="dcterms:W3CDTF">2021-07-27T23:30:26Z</dcterms:modified>
</cp:coreProperties>
</file>