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Lst>
  <p:notesMasterIdLst>
    <p:notesMasterId r:id="rId36"/>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notesMaster" Target="notesMasters/notesMaster1.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C2B4A"/>
        </a:solidFill>
      </p:bgPr>
    </p:bg>
    <p:spTree>
      <p:nvGrpSpPr>
        <p:cNvPr id="1" name=""/>
        <p:cNvGrpSpPr/>
        <p:nvPr/>
      </p:nvGrpSpPr>
      <p:grpSpPr>
        <a:xfrm>
          <a:off x="0" y="0"/>
          <a:ext cx="0" cy="0"/>
          <a:chOff x="0" y="0"/>
          <a:chExt cx="0" cy="0"/>
        </a:xfrm>
      </p:grpSpPr>
      <p:sp>
        <p:nvSpPr>
          <p:cNvPr id="2" name="Text 0"/>
          <p:cNvSpPr txBox="1"/>
          <p:nvPr/>
        </p:nvSpPr>
        <p:spPr>
          <a:xfrm>
            <a:off x="548640" y="640080"/>
            <a:ext cx="8046720" cy="457200"/>
          </a:xfrm>
          <a:prstGeom prst="rect">
            <a:avLst/>
          </a:prstGeom>
          <a:noFill/>
          <a:ln/>
        </p:spPr>
        <p:txBody>
          <a:bodyPr wrap="square" rtlCol="0" anchor="ctr"/>
          <a:lstStyle/>
          <a:p>
            <a:pPr indent="0" marL="0">
              <a:buNone/>
            </a:pPr>
            <a:r>
              <a:rPr lang="en-US" sz="1600" b="1" spc="300" kern="0" dirty="0">
                <a:solidFill>
                  <a:srgbClr val="C9A84C"/>
                </a:solidFill>
                <a:latin typeface="Calibri" pitchFamily="34" charset="0"/>
                <a:ea typeface="Calibri" pitchFamily="34" charset="-122"/>
                <a:cs typeface="Calibri" pitchFamily="34" charset="-120"/>
              </a:rPr>
              <a:t>DOCTORAL RESEARCH METHODS</a:t>
            </a:r>
            <a:endParaRPr lang="en-US" sz="1600" dirty="0"/>
          </a:p>
        </p:txBody>
      </p:sp>
      <p:sp>
        <p:nvSpPr>
          <p:cNvPr id="3" name="Text 1"/>
          <p:cNvSpPr txBox="1"/>
          <p:nvPr/>
        </p:nvSpPr>
        <p:spPr>
          <a:xfrm>
            <a:off x="548640" y="1097280"/>
            <a:ext cx="8046720" cy="457200"/>
          </a:xfrm>
          <a:prstGeom prst="rect">
            <a:avLst/>
          </a:prstGeom>
          <a:noFill/>
          <a:ln/>
        </p:spPr>
        <p:txBody>
          <a:bodyPr wrap="square" rtlCol="0" anchor="ctr"/>
          <a:lstStyle/>
          <a:p>
            <a:pPr indent="0" marL="0">
              <a:buNone/>
            </a:pPr>
            <a:r>
              <a:rPr lang="en-US" sz="1400" dirty="0">
                <a:solidFill>
                  <a:srgbClr val="FFFFFF"/>
                </a:solidFill>
                <a:latin typeface="Calibri" pitchFamily="34" charset="0"/>
                <a:ea typeface="Calibri" pitchFamily="34" charset="-122"/>
                <a:cs typeface="Calibri" pitchFamily="34" charset="-120"/>
              </a:rPr>
              <a:t>A standalone reference session</a:t>
            </a:r>
            <a:endParaRPr lang="en-US" sz="1400" dirty="0"/>
          </a:p>
        </p:txBody>
      </p:sp>
      <p:sp>
        <p:nvSpPr>
          <p:cNvPr id="4" name="Text 2"/>
          <p:cNvSpPr txBox="1"/>
          <p:nvPr/>
        </p:nvSpPr>
        <p:spPr>
          <a:xfrm>
            <a:off x="548640" y="1828800"/>
            <a:ext cx="8046720" cy="914400"/>
          </a:xfrm>
          <a:prstGeom prst="rect">
            <a:avLst/>
          </a:prstGeom>
          <a:noFill/>
          <a:ln/>
        </p:spPr>
        <p:txBody>
          <a:bodyPr wrap="square" rtlCol="0" anchor="ctr"/>
          <a:lstStyle/>
          <a:p>
            <a:pPr indent="0" marL="0">
              <a:buNone/>
            </a:pPr>
            <a:r>
              <a:rPr lang="en-US" sz="4000" b="1" dirty="0">
                <a:solidFill>
                  <a:srgbClr val="FFFFFF"/>
                </a:solidFill>
                <a:latin typeface="Calibri" pitchFamily="34" charset="0"/>
                <a:ea typeface="Calibri" pitchFamily="34" charset="-122"/>
                <a:cs typeface="Calibri" pitchFamily="34" charset="-120"/>
              </a:rPr>
              <a:t>Triangulation</a:t>
            </a:r>
            <a:endParaRPr lang="en-US" sz="4000" dirty="0"/>
          </a:p>
        </p:txBody>
      </p:sp>
      <p:sp>
        <p:nvSpPr>
          <p:cNvPr id="5" name="Text 3"/>
          <p:cNvSpPr txBox="1"/>
          <p:nvPr/>
        </p:nvSpPr>
        <p:spPr>
          <a:xfrm>
            <a:off x="548640" y="2606040"/>
            <a:ext cx="8046720" cy="548640"/>
          </a:xfrm>
          <a:prstGeom prst="rect">
            <a:avLst/>
          </a:prstGeom>
          <a:noFill/>
          <a:ln/>
        </p:spPr>
        <p:txBody>
          <a:bodyPr wrap="square" rtlCol="0" anchor="ctr"/>
          <a:lstStyle/>
          <a:p>
            <a:pPr indent="0" marL="0">
              <a:buNone/>
            </a:pPr>
            <a:r>
              <a:rPr lang="en-US" sz="2200" dirty="0">
                <a:solidFill>
                  <a:srgbClr val="C9A84C"/>
                </a:solidFill>
                <a:latin typeface="Calibri" pitchFamily="34" charset="0"/>
                <a:ea typeface="Calibri" pitchFamily="34" charset="-122"/>
                <a:cs typeface="Calibri" pitchFamily="34" charset="-120"/>
              </a:rPr>
              <a:t>Types, Purpose and Practice</a:t>
            </a:r>
            <a:endParaRPr lang="en-US" sz="2200" dirty="0"/>
          </a:p>
        </p:txBody>
      </p:sp>
      <p:sp>
        <p:nvSpPr>
          <p:cNvPr id="6" name="Text 4"/>
          <p:cNvSpPr txBox="1"/>
          <p:nvPr/>
        </p:nvSpPr>
        <p:spPr>
          <a:xfrm>
            <a:off x="548640" y="4206240"/>
            <a:ext cx="8046720" cy="365760"/>
          </a:xfrm>
          <a:prstGeom prst="rect">
            <a:avLst/>
          </a:prstGeom>
          <a:noFill/>
          <a:ln/>
        </p:spPr>
        <p:txBody>
          <a:bodyPr wrap="square" rtlCol="0" anchor="ctr"/>
          <a:lstStyle/>
          <a:p>
            <a:pPr indent="0" marL="0">
              <a:buNone/>
            </a:pPr>
            <a:r>
              <a:rPr lang="en-US" sz="1400" dirty="0">
                <a:solidFill>
                  <a:srgbClr val="607085"/>
                </a:solidFill>
                <a:latin typeface="Calibri" pitchFamily="34" charset="0"/>
                <a:ea typeface="Calibri" pitchFamily="34" charset="-122"/>
                <a:cs typeface="Calibri" pitchFamily="34" charset="-120"/>
              </a:rPr>
              <a:t>Dr Caroline Jawad</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What Is Triangulation?</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Denzin (1978) takes the term from surveying: you fix an unknown position by taking bearings from more than one known point, rather than trusting a single reading</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Applied to research, triangulation means examining the same phenomenon from more than one vantage point, whether that is a data source, an investigator, a theory, or a method, and comparing what each reveals</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The purpose is not simply to gather more evidence. It is to test whether a finding holds up when approached differently, and to understand why it might not</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Lincoln and Guba (1985) treat triangulation as a central strategy for establishing credibility in naturalistic inquiry, the qualitative counterpart to internal validity in positivist research. Patton (2015) makes the same point from a more applied, evaluation-focused angle: triangulation is one of the main ways a qualitative researcher checks a finding rather than simply asserting it</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At doctoral level, examiners expect you to name which type of triangulation you used and why. Stating that a study was triangulated, without more, is not a methodological claim an examiner can test</a:t>
            </a:r>
            <a:endParaRPr lang="en-US" sz="15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Internal Validity, Simply</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Internal validity asks whether your conclusion actually holds, given your design: is the pattern you found really down to what you think caused or explains it, or could something else account for it just as well</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Internal reliability is a different thing entirely: whether a measure is internally consistent, for example whether items on a survey scale that are meant to tap the same idea actually hang together. It is usually reported as a statistic such as Cronbach's alpha</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Triangulation is linked to internal validity, not internal reliability. Lincoln and Guba (1985) present credibility, their naturalistic-inquiry version of rigour, as the direct qualitative equivalent of internal validity in positivist research, and triangulation is one of their main strategies for building it</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In plain terms: triangulation does not make your measurements more internally consistent. It makes your conclusion more defensible, by checking whether it holds up when you look at it from more than one angle</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The Five Types of Triangulation</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Five Types of Triangulation</a:t>
            </a:r>
            <a:endParaRPr lang="en-US" sz="24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914400"/>
        </p:xfrm>
        <a:graphic>
          <a:graphicData uri="http://schemas.openxmlformats.org/drawingml/2006/table">
            <a:tbl>
              <a:tblPr/>
              <a:tblGrid>
                <a:gridCol w="1463040"/>
                <a:gridCol w="3474720"/>
                <a:gridCol w="3291840"/>
              </a:tblGrid>
              <a:tr h="0">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Type</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What it means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Business example</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Data</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Different times, places or people within the same study</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Interviewing both frontline staff and managers about the same policy</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Investigator</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Two or more researchers independently collect or analyse the same material</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Two coders independently coding the same transcripts, then comparing</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Theory</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Applying more than one theoretical lens to the same data</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Reading the same interviews through both agency theory and stakeholder theory</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Methodological</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Using more than one method to study the same phenomenon</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Combining survey data with follow-up interviews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Environmental</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Different settings, times or conditions surrounding data collection</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Interviewing before and after a major change to see if accounts shift</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bl>
          </a:graphicData>
        </a:graphic>
      </p:graphicFrame>
      <p:sp>
        <p:nvSpPr>
          <p:cNvPr id="4" name="Text 1"/>
          <p:cNvSpPr txBox="1"/>
          <p:nvPr/>
        </p:nvSpPr>
        <p:spPr>
          <a:xfrm>
            <a:off x="457200" y="4087368"/>
            <a:ext cx="8229600" cy="411480"/>
          </a:xfrm>
          <a:prstGeom prst="rect">
            <a:avLst/>
          </a:prstGeom>
          <a:noFill/>
          <a:ln/>
        </p:spPr>
        <p:txBody>
          <a:bodyPr wrap="square" rtlCol="0" anchor="ctr"/>
          <a:lstStyle/>
          <a:p>
            <a:pPr indent="0" marL="0">
              <a:buNone/>
            </a:pPr>
            <a:r>
              <a:rPr lang="en-US" sz="1200" i="1" dirty="0">
                <a:solidFill>
                  <a:srgbClr val="607085"/>
                </a:solidFill>
                <a:latin typeface="Calibri" pitchFamily="34" charset="0"/>
                <a:ea typeface="Calibri" pitchFamily="34" charset="-122"/>
                <a:cs typeface="Calibri" pitchFamily="34" charset="-120"/>
              </a:rPr>
              <a:t>Data, investigator, theory and methodological after Denzin (1978); environmental after Guion, Diehl and McDonald (2011)</a:t>
            </a:r>
            <a:endParaRPr lang="en-US" sz="1200" dirty="0"/>
          </a:p>
        </p:txBody>
      </p:sp>
      <p:sp>
        <p:nvSpPr>
          <p:cNvPr id="5"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A Common Trap</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Data triangulation is often confused with simply having more participants</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The distinguishing feature is a genuinely different vantage point: a different time, place, or type of person, not more of the same type</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Denzin (1978) splits data triangulation into three sub-types: time, space, and person</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Naming which sub-type you used makes a methodology chapter far more specific than the single sentence the study triangulated data</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The paradigm table on the next slide leaves out investigator triangulation. For a solo doctoral researcher it is constrained regardless of paradigm, as covered later in this session</a:t>
            </a:r>
            <a:endParaRPr lang="en-US" sz="15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54864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Which Types Suit Which Paradigm</a:t>
            </a:r>
            <a:endParaRPr lang="en-US" sz="2400" dirty="0"/>
          </a:p>
        </p:txBody>
      </p:sp>
      <p:graphicFrame>
        <p:nvGraphicFramePr>
          <p:cNvPr id="8" name="Table 0"/>
          <p:cNvGraphicFramePr>
            <a:graphicFrameLocks noGrp="1"/>
          </p:cNvGraphicFramePr>
          <p:nvPr>
            <p:extLst>
              <p:ext uri="{D42A27DB-BD31-4B8C-83A1-F6EECF244321}">
                <p14:modId xmlns:p14="http://schemas.microsoft.com/office/powerpoint/2010/main" val="1579011935"/>
              </p:ext>
            </p:extLst>
          </p:nvPr>
        </p:nvGraphicFramePr>
        <p:xfrm>
          <a:off x="457200" y="1005840"/>
          <a:ext cx="8229600" cy="914400"/>
        </p:xfrm>
        <a:graphic>
          <a:graphicData uri="http://schemas.openxmlformats.org/drawingml/2006/table">
            <a:tbl>
              <a:tblPr/>
              <a:tblGrid>
                <a:gridCol w="1920240"/>
                <a:gridCol w="2377440"/>
                <a:gridCol w="3931920"/>
              </a:tblGrid>
              <a:tr h="0">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Paradigm</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Best-suited types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c>
                  <a:txBody>
                    <a:bodyPr/>
                    <a:lstStyle/>
                    <a:p>
                      <a:pPr indent="0" marL="0">
                        <a:buNone/>
                      </a:pPr>
                      <a:r>
                        <a:rPr lang="en-US" sz="1300" b="1" dirty="0">
                          <a:solidFill>
                            <a:srgbClr val="FFFFFF"/>
                          </a:solidFill>
                          <a:latin typeface="Calibri" pitchFamily="34" charset="0"/>
                          <a:ea typeface="Calibri" pitchFamily="34" charset="-122"/>
                          <a:cs typeface="Calibri" pitchFamily="34" charset="-120"/>
                        </a:rPr>
                        <a:t>Why</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1C2B4A"/>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Alien A, Positivism</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Methodological, Data (time or space)</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Assumes one measurable reality; convergence across methods counts as confirming evidence</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Alien B, Post-positivism</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Data, Methodological</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Convergence treated as probable support, not proof, given that all measures are fallible</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Alien C, Interpretivism</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Data (person), Theory</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Multiple accounts are valued for the meaning they carry; divergence is data, not error</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Alien D, Constructivism</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Data (person), Theory</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Each individual's construction is compared, not merged into a single fact</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Alien E, Social Constructionism</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Data (person or time), Theory</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Shared, negotiated meanings are compared across groups or contexts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Alien F, Critical Theory</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Theory, Data</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Compares whose interests are served across accounts from different positions of power</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EEF3F8"/>
                    </a:solidFill>
                  </a:tcPr>
                </a:tc>
              </a:tr>
              <a:tr h="0">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Alien G, Pragmatism</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Methodological, any combination</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c>
                  <a:txBody>
                    <a:bodyPr/>
                    <a:lstStyle/>
                    <a:p>
                      <a:pPr indent="0" marL="0">
                        <a:buNone/>
                      </a:pPr>
                      <a:r>
                        <a:rPr lang="en-US" sz="1300" dirty="0">
                          <a:solidFill>
                            <a:srgbClr val="1C2B4A"/>
                          </a:solidFill>
                          <a:latin typeface="Calibri" pitchFamily="34" charset="0"/>
                          <a:ea typeface="Calibri" pitchFamily="34" charset="-122"/>
                          <a:cs typeface="Calibri" pitchFamily="34" charset="-120"/>
                        </a:rPr>
                        <a:t>Paradigm purity is set aside; the combination is chosen for practical usefulness</a:t>
                      </a:r>
                      <a:endParaRPr lang="en-US" sz="1300" dirty="0">
                        <a:latin typeface="Calibri" charset="0"/>
                        <a:ea typeface="Calibri" charset="0"/>
                        <a:cs typeface="Calibri" charset="0"/>
                      </a:endParaRPr>
                    </a:p>
                  </a:txBody>
                  <a:tcPr marL="91440" marR="91440" marT="45720" marB="45720" anchor="ctr">
                    <a:lnL w="6350" cap="flat" cmpd="sng" algn="ctr">
                      <a:solidFill>
                        <a:srgbClr val="D9D9D9"/>
                      </a:solidFill>
                      <a:prstDash val="solid"/>
                      <a:round/>
                      <a:headEnd type="none" w="med" len="med"/>
                      <a:tailEnd type="none" w="med" len="med"/>
                    </a:lnL>
                    <a:lnR w="6350" cap="flat" cmpd="sng" algn="ctr">
                      <a:solidFill>
                        <a:srgbClr val="D9D9D9"/>
                      </a:solidFill>
                      <a:prstDash val="solid"/>
                      <a:round/>
                      <a:headEnd type="none" w="med" len="med"/>
                      <a:tailEnd type="none" w="med" len="med"/>
                    </a:lnR>
                    <a:lnT w="6350" cap="flat" cmpd="sng" algn="ctr">
                      <a:solidFill>
                        <a:srgbClr val="D9D9D9"/>
                      </a:solidFill>
                      <a:prstDash val="solid"/>
                      <a:round/>
                      <a:headEnd type="none" w="med" len="med"/>
                      <a:tailEnd type="none" w="med" len="med"/>
                    </a:lnT>
                    <a:lnB w="6350" cap="flat" cmpd="sng" algn="ctr">
                      <a:solidFill>
                        <a:srgbClr val="D9D9D9"/>
                      </a:solidFill>
                      <a:prstDash val="solid"/>
                      <a:round/>
                      <a:headEnd type="none" w="med" len="med"/>
                      <a:tailEnd type="none" w="med" len="med"/>
                    </a:lnB>
                    <a:solidFill>
                      <a:srgbClr val="FFFFFF"/>
                    </a:solidFill>
                  </a:tcPr>
                </a:tc>
              </a:tr>
            </a:tbl>
          </a:graphicData>
        </a:graphic>
      </p:graphicFrame>
      <p:sp>
        <p:nvSpPr>
          <p:cNvPr id="4"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The Five Types, Worked</a:t>
            </a:r>
            <a:endParaRPr lang="en-US" sz="3200" dirty="0"/>
          </a:p>
        </p:txBody>
      </p:sp>
      <p:sp>
        <p:nvSpPr>
          <p:cNvPr id="3" name="Text 1"/>
          <p:cNvSpPr txBox="1"/>
          <p:nvPr/>
        </p:nvSpPr>
        <p:spPr>
          <a:xfrm>
            <a:off x="640080" y="2788920"/>
            <a:ext cx="7863840" cy="548640"/>
          </a:xfrm>
          <a:prstGeom prst="rect">
            <a:avLst/>
          </a:prstGeom>
          <a:noFill/>
          <a:ln/>
        </p:spPr>
        <p:txBody>
          <a:bodyPr wrap="square" rtlCol="0" anchor="ctr"/>
          <a:lstStyle/>
          <a:p>
            <a:pPr indent="0" marL="0">
              <a:buNone/>
            </a:pPr>
            <a:r>
              <a:rPr lang="en-US" sz="1600" dirty="0">
                <a:solidFill>
                  <a:srgbClr val="C9A84C"/>
                </a:solidFill>
                <a:latin typeface="Calibri" pitchFamily="34" charset="0"/>
                <a:ea typeface="Calibri" pitchFamily="34" charset="-122"/>
                <a:cs typeface="Calibri" pitchFamily="34" charset="-120"/>
              </a:rPr>
              <a:t>One corporate governance study, five ways of triangulating it</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The Running Case</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The five worked examples on the following slides all apply to the same study, so you can see how one research design could deploy every type of triangulation, not five unrelated illustrations</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The case: a qualitative study of power and decision-making among stakeholders in a country's listed-company corporate governance environment, closely modelled on real doctoral supervision practice</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No single study needs to use every type shown here. The point is to see clearly what changes between types when the underlying case stays fixed</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Data Triangulation</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Without triangulation</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The study interviews five governance practitioners with boardroom experience to understand how power operates in corporate governance.</a:t>
            </a:r>
            <a:endParaRPr lang="en-US" sz="135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With data triangulation</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The study interviews governance practitioners with boardroom access, market regulators responsible for oversight, and shareholder activists who challenge board decisions, comparing how power operates in corporate governance from three structurally distinct positions.</a:t>
            </a:r>
            <a:endParaRPr lang="en-US" sz="1350" dirty="0"/>
          </a:p>
        </p:txBody>
      </p:sp>
      <p:sp>
        <p:nvSpPr>
          <p:cNvPr id="9" name="Text 7"/>
          <p:cNvSpPr txBox="1"/>
          <p:nvPr/>
        </p:nvSpPr>
        <p:spPr>
          <a:xfrm>
            <a:off x="457200" y="3474720"/>
            <a:ext cx="8229600" cy="1097280"/>
          </a:xfrm>
          <a:prstGeom prst="rect">
            <a:avLst/>
          </a:prstGeom>
          <a:noFill/>
          <a:ln/>
        </p:spPr>
        <p:txBody>
          <a:bodyPr wrap="square" rtlCol="0" anchor="t"/>
          <a:lstStyle/>
          <a:p>
            <a:pPr indent="0" marL="0">
              <a:buNone/>
            </a:pPr>
            <a:r>
              <a:rPr lang="en-US" sz="1350" dirty="0">
                <a:solidFill>
                  <a:srgbClr val="1C2B4A"/>
                </a:solidFill>
                <a:latin typeface="Calibri" pitchFamily="34" charset="0"/>
                <a:ea typeface="Calibri" pitchFamily="34" charset="-122"/>
                <a:cs typeface="Calibri" pitchFamily="34" charset="-120"/>
              </a:rPr>
              <a:t>This is person triangulation, one of Denzin's (1978) three data sub-types: three structurally different vantage points on one governance environment, not three times as many interviews with the same type of practitioner.</a:t>
            </a:r>
            <a:endParaRPr lang="en-US" sz="135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Investigator Triangulation</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Without triangulation</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All interview transcripts on boardroom power dynamics were coded by the lead researcher alone.</a:t>
            </a:r>
            <a:endParaRPr lang="en-US" sz="135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With investigator triangulation</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All interview transcripts on boardroom power dynamics were independently coded by the lead researcher and a second coder using the same codebook, with disagreements over how to code instances of informal influence discussed and resolved before finalising the coding frame.</a:t>
            </a:r>
            <a:endParaRPr lang="en-US" sz="1350" dirty="0"/>
          </a:p>
        </p:txBody>
      </p:sp>
      <p:sp>
        <p:nvSpPr>
          <p:cNvPr id="9" name="Text 7"/>
          <p:cNvSpPr txBox="1"/>
          <p:nvPr/>
        </p:nvSpPr>
        <p:spPr>
          <a:xfrm>
            <a:off x="457200" y="3474720"/>
            <a:ext cx="8229600" cy="1097280"/>
          </a:xfrm>
          <a:prstGeom prst="rect">
            <a:avLst/>
          </a:prstGeom>
          <a:noFill/>
          <a:ln/>
        </p:spPr>
        <p:txBody>
          <a:bodyPr wrap="square" rtlCol="0" anchor="t"/>
          <a:lstStyle/>
          <a:p>
            <a:pPr indent="0" marL="0">
              <a:buNone/>
            </a:pPr>
            <a:r>
              <a:rPr lang="en-US" sz="1350" dirty="0">
                <a:solidFill>
                  <a:srgbClr val="1C2B4A"/>
                </a:solidFill>
                <a:latin typeface="Calibri" pitchFamily="34" charset="0"/>
                <a:ea typeface="Calibri" pitchFamily="34" charset="-122"/>
                <a:cs typeface="Calibri" pitchFamily="34" charset="-120"/>
              </a:rPr>
              <a:t>Investigator triangulation does not remove subjectivity from qualitative coding. It makes that subjectivity visible and checkable, which is why Denzin (1978) treats it as strengthening rather than eliminating researcher influence. See the next slide before using this type in a doctoral thesis.</a:t>
            </a:r>
            <a:endParaRPr lang="en-US" sz="135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A Caveat for Doctoral Research</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Denzin's (1978) investigator triangulation assumes a research team: two or more investigators who each independently collect or analyse the full data set. A doctoral thesis is required to be the candidate's own independent work, so this is generally not available to a lone doctoral researcher</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A supervisor or colleague coding the entire data set alongside you would raise a legitimate question for an examiner: whose analysis does the thesis represent</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What is available, and common practice, is a second coder reviewing a sample of transcripts to check the coding frame, sometimes called an inter-coder reliability check. This is narrower than Denzin's definition and should be named as such, not called investigator triangulation</a:t>
            </a:r>
            <a:endParaRPr lang="en-US" sz="1500" dirty="0"/>
          </a:p>
          <a:p>
            <a:pPr marL="228600" indent="-228600">
              <a:spcAft>
                <a:spcPts val="1200"/>
              </a:spcAft>
              <a:buSzPct val="100000"/>
              <a:buChar char="•"/>
            </a:pPr>
            <a:r>
              <a:rPr lang="en-US" sz="1500" dirty="0">
                <a:solidFill>
                  <a:srgbClr val="1C2B4A"/>
                </a:solidFill>
                <a:latin typeface="Calibri" pitchFamily="34" charset="0"/>
                <a:ea typeface="Calibri" pitchFamily="34" charset="-122"/>
                <a:cs typeface="Calibri" pitchFamily="34" charset="-120"/>
              </a:rPr>
              <a:t>Lincoln and Guba (1985) offer strategies built for a single researcher instead: peer debriefing, an audit trail, and sustained reflexivity. For a solo doctoral study, these are usually the more defensible route to visible, checkable researcher influence</a:t>
            </a:r>
            <a:endParaRPr lang="en-US" sz="15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Theory Triangulation</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Without triangulation</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Interview data on boardroom decision-making were analysed using stakeholder theory alone.</a:t>
            </a:r>
            <a:endParaRPr lang="en-US" sz="135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With theory triangulation</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Interview data on boardroom decision-making were analysed through both stakeholder theory and Bourdieu's concept of symbolic capital, comparing a formal-influence account of decision-making against an account grounded in status, networks and accumulated social capital.</a:t>
            </a:r>
            <a:endParaRPr lang="en-US" sz="1350" dirty="0"/>
          </a:p>
        </p:txBody>
      </p:sp>
      <p:sp>
        <p:nvSpPr>
          <p:cNvPr id="9" name="Text 7"/>
          <p:cNvSpPr txBox="1"/>
          <p:nvPr/>
        </p:nvSpPr>
        <p:spPr>
          <a:xfrm>
            <a:off x="457200" y="3474720"/>
            <a:ext cx="8229600" cy="1097280"/>
          </a:xfrm>
          <a:prstGeom prst="rect">
            <a:avLst/>
          </a:prstGeom>
          <a:noFill/>
          <a:ln/>
        </p:spPr>
        <p:txBody>
          <a:bodyPr wrap="square" rtlCol="0" anchor="t"/>
          <a:lstStyle/>
          <a:p>
            <a:pPr indent="0" marL="0">
              <a:buNone/>
            </a:pPr>
            <a:r>
              <a:rPr lang="en-US" sz="1350" dirty="0">
                <a:solidFill>
                  <a:srgbClr val="1C2B4A"/>
                </a:solidFill>
                <a:latin typeface="Calibri" pitchFamily="34" charset="0"/>
                <a:ea typeface="Calibri" pitchFamily="34" charset="-122"/>
                <a:cs typeface="Calibri" pitchFamily="34" charset="-120"/>
              </a:rPr>
              <a:t>Theory triangulation is not about identifying the correct theory. It is about seeing what each lens makes visible that the other does not.</a:t>
            </a:r>
            <a:endParaRPr lang="en-US" sz="135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Methodological Triangulation</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Without triangulation</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Boardroom power dynamics were studied through semi-structured interviews alone.</a:t>
            </a:r>
            <a:endParaRPr lang="en-US" sz="135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With methodological triangulation</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Boardroom power dynamics were studied through semi-structured interviews with three stakeholder groups and a documentary analysis of published governance codes and board minutes, checking whether the formal rules described in governance codes matched how power was described as actually operating.</a:t>
            </a:r>
            <a:endParaRPr lang="en-US" sz="1350" dirty="0"/>
          </a:p>
        </p:txBody>
      </p:sp>
      <p:sp>
        <p:nvSpPr>
          <p:cNvPr id="9" name="Text 7"/>
          <p:cNvSpPr txBox="1"/>
          <p:nvPr/>
        </p:nvSpPr>
        <p:spPr>
          <a:xfrm>
            <a:off x="457200" y="3474720"/>
            <a:ext cx="8229600" cy="1097280"/>
          </a:xfrm>
          <a:prstGeom prst="rect">
            <a:avLst/>
          </a:prstGeom>
          <a:noFill/>
          <a:ln/>
        </p:spPr>
        <p:txBody>
          <a:bodyPr wrap="square" rtlCol="0" anchor="t"/>
          <a:lstStyle/>
          <a:p>
            <a:pPr indent="0" marL="0">
              <a:buNone/>
            </a:pPr>
            <a:r>
              <a:rPr lang="en-US" sz="1350" dirty="0">
                <a:solidFill>
                  <a:srgbClr val="1C2B4A"/>
                </a:solidFill>
                <a:latin typeface="Calibri" pitchFamily="34" charset="0"/>
                <a:ea typeface="Calibri" pitchFamily="34" charset="-122"/>
                <a:cs typeface="Calibri" pitchFamily="34" charset="-120"/>
              </a:rPr>
              <a:t>This is between-method triangulation, combining interviews with documentary analysis. Within-method triangulation would instead use two instruments from the same tradition, for example two independently designed interview guides.</a:t>
            </a:r>
            <a:endParaRPr lang="en-US" sz="135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Environmental Triangulation</a:t>
            </a:r>
            <a:endParaRPr lang="en-US" sz="2400" dirty="0"/>
          </a:p>
        </p:txBody>
      </p:sp>
      <p:sp>
        <p:nvSpPr>
          <p:cNvPr id="3" name="Shape 1"/>
          <p:cNvSpPr/>
          <p:nvPr/>
        </p:nvSpPr>
        <p:spPr>
          <a:xfrm>
            <a:off x="457200" y="960120"/>
            <a:ext cx="3977640" cy="2331720"/>
          </a:xfrm>
          <a:prstGeom prst="rect">
            <a:avLst/>
          </a:prstGeom>
          <a:solidFill>
            <a:srgbClr val="EEF3F8"/>
          </a:solidFill>
          <a:ln w="12700">
            <a:solidFill>
              <a:srgbClr val="EEF3F8"/>
            </a:solidFill>
            <a:prstDash val="solid"/>
          </a:ln>
        </p:spPr>
      </p:sp>
      <p:sp>
        <p:nvSpPr>
          <p:cNvPr id="4" name="Text 2"/>
          <p:cNvSpPr txBox="1"/>
          <p:nvPr/>
        </p:nvSpPr>
        <p:spPr>
          <a:xfrm>
            <a:off x="594360" y="1051560"/>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Without triangulation</a:t>
            </a:r>
            <a:endParaRPr lang="en-US" sz="1400" dirty="0"/>
          </a:p>
        </p:txBody>
      </p:sp>
      <p:sp>
        <p:nvSpPr>
          <p:cNvPr id="5" name="Text 3"/>
          <p:cNvSpPr txBox="1"/>
          <p:nvPr/>
        </p:nvSpPr>
        <p:spPr>
          <a:xfrm>
            <a:off x="594360" y="1371600"/>
            <a:ext cx="3703320" cy="182880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All interviews on governance practice were conducted during a single period of relative market stability.</a:t>
            </a:r>
            <a:endParaRPr lang="en-US" sz="1350" dirty="0"/>
          </a:p>
        </p:txBody>
      </p:sp>
      <p:sp>
        <p:nvSpPr>
          <p:cNvPr id="6" name="Shape 4"/>
          <p:cNvSpPr/>
          <p:nvPr/>
        </p:nvSpPr>
        <p:spPr>
          <a:xfrm>
            <a:off x="4709160" y="960120"/>
            <a:ext cx="3977640" cy="2331720"/>
          </a:xfrm>
          <a:prstGeom prst="rect">
            <a:avLst/>
          </a:prstGeom>
          <a:solidFill>
            <a:srgbClr val="F5EFDD"/>
          </a:solidFill>
          <a:ln w="12700">
            <a:solidFill>
              <a:srgbClr val="F5EFDD"/>
            </a:solidFill>
            <a:prstDash val="solid"/>
          </a:ln>
        </p:spPr>
      </p:sp>
      <p:sp>
        <p:nvSpPr>
          <p:cNvPr id="7" name="Text 5"/>
          <p:cNvSpPr txBox="1"/>
          <p:nvPr/>
        </p:nvSpPr>
        <p:spPr>
          <a:xfrm>
            <a:off x="4846320" y="1051560"/>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With environmental triangulation</a:t>
            </a:r>
            <a:endParaRPr lang="en-US" sz="1400" dirty="0"/>
          </a:p>
        </p:txBody>
      </p:sp>
      <p:sp>
        <p:nvSpPr>
          <p:cNvPr id="8" name="Text 6"/>
          <p:cNvSpPr txBox="1"/>
          <p:nvPr/>
        </p:nvSpPr>
        <p:spPr>
          <a:xfrm>
            <a:off x="4846320" y="1371600"/>
            <a:ext cx="3703320" cy="182880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Interviews on governance practice were conducted both before and after a major corporate governance scandal became public, comparing whether accounts of board oversight changed once the scandal had raised the public salience of accountability.</a:t>
            </a:r>
            <a:endParaRPr lang="en-US" sz="1350" dirty="0"/>
          </a:p>
        </p:txBody>
      </p:sp>
      <p:sp>
        <p:nvSpPr>
          <p:cNvPr id="9" name="Text 7"/>
          <p:cNvSpPr txBox="1"/>
          <p:nvPr/>
        </p:nvSpPr>
        <p:spPr>
          <a:xfrm>
            <a:off x="457200" y="3474720"/>
            <a:ext cx="8229600" cy="1097280"/>
          </a:xfrm>
          <a:prstGeom prst="rect">
            <a:avLst/>
          </a:prstGeom>
          <a:noFill/>
          <a:ln/>
        </p:spPr>
        <p:txBody>
          <a:bodyPr wrap="square" rtlCol="0" anchor="t"/>
          <a:lstStyle/>
          <a:p>
            <a:pPr indent="0" marL="0">
              <a:buNone/>
            </a:pPr>
            <a:r>
              <a:rPr lang="en-US" sz="1350" dirty="0">
                <a:solidFill>
                  <a:srgbClr val="1C2B4A"/>
                </a:solidFill>
                <a:latin typeface="Calibri" pitchFamily="34" charset="0"/>
                <a:ea typeface="Calibri" pitchFamily="34" charset="-122"/>
                <a:cs typeface="Calibri" pitchFamily="34" charset="-120"/>
              </a:rPr>
              <a:t>Guion, Diehl and McDonald (2011) add environmental triangulation to Denzin's four: varying the setting, timing or surrounding conditions of data collection to see whether the finding holds, or changes in an explicable way.</a:t>
            </a:r>
            <a:endParaRPr lang="en-US" sz="1350" dirty="0"/>
          </a:p>
        </p:txBody>
      </p:sp>
      <p:sp>
        <p:nvSpPr>
          <p:cNvPr id="10" name="Text 8"/>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Triangulation in Practice</a:t>
            </a:r>
            <a:endParaRPr lang="en-US" sz="3200" dirty="0"/>
          </a:p>
        </p:txBody>
      </p:sp>
      <p:sp>
        <p:nvSpPr>
          <p:cNvPr id="3" name="Text 1"/>
          <p:cNvSpPr txBox="1"/>
          <p:nvPr/>
        </p:nvSpPr>
        <p:spPr>
          <a:xfrm>
            <a:off x="640080" y="2788920"/>
            <a:ext cx="7863840" cy="548640"/>
          </a:xfrm>
          <a:prstGeom prst="rect">
            <a:avLst/>
          </a:prstGeom>
          <a:noFill/>
          <a:ln/>
        </p:spPr>
        <p:txBody>
          <a:bodyPr wrap="square" rtlCol="0" anchor="ctr"/>
          <a:lstStyle/>
          <a:p>
            <a:pPr indent="0" marL="0">
              <a:buNone/>
            </a:pPr>
            <a:r>
              <a:rPr lang="en-US" sz="1600" dirty="0">
                <a:solidFill>
                  <a:srgbClr val="C9A84C"/>
                </a:solidFill>
                <a:latin typeface="Calibri" pitchFamily="34" charset="0"/>
                <a:ea typeface="Calibri" pitchFamily="34" charset="-122"/>
                <a:cs typeface="Calibri" pitchFamily="34" charset="-120"/>
              </a:rPr>
              <a:t>Modelled on real supervision practice, written fresh for teaching use</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A Triangulation Section, Modelled on Practice</a:t>
            </a:r>
            <a:endParaRPr lang="en-US" sz="2400" dirty="0"/>
          </a:p>
        </p:txBody>
      </p:sp>
      <p:sp>
        <p:nvSpPr>
          <p:cNvPr id="3" name="Shape 1"/>
          <p:cNvSpPr/>
          <p:nvPr/>
        </p:nvSpPr>
        <p:spPr>
          <a:xfrm>
            <a:off x="457200" y="914400"/>
            <a:ext cx="8229600" cy="2651760"/>
          </a:xfrm>
          <a:prstGeom prst="rect">
            <a:avLst/>
          </a:prstGeom>
          <a:solidFill>
            <a:srgbClr val="EEF3F8"/>
          </a:solidFill>
          <a:ln w="12700">
            <a:solidFill>
              <a:srgbClr val="EEF3F8"/>
            </a:solidFill>
            <a:prstDash val="solid"/>
          </a:ln>
        </p:spPr>
      </p:sp>
      <p:sp>
        <p:nvSpPr>
          <p:cNvPr id="4" name="Text 2"/>
          <p:cNvSpPr txBox="1"/>
          <p:nvPr/>
        </p:nvSpPr>
        <p:spPr>
          <a:xfrm>
            <a:off x="594360" y="1005840"/>
            <a:ext cx="795528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Constructed for teaching use, modelled on real supervision practice</a:t>
            </a:r>
            <a:endParaRPr lang="en-US" sz="1400" dirty="0"/>
          </a:p>
        </p:txBody>
      </p:sp>
      <p:sp>
        <p:nvSpPr>
          <p:cNvPr id="5" name="Text 3"/>
          <p:cNvSpPr txBox="1"/>
          <p:nvPr/>
        </p:nvSpPr>
        <p:spPr>
          <a:xfrm>
            <a:off x="594360" y="1325880"/>
            <a:ext cx="7955280" cy="2103120"/>
          </a:xfrm>
          <a:prstGeom prst="rect">
            <a:avLst/>
          </a:prstGeom>
          <a:noFill/>
          <a:ln/>
        </p:spPr>
        <p:txBody>
          <a:bodyPr wrap="square" rtlCol="0" anchor="t"/>
          <a:lstStyle/>
          <a:p>
            <a:pPr indent="0" marL="0">
              <a:buNone/>
            </a:pPr>
            <a:r>
              <a:rPr lang="en-US" sz="1400" i="1" dirty="0">
                <a:solidFill>
                  <a:srgbClr val="1C2B4A"/>
                </a:solidFill>
                <a:latin typeface="Calibri" pitchFamily="34" charset="0"/>
                <a:ea typeface="Calibri" pitchFamily="34" charset="-122"/>
                <a:cs typeface="Calibri" pitchFamily="34" charset="-120"/>
              </a:rPr>
              <a:t>This study uses data triangulation, purposively selecting participants who occupy structurally distinct positions within the governance landscape: a shareholder activist, a market regulator, and a governance practitioner with direct boardroom access. This design reflects Denzin's (1978) principle that triangulation strengthens credibility by cross-referencing data across different vantage points rather than relying on a single informant type. Participants converge on the themes of elite influence and information asymmetry, which strengthens confidence in those findings. Their accounts diverge on the role of culture in shaping board behaviour. That divergence is treated as analytically productive rather than as a threat to validity, since a socially constructed phenomenon can reasonably look different depending on where a participant stands within it.</a:t>
            </a:r>
            <a:endParaRPr lang="en-US" sz="1400" dirty="0"/>
          </a:p>
        </p:txBody>
      </p:sp>
      <p:sp>
        <p:nvSpPr>
          <p:cNvPr id="6" name="Text 4"/>
          <p:cNvSpPr txBox="1"/>
          <p:nvPr/>
        </p:nvSpPr>
        <p:spPr>
          <a:xfrm>
            <a:off x="594360" y="3703320"/>
            <a:ext cx="7955280" cy="274320"/>
          </a:xfrm>
          <a:prstGeom prst="rect">
            <a:avLst/>
          </a:prstGeom>
          <a:noFill/>
          <a:ln/>
        </p:spPr>
        <p:txBody>
          <a:bodyPr wrap="square" rtlCol="0" anchor="ctr"/>
          <a:lstStyle/>
          <a:p>
            <a:pPr indent="0" marL="0">
              <a:buNone/>
            </a:pPr>
            <a:r>
              <a:rPr lang="en-US" sz="1200" dirty="0">
                <a:solidFill>
                  <a:srgbClr val="607085"/>
                </a:solidFill>
                <a:latin typeface="Calibri" pitchFamily="34" charset="0"/>
                <a:ea typeface="Calibri" pitchFamily="34" charset="-122"/>
                <a:cs typeface="Calibri" pitchFamily="34" charset="-120"/>
              </a:rPr>
              <a:t>No named individuals or organisations appear here. This paragraph is written fresh for this session rather than copied from any document, since a plain-text record of a prior conversation cannot reliably preserve which parts of a real supervision exchange were AI-drafted and which were the supervisor's own added judgement.</a:t>
            </a:r>
            <a:endParaRPr lang="en-US" sz="1200" dirty="0"/>
          </a:p>
        </p:txBody>
      </p:sp>
      <p:sp>
        <p:nvSpPr>
          <p:cNvPr id="7" name="Text 5"/>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What This Example Does Well</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It names the specific type, data triangulation across three stakeholder positions, rather than asserting the study was triangulated</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It cites Denzin (1978) to justify the design choice, not to decorate the paragraph after the fact</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It states exactly what converged, elite influence and information asymmetry, and what diverged, the role of culture, rather than reporting triangulation only in the abstract</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It treats divergence as analytically productive rather than a problem to explain away, which matters because this is a socially constructed phenomenon, not a fixed fact being cross-checked</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When Triangulation Is Rejected</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The Simple Version First</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Some researchers do not just qualify triangulation, they reject it outright. The reasoning is easier than it sounds</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Quantitative research usually asks how much or how often, across a large group. Qualitative research asks what something means, for a smaller number of people</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If a survey and a set of interviews are answering two different kinds of question, calling them triangulation implies they are checking each other's answer to the same question. They are not</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Denscombe's (2021) widely used research methods text makes a related point: qualitative and quantitative research sit within different paradigms, built to do different jobs, not two rulers measuring the same thing</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Blaikie's Critique, in Plain Terms</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Blaikie (1991) makes the same point more formally. Triangulation assumes one fixed reality out there, with different methods just taking different bearings on it</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If you believe qualitative and quantitative work capture genuinely different things, not the same thing measured twice, calling your design triangulation contradicts your own position</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His second point: even when two sources disagree, triangulation does not tell you what to do about it. It only tells you to collect more data</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The fix is not to stop using more than one method. It is to stop calling it triangulation when what you are doing is something else: comparing different kinds of answers, side by side, without assuming they converge</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What This Means for Your Design</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State plainly, as this thesis did, that qualitative and quantitative strands are answering different questions rather than triangulating one answer</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You can still use a survey and interviews in the same study. Describe what each one is actually doing, rather than defaulting to the word triangulation</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An examiner should never see triangulation used as an automatic badge of rigour, without checking whether your own paradigm actually supports the assumption behind it</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Crystallisation: An Alternative Worth Knowing</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Richardson (2000) proposes crystallisation as an alternative to triangulation for postmodern and strongly constructionist work</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Triangulation assumes a fixed point can be located from multiple bearings. Crystallisation assumes the phenomenon has no single fixed point, only multiple facets that a crystal reflects differently depending on the angle of view</a:t>
            </a:r>
            <a:endParaRPr lang="en-US" sz="1600" dirty="0"/>
          </a:p>
          <a:p>
            <a:pPr marL="228600" indent="-228600">
              <a:spcAft>
                <a:spcPts val="1200"/>
              </a:spcAft>
              <a:buSzPct val="100000"/>
              <a:buChar char="•"/>
            </a:pPr>
            <a:r>
              <a:rPr lang="en-US" sz="1600" dirty="0">
                <a:solidFill>
                  <a:srgbClr val="1C2B4A"/>
                </a:solidFill>
                <a:latin typeface="Calibri" pitchFamily="34" charset="0"/>
                <a:ea typeface="Calibri" pitchFamily="34" charset="-122"/>
                <a:cs typeface="Calibri" pitchFamily="34" charset="-120"/>
              </a:rPr>
              <a:t>Most DBA theses are well served by triangulation rather than crystallisation, but knowing this alternative exists shows an examiner you understand what triangulation itself assumes, rather than using the term unreflectively</a:t>
            </a:r>
            <a:endParaRPr lang="en-US" sz="16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Common Failures in Using Triangulation</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1: Triangulation by Assertion</a:t>
            </a:r>
            <a:endParaRPr lang="en-US" sz="2400" dirty="0"/>
          </a:p>
        </p:txBody>
      </p:sp>
      <p:sp>
        <p:nvSpPr>
          <p:cNvPr id="3" name="Shape 1"/>
          <p:cNvSpPr/>
          <p:nvPr/>
        </p:nvSpPr>
        <p:spPr>
          <a:xfrm>
            <a:off x="457200" y="777240"/>
            <a:ext cx="8229600" cy="640080"/>
          </a:xfrm>
          <a:prstGeom prst="rect">
            <a:avLst/>
          </a:prstGeom>
          <a:solidFill>
            <a:srgbClr val="F0F0F0"/>
          </a:solidFill>
          <a:ln w="12700">
            <a:solidFill>
              <a:srgbClr val="D9D9D9"/>
            </a:solidFill>
            <a:prstDash val="solid"/>
          </a:ln>
        </p:spPr>
      </p:sp>
      <p:sp>
        <p:nvSpPr>
          <p:cNvPr id="4" name="Text 2"/>
          <p:cNvSpPr txBox="1"/>
          <p:nvPr/>
        </p:nvSpPr>
        <p:spPr>
          <a:xfrm>
            <a:off x="548640" y="777240"/>
            <a:ext cx="8046720" cy="640080"/>
          </a:xfrm>
          <a:prstGeom prst="rect">
            <a:avLst/>
          </a:prstGeom>
          <a:noFill/>
          <a:ln/>
        </p:spPr>
        <p:txBody>
          <a:bodyPr wrap="square" rtlCol="0" anchor="ctr"/>
          <a:lstStyle/>
          <a:p>
            <a:pPr indent="0" marL="0">
              <a:buNone/>
            </a:pPr>
            <a:r>
              <a:rPr lang="en-US" sz="1250" b="1" dirty="0">
                <a:solidFill>
                  <a:srgbClr val="607085"/>
                </a:solidFill>
                <a:latin typeface="Calibri" pitchFamily="34" charset="0"/>
                <a:ea typeface="Calibri" pitchFamily="34" charset="-122"/>
                <a:cs typeface="Calibri" pitchFamily="34" charset="-120"/>
              </a:rPr>
              <a:t>The problem: </a:t>
            </a:r>
            <a:pPr indent="0" marL="0">
              <a:buNone/>
            </a:pPr>
            <a:r>
              <a:rPr lang="en-US" sz="1250" i="1" dirty="0">
                <a:solidFill>
                  <a:srgbClr val="1C2B4A"/>
                </a:solidFill>
                <a:latin typeface="Calibri" pitchFamily="34" charset="0"/>
                <a:ea typeface="Calibri" pitchFamily="34" charset="-122"/>
                <a:cs typeface="Calibri" pitchFamily="34" charset="-120"/>
              </a:rPr>
              <a:t>Stating that a study is triangulated without naming the type, without saying what was compared, and without reporting what converged or diverged.</a:t>
            </a:r>
            <a:endParaRPr lang="en-US" sz="1250" dirty="0"/>
          </a:p>
        </p:txBody>
      </p:sp>
      <p:sp>
        <p:nvSpPr>
          <p:cNvPr id="5" name="Shape 3"/>
          <p:cNvSpPr/>
          <p:nvPr/>
        </p:nvSpPr>
        <p:spPr>
          <a:xfrm>
            <a:off x="457200" y="1536192"/>
            <a:ext cx="3977640" cy="1965960"/>
          </a:xfrm>
          <a:prstGeom prst="rect">
            <a:avLst/>
          </a:prstGeom>
          <a:solidFill>
            <a:srgbClr val="EEF3F8"/>
          </a:solidFill>
          <a:ln w="12700">
            <a:solidFill>
              <a:srgbClr val="EEF3F8"/>
            </a:solidFill>
            <a:prstDash val="solid"/>
          </a:ln>
        </p:spPr>
      </p:sp>
      <p:sp>
        <p:nvSpPr>
          <p:cNvPr id="6" name="Text 4"/>
          <p:cNvSpPr txBox="1"/>
          <p:nvPr/>
        </p:nvSpPr>
        <p:spPr>
          <a:xfrm>
            <a:off x="594360" y="1627632"/>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flawed version</a:t>
            </a:r>
            <a:endParaRPr lang="en-US" sz="1400" dirty="0"/>
          </a:p>
        </p:txBody>
      </p:sp>
      <p:sp>
        <p:nvSpPr>
          <p:cNvPr id="7" name="Text 5"/>
          <p:cNvSpPr txBox="1"/>
          <p:nvPr/>
        </p:nvSpPr>
        <p:spPr>
          <a:xfrm>
            <a:off x="594360" y="1947672"/>
            <a:ext cx="3703320" cy="146304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This study is triangulated as data were collected from multiple sources, strengthening the validity of the findings.</a:t>
            </a:r>
            <a:endParaRPr lang="en-US" sz="1350" dirty="0"/>
          </a:p>
        </p:txBody>
      </p:sp>
      <p:sp>
        <p:nvSpPr>
          <p:cNvPr id="8" name="Shape 6"/>
          <p:cNvSpPr/>
          <p:nvPr/>
        </p:nvSpPr>
        <p:spPr>
          <a:xfrm>
            <a:off x="4709160" y="1536192"/>
            <a:ext cx="3977640" cy="1965960"/>
          </a:xfrm>
          <a:prstGeom prst="rect">
            <a:avLst/>
          </a:prstGeom>
          <a:solidFill>
            <a:srgbClr val="F5EFDD"/>
          </a:solidFill>
          <a:ln w="12700">
            <a:solidFill>
              <a:srgbClr val="F5EFDD"/>
            </a:solidFill>
            <a:prstDash val="solid"/>
          </a:ln>
        </p:spPr>
      </p:sp>
      <p:sp>
        <p:nvSpPr>
          <p:cNvPr id="9" name="Text 7"/>
          <p:cNvSpPr txBox="1"/>
          <p:nvPr/>
        </p:nvSpPr>
        <p:spPr>
          <a:xfrm>
            <a:off x="4846320" y="1627632"/>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The fix</a:t>
            </a:r>
            <a:endParaRPr lang="en-US" sz="1400" dirty="0"/>
          </a:p>
        </p:txBody>
      </p:sp>
      <p:sp>
        <p:nvSpPr>
          <p:cNvPr id="10" name="Text 8"/>
          <p:cNvSpPr txBox="1"/>
          <p:nvPr/>
        </p:nvSpPr>
        <p:spPr>
          <a:xfrm>
            <a:off x="4846320" y="1947672"/>
            <a:ext cx="3703320" cy="146304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This study source-triangulates data from three stakeholder groups occupying distinct positions in the governance landscape. Convergence across all three on the theme of elite influence indicates the finding is not an artefact of any single informant's position.</a:t>
            </a:r>
            <a:endParaRPr lang="en-US" sz="1350" dirty="0"/>
          </a:p>
        </p:txBody>
      </p:sp>
      <p:sp>
        <p:nvSpPr>
          <p:cNvPr id="11" name="Text 9"/>
          <p:cNvSpPr txBox="1"/>
          <p:nvPr/>
        </p:nvSpPr>
        <p:spPr>
          <a:xfrm>
            <a:off x="457200" y="3685032"/>
            <a:ext cx="8229600" cy="1097280"/>
          </a:xfrm>
          <a:prstGeom prst="rect">
            <a:avLst/>
          </a:prstGeom>
          <a:noFill/>
          <a:ln/>
        </p:spPr>
        <p:txBody>
          <a:bodyPr wrap="square" rtlCol="0" anchor="t"/>
          <a:lstStyle/>
          <a:p>
            <a:pPr indent="0" marL="0">
              <a:buNone/>
            </a:pPr>
            <a:r>
              <a:rPr lang="en-US" sz="1350" dirty="0">
                <a:solidFill>
                  <a:srgbClr val="1C2B4A"/>
                </a:solidFill>
                <a:latin typeface="Calibri" pitchFamily="34" charset="0"/>
                <a:ea typeface="Calibri" pitchFamily="34" charset="-122"/>
                <a:cs typeface="Calibri" pitchFamily="34" charset="-120"/>
              </a:rPr>
              <a:t>The fix names the type, states the comparison, and reports what actually converged. A sentence claiming triangulation without any of these three elements is asserting a method, not demonstrating one.</a:t>
            </a:r>
            <a:endParaRPr lang="en-US" sz="1350" dirty="0"/>
          </a:p>
        </p:txBody>
      </p:sp>
      <p:sp>
        <p:nvSpPr>
          <p:cNvPr id="12" name="Text 10"/>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2: Mistaking More Data for Triangulation</a:t>
            </a:r>
            <a:endParaRPr lang="en-US" sz="2400" dirty="0"/>
          </a:p>
        </p:txBody>
      </p:sp>
      <p:sp>
        <p:nvSpPr>
          <p:cNvPr id="3" name="Shape 1"/>
          <p:cNvSpPr/>
          <p:nvPr/>
        </p:nvSpPr>
        <p:spPr>
          <a:xfrm>
            <a:off x="457200" y="777240"/>
            <a:ext cx="8229600" cy="640080"/>
          </a:xfrm>
          <a:prstGeom prst="rect">
            <a:avLst/>
          </a:prstGeom>
          <a:solidFill>
            <a:srgbClr val="F0F0F0"/>
          </a:solidFill>
          <a:ln w="12700">
            <a:solidFill>
              <a:srgbClr val="D9D9D9"/>
            </a:solidFill>
            <a:prstDash val="solid"/>
          </a:ln>
        </p:spPr>
      </p:sp>
      <p:sp>
        <p:nvSpPr>
          <p:cNvPr id="4" name="Text 2"/>
          <p:cNvSpPr txBox="1"/>
          <p:nvPr/>
        </p:nvSpPr>
        <p:spPr>
          <a:xfrm>
            <a:off x="548640" y="777240"/>
            <a:ext cx="8046720" cy="640080"/>
          </a:xfrm>
          <a:prstGeom prst="rect">
            <a:avLst/>
          </a:prstGeom>
          <a:noFill/>
          <a:ln/>
        </p:spPr>
        <p:txBody>
          <a:bodyPr wrap="square" rtlCol="0" anchor="ctr"/>
          <a:lstStyle/>
          <a:p>
            <a:pPr indent="0" marL="0">
              <a:buNone/>
            </a:pPr>
            <a:r>
              <a:rPr lang="en-US" sz="1250" b="1" dirty="0">
                <a:solidFill>
                  <a:srgbClr val="607085"/>
                </a:solidFill>
                <a:latin typeface="Calibri" pitchFamily="34" charset="0"/>
                <a:ea typeface="Calibri" pitchFamily="34" charset="-122"/>
                <a:cs typeface="Calibri" pitchFamily="34" charset="-120"/>
              </a:rPr>
              <a:t>The problem: </a:t>
            </a:r>
            <a:pPr indent="0" marL="0">
              <a:buNone/>
            </a:pPr>
            <a:r>
              <a:rPr lang="en-US" sz="1250" i="1" dirty="0">
                <a:solidFill>
                  <a:srgbClr val="1C2B4A"/>
                </a:solidFill>
                <a:latin typeface="Calibri" pitchFamily="34" charset="0"/>
                <a:ea typeface="Calibri" pitchFamily="34" charset="-122"/>
                <a:cs typeface="Calibri" pitchFamily="34" charset="-120"/>
              </a:rPr>
              <a:t>Treating a larger sample of the same type of participant as triangulation.</a:t>
            </a:r>
            <a:endParaRPr lang="en-US" sz="1250" dirty="0"/>
          </a:p>
        </p:txBody>
      </p:sp>
      <p:sp>
        <p:nvSpPr>
          <p:cNvPr id="5" name="Shape 3"/>
          <p:cNvSpPr/>
          <p:nvPr/>
        </p:nvSpPr>
        <p:spPr>
          <a:xfrm>
            <a:off x="457200" y="1536192"/>
            <a:ext cx="3977640" cy="1965960"/>
          </a:xfrm>
          <a:prstGeom prst="rect">
            <a:avLst/>
          </a:prstGeom>
          <a:solidFill>
            <a:srgbClr val="EEF3F8"/>
          </a:solidFill>
          <a:ln w="12700">
            <a:solidFill>
              <a:srgbClr val="EEF3F8"/>
            </a:solidFill>
            <a:prstDash val="solid"/>
          </a:ln>
        </p:spPr>
      </p:sp>
      <p:sp>
        <p:nvSpPr>
          <p:cNvPr id="6" name="Text 4"/>
          <p:cNvSpPr txBox="1"/>
          <p:nvPr/>
        </p:nvSpPr>
        <p:spPr>
          <a:xfrm>
            <a:off x="594360" y="1627632"/>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flawed version</a:t>
            </a:r>
            <a:endParaRPr lang="en-US" sz="1400" dirty="0"/>
          </a:p>
        </p:txBody>
      </p:sp>
      <p:sp>
        <p:nvSpPr>
          <p:cNvPr id="7" name="Text 5"/>
          <p:cNvSpPr txBox="1"/>
          <p:nvPr/>
        </p:nvSpPr>
        <p:spPr>
          <a:xfrm>
            <a:off x="594360" y="1947672"/>
            <a:ext cx="3703320" cy="146304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Data triangulation in this corporate governance study was achieved by interviewing fifteen boardroom practitioners rather than five.</a:t>
            </a:r>
            <a:endParaRPr lang="en-US" sz="1350" dirty="0"/>
          </a:p>
        </p:txBody>
      </p:sp>
      <p:sp>
        <p:nvSpPr>
          <p:cNvPr id="8" name="Shape 6"/>
          <p:cNvSpPr/>
          <p:nvPr/>
        </p:nvSpPr>
        <p:spPr>
          <a:xfrm>
            <a:off x="4709160" y="1536192"/>
            <a:ext cx="3977640" cy="1965960"/>
          </a:xfrm>
          <a:prstGeom prst="rect">
            <a:avLst/>
          </a:prstGeom>
          <a:solidFill>
            <a:srgbClr val="F5EFDD"/>
          </a:solidFill>
          <a:ln w="12700">
            <a:solidFill>
              <a:srgbClr val="F5EFDD"/>
            </a:solidFill>
            <a:prstDash val="solid"/>
          </a:ln>
        </p:spPr>
      </p:sp>
      <p:sp>
        <p:nvSpPr>
          <p:cNvPr id="9" name="Text 7"/>
          <p:cNvSpPr txBox="1"/>
          <p:nvPr/>
        </p:nvSpPr>
        <p:spPr>
          <a:xfrm>
            <a:off x="4846320" y="1627632"/>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The fix</a:t>
            </a:r>
            <a:endParaRPr lang="en-US" sz="1400" dirty="0"/>
          </a:p>
        </p:txBody>
      </p:sp>
      <p:sp>
        <p:nvSpPr>
          <p:cNvPr id="10" name="Text 8"/>
          <p:cNvSpPr txBox="1"/>
          <p:nvPr/>
        </p:nvSpPr>
        <p:spPr>
          <a:xfrm>
            <a:off x="4846320" y="1947672"/>
            <a:ext cx="3703320" cy="146304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Data triangulation in this corporate governance study was achieved by interviewing boardroom practitioners, market regulators, and shareholder activists, three structurally distinct vantage points on the same governance environment.</a:t>
            </a:r>
            <a:endParaRPr lang="en-US" sz="1350" dirty="0"/>
          </a:p>
        </p:txBody>
      </p:sp>
      <p:sp>
        <p:nvSpPr>
          <p:cNvPr id="11" name="Text 9"/>
          <p:cNvSpPr txBox="1"/>
          <p:nvPr/>
        </p:nvSpPr>
        <p:spPr>
          <a:xfrm>
            <a:off x="457200" y="3685032"/>
            <a:ext cx="8229600" cy="1097280"/>
          </a:xfrm>
          <a:prstGeom prst="rect">
            <a:avLst/>
          </a:prstGeom>
          <a:noFill/>
          <a:ln/>
        </p:spPr>
        <p:txBody>
          <a:bodyPr wrap="square" rtlCol="0" anchor="t"/>
          <a:lstStyle/>
          <a:p>
            <a:pPr indent="0" marL="0">
              <a:buNone/>
            </a:pPr>
            <a:r>
              <a:rPr lang="en-US" sz="1350" dirty="0">
                <a:solidFill>
                  <a:srgbClr val="1C2B4A"/>
                </a:solidFill>
                <a:latin typeface="Calibri" pitchFamily="34" charset="0"/>
                <a:ea typeface="Calibri" pitchFamily="34" charset="-122"/>
                <a:cs typeface="Calibri" pitchFamily="34" charset="-120"/>
              </a:rPr>
              <a:t>A bigger sample of the same type of participant is a stronger sample. It is not triangulation, since Denzin's (1978) definition requires genuinely different vantage points, not more of the same one.</a:t>
            </a:r>
            <a:endParaRPr lang="en-US" sz="1350" dirty="0"/>
          </a:p>
        </p:txBody>
      </p:sp>
      <p:sp>
        <p:nvSpPr>
          <p:cNvPr id="12" name="Text 10"/>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3: Treating Convergence as Proof</a:t>
            </a:r>
            <a:endParaRPr lang="en-US" sz="2400" dirty="0"/>
          </a:p>
        </p:txBody>
      </p:sp>
      <p:sp>
        <p:nvSpPr>
          <p:cNvPr id="3" name="Shape 1"/>
          <p:cNvSpPr/>
          <p:nvPr/>
        </p:nvSpPr>
        <p:spPr>
          <a:xfrm>
            <a:off x="457200" y="777240"/>
            <a:ext cx="8229600" cy="640080"/>
          </a:xfrm>
          <a:prstGeom prst="rect">
            <a:avLst/>
          </a:prstGeom>
          <a:solidFill>
            <a:srgbClr val="F0F0F0"/>
          </a:solidFill>
          <a:ln w="12700">
            <a:solidFill>
              <a:srgbClr val="D9D9D9"/>
            </a:solidFill>
            <a:prstDash val="solid"/>
          </a:ln>
        </p:spPr>
      </p:sp>
      <p:sp>
        <p:nvSpPr>
          <p:cNvPr id="4" name="Text 2"/>
          <p:cNvSpPr txBox="1"/>
          <p:nvPr/>
        </p:nvSpPr>
        <p:spPr>
          <a:xfrm>
            <a:off x="548640" y="777240"/>
            <a:ext cx="8046720" cy="640080"/>
          </a:xfrm>
          <a:prstGeom prst="rect">
            <a:avLst/>
          </a:prstGeom>
          <a:noFill/>
          <a:ln/>
        </p:spPr>
        <p:txBody>
          <a:bodyPr wrap="square" rtlCol="0" anchor="ctr"/>
          <a:lstStyle/>
          <a:p>
            <a:pPr indent="0" marL="0">
              <a:buNone/>
            </a:pPr>
            <a:r>
              <a:rPr lang="en-US" sz="1250" b="1" dirty="0">
                <a:solidFill>
                  <a:srgbClr val="607085"/>
                </a:solidFill>
                <a:latin typeface="Calibri" pitchFamily="34" charset="0"/>
                <a:ea typeface="Calibri" pitchFamily="34" charset="-122"/>
                <a:cs typeface="Calibri" pitchFamily="34" charset="-120"/>
              </a:rPr>
              <a:t>The problem: </a:t>
            </a:r>
            <a:pPr indent="0" marL="0">
              <a:buNone/>
            </a:pPr>
            <a:r>
              <a:rPr lang="en-US" sz="1250" i="1" dirty="0">
                <a:solidFill>
                  <a:srgbClr val="1C2B4A"/>
                </a:solidFill>
                <a:latin typeface="Calibri" pitchFamily="34" charset="0"/>
                <a:ea typeface="Calibri" pitchFamily="34" charset="-122"/>
                <a:cs typeface="Calibri" pitchFamily="34" charset="-120"/>
              </a:rPr>
              <a:t>Treating agreement across a small number of qualitative sources as proof, rather than as one form of evidence with its own limits.</a:t>
            </a:r>
            <a:endParaRPr lang="en-US" sz="1250" dirty="0"/>
          </a:p>
        </p:txBody>
      </p:sp>
      <p:sp>
        <p:nvSpPr>
          <p:cNvPr id="5" name="Shape 3"/>
          <p:cNvSpPr/>
          <p:nvPr/>
        </p:nvSpPr>
        <p:spPr>
          <a:xfrm>
            <a:off x="457200" y="1536192"/>
            <a:ext cx="3977640" cy="1965960"/>
          </a:xfrm>
          <a:prstGeom prst="rect">
            <a:avLst/>
          </a:prstGeom>
          <a:solidFill>
            <a:srgbClr val="EEF3F8"/>
          </a:solidFill>
          <a:ln w="12700">
            <a:solidFill>
              <a:srgbClr val="EEF3F8"/>
            </a:solidFill>
            <a:prstDash val="solid"/>
          </a:ln>
        </p:spPr>
      </p:sp>
      <p:sp>
        <p:nvSpPr>
          <p:cNvPr id="6" name="Text 4"/>
          <p:cNvSpPr txBox="1"/>
          <p:nvPr/>
        </p:nvSpPr>
        <p:spPr>
          <a:xfrm>
            <a:off x="594360" y="1627632"/>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flawed version</a:t>
            </a:r>
            <a:endParaRPr lang="en-US" sz="1400" dirty="0"/>
          </a:p>
        </p:txBody>
      </p:sp>
      <p:sp>
        <p:nvSpPr>
          <p:cNvPr id="7" name="Text 5"/>
          <p:cNvSpPr txBox="1"/>
          <p:nvPr/>
        </p:nvSpPr>
        <p:spPr>
          <a:xfrm>
            <a:off x="594360" y="1947672"/>
            <a:ext cx="3703320" cy="146304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All three stakeholder groups agreed that elite networks shape board decisions, proving that elite networks determine governance outcomes.</a:t>
            </a:r>
            <a:endParaRPr lang="en-US" sz="1350" dirty="0"/>
          </a:p>
        </p:txBody>
      </p:sp>
      <p:sp>
        <p:nvSpPr>
          <p:cNvPr id="8" name="Shape 6"/>
          <p:cNvSpPr/>
          <p:nvPr/>
        </p:nvSpPr>
        <p:spPr>
          <a:xfrm>
            <a:off x="4709160" y="1536192"/>
            <a:ext cx="3977640" cy="1965960"/>
          </a:xfrm>
          <a:prstGeom prst="rect">
            <a:avLst/>
          </a:prstGeom>
          <a:solidFill>
            <a:srgbClr val="F5EFDD"/>
          </a:solidFill>
          <a:ln w="12700">
            <a:solidFill>
              <a:srgbClr val="F5EFDD"/>
            </a:solidFill>
            <a:prstDash val="solid"/>
          </a:ln>
        </p:spPr>
      </p:sp>
      <p:sp>
        <p:nvSpPr>
          <p:cNvPr id="9" name="Text 7"/>
          <p:cNvSpPr txBox="1"/>
          <p:nvPr/>
        </p:nvSpPr>
        <p:spPr>
          <a:xfrm>
            <a:off x="4846320" y="1627632"/>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The fix</a:t>
            </a:r>
            <a:endParaRPr lang="en-US" sz="1400" dirty="0"/>
          </a:p>
        </p:txBody>
      </p:sp>
      <p:sp>
        <p:nvSpPr>
          <p:cNvPr id="10" name="Text 8"/>
          <p:cNvSpPr txBox="1"/>
          <p:nvPr/>
        </p:nvSpPr>
        <p:spPr>
          <a:xfrm>
            <a:off x="4846320" y="1947672"/>
            <a:ext cx="3703320" cy="146304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All three stakeholder groups described elite networks as shaping board decisions, a convergence that strengthens confidence in the theme within this sample, though it does not prove elite networks determine every governance outcome beyond what three perspectives can establish.</a:t>
            </a:r>
            <a:endParaRPr lang="en-US" sz="1350" dirty="0"/>
          </a:p>
        </p:txBody>
      </p:sp>
      <p:sp>
        <p:nvSpPr>
          <p:cNvPr id="11" name="Text 9"/>
          <p:cNvSpPr txBox="1"/>
          <p:nvPr/>
        </p:nvSpPr>
        <p:spPr>
          <a:xfrm>
            <a:off x="457200" y="3685032"/>
            <a:ext cx="8229600" cy="1097280"/>
          </a:xfrm>
          <a:prstGeom prst="rect">
            <a:avLst/>
          </a:prstGeom>
          <a:noFill/>
          <a:ln/>
        </p:spPr>
        <p:txBody>
          <a:bodyPr wrap="square" rtlCol="0" anchor="t"/>
          <a:lstStyle/>
          <a:p>
            <a:pPr indent="0" marL="0">
              <a:buNone/>
            </a:pPr>
            <a:r>
              <a:rPr lang="en-US" sz="1350" dirty="0">
                <a:solidFill>
                  <a:srgbClr val="1C2B4A"/>
                </a:solidFill>
                <a:latin typeface="Calibri" pitchFamily="34" charset="0"/>
                <a:ea typeface="Calibri" pitchFamily="34" charset="-122"/>
                <a:cs typeface="Calibri" pitchFamily="34" charset="-120"/>
              </a:rPr>
              <a:t>The fix keeps the same evidence but scopes the claim to what convergence across three qualitative accounts can actually support.</a:t>
            </a:r>
            <a:endParaRPr lang="en-US" sz="1350" dirty="0"/>
          </a:p>
        </p:txBody>
      </p:sp>
      <p:sp>
        <p:nvSpPr>
          <p:cNvPr id="12" name="Text 10"/>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457200" y="274320"/>
            <a:ext cx="8229600" cy="457200"/>
          </a:xfrm>
          <a:prstGeom prst="rect">
            <a:avLst/>
          </a:prstGeom>
          <a:noFill/>
          <a:ln/>
        </p:spPr>
        <p:txBody>
          <a:bodyPr wrap="square" rtlCol="0" anchor="ctr"/>
          <a:lstStyle/>
          <a:p>
            <a:pPr indent="0" marL="0">
              <a:buNone/>
            </a:pPr>
            <a:r>
              <a:rPr lang="en-US" sz="2400" b="1" dirty="0">
                <a:solidFill>
                  <a:srgbClr val="1C2B4A"/>
                </a:solidFill>
                <a:latin typeface="Calibri" pitchFamily="34" charset="0"/>
                <a:ea typeface="Calibri" pitchFamily="34" charset="-122"/>
                <a:cs typeface="Calibri" pitchFamily="34" charset="-120"/>
              </a:rPr>
              <a:t>Failure 4: Discarding Divergence Instead of Interpreting It</a:t>
            </a:r>
            <a:endParaRPr lang="en-US" sz="2400" dirty="0"/>
          </a:p>
        </p:txBody>
      </p:sp>
      <p:sp>
        <p:nvSpPr>
          <p:cNvPr id="3" name="Shape 1"/>
          <p:cNvSpPr/>
          <p:nvPr/>
        </p:nvSpPr>
        <p:spPr>
          <a:xfrm>
            <a:off x="457200" y="777240"/>
            <a:ext cx="8229600" cy="640080"/>
          </a:xfrm>
          <a:prstGeom prst="rect">
            <a:avLst/>
          </a:prstGeom>
          <a:solidFill>
            <a:srgbClr val="F0F0F0"/>
          </a:solidFill>
          <a:ln w="12700">
            <a:solidFill>
              <a:srgbClr val="D9D9D9"/>
            </a:solidFill>
            <a:prstDash val="solid"/>
          </a:ln>
        </p:spPr>
      </p:sp>
      <p:sp>
        <p:nvSpPr>
          <p:cNvPr id="4" name="Text 2"/>
          <p:cNvSpPr txBox="1"/>
          <p:nvPr/>
        </p:nvSpPr>
        <p:spPr>
          <a:xfrm>
            <a:off x="548640" y="777240"/>
            <a:ext cx="8046720" cy="640080"/>
          </a:xfrm>
          <a:prstGeom prst="rect">
            <a:avLst/>
          </a:prstGeom>
          <a:noFill/>
          <a:ln/>
        </p:spPr>
        <p:txBody>
          <a:bodyPr wrap="square" rtlCol="0" anchor="ctr"/>
          <a:lstStyle/>
          <a:p>
            <a:pPr indent="0" marL="0">
              <a:buNone/>
            </a:pPr>
            <a:r>
              <a:rPr lang="en-US" sz="1250" b="1" dirty="0">
                <a:solidFill>
                  <a:srgbClr val="607085"/>
                </a:solidFill>
                <a:latin typeface="Calibri" pitchFamily="34" charset="0"/>
                <a:ea typeface="Calibri" pitchFamily="34" charset="-122"/>
                <a:cs typeface="Calibri" pitchFamily="34" charset="-120"/>
              </a:rPr>
              <a:t>The problem: </a:t>
            </a:r>
            <a:pPr indent="0" marL="0">
              <a:buNone/>
            </a:pPr>
            <a:r>
              <a:rPr lang="en-US" sz="1250" i="1" dirty="0">
                <a:solidFill>
                  <a:srgbClr val="1C2B4A"/>
                </a:solidFill>
                <a:latin typeface="Calibri" pitchFamily="34" charset="0"/>
                <a:ea typeface="Calibri" pitchFamily="34" charset="-122"/>
                <a:cs typeface="Calibri" pitchFamily="34" charset="-120"/>
              </a:rPr>
              <a:t>Removing a divergent account rather than asking what it reveals, which discards exactly the complexity triangulation is meant to surface.</a:t>
            </a:r>
            <a:endParaRPr lang="en-US" sz="1250" dirty="0"/>
          </a:p>
        </p:txBody>
      </p:sp>
      <p:sp>
        <p:nvSpPr>
          <p:cNvPr id="5" name="Shape 3"/>
          <p:cNvSpPr/>
          <p:nvPr/>
        </p:nvSpPr>
        <p:spPr>
          <a:xfrm>
            <a:off x="457200" y="1536192"/>
            <a:ext cx="3977640" cy="1965960"/>
          </a:xfrm>
          <a:prstGeom prst="rect">
            <a:avLst/>
          </a:prstGeom>
          <a:solidFill>
            <a:srgbClr val="EEF3F8"/>
          </a:solidFill>
          <a:ln w="12700">
            <a:solidFill>
              <a:srgbClr val="EEF3F8"/>
            </a:solidFill>
            <a:prstDash val="solid"/>
          </a:ln>
        </p:spPr>
      </p:sp>
      <p:sp>
        <p:nvSpPr>
          <p:cNvPr id="6" name="Text 4"/>
          <p:cNvSpPr txBox="1"/>
          <p:nvPr/>
        </p:nvSpPr>
        <p:spPr>
          <a:xfrm>
            <a:off x="594360" y="1627632"/>
            <a:ext cx="3703320" cy="320040"/>
          </a:xfrm>
          <a:prstGeom prst="rect">
            <a:avLst/>
          </a:prstGeom>
          <a:noFill/>
          <a:ln/>
        </p:spPr>
        <p:txBody>
          <a:bodyPr wrap="square" rtlCol="0" anchor="ctr"/>
          <a:lstStyle/>
          <a:p>
            <a:pPr indent="0" marL="0">
              <a:buNone/>
            </a:pPr>
            <a:r>
              <a:rPr lang="en-US" sz="1400" b="1" dirty="0">
                <a:solidFill>
                  <a:srgbClr val="607085"/>
                </a:solidFill>
                <a:latin typeface="Calibri" pitchFamily="34" charset="0"/>
                <a:ea typeface="Calibri" pitchFamily="34" charset="-122"/>
                <a:cs typeface="Calibri" pitchFamily="34" charset="-120"/>
              </a:rPr>
              <a:t>The flawed version</a:t>
            </a:r>
            <a:endParaRPr lang="en-US" sz="1400" dirty="0"/>
          </a:p>
        </p:txBody>
      </p:sp>
      <p:sp>
        <p:nvSpPr>
          <p:cNvPr id="7" name="Text 5"/>
          <p:cNvSpPr txBox="1"/>
          <p:nvPr/>
        </p:nvSpPr>
        <p:spPr>
          <a:xfrm>
            <a:off x="594360" y="1947672"/>
            <a:ext cx="3703320" cy="146304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The regulator's account of culture's role in governance did not fit the pattern from the other two stakeholders and was excluded from the analysis as an outlier.</a:t>
            </a:r>
            <a:endParaRPr lang="en-US" sz="1350" dirty="0"/>
          </a:p>
        </p:txBody>
      </p:sp>
      <p:sp>
        <p:nvSpPr>
          <p:cNvPr id="8" name="Shape 6"/>
          <p:cNvSpPr/>
          <p:nvPr/>
        </p:nvSpPr>
        <p:spPr>
          <a:xfrm>
            <a:off x="4709160" y="1536192"/>
            <a:ext cx="3977640" cy="1965960"/>
          </a:xfrm>
          <a:prstGeom prst="rect">
            <a:avLst/>
          </a:prstGeom>
          <a:solidFill>
            <a:srgbClr val="F5EFDD"/>
          </a:solidFill>
          <a:ln w="12700">
            <a:solidFill>
              <a:srgbClr val="F5EFDD"/>
            </a:solidFill>
            <a:prstDash val="solid"/>
          </a:ln>
        </p:spPr>
      </p:sp>
      <p:sp>
        <p:nvSpPr>
          <p:cNvPr id="9" name="Text 7"/>
          <p:cNvSpPr txBox="1"/>
          <p:nvPr/>
        </p:nvSpPr>
        <p:spPr>
          <a:xfrm>
            <a:off x="4846320" y="1627632"/>
            <a:ext cx="3703320" cy="320040"/>
          </a:xfrm>
          <a:prstGeom prst="rect">
            <a:avLst/>
          </a:prstGeom>
          <a:noFill/>
          <a:ln/>
        </p:spPr>
        <p:txBody>
          <a:bodyPr wrap="square" rtlCol="0" anchor="ctr"/>
          <a:lstStyle/>
          <a:p>
            <a:pPr indent="0" marL="0">
              <a:buNone/>
            </a:pPr>
            <a:r>
              <a:rPr lang="en-US" sz="1400" b="1" dirty="0">
                <a:solidFill>
                  <a:srgbClr val="2E4470"/>
                </a:solidFill>
                <a:latin typeface="Calibri" pitchFamily="34" charset="0"/>
                <a:ea typeface="Calibri" pitchFamily="34" charset="-122"/>
                <a:cs typeface="Calibri" pitchFamily="34" charset="-120"/>
              </a:rPr>
              <a:t>The fix</a:t>
            </a:r>
            <a:endParaRPr lang="en-US" sz="1400" dirty="0"/>
          </a:p>
        </p:txBody>
      </p:sp>
      <p:sp>
        <p:nvSpPr>
          <p:cNvPr id="10" name="Text 8"/>
          <p:cNvSpPr txBox="1"/>
          <p:nvPr/>
        </p:nvSpPr>
        <p:spPr>
          <a:xfrm>
            <a:off x="4846320" y="1947672"/>
            <a:ext cx="3703320" cy="1463040"/>
          </a:xfrm>
          <a:prstGeom prst="rect">
            <a:avLst/>
          </a:prstGeom>
          <a:noFill/>
          <a:ln/>
        </p:spPr>
        <p:txBody>
          <a:bodyPr wrap="square" rtlCol="0" anchor="t"/>
          <a:lstStyle/>
          <a:p>
            <a:pPr indent="0" marL="0">
              <a:buNone/>
            </a:pPr>
            <a:r>
              <a:rPr lang="en-US" sz="1350" i="1" dirty="0">
                <a:solidFill>
                  <a:srgbClr val="1C2B4A"/>
                </a:solidFill>
                <a:latin typeface="Calibri" pitchFamily="34" charset="0"/>
                <a:ea typeface="Calibri" pitchFamily="34" charset="-122"/>
                <a:cs typeface="Calibri" pitchFamily="34" charset="-120"/>
              </a:rPr>
              <a:t>The regulator's account of culture's role in governance diverged from the other two stakeholders. Rather than excluding it, the analysis considered how the regulator's structurally distinct position, outside rather than inside firms, might explain a different vantage point on cultural influence.</a:t>
            </a:r>
            <a:endParaRPr lang="en-US" sz="1350" dirty="0"/>
          </a:p>
        </p:txBody>
      </p:sp>
      <p:sp>
        <p:nvSpPr>
          <p:cNvPr id="11" name="Text 9"/>
          <p:cNvSpPr txBox="1"/>
          <p:nvPr/>
        </p:nvSpPr>
        <p:spPr>
          <a:xfrm>
            <a:off x="457200" y="3685032"/>
            <a:ext cx="8229600" cy="1097280"/>
          </a:xfrm>
          <a:prstGeom prst="rect">
            <a:avLst/>
          </a:prstGeom>
          <a:noFill/>
          <a:ln/>
        </p:spPr>
        <p:txBody>
          <a:bodyPr wrap="square" rtlCol="0" anchor="t"/>
          <a:lstStyle/>
          <a:p>
            <a:pPr indent="0" marL="0">
              <a:buNone/>
            </a:pPr>
            <a:r>
              <a:rPr lang="en-US" sz="1350" dirty="0">
                <a:solidFill>
                  <a:srgbClr val="1C2B4A"/>
                </a:solidFill>
                <a:latin typeface="Calibri" pitchFamily="34" charset="0"/>
                <a:ea typeface="Calibri" pitchFamily="34" charset="-122"/>
                <a:cs typeface="Calibri" pitchFamily="34" charset="-120"/>
              </a:rPr>
              <a:t>This is the same discipline shown in the worked example earlier in this session: divergence gets interpreted, not deleted.</a:t>
            </a:r>
            <a:endParaRPr lang="en-US" sz="1350" dirty="0"/>
          </a:p>
        </p:txBody>
      </p:sp>
      <p:sp>
        <p:nvSpPr>
          <p:cNvPr id="12" name="Text 10"/>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Reading and Evaluating Triangulation Claims</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Activity: Evaluating Real Triangulation</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400" dirty="0">
                <a:solidFill>
                  <a:srgbClr val="1C2B4A"/>
                </a:solidFill>
                <a:latin typeface="Calibri" pitchFamily="34" charset="0"/>
                <a:ea typeface="Calibri" pitchFamily="34" charset="-122"/>
                <a:cs typeface="Calibri" pitchFamily="34" charset="-120"/>
              </a:rPr>
              <a:t>Read the discussion of multiple sources of evidence in Eisenhardt (1989), Building Theories from Case Study Research, Academy of Management Review, 14(4), pp.532-550, available through your library</a:t>
            </a:r>
            <a:endParaRPr lang="en-US" sz="1400" dirty="0"/>
          </a:p>
          <a:p>
            <a:pPr marL="228600" indent="-228600">
              <a:spcAft>
                <a:spcPts val="1200"/>
              </a:spcAft>
              <a:buSzPct val="100000"/>
              <a:buChar char="•"/>
            </a:pPr>
            <a:r>
              <a:rPr lang="en-US" sz="1400" dirty="0">
                <a:solidFill>
                  <a:srgbClr val="1C2B4A"/>
                </a:solidFill>
                <a:latin typeface="Calibri" pitchFamily="34" charset="0"/>
                <a:ea typeface="Calibri" pitchFamily="34" charset="-122"/>
                <a:cs typeface="Calibri" pitchFamily="34" charset="-120"/>
              </a:rPr>
              <a:t>In pairs, identify which type or types of triangulation Eisenhardt describes, and whether she treats convergence and divergence with the care this session has covered</a:t>
            </a:r>
            <a:endParaRPr lang="en-US" sz="1400" dirty="0"/>
          </a:p>
          <a:p>
            <a:pPr marL="228600" indent="-228600">
              <a:spcAft>
                <a:spcPts val="1200"/>
              </a:spcAft>
              <a:buSzPct val="100000"/>
              <a:buChar char="•"/>
            </a:pPr>
            <a:r>
              <a:rPr lang="en-US" sz="1400" dirty="0">
                <a:solidFill>
                  <a:srgbClr val="1C2B4A"/>
                </a:solidFill>
                <a:latin typeface="Calibri" pitchFamily="34" charset="0"/>
                <a:ea typeface="Calibri" pitchFamily="34" charset="-122"/>
                <a:cs typeface="Calibri" pitchFamily="34" charset="-120"/>
              </a:rPr>
              <a:t>Eisenhardt and Graebner's (2007) follow-up commentary, Theory Building From Cases, Academy of Management Journal, 50(1), pp.25-32, revisits the same argument for multiple-case designs specifically, and is worth a look if your own study uses more than one case</a:t>
            </a:r>
            <a:endParaRPr lang="en-US" sz="1400" dirty="0"/>
          </a:p>
          <a:p>
            <a:pPr marL="228600" indent="-228600">
              <a:spcAft>
                <a:spcPts val="1200"/>
              </a:spcAft>
              <a:buSzPct val="100000"/>
              <a:buChar char="•"/>
            </a:pPr>
            <a:r>
              <a:rPr lang="en-US" sz="1400" dirty="0">
                <a:solidFill>
                  <a:srgbClr val="1C2B4A"/>
                </a:solidFill>
                <a:latin typeface="Calibri" pitchFamily="34" charset="0"/>
                <a:ea typeface="Calibri" pitchFamily="34" charset="-122"/>
                <a:cs typeface="Calibri" pitchFamily="34" charset="-120"/>
              </a:rPr>
              <a:t>Apply the four failure types above to your own research design, not to Eisenhardt's. Are you at risk of any of them</a:t>
            </a:r>
            <a:endParaRPr lang="en-US" sz="1400" dirty="0"/>
          </a:p>
          <a:p>
            <a:pPr marL="228600" indent="-228600">
              <a:spcAft>
                <a:spcPts val="1200"/>
              </a:spcAft>
              <a:buSzPct val="100000"/>
              <a:buChar char="•"/>
            </a:pPr>
            <a:r>
              <a:rPr lang="en-US" sz="1400" dirty="0">
                <a:solidFill>
                  <a:srgbClr val="1C2B4A"/>
                </a:solidFill>
                <a:latin typeface="Calibri" pitchFamily="34" charset="0"/>
                <a:ea typeface="Calibri" pitchFamily="34" charset="-122"/>
                <a:cs typeface="Calibri" pitchFamily="34" charset="-120"/>
              </a:rPr>
              <a:t>A second real reading is in your handbook, with guided questions rather than a model answer</a:t>
            </a:r>
            <a:endParaRPr lang="en-US" sz="14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bg>
      <p:bgPr>
        <a:solidFill>
          <a:srgbClr val="2E4470"/>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914400"/>
          </a:xfrm>
          <a:prstGeom prst="rect">
            <a:avLst/>
          </a:prstGeom>
          <a:noFill/>
          <a:ln/>
        </p:spPr>
        <p:txBody>
          <a:bodyPr wrap="square" rtlCol="0" anchor="ctr"/>
          <a:lstStyle/>
          <a:p>
            <a:pPr indent="0" marL="0">
              <a:buNone/>
            </a:pPr>
            <a:r>
              <a:rPr lang="en-US" sz="3200" b="1" dirty="0">
                <a:solidFill>
                  <a:srgbClr val="FFFFFF"/>
                </a:solidFill>
                <a:latin typeface="Calibri" pitchFamily="34" charset="0"/>
                <a:ea typeface="Calibri" pitchFamily="34" charset="-122"/>
                <a:cs typeface="Calibri" pitchFamily="34" charset="-120"/>
              </a:rPr>
              <a:t>Practice: Writing a Triangulation Section</a:t>
            </a:r>
            <a:endParaRPr lang="en-US" sz="3200" dirty="0"/>
          </a:p>
        </p:txBody>
      </p:sp>
      <p:sp>
        <p:nvSpPr>
          <p:cNvPr id="3" name="Text 1"/>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Activity Instructions</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Using your own data sources, not a fictional scenario, identify which type or types of triangulation, if any, your study genuinely uses</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Write a short section for your own methodology chapter, 100 to 150 words, that names the type, cites Denzin (1978) or another appropriate source, and states clearly what you expect to converge and what you expect to diverge</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If your paradigm makes triangulation inappropriate, given what this session covered on rejection, write instead a short paragraph explaining why, citing Blaikie (1991) or Denscombe (2021)</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Exchange your section with a partner and check it against the self-assessment checklist on the next slide</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A second worked prompt is in your handbook for independent practice</a:t>
            </a:r>
            <a:endParaRPr lang="en-US" sz="18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548640" y="320040"/>
            <a:ext cx="8046720" cy="594360"/>
          </a:xfrm>
          <a:prstGeom prst="rect">
            <a:avLst/>
          </a:prstGeom>
          <a:noFill/>
          <a:ln/>
        </p:spPr>
        <p:txBody>
          <a:bodyPr wrap="square" rtlCol="0" anchor="ctr"/>
          <a:lstStyle/>
          <a:p>
            <a:pPr indent="0" marL="0">
              <a:buNone/>
            </a:pPr>
            <a:r>
              <a:rPr lang="en-US" sz="2600" b="1" dirty="0">
                <a:solidFill>
                  <a:srgbClr val="1C2B4A"/>
                </a:solidFill>
                <a:latin typeface="Calibri" pitchFamily="34" charset="0"/>
                <a:ea typeface="Calibri" pitchFamily="34" charset="-122"/>
                <a:cs typeface="Calibri" pitchFamily="34" charset="-120"/>
              </a:rPr>
              <a:t>Self-Assessment Checklist</a:t>
            </a:r>
            <a:endParaRPr lang="en-US" sz="2600" dirty="0"/>
          </a:p>
        </p:txBody>
      </p:sp>
      <p:sp>
        <p:nvSpPr>
          <p:cNvPr id="3" name="Text 1"/>
          <p:cNvSpPr txBox="1"/>
          <p:nvPr/>
        </p:nvSpPr>
        <p:spPr>
          <a:xfrm>
            <a:off x="640080" y="1051560"/>
            <a:ext cx="7863840" cy="3566160"/>
          </a:xfrm>
          <a:prstGeom prst="rect">
            <a:avLst/>
          </a:prstGeom>
          <a:noFill/>
          <a:ln/>
        </p:spPr>
        <p:txBody>
          <a:bodyPr wrap="square" rtlCol="0" anchor="t"/>
          <a:lstStyle/>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Have I named the specific type of triangulation, data, investigator, theory, methodological, or environmental, rather than using the word triangulation alone</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Have I cited Denzin (1978), or Guion, Diehl and McDonald (2011) for environmental triangulation, to justify why this counts as triangulation</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Have I stated specifically what converged and what diverged, rather than reporting triangulation only in the abstract</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If something diverged, have I interpreted it rather than treating it as an outlier to discard</a:t>
            </a:r>
            <a:endParaRPr lang="en-US" sz="1800" dirty="0"/>
          </a:p>
          <a:p>
            <a:pPr marL="228600" indent="-228600">
              <a:spcAft>
                <a:spcPts val="1200"/>
              </a:spcAft>
              <a:buSzPct val="100000"/>
              <a:buChar char="•"/>
            </a:pPr>
            <a:r>
              <a:rPr lang="en-US" sz="1800" dirty="0">
                <a:solidFill>
                  <a:srgbClr val="1C2B4A"/>
                </a:solidFill>
                <a:latin typeface="Calibri" pitchFamily="34" charset="0"/>
                <a:ea typeface="Calibri" pitchFamily="34" charset="-122"/>
                <a:cs typeface="Calibri" pitchFamily="34" charset="-120"/>
              </a:rPr>
              <a:t>Would a reader know, from this section alone, why I chose this particular combination of sources, methods, investigators or theories</a:t>
            </a:r>
            <a:endParaRPr lang="en-US" sz="1800" dirty="0"/>
          </a:p>
        </p:txBody>
      </p:sp>
      <p:sp>
        <p:nvSpPr>
          <p:cNvPr id="4" name="Text 2"/>
          <p:cNvSpPr txBox="1"/>
          <p:nvPr/>
        </p:nvSpPr>
        <p:spPr>
          <a:xfrm>
            <a:off x="0" y="4864608"/>
            <a:ext cx="9144000" cy="274320"/>
          </a:xfrm>
          <a:prstGeom prst="rect">
            <a:avLst/>
          </a:prstGeom>
          <a:solidFill>
            <a:srgbClr val="1C2B4A"/>
          </a:solidFill>
          <a:ln/>
        </p:spPr>
        <p:txBody>
          <a:bodyPr wrap="square" rtlCol="0" anchor="ctr"/>
          <a:lstStyle/>
          <a:p>
            <a:pPr algn="ctr" indent="0" marL="0">
              <a:buNone/>
            </a:pPr>
            <a:r>
              <a:rPr lang="en-US" sz="1000" dirty="0">
                <a:solidFill>
                  <a:srgbClr val="C9A84C"/>
                </a:solidFill>
                <a:latin typeface="Calibri" pitchFamily="34" charset="0"/>
                <a:ea typeface="Calibri" pitchFamily="34" charset="-122"/>
                <a:cs typeface="Calibri" pitchFamily="34" charset="-120"/>
              </a:rPr>
              <a:t>Dr Caroline Jawad  |  Doctoral Research Methods</a:t>
            </a:r>
            <a:endParaRPr lang="en-US" sz="10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bg>
      <p:bgPr>
        <a:solidFill>
          <a:srgbClr val="1C2B4A"/>
        </a:solidFill>
      </p:bgPr>
    </p:bg>
    <p:spTree>
      <p:nvGrpSpPr>
        <p:cNvPr id="1" name=""/>
        <p:cNvGrpSpPr/>
        <p:nvPr/>
      </p:nvGrpSpPr>
      <p:grpSpPr>
        <a:xfrm>
          <a:off x="0" y="0"/>
          <a:ext cx="0" cy="0"/>
          <a:chOff x="0" y="0"/>
          <a:chExt cx="0" cy="0"/>
        </a:xfrm>
      </p:grpSpPr>
      <p:sp>
        <p:nvSpPr>
          <p:cNvPr id="2" name="Text 0"/>
          <p:cNvSpPr txBox="1"/>
          <p:nvPr/>
        </p:nvSpPr>
        <p:spPr>
          <a:xfrm>
            <a:off x="640080" y="1920240"/>
            <a:ext cx="7863840" cy="731520"/>
          </a:xfrm>
          <a:prstGeom prst="rect">
            <a:avLst/>
          </a:prstGeom>
          <a:noFill/>
          <a:ln/>
        </p:spPr>
        <p:txBody>
          <a:bodyPr wrap="square" rtlCol="0" anchor="ctr"/>
          <a:lstStyle/>
          <a:p>
            <a:pPr indent="0" marL="0">
              <a:buNone/>
            </a:pPr>
            <a:r>
              <a:rPr lang="en-US" sz="2400" dirty="0">
                <a:solidFill>
                  <a:srgbClr val="FFFFFF"/>
                </a:solidFill>
                <a:latin typeface="Calibri" pitchFamily="34" charset="0"/>
                <a:ea typeface="Calibri" pitchFamily="34" charset="-122"/>
                <a:cs typeface="Calibri" pitchFamily="34" charset="-120"/>
              </a:rPr>
              <a:t>Triangulation is not a box to tick.</a:t>
            </a:r>
            <a:endParaRPr lang="en-US" sz="2400" dirty="0"/>
          </a:p>
        </p:txBody>
      </p:sp>
      <p:sp>
        <p:nvSpPr>
          <p:cNvPr id="3" name="Text 1"/>
          <p:cNvSpPr txBox="1"/>
          <p:nvPr/>
        </p:nvSpPr>
        <p:spPr>
          <a:xfrm>
            <a:off x="640080" y="2651760"/>
            <a:ext cx="7863840" cy="914400"/>
          </a:xfrm>
          <a:prstGeom prst="rect">
            <a:avLst/>
          </a:prstGeom>
          <a:noFill/>
          <a:ln/>
        </p:spPr>
        <p:txBody>
          <a:bodyPr wrap="square" rtlCol="0" anchor="ctr"/>
          <a:lstStyle/>
          <a:p>
            <a:pPr indent="0" marL="0">
              <a:buNone/>
            </a:pPr>
            <a:r>
              <a:rPr lang="en-US" sz="2000" b="1" dirty="0">
                <a:solidFill>
                  <a:srgbClr val="C9A84C"/>
                </a:solidFill>
                <a:latin typeface="Calibri" pitchFamily="34" charset="0"/>
                <a:ea typeface="Calibri" pitchFamily="34" charset="-122"/>
                <a:cs typeface="Calibri" pitchFamily="34" charset="-120"/>
              </a:rPr>
              <a:t>It is a design decision you can name, justify, and interpret.</a:t>
            </a:r>
            <a:endParaRPr lang="en-US" sz="2000" dirty="0"/>
          </a:p>
        </p:txBody>
      </p:sp>
      <p:sp>
        <p:nvSpPr>
          <p:cNvPr id="4" name="Text 2"/>
          <p:cNvSpPr txBox="1"/>
          <p:nvPr/>
        </p:nvSpPr>
        <p:spPr>
          <a:xfrm>
            <a:off x="640080" y="4297680"/>
            <a:ext cx="7863840" cy="365760"/>
          </a:xfrm>
          <a:prstGeom prst="rect">
            <a:avLst/>
          </a:prstGeom>
          <a:noFill/>
          <a:ln/>
        </p:spPr>
        <p:txBody>
          <a:bodyPr wrap="square" rtlCol="0" anchor="ctr"/>
          <a:lstStyle/>
          <a:p>
            <a:pPr indent="0" marL="0">
              <a:buNone/>
            </a:pPr>
            <a:r>
              <a:rPr lang="en-US" sz="1300" dirty="0">
                <a:solidFill>
                  <a:srgbClr val="607085"/>
                </a:solidFill>
                <a:latin typeface="Calibri" pitchFamily="34" charset="0"/>
                <a:ea typeface="Calibri" pitchFamily="34" charset="-122"/>
                <a:cs typeface="Calibri" pitchFamily="34" charset="-120"/>
              </a:rPr>
              <a:t>Dr Caroline Jawad  |  Doctoral Research Methods</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34</Slides>
  <Notes>34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Triangulation: Types, Purpose and Practice</dc:title>
  <dc:subject>PptxGenJS Presentation</dc:subject>
  <dc:creator>PptxGenJS</dc:creator>
  <cp:lastModifiedBy>PptxGenJS</cp:lastModifiedBy>
  <cp:revision>1</cp:revision>
  <dcterms:created xsi:type="dcterms:W3CDTF">2026-09-13T10:06:58Z</dcterms:created>
  <dcterms:modified xsi:type="dcterms:W3CDTF">2026-09-13T10:06:58Z</dcterms:modified>
</cp:coreProperties>
</file>