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presProps" Target="pres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2" Type="http://schemas.openxmlformats.org/officeDocument/2006/relationships/slide" Target="slides/slide1.xml" /><Relationship Id="rId16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heme" Target="theme/theme1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viewProps" Target="view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42A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CD9E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822960" y="1325880"/>
            <a:ext cx="10515600" cy="10972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800" b="1">
                <a:solidFill>
                  <a:srgbClr val="FFFFFF"/>
                </a:solidFill>
                <a:latin typeface="Aptos Display"/>
              </a:defRPr>
            </a:pPr>
            <a:r>
              <a:t>Marks &amp; Spencer (M&amp;S)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68680" y="2560320"/>
            <a:ext cx="100584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200">
                <a:solidFill>
                  <a:srgbClr val="DAE4F1"/>
                </a:solidFill>
                <a:latin typeface="Aptos"/>
              </a:defRPr>
            </a:pPr>
            <a:r>
              <a:t>Leadership and Management Theory and Practice</a:t>
            </a:r>
          </a:p>
        </p:txBody>
      </p:sp>
      <p:sp>
        <p:nvSpPr>
          <p:cNvPr id="5" name="Rectangle 4"/>
          <p:cNvSpPr/>
          <p:nvPr/>
        </p:nvSpPr>
        <p:spPr>
          <a:xfrm>
            <a:off x="868680" y="3364992"/>
            <a:ext cx="1188720" cy="54864"/>
          </a:xfrm>
          <a:prstGeom prst="rect">
            <a:avLst/>
          </a:prstGeom>
          <a:solidFill>
            <a:srgbClr val="CD9E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868680" y="3794760"/>
            <a:ext cx="7772400" cy="1645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1200"/>
              </a:spcAft>
              <a:defRPr sz="1900">
                <a:solidFill>
                  <a:srgbClr val="FFFFFF"/>
                </a:solidFill>
                <a:latin typeface="Aptos"/>
              </a:defRPr>
            </a:pPr>
            <a:r>
              <a:t>Name: Yasm Saleem</a:t>
            </a:r>
          </a:p>
          <a:p>
            <a:pPr>
              <a:spcAft>
                <a:spcPts val="1200"/>
              </a:spcAft>
              <a:defRPr sz="1900">
                <a:solidFill>
                  <a:srgbClr val="FFFFFF"/>
                </a:solidFill>
                <a:latin typeface="Aptos"/>
              </a:defRPr>
            </a:pPr>
            <a:r>
              <a:t>Student Number: 2220775</a:t>
            </a:r>
          </a:p>
          <a:p>
            <a:pPr>
              <a:spcAft>
                <a:spcPts val="1200"/>
              </a:spcAft>
              <a:defRPr sz="1900">
                <a:solidFill>
                  <a:srgbClr val="FFFFFF"/>
                </a:solidFill>
                <a:latin typeface="Aptos"/>
              </a:defRPr>
            </a:pPr>
            <a:r>
              <a:t>Individual Presentation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68680" y="6263640"/>
            <a:ext cx="73152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 b="1">
                <a:solidFill>
                  <a:srgbClr val="CD9E3E"/>
                </a:solidFill>
              </a:defRPr>
            </a:pPr>
            <a:r>
              <a:t>INDIVIDUAL PRESENTATION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2C66A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384048"/>
            <a:ext cx="10972800" cy="6583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42A4A"/>
                </a:solidFill>
                <a:latin typeface="Aptos Display"/>
              </a:defRPr>
            </a:pPr>
            <a:r>
              <a:t>Opening</a:t>
            </a:r>
          </a:p>
        </p:txBody>
      </p:sp>
      <p:sp>
        <p:nvSpPr>
          <p:cNvPr id="4" name="Rectangle 3"/>
          <p:cNvSpPr/>
          <p:nvPr/>
        </p:nvSpPr>
        <p:spPr>
          <a:xfrm>
            <a:off x="658368" y="1078992"/>
            <a:ext cx="822960" cy="45720"/>
          </a:xfrm>
          <a:prstGeom prst="rect">
            <a:avLst/>
          </a:prstGeom>
          <a:solidFill>
            <a:srgbClr val="CD9E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594360" y="1353312"/>
            <a:ext cx="10972800" cy="4956048"/>
          </a:xfrm>
          <a:prstGeom prst="roundRect">
            <a:avLst/>
          </a:prstGeom>
          <a:solidFill>
            <a:srgbClr val="FFFFFF"/>
          </a:solidFill>
          <a:ln>
            <a:solidFill>
              <a:srgbClr val="E5E9E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320040" tIns="228600" rIns="320040" bIns="137160" rtlCol="0" anchor="ctr"/>
          <a:lstStyle/>
          <a:p>
            <a:pPr algn="ctr">
              <a:spcAft>
                <a:spcPts val="1000"/>
              </a:spcAft>
              <a:defRPr sz="1800">
                <a:solidFill>
                  <a:srgbClr val="2A313B"/>
                </a:solidFill>
                <a:latin typeface="Aptos"/>
              </a:defRPr>
            </a:pPr>
            <a:r>
              <a:t>Good morning/afternoon. Today I will discuss leadership and management theory and practice at Marks &amp; Spencer, commonly known as M&amp;S.</a:t>
            </a:r>
          </a:p>
          <a:p>
            <a:pPr>
              <a:spcAft>
                <a:spcPts val="1000"/>
              </a:spcAft>
              <a:defRPr sz="1800">
                <a:solidFill>
                  <a:srgbClr val="2A313B"/>
                </a:solidFill>
                <a:latin typeface="Aptos"/>
              </a:defRPr>
            </a:pPr>
            <a:r>
              <a:t>I will introduce the organisation and its leadership context, apply transformational leadership and the contingency approach, evaluate strengths and challenges, connect theory to practice, and make recommendations.</a:t>
            </a:r>
          </a:p>
          <a:p>
            <a:pPr>
              <a:spcAft>
                <a:spcPts val="1000"/>
              </a:spcAft>
              <a:defRPr sz="1800">
                <a:solidFill>
                  <a:srgbClr val="2A313B"/>
                </a:solidFill>
                <a:latin typeface="Aptos"/>
              </a:defRPr>
            </a:pPr>
            <a:r>
              <a:t>Main argument: successful change requires a clear strategic vision and management practices that respond to different teams and situations.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58368" y="6473952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667080"/>
                </a:solidFill>
                <a:latin typeface="Aptos"/>
              </a:defRPr>
            </a:pPr>
            <a:r>
              <a:t>MARKS &amp; SPENCER  |  LEADERSHIP AND MANAGEMENT THEORY AND PRACTICE                                      2 / 11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2C66A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384048"/>
            <a:ext cx="10972800" cy="6583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42A4A"/>
                </a:solidFill>
                <a:latin typeface="Aptos Display"/>
              </a:defRPr>
            </a:pPr>
            <a:r>
              <a:t>Introduction to M&amp;S</a:t>
            </a:r>
          </a:p>
        </p:txBody>
      </p:sp>
      <p:sp>
        <p:nvSpPr>
          <p:cNvPr id="4" name="Rectangle 3"/>
          <p:cNvSpPr/>
          <p:nvPr/>
        </p:nvSpPr>
        <p:spPr>
          <a:xfrm>
            <a:off x="658368" y="1078992"/>
            <a:ext cx="822960" cy="45720"/>
          </a:xfrm>
          <a:prstGeom prst="rect">
            <a:avLst/>
          </a:prstGeom>
          <a:solidFill>
            <a:srgbClr val="CD9E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594360" y="1353312"/>
            <a:ext cx="10972800" cy="4956048"/>
          </a:xfrm>
          <a:prstGeom prst="roundRect">
            <a:avLst/>
          </a:prstGeom>
          <a:solidFill>
            <a:srgbClr val="FFFFFF"/>
          </a:solidFill>
          <a:ln>
            <a:solidFill>
              <a:srgbClr val="E5E9E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320040" tIns="228600" rIns="320040" bIns="137160" rtlCol="0" anchor="ctr"/>
          <a:lstStyle/>
          <a:p>
            <a:pPr algn="ctr">
              <a:spcAft>
                <a:spcPts val="1000"/>
              </a:spcAft>
              <a:defRPr sz="1800">
                <a:solidFill>
                  <a:srgbClr val="2A313B"/>
                </a:solidFill>
                <a:latin typeface="Aptos"/>
              </a:defRPr>
            </a:pPr>
            <a:r>
              <a:t>Marks &amp; Spencer is a major British retailer with activities across Food, Fashion, Home and Beauty.</a:t>
            </a:r>
          </a:p>
          <a:p>
            <a:pPr>
              <a:spcAft>
                <a:spcPts val="1000"/>
              </a:spcAft>
              <a:defRPr sz="1800">
                <a:solidFill>
                  <a:srgbClr val="2A313B"/>
                </a:solidFill>
                <a:latin typeface="Aptos"/>
              </a:defRPr>
            </a:pPr>
            <a:r>
              <a:t>Its strong own-label offer makes product quality, value, brand reputation and customer experience central to performance.</a:t>
            </a:r>
          </a:p>
          <a:p>
            <a:pPr>
              <a:spcAft>
                <a:spcPts val="1000"/>
              </a:spcAft>
              <a:defRPr sz="1800">
                <a:solidFill>
                  <a:srgbClr val="2A313B"/>
                </a:solidFill>
                <a:latin typeface="Aptos"/>
              </a:defRPr>
            </a:pPr>
            <a:r>
              <a:t>M&amp;S operates in a changing retail environment where customers expect convenience, reliable availability, good service and competitive value.</a:t>
            </a:r>
          </a:p>
          <a:p>
            <a:pPr>
              <a:spcAft>
                <a:spcPts val="1000"/>
              </a:spcAft>
              <a:defRPr sz="1800">
                <a:solidFill>
                  <a:srgbClr val="2A313B"/>
                </a:solidFill>
                <a:latin typeface="Aptos"/>
              </a:defRPr>
            </a:pPr>
            <a:r>
              <a:t>Transformation requires improvements not only to products and systems, but also to how work is organised and decisions are made.</a:t>
            </a:r>
          </a:p>
          <a:p>
            <a:pPr>
              <a:spcAft>
                <a:spcPts val="1000"/>
              </a:spcAft>
              <a:defRPr sz="1800">
                <a:solidFill>
                  <a:srgbClr val="2A313B"/>
                </a:solidFill>
                <a:latin typeface="Aptos"/>
              </a:defRPr>
            </a:pPr>
            <a:r>
              <a:t>Clear communication helps colleagues understand why change is happening and how their work contributes to the organisation’s direction.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58368" y="6473952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667080"/>
                </a:solidFill>
                <a:latin typeface="Aptos"/>
              </a:defRPr>
            </a:pPr>
            <a:r>
              <a:t>MARKS &amp; SPENCER  |  LEADERSHIP AND MANAGEMENT THEORY AND PRACTICE                                      3 / 11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2C66A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384048"/>
            <a:ext cx="10972800" cy="6583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42A4A"/>
                </a:solidFill>
                <a:latin typeface="Aptos Display"/>
              </a:defRPr>
            </a:pPr>
            <a:r>
              <a:t>Leadership Context at M&amp;S</a:t>
            </a:r>
          </a:p>
        </p:txBody>
      </p:sp>
      <p:sp>
        <p:nvSpPr>
          <p:cNvPr id="4" name="Rectangle 3"/>
          <p:cNvSpPr/>
          <p:nvPr/>
        </p:nvSpPr>
        <p:spPr>
          <a:xfrm>
            <a:off x="658368" y="1078992"/>
            <a:ext cx="822960" cy="45720"/>
          </a:xfrm>
          <a:prstGeom prst="rect">
            <a:avLst/>
          </a:prstGeom>
          <a:solidFill>
            <a:srgbClr val="CD9E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594360" y="1353312"/>
            <a:ext cx="10972800" cy="4956048"/>
          </a:xfrm>
          <a:prstGeom prst="roundRect">
            <a:avLst/>
          </a:prstGeom>
          <a:solidFill>
            <a:srgbClr val="FFFFFF"/>
          </a:solidFill>
          <a:ln>
            <a:solidFill>
              <a:srgbClr val="E5E9E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320040" tIns="228600" rIns="320040" bIns="137160" rtlCol="0" anchor="ctr"/>
          <a:lstStyle/>
          <a:p>
            <a:pPr algn="ctr">
              <a:spcAft>
                <a:spcPts val="1000"/>
              </a:spcAft>
              <a:defRPr sz="1800">
                <a:solidFill>
                  <a:srgbClr val="2A313B"/>
                </a:solidFill>
                <a:latin typeface="Aptos"/>
              </a:defRPr>
            </a:pPr>
            <a:r>
              <a:t>Leadership in a large retailer takes place at several levels: the Board provides oversight, executives set strategic priorities, and managers translate these priorities into daily operations.</a:t>
            </a:r>
          </a:p>
          <a:p>
            <a:pPr>
              <a:spcAft>
                <a:spcPts val="1000"/>
              </a:spcAft>
              <a:defRPr sz="1800">
                <a:solidFill>
                  <a:srgbClr val="2A313B"/>
                </a:solidFill>
                <a:latin typeface="Aptos"/>
              </a:defRPr>
            </a:pPr>
            <a:r>
              <a:t>Governance supports accountability and responsible decision-making.</a:t>
            </a:r>
          </a:p>
          <a:p>
            <a:pPr>
              <a:spcAft>
                <a:spcPts val="1000"/>
              </a:spcAft>
              <a:defRPr sz="1800">
                <a:solidFill>
                  <a:srgbClr val="2A313B"/>
                </a:solidFill>
                <a:latin typeface="Aptos"/>
              </a:defRPr>
            </a:pPr>
            <a:r>
              <a:t>M&amp;S priorities include profitable growth, operational improvement, technology and customer value. These affect colleagues, customers, suppliers, investors and other stakeholders.</a:t>
            </a:r>
          </a:p>
          <a:p>
            <a:pPr>
              <a:spcAft>
                <a:spcPts val="1000"/>
              </a:spcAft>
              <a:defRPr sz="1800">
                <a:solidFill>
                  <a:srgbClr val="2A313B"/>
                </a:solidFill>
                <a:latin typeface="Aptos"/>
              </a:defRPr>
            </a:pPr>
            <a:r>
              <a:t>A strategy may be clear at senior level but fail if it is not understood or implemented in stores, warehouses and digital teams.</a:t>
            </a:r>
          </a:p>
          <a:p>
            <a:pPr>
              <a:spcAft>
                <a:spcPts val="1000"/>
              </a:spcAft>
              <a:defRPr sz="1800">
                <a:solidFill>
                  <a:srgbClr val="2A313B"/>
                </a:solidFill>
                <a:latin typeface="Aptos"/>
              </a:defRPr>
            </a:pPr>
            <a:r>
              <a:t>Leadership provides direction and commitment; management turns direction into plans, responsibilities, schedules and performance measures.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58368" y="6473952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667080"/>
                </a:solidFill>
                <a:latin typeface="Aptos"/>
              </a:defRPr>
            </a:pPr>
            <a:r>
              <a:t>MARKS &amp; SPENCER  |  LEADERSHIP AND MANAGEMENT THEORY AND PRACTICE                                      4 / 11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2C66A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384048"/>
            <a:ext cx="10972800" cy="6583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42A4A"/>
                </a:solidFill>
                <a:latin typeface="Aptos Display"/>
              </a:defRPr>
            </a:pPr>
            <a:r>
              <a:t>Transformational Leadership</a:t>
            </a:r>
          </a:p>
        </p:txBody>
      </p:sp>
      <p:sp>
        <p:nvSpPr>
          <p:cNvPr id="4" name="Rectangle 3"/>
          <p:cNvSpPr/>
          <p:nvPr/>
        </p:nvSpPr>
        <p:spPr>
          <a:xfrm>
            <a:off x="658368" y="1078992"/>
            <a:ext cx="822960" cy="45720"/>
          </a:xfrm>
          <a:prstGeom prst="rect">
            <a:avLst/>
          </a:prstGeom>
          <a:solidFill>
            <a:srgbClr val="CD9E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594360" y="1353312"/>
            <a:ext cx="10972800" cy="4956048"/>
          </a:xfrm>
          <a:prstGeom prst="roundRect">
            <a:avLst/>
          </a:prstGeom>
          <a:solidFill>
            <a:srgbClr val="FFFFFF"/>
          </a:solidFill>
          <a:ln>
            <a:solidFill>
              <a:srgbClr val="E5E9E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320040" tIns="228600" rIns="320040" bIns="137160" rtlCol="0" anchor="ctr"/>
          <a:lstStyle/>
          <a:p>
            <a:pPr algn="ctr">
              <a:spcAft>
                <a:spcPts val="600"/>
              </a:spcAft>
              <a:defRPr sz="1400">
                <a:solidFill>
                  <a:srgbClr val="2A313B"/>
                </a:solidFill>
                <a:latin typeface="Aptos"/>
              </a:defRPr>
            </a:pPr>
            <a:r>
              <a:t>Associated with James MacGregor Burns and developed further by Bernard Bass and colleagues, transformational leadership encourages people to work towards a shared vision.</a:t>
            </a:r>
          </a:p>
          <a:p>
            <a:pPr>
              <a:spcAft>
                <a:spcPts val="600"/>
              </a:spcAft>
              <a:defRPr sz="1400" b="1">
                <a:solidFill>
                  <a:srgbClr val="2C66A6"/>
                </a:solidFill>
                <a:latin typeface="Aptos"/>
              </a:defRPr>
            </a:pPr>
            <a:r>
              <a:t>Four key elements identified by Bass and Riggio:</a:t>
            </a:r>
          </a:p>
          <a:p>
            <a:pPr>
              <a:spcAft>
                <a:spcPts val="600"/>
              </a:spcAft>
              <a:defRPr sz="1400" b="1">
                <a:solidFill>
                  <a:srgbClr val="2C66A6"/>
                </a:solidFill>
                <a:latin typeface="Aptos"/>
              </a:defRPr>
            </a:pPr>
            <a:r>
              <a:t>Idealised influence — leaders act as credible role models.</a:t>
            </a:r>
          </a:p>
          <a:p>
            <a:pPr>
              <a:spcAft>
                <a:spcPts val="600"/>
              </a:spcAft>
              <a:defRPr sz="1400" b="1">
                <a:solidFill>
                  <a:srgbClr val="2C66A6"/>
                </a:solidFill>
                <a:latin typeface="Aptos"/>
              </a:defRPr>
            </a:pPr>
            <a:r>
              <a:t>Inspirational motivation — leaders communicate a meaningful vision.</a:t>
            </a:r>
          </a:p>
          <a:p>
            <a:pPr>
              <a:spcAft>
                <a:spcPts val="600"/>
              </a:spcAft>
              <a:defRPr sz="1400" b="1">
                <a:solidFill>
                  <a:srgbClr val="2C66A6"/>
                </a:solidFill>
                <a:latin typeface="Aptos"/>
              </a:defRPr>
            </a:pPr>
            <a:r>
              <a:t>Intellectual stimulation — colleagues question assumptions and find better ways of working.</a:t>
            </a:r>
          </a:p>
          <a:p>
            <a:pPr>
              <a:spcAft>
                <a:spcPts val="600"/>
              </a:spcAft>
              <a:defRPr sz="1400" b="1">
                <a:solidFill>
                  <a:srgbClr val="2C66A6"/>
                </a:solidFill>
                <a:latin typeface="Aptos"/>
              </a:defRPr>
            </a:pPr>
            <a:r>
              <a:t>Individual consideration — employees’ different needs are recognised and their development is supported.</a:t>
            </a:r>
          </a:p>
          <a:p>
            <a:pPr>
              <a:spcAft>
                <a:spcPts val="600"/>
              </a:spcAft>
              <a:defRPr sz="1400">
                <a:solidFill>
                  <a:srgbClr val="2A313B"/>
                </a:solidFill>
                <a:latin typeface="Aptos"/>
              </a:defRPr>
            </a:pPr>
            <a:r>
              <a:t>At M&amp;S, leaders can explain new digital tools, invite improvement ideas and support colleagues learning new systems.</a:t>
            </a:r>
          </a:p>
          <a:p>
            <a:pPr>
              <a:spcAft>
                <a:spcPts val="600"/>
              </a:spcAft>
              <a:defRPr sz="1400">
                <a:solidFill>
                  <a:srgbClr val="2A313B"/>
                </a:solidFill>
                <a:latin typeface="Aptos"/>
              </a:defRPr>
            </a:pPr>
            <a:r>
              <a:t>Limit: vision alone is not enough. Time, training, resources and genuine opportunities to raise concerns are also necessary.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58368" y="6473952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667080"/>
                </a:solidFill>
                <a:latin typeface="Aptos"/>
              </a:defRPr>
            </a:pPr>
            <a:r>
              <a:t>MARKS &amp; SPENCER  |  LEADERSHIP AND MANAGEMENT THEORY AND PRACTICE                                      5 / 11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2C66A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384048"/>
            <a:ext cx="10972800" cy="6583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42A4A"/>
                </a:solidFill>
                <a:latin typeface="Aptos Display"/>
              </a:defRPr>
            </a:pPr>
            <a:r>
              <a:t>Contingency Approach</a:t>
            </a:r>
          </a:p>
        </p:txBody>
      </p:sp>
      <p:sp>
        <p:nvSpPr>
          <p:cNvPr id="4" name="Rectangle 3"/>
          <p:cNvSpPr/>
          <p:nvPr/>
        </p:nvSpPr>
        <p:spPr>
          <a:xfrm>
            <a:off x="658368" y="1078992"/>
            <a:ext cx="822960" cy="45720"/>
          </a:xfrm>
          <a:prstGeom prst="rect">
            <a:avLst/>
          </a:prstGeom>
          <a:solidFill>
            <a:srgbClr val="CD9E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594360" y="1353312"/>
            <a:ext cx="10972800" cy="4956048"/>
          </a:xfrm>
          <a:prstGeom prst="roundRect">
            <a:avLst/>
          </a:prstGeom>
          <a:solidFill>
            <a:srgbClr val="FFFFFF"/>
          </a:solidFill>
          <a:ln>
            <a:solidFill>
              <a:srgbClr val="E5E9E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320040" tIns="228600" rIns="320040" bIns="137160" rtlCol="0" anchor="ctr"/>
          <a:lstStyle/>
          <a:p>
            <a:pPr algn="ctr">
              <a:spcAft>
                <a:spcPts val="600"/>
              </a:spcAft>
              <a:defRPr sz="1600">
                <a:solidFill>
                  <a:srgbClr val="2A313B"/>
                </a:solidFill>
                <a:latin typeface="Aptos"/>
              </a:defRPr>
            </a:pPr>
            <a:r>
              <a:t>The contingency approach argues that no single management style is best in every situation. Effectiveness depends on the task, team experience, time pressure, technology and wider environment.</a:t>
            </a:r>
          </a:p>
          <a:p>
            <a:pPr>
              <a:spcAft>
                <a:spcPts val="600"/>
              </a:spcAft>
              <a:defRPr sz="1600">
                <a:solidFill>
                  <a:srgbClr val="2A313B"/>
                </a:solidFill>
                <a:latin typeface="Aptos"/>
              </a:defRPr>
            </a:pPr>
            <a:r>
              <a:t>Store teams may need quick decisions during busy trading periods.</a:t>
            </a:r>
          </a:p>
          <a:p>
            <a:pPr>
              <a:spcAft>
                <a:spcPts val="600"/>
              </a:spcAft>
              <a:defRPr sz="1600">
                <a:solidFill>
                  <a:srgbClr val="2A313B"/>
                </a:solidFill>
                <a:latin typeface="Aptos"/>
              </a:defRPr>
            </a:pPr>
            <a:r>
              <a:t>Supply-chain teams need precise coordination and risk controls.</a:t>
            </a:r>
          </a:p>
          <a:p>
            <a:pPr>
              <a:spcAft>
                <a:spcPts val="600"/>
              </a:spcAft>
              <a:defRPr sz="1600">
                <a:solidFill>
                  <a:srgbClr val="2A313B"/>
                </a:solidFill>
                <a:latin typeface="Aptos"/>
              </a:defRPr>
            </a:pPr>
            <a:r>
              <a:t>Digital project teams may benefit from experimentation, collaboration and learning from testing.</a:t>
            </a:r>
          </a:p>
          <a:p>
            <a:pPr>
              <a:spcAft>
                <a:spcPts val="600"/>
              </a:spcAft>
              <a:defRPr sz="1600">
                <a:solidFill>
                  <a:srgbClr val="2A313B"/>
                </a:solidFill>
                <a:latin typeface="Aptos"/>
              </a:defRPr>
            </a:pPr>
            <a:r>
              <a:t>Customer-facing teams may need discretion to resolve individual problems while following company standards.</a:t>
            </a:r>
          </a:p>
          <a:p>
            <a:pPr>
              <a:spcAft>
                <a:spcPts val="600"/>
              </a:spcAft>
              <a:defRPr sz="1600">
                <a:solidFill>
                  <a:srgbClr val="2A313B"/>
                </a:solidFill>
                <a:latin typeface="Aptos"/>
              </a:defRPr>
            </a:pPr>
            <a:r>
              <a:t>Advantage: flexibility. Risk: inconsistency if responsibilities and expectations are unclear. Managers should adapt their style while keeping goals, accountability and customer standards clear.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58368" y="6473952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667080"/>
                </a:solidFill>
                <a:latin typeface="Aptos"/>
              </a:defRPr>
            </a:pPr>
            <a:r>
              <a:t>MARKS &amp; SPENCER  |  LEADERSHIP AND MANAGEMENT THEORY AND PRACTICE                                      6 / 11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2C66A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384048"/>
            <a:ext cx="10972800" cy="6583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42A4A"/>
                </a:solidFill>
                <a:latin typeface="Aptos Display"/>
              </a:defRPr>
            </a:pPr>
            <a:r>
              <a:t>Strengths and Challenges</a:t>
            </a:r>
          </a:p>
        </p:txBody>
      </p:sp>
      <p:sp>
        <p:nvSpPr>
          <p:cNvPr id="4" name="Rectangle 3"/>
          <p:cNvSpPr/>
          <p:nvPr/>
        </p:nvSpPr>
        <p:spPr>
          <a:xfrm>
            <a:off x="658368" y="1078992"/>
            <a:ext cx="822960" cy="45720"/>
          </a:xfrm>
          <a:prstGeom prst="rect">
            <a:avLst/>
          </a:prstGeom>
          <a:solidFill>
            <a:srgbClr val="CD9E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594360" y="1353312"/>
            <a:ext cx="10972800" cy="4956048"/>
          </a:xfrm>
          <a:prstGeom prst="roundRect">
            <a:avLst/>
          </a:prstGeom>
          <a:solidFill>
            <a:srgbClr val="FFFFFF"/>
          </a:solidFill>
          <a:ln>
            <a:solidFill>
              <a:srgbClr val="E5E9E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320040" tIns="228600" rIns="320040" bIns="137160" rtlCol="0" anchor="ctr"/>
          <a:lstStyle/>
          <a:p>
            <a:pPr algn="ctr">
              <a:spcAft>
                <a:spcPts val="600"/>
              </a:spcAft>
              <a:defRPr sz="1400" b="1">
                <a:solidFill>
                  <a:srgbClr val="2C66A6"/>
                </a:solidFill>
                <a:latin typeface="Aptos"/>
              </a:defRPr>
            </a:pPr>
            <a:r>
              <a:t>Potential strengths:</a:t>
            </a:r>
          </a:p>
          <a:p>
            <a:pPr>
              <a:spcAft>
                <a:spcPts val="600"/>
              </a:spcAft>
              <a:defRPr sz="1400">
                <a:solidFill>
                  <a:srgbClr val="2A313B"/>
                </a:solidFill>
                <a:latin typeface="Aptos"/>
              </a:defRPr>
            </a:pPr>
            <a:r>
              <a:t>• A clear strategy can align departments around common priorities.</a:t>
            </a:r>
          </a:p>
          <a:p>
            <a:pPr>
              <a:spcAft>
                <a:spcPts val="600"/>
              </a:spcAft>
              <a:defRPr sz="1400">
                <a:solidFill>
                  <a:srgbClr val="2A313B"/>
                </a:solidFill>
                <a:latin typeface="Aptos"/>
              </a:defRPr>
            </a:pPr>
            <a:r>
              <a:t>• Customer focus can guide product availability, service and value.</a:t>
            </a:r>
          </a:p>
          <a:p>
            <a:pPr>
              <a:spcAft>
                <a:spcPts val="600"/>
              </a:spcAft>
              <a:defRPr sz="1400">
                <a:solidFill>
                  <a:srgbClr val="2A313B"/>
                </a:solidFill>
                <a:latin typeface="Aptos"/>
              </a:defRPr>
            </a:pPr>
            <a:r>
              <a:t>• Digital tools can improve access to information and coordination.</a:t>
            </a:r>
          </a:p>
          <a:p>
            <a:pPr>
              <a:spcAft>
                <a:spcPts val="600"/>
              </a:spcAft>
              <a:defRPr sz="1400">
                <a:solidFill>
                  <a:srgbClr val="2A313B"/>
                </a:solidFill>
                <a:latin typeface="Aptos"/>
              </a:defRPr>
            </a:pPr>
            <a:r>
              <a:t>• Stakeholder engagement can reveal practical problems early.</a:t>
            </a:r>
          </a:p>
          <a:p>
            <a:pPr>
              <a:spcAft>
                <a:spcPts val="600"/>
              </a:spcAft>
              <a:defRPr sz="1400" b="1">
                <a:solidFill>
                  <a:srgbClr val="2C66A6"/>
                </a:solidFill>
                <a:latin typeface="Aptos"/>
              </a:defRPr>
            </a:pPr>
            <a:r>
              <a:t>Challenges:</a:t>
            </a:r>
          </a:p>
          <a:p>
            <a:pPr>
              <a:spcAft>
                <a:spcPts val="600"/>
              </a:spcAft>
              <a:defRPr sz="1400">
                <a:solidFill>
                  <a:srgbClr val="2A313B"/>
                </a:solidFill>
                <a:latin typeface="Aptos"/>
              </a:defRPr>
            </a:pPr>
            <a:r>
              <a:t>• Employees may have to learn systems while maintaining normal service.</a:t>
            </a:r>
          </a:p>
          <a:p>
            <a:pPr>
              <a:spcAft>
                <a:spcPts val="600"/>
              </a:spcAft>
              <a:defRPr sz="1400">
                <a:solidFill>
                  <a:srgbClr val="2A313B"/>
                </a:solidFill>
                <a:latin typeface="Aptos"/>
              </a:defRPr>
            </a:pPr>
            <a:r>
              <a:t>• Multiple simultaneous changes can create change fatigue.</a:t>
            </a:r>
          </a:p>
          <a:p>
            <a:pPr>
              <a:spcAft>
                <a:spcPts val="600"/>
              </a:spcAft>
              <a:defRPr sz="1400">
                <a:solidFill>
                  <a:srgbClr val="2A313B"/>
                </a:solidFill>
                <a:latin typeface="Aptos"/>
              </a:defRPr>
            </a:pPr>
            <a:r>
              <a:t>• Technology may underperform without training or a good fit with working conditions.</a:t>
            </a:r>
          </a:p>
          <a:p>
            <a:pPr>
              <a:spcAft>
                <a:spcPts val="600"/>
              </a:spcAft>
              <a:defRPr sz="1400">
                <a:solidFill>
                  <a:srgbClr val="2A313B"/>
                </a:solidFill>
                <a:latin typeface="Aptos"/>
              </a:defRPr>
            </a:pPr>
            <a:r>
              <a:t>• Measures focused only on cost or speed may overlook service quality and employee experience.</a:t>
            </a:r>
          </a:p>
          <a:p>
            <a:pPr>
              <a:spcAft>
                <a:spcPts val="600"/>
              </a:spcAft>
              <a:defRPr sz="1400">
                <a:solidFill>
                  <a:srgbClr val="2A313B"/>
                </a:solidFill>
                <a:latin typeface="Aptos"/>
              </a:defRPr>
            </a:pPr>
            <a:r>
              <a:t>Successful transformation needs ambition and realism: explain the purpose, monitor workload, provide support and respond to evidence.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58368" y="6473952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667080"/>
                </a:solidFill>
                <a:latin typeface="Aptos"/>
              </a:defRPr>
            </a:pPr>
            <a:r>
              <a:t>MARKS &amp; SPENCER  |  LEADERSHIP AND MANAGEMENT THEORY AND PRACTICE                                      7 / 11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2C66A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384048"/>
            <a:ext cx="10972800" cy="6583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42A4A"/>
                </a:solidFill>
                <a:latin typeface="Aptos Display"/>
              </a:defRPr>
            </a:pPr>
            <a:r>
              <a:t>Practical Application</a:t>
            </a:r>
          </a:p>
        </p:txBody>
      </p:sp>
      <p:sp>
        <p:nvSpPr>
          <p:cNvPr id="4" name="Rectangle 3"/>
          <p:cNvSpPr/>
          <p:nvPr/>
        </p:nvSpPr>
        <p:spPr>
          <a:xfrm>
            <a:off x="658368" y="1078992"/>
            <a:ext cx="822960" cy="45720"/>
          </a:xfrm>
          <a:prstGeom prst="rect">
            <a:avLst/>
          </a:prstGeom>
          <a:solidFill>
            <a:srgbClr val="CD9E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594360" y="1353312"/>
            <a:ext cx="10972800" cy="4956048"/>
          </a:xfrm>
          <a:prstGeom prst="roundRect">
            <a:avLst/>
          </a:prstGeom>
          <a:solidFill>
            <a:srgbClr val="FFFFFF"/>
          </a:solidFill>
          <a:ln>
            <a:solidFill>
              <a:srgbClr val="E5E9E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320040" tIns="228600" rIns="320040" bIns="137160" rtlCol="0" anchor="ctr"/>
          <a:lstStyle/>
          <a:p>
            <a:pPr algn="ctr">
              <a:spcAft>
                <a:spcPts val="600"/>
              </a:spcAft>
              <a:defRPr sz="1600">
                <a:solidFill>
                  <a:srgbClr val="2A313B"/>
                </a:solidFill>
                <a:latin typeface="Aptos"/>
              </a:defRPr>
            </a:pPr>
            <a:r>
              <a:t>The case material refers to AI-enabled tools supporting rota creation, shift management and sales-data analysis.</a:t>
            </a:r>
          </a:p>
          <a:p>
            <a:pPr>
              <a:spcAft>
                <a:spcPts val="600"/>
              </a:spcAft>
              <a:defRPr sz="1600">
                <a:solidFill>
                  <a:srgbClr val="2A313B"/>
                </a:solidFill>
                <a:latin typeface="Aptos"/>
              </a:defRPr>
            </a:pPr>
            <a:r>
              <a:t>These tools may improve staffing plans and understanding of trading patterns, but their value depends on how they are introduced and used.</a:t>
            </a:r>
          </a:p>
          <a:p>
            <a:pPr>
              <a:spcAft>
                <a:spcPts val="600"/>
              </a:spcAft>
              <a:defRPr sz="1600">
                <a:solidFill>
                  <a:srgbClr val="2A313B"/>
                </a:solidFill>
                <a:latin typeface="Aptos"/>
              </a:defRPr>
            </a:pPr>
            <a:r>
              <a:t>Transformational leadership can explain the purpose of technology and encourage colleagues to see its potential to improve service and decisions.</a:t>
            </a:r>
          </a:p>
          <a:p>
            <a:pPr>
              <a:spcAft>
                <a:spcPts val="600"/>
              </a:spcAft>
              <a:defRPr sz="1600">
                <a:solidFill>
                  <a:srgbClr val="2A313B"/>
                </a:solidFill>
                <a:latin typeface="Aptos"/>
              </a:defRPr>
            </a:pPr>
            <a:r>
              <a:t>The contingency approach reminds managers to adapt use of the same tool to store conditions, workload and team experience.</a:t>
            </a:r>
          </a:p>
          <a:p>
            <a:pPr>
              <a:spcAft>
                <a:spcPts val="600"/>
              </a:spcAft>
              <a:defRPr sz="1600">
                <a:solidFill>
                  <a:srgbClr val="2A313B"/>
                </a:solidFill>
                <a:latin typeface="Aptos"/>
              </a:defRPr>
            </a:pPr>
            <a:r>
              <a:t>For unusual demand, a manager may need to review a system recommendation rather than follow it automatically. Technology should support professional judgement, not replace responsibility.</a:t>
            </a:r>
          </a:p>
          <a:p>
            <a:pPr>
              <a:spcAft>
                <a:spcPts val="600"/>
              </a:spcAft>
              <a:defRPr sz="1600">
                <a:solidFill>
                  <a:srgbClr val="2A313B"/>
                </a:solidFill>
                <a:latin typeface="Aptos"/>
              </a:defRPr>
            </a:pPr>
            <a:r>
              <a:t>Possible measures: rota accuracy, customer experience, availability, productivity and colleague feedback.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58368" y="6473952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667080"/>
                </a:solidFill>
                <a:latin typeface="Aptos"/>
              </a:defRPr>
            </a:pPr>
            <a:r>
              <a:t>MARKS &amp; SPENCER  |  LEADERSHIP AND MANAGEMENT THEORY AND PRACTICE                                      8 / 11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2C66A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384048"/>
            <a:ext cx="10972800" cy="6583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42A4A"/>
                </a:solidFill>
                <a:latin typeface="Aptos Display"/>
              </a:defRPr>
            </a:pPr>
            <a:r>
              <a:t>Recommendations</a:t>
            </a:r>
          </a:p>
        </p:txBody>
      </p:sp>
      <p:sp>
        <p:nvSpPr>
          <p:cNvPr id="4" name="Rectangle 3"/>
          <p:cNvSpPr/>
          <p:nvPr/>
        </p:nvSpPr>
        <p:spPr>
          <a:xfrm>
            <a:off x="658368" y="1078992"/>
            <a:ext cx="822960" cy="45720"/>
          </a:xfrm>
          <a:prstGeom prst="rect">
            <a:avLst/>
          </a:prstGeom>
          <a:solidFill>
            <a:srgbClr val="CD9E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594360" y="1353312"/>
            <a:ext cx="10972800" cy="4956048"/>
          </a:xfrm>
          <a:prstGeom prst="roundRect">
            <a:avLst/>
          </a:prstGeom>
          <a:solidFill>
            <a:srgbClr val="FFFFFF"/>
          </a:solidFill>
          <a:ln>
            <a:solidFill>
              <a:srgbClr val="E5E9E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320040" tIns="228600" rIns="320040" bIns="137160" rtlCol="0" anchor="ctr"/>
          <a:lstStyle/>
          <a:p>
            <a:pPr algn="ctr">
              <a:spcAft>
                <a:spcPts val="600"/>
              </a:spcAft>
              <a:defRPr sz="1600">
                <a:solidFill>
                  <a:srgbClr val="2A313B"/>
                </a:solidFill>
                <a:latin typeface="Aptos"/>
              </a:defRPr>
            </a:pPr>
            <a:r>
              <a:t>1. Strengthen two-way communication during major change, enabling colleagues to ask questions and share feedback.</a:t>
            </a:r>
          </a:p>
          <a:p>
            <a:pPr>
              <a:spcAft>
                <a:spcPts val="600"/>
              </a:spcAft>
              <a:defRPr sz="1600">
                <a:solidFill>
                  <a:srgbClr val="2A313B"/>
                </a:solidFill>
                <a:latin typeface="Aptos"/>
              </a:defRPr>
            </a:pPr>
            <a:r>
              <a:t>2. Develop managers’ change leadership, coaching and problem-solving skills. Front-line managers translate strategy into everyday behaviour.</a:t>
            </a:r>
          </a:p>
          <a:p>
            <a:pPr>
              <a:spcAft>
                <a:spcPts val="600"/>
              </a:spcAft>
              <a:defRPr sz="1600">
                <a:solidFill>
                  <a:srgbClr val="2A313B"/>
                </a:solidFill>
                <a:latin typeface="Aptos"/>
              </a:defRPr>
            </a:pPr>
            <a:r>
              <a:t>3. Link technology investments to clear measures, including customer experience, productivity and colleague feedback.</a:t>
            </a:r>
          </a:p>
          <a:p>
            <a:pPr>
              <a:spcAft>
                <a:spcPts val="600"/>
              </a:spcAft>
              <a:defRPr sz="1600">
                <a:solidFill>
                  <a:srgbClr val="2A313B"/>
                </a:solidFill>
                <a:latin typeface="Aptos"/>
              </a:defRPr>
            </a:pPr>
            <a:r>
              <a:t>4. Involve stakeholders early when changes significantly affect work processes or customer service.</a:t>
            </a:r>
          </a:p>
          <a:p>
            <a:pPr>
              <a:spcAft>
                <a:spcPts val="600"/>
              </a:spcAft>
              <a:defRPr sz="1600">
                <a:solidFill>
                  <a:srgbClr val="2A313B"/>
                </a:solidFill>
                <a:latin typeface="Aptos"/>
              </a:defRPr>
            </a:pPr>
            <a:r>
              <a:t>5. Review leadership effectiveness regularly using performance data and employee feedback.</a:t>
            </a:r>
          </a:p>
          <a:p>
            <a:pPr>
              <a:spcAft>
                <a:spcPts val="600"/>
              </a:spcAft>
              <a:defRPr sz="1600">
                <a:solidFill>
                  <a:srgbClr val="2A313B"/>
                </a:solidFill>
                <a:latin typeface="Aptos"/>
              </a:defRPr>
            </a:pPr>
            <a:r>
              <a:t>Together, these actions support a shared vision while allowing managers to adapt implementation to local circumstances and remain accountable.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58368" y="6473952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667080"/>
                </a:solidFill>
                <a:latin typeface="Aptos"/>
              </a:defRPr>
            </a:pPr>
            <a:r>
              <a:t>MARKS &amp; SPENCER  |  LEADERSHIP AND MANAGEMENT THEORY AND PRACTICE                                      9 / 11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2C66A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384048"/>
            <a:ext cx="10972800" cy="6583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42A4A"/>
                </a:solidFill>
                <a:latin typeface="Aptos Display"/>
              </a:defRPr>
            </a:pPr>
            <a:r>
              <a:t>Conclusion</a:t>
            </a:r>
          </a:p>
        </p:txBody>
      </p:sp>
      <p:sp>
        <p:nvSpPr>
          <p:cNvPr id="4" name="Rectangle 3"/>
          <p:cNvSpPr/>
          <p:nvPr/>
        </p:nvSpPr>
        <p:spPr>
          <a:xfrm>
            <a:off x="658368" y="1078992"/>
            <a:ext cx="822960" cy="45720"/>
          </a:xfrm>
          <a:prstGeom prst="rect">
            <a:avLst/>
          </a:prstGeom>
          <a:solidFill>
            <a:srgbClr val="CD9E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594360" y="1353312"/>
            <a:ext cx="10972800" cy="4956048"/>
          </a:xfrm>
          <a:prstGeom prst="roundRect">
            <a:avLst/>
          </a:prstGeom>
          <a:solidFill>
            <a:srgbClr val="FFFFFF"/>
          </a:solidFill>
          <a:ln>
            <a:solidFill>
              <a:srgbClr val="E5E9E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320040" tIns="228600" rIns="320040" bIns="137160" rtlCol="0" anchor="ctr"/>
          <a:lstStyle/>
          <a:p>
            <a:pPr algn="ctr">
              <a:spcAft>
                <a:spcPts val="600"/>
              </a:spcAft>
              <a:defRPr sz="1600">
                <a:solidFill>
                  <a:srgbClr val="2A313B"/>
                </a:solidFill>
                <a:latin typeface="Aptos"/>
              </a:defRPr>
            </a:pPr>
            <a:r>
              <a:t>M&amp;S illustrates the leadership and management challenges involved in organisational transformation.</a:t>
            </a:r>
          </a:p>
          <a:p>
            <a:pPr>
              <a:spcAft>
                <a:spcPts val="600"/>
              </a:spcAft>
              <a:defRPr sz="1600">
                <a:solidFill>
                  <a:srgbClr val="2A313B"/>
                </a:solidFill>
                <a:latin typeface="Aptos"/>
              </a:defRPr>
            </a:pPr>
            <a:r>
              <a:t>Transformational leadership highlights vision, motivation, innovation and employee support through change.</a:t>
            </a:r>
          </a:p>
          <a:p>
            <a:pPr>
              <a:spcAft>
                <a:spcPts val="600"/>
              </a:spcAft>
              <a:defRPr sz="1600">
                <a:solidFill>
                  <a:srgbClr val="2A313B"/>
                </a:solidFill>
                <a:latin typeface="Aptos"/>
              </a:defRPr>
            </a:pPr>
            <a:r>
              <a:t>The contingency approach highlights the need to adapt management methods to different tasks, teams and operating conditions.</a:t>
            </a:r>
          </a:p>
          <a:p>
            <a:pPr>
              <a:spcAft>
                <a:spcPts val="600"/>
              </a:spcAft>
              <a:defRPr sz="1600">
                <a:solidFill>
                  <a:srgbClr val="2A313B"/>
                </a:solidFill>
                <a:latin typeface="Aptos"/>
              </a:defRPr>
            </a:pPr>
            <a:r>
              <a:t>Neither theory is sufficient alone: vision without implementation may not produce results, while flexibility without shared direction can create inconsistency.</a:t>
            </a:r>
          </a:p>
          <a:p>
            <a:pPr>
              <a:spcAft>
                <a:spcPts val="600"/>
              </a:spcAft>
              <a:defRPr sz="1600">
                <a:solidFill>
                  <a:srgbClr val="2A313B"/>
                </a:solidFill>
                <a:latin typeface="Aptos"/>
              </a:defRPr>
            </a:pPr>
            <a:r>
              <a:t>The most effective approach combines strategic leadership, practical planning, employee involvement, suitable technology and regular evaluation.</a:t>
            </a:r>
          </a:p>
          <a:p>
            <a:pPr>
              <a:spcAft>
                <a:spcPts val="600"/>
              </a:spcAft>
              <a:defRPr sz="1600">
                <a:solidFill>
                  <a:srgbClr val="2A313B"/>
                </a:solidFill>
                <a:latin typeface="Aptos"/>
              </a:defRPr>
            </a:pPr>
            <a:r>
              <a:t>Thank you for listening. I welcome any questions.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58368" y="6473952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667080"/>
                </a:solidFill>
                <a:latin typeface="Aptos"/>
              </a:defRPr>
            </a:pPr>
            <a:r>
              <a:t>MARKS &amp; SPENCER  |  LEADERSHIP AND MANAGEMENT THEORY AND PRACTICE                                      10 / 11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2C66A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384048"/>
            <a:ext cx="10972800" cy="6583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42A4A"/>
                </a:solidFill>
                <a:latin typeface="Aptos Display"/>
              </a:defRPr>
            </a:pPr>
            <a:r>
              <a:t>References</a:t>
            </a:r>
          </a:p>
        </p:txBody>
      </p:sp>
      <p:sp>
        <p:nvSpPr>
          <p:cNvPr id="4" name="Rectangle 3"/>
          <p:cNvSpPr/>
          <p:nvPr/>
        </p:nvSpPr>
        <p:spPr>
          <a:xfrm>
            <a:off x="658368" y="1078992"/>
            <a:ext cx="822960" cy="45720"/>
          </a:xfrm>
          <a:prstGeom prst="rect">
            <a:avLst/>
          </a:prstGeom>
          <a:solidFill>
            <a:srgbClr val="CD9E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594360" y="1353312"/>
            <a:ext cx="10972800" cy="4956048"/>
          </a:xfrm>
          <a:prstGeom prst="roundRect">
            <a:avLst/>
          </a:prstGeom>
          <a:solidFill>
            <a:srgbClr val="FFFFFF"/>
          </a:solidFill>
          <a:ln>
            <a:solidFill>
              <a:srgbClr val="E5E9E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320040" tIns="228600" rIns="320040" bIns="137160" rtlCol="0" anchor="ctr"/>
          <a:lstStyle/>
          <a:p>
            <a:pPr algn="ctr">
              <a:spcAft>
                <a:spcPts val="600"/>
              </a:spcAft>
              <a:defRPr sz="1400">
                <a:solidFill>
                  <a:srgbClr val="2A313B"/>
                </a:solidFill>
                <a:latin typeface="Aptos"/>
              </a:defRPr>
            </a:pPr>
            <a:r>
              <a:t>Marks and Spencer Group plc (2026) Annual Report 2026.</a:t>
            </a:r>
          </a:p>
          <a:p>
            <a:pPr>
              <a:spcAft>
                <a:spcPts val="600"/>
              </a:spcAft>
              <a:defRPr sz="1400">
                <a:solidFill>
                  <a:srgbClr val="2A313B"/>
                </a:solidFill>
                <a:latin typeface="Aptos"/>
              </a:defRPr>
            </a:pPr>
            <a:r>
              <a:t>Marks and Spencer Group plc (2025) Annual Report and Financial Statements 2025.</a:t>
            </a:r>
          </a:p>
          <a:p>
            <a:pPr>
              <a:spcAft>
                <a:spcPts val="600"/>
              </a:spcAft>
              <a:defRPr sz="1400">
                <a:solidFill>
                  <a:srgbClr val="2A313B"/>
                </a:solidFill>
                <a:latin typeface="Aptos"/>
              </a:defRPr>
            </a:pPr>
            <a:r>
              <a:t>Marks and Spencer (n.d.) Corporate Governance. Company website.</a:t>
            </a:r>
          </a:p>
          <a:p>
            <a:pPr>
              <a:spcAft>
                <a:spcPts val="600"/>
              </a:spcAft>
              <a:defRPr sz="1400">
                <a:solidFill>
                  <a:srgbClr val="2A313B"/>
                </a:solidFill>
                <a:latin typeface="Aptos"/>
              </a:defRPr>
            </a:pPr>
            <a:r>
              <a:t>Marks and Spencer (n.d.) Our People. Company website.</a:t>
            </a:r>
          </a:p>
          <a:p>
            <a:pPr>
              <a:spcAft>
                <a:spcPts val="600"/>
              </a:spcAft>
              <a:defRPr sz="1400">
                <a:solidFill>
                  <a:srgbClr val="2A313B"/>
                </a:solidFill>
                <a:latin typeface="Aptos"/>
              </a:defRPr>
            </a:pPr>
            <a:r>
              <a:t>Bass, B.M. and Riggio, R.E. (2006) Transformational Leadership. 2nd edn. Mahwah, NJ: Lawrence Erlbaum Associates.</a:t>
            </a:r>
          </a:p>
          <a:p>
            <a:pPr>
              <a:spcAft>
                <a:spcPts val="600"/>
              </a:spcAft>
              <a:defRPr sz="1400">
                <a:solidFill>
                  <a:srgbClr val="2A313B"/>
                </a:solidFill>
                <a:latin typeface="Aptos"/>
              </a:defRPr>
            </a:pPr>
            <a:r>
              <a:t>Burns, J.M. (1978) Leadership. New York: Harper &amp; Row.</a:t>
            </a:r>
          </a:p>
          <a:p>
            <a:pPr>
              <a:spcAft>
                <a:spcPts val="600"/>
              </a:spcAft>
              <a:defRPr sz="1400">
                <a:solidFill>
                  <a:srgbClr val="2A313B"/>
                </a:solidFill>
                <a:latin typeface="Aptos"/>
              </a:defRPr>
            </a:pPr>
            <a:r>
              <a:t>Donaldson, L. (2001) The Contingency Theory of Organizations. Thousand Oaks, CA: Sage.</a:t>
            </a:r>
          </a:p>
          <a:p>
            <a:pPr>
              <a:spcAft>
                <a:spcPts val="600"/>
              </a:spcAft>
              <a:defRPr sz="1400">
                <a:solidFill>
                  <a:srgbClr val="2A313B"/>
                </a:solidFill>
                <a:latin typeface="Aptos"/>
              </a:defRPr>
            </a:pPr>
            <a:r>
              <a:t>Note: Check exact edition, publication details and current URLs against your university’s referencing style before submission.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58368" y="6473952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667080"/>
                </a:solidFill>
                <a:latin typeface="Aptos"/>
              </a:defRPr>
            </a:pPr>
            <a:r>
              <a:t>MARKS &amp; SPENCER  |  LEADERSHIP AND MANAGEMENT THEORY AND PRACTICE                                      11 / 11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cp:keywords/>
  <dc:description>generated using python-pptx</dc:description>
  <cp:lastModifiedBy>Yasmin Saleem</cp:lastModifiedBy>
  <cp:revision>2</cp:revision>
  <dcterms:created xsi:type="dcterms:W3CDTF">2013-01-27T09:14:16Z</dcterms:created>
  <dcterms:modified xsi:type="dcterms:W3CDTF">2026-10-14T15:44:51Z</dcterms:modified>
  <cp:category/>
</cp:coreProperties>
</file>