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  <p:sldId id="266" r:id="rId10"/>
    <p:sldId id="264" r:id="rId11"/>
    <p:sldId id="265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4E7E7"/>
          </a:solidFill>
        </a:fill>
      </a:tcStyle>
    </a:wholeTbl>
    <a:band1H>
      <a:tcStyle>
        <a:tcBdr/>
        <a:fill>
          <a:solidFill>
            <a:srgbClr val="E7CCCC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7CCCC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C1C1C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BC1C1C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BC1C1C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BC1C1C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4">
            <a:extLst>
              <a:ext uri="{FF2B5EF4-FFF2-40B4-BE49-F238E27FC236}">
                <a16:creationId xmlns:a16="http://schemas.microsoft.com/office/drawing/2014/main" id="{0C136488-3BBC-38A1-D6A1-1A4DB5730C00}"/>
              </a:ext>
            </a:extLst>
          </p:cNvPr>
          <p:cNvGrpSpPr/>
          <p:nvPr/>
        </p:nvGrpSpPr>
        <p:grpSpPr>
          <a:xfrm>
            <a:off x="203197" y="0"/>
            <a:ext cx="3778256" cy="6858000"/>
            <a:chOff x="203197" y="0"/>
            <a:chExt cx="3778256" cy="6858000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9A5FBFA0-1925-6FF3-B2F4-C23F46B8A3F9}"/>
                </a:ext>
              </a:extLst>
            </p:cNvPr>
            <p:cNvSpPr/>
            <p:nvPr/>
          </p:nvSpPr>
          <p:spPr>
            <a:xfrm>
              <a:off x="641351" y="0"/>
              <a:ext cx="1365254" cy="397192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0"/>
                <a:gd name="f4" fmla="val 2502"/>
                <a:gd name="f5" fmla="val 2445"/>
                <a:gd name="f6" fmla="val 228"/>
                <a:gd name="f7" fmla="val 620"/>
                <a:gd name="f8" fmla="*/ f0 1 860"/>
                <a:gd name="f9" fmla="*/ f1 1 2502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860"/>
                <a:gd name="f16" fmla="*/ f13 1 2502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860" h="2502">
                  <a:moveTo>
                    <a:pt x="f2" y="f5"/>
                  </a:moveTo>
                  <a:lnTo>
                    <a:pt x="f6" y="f4"/>
                  </a:lnTo>
                  <a:lnTo>
                    <a:pt x="f3" y="f2"/>
                  </a:lnTo>
                  <a:lnTo>
                    <a:pt x="f7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CD493344-3A23-5FB9-ECC9-7FBA1F5AC8E3}"/>
                </a:ext>
              </a:extLst>
            </p:cNvPr>
            <p:cNvSpPr/>
            <p:nvPr/>
          </p:nvSpPr>
          <p:spPr>
            <a:xfrm>
              <a:off x="203197" y="0"/>
              <a:ext cx="1336679" cy="386238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42"/>
                <a:gd name="f4" fmla="val 2433"/>
                <a:gd name="f5" fmla="val 602"/>
                <a:gd name="f6" fmla="val 2376"/>
                <a:gd name="f7" fmla="val 228"/>
                <a:gd name="f8" fmla="*/ f0 1 842"/>
                <a:gd name="f9" fmla="*/ f1 1 2433"/>
                <a:gd name="f10" fmla="val f2"/>
                <a:gd name="f11" fmla="val f3"/>
                <a:gd name="f12" fmla="val f4"/>
                <a:gd name="f13" fmla="+- f12 0 f10"/>
                <a:gd name="f14" fmla="+- f11 0 f10"/>
                <a:gd name="f15" fmla="*/ f14 1 842"/>
                <a:gd name="f16" fmla="*/ f13 1 2433"/>
                <a:gd name="f17" fmla="*/ 0 1 f15"/>
                <a:gd name="f18" fmla="*/ f11 1 f15"/>
                <a:gd name="f19" fmla="*/ 0 1 f16"/>
                <a:gd name="f20" fmla="*/ f12 1 f16"/>
                <a:gd name="f21" fmla="*/ f17 f8 1"/>
                <a:gd name="f22" fmla="*/ f18 f8 1"/>
                <a:gd name="f23" fmla="*/ f20 f9 1"/>
                <a:gd name="f24" fmla="*/ f19 f9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1" t="f24" r="f22" b="f23"/>
              <a:pathLst>
                <a:path w="842" h="243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9184C5A1-0BD6-299C-EFC9-B762E221D230}"/>
                </a:ext>
              </a:extLst>
            </p:cNvPr>
            <p:cNvSpPr/>
            <p:nvPr/>
          </p:nvSpPr>
          <p:spPr>
            <a:xfrm>
              <a:off x="207961" y="3776664"/>
              <a:ext cx="1936754" cy="30813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220"/>
                <a:gd name="f4" fmla="val 1941"/>
                <a:gd name="f5" fmla="val 1166"/>
                <a:gd name="f6" fmla="*/ f0 1 1220"/>
                <a:gd name="f7" fmla="*/ f1 1 1941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220"/>
                <a:gd name="f14" fmla="*/ f11 1 1941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220" h="1941">
                  <a:moveTo>
                    <a:pt x="f2" y="f2"/>
                  </a:moveTo>
                  <a:lnTo>
                    <a:pt x="f5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BE569396-8CAD-D48B-8397-2497A271BD39}"/>
                </a:ext>
              </a:extLst>
            </p:cNvPr>
            <p:cNvSpPr/>
            <p:nvPr/>
          </p:nvSpPr>
          <p:spPr>
            <a:xfrm>
              <a:off x="646115" y="3886200"/>
              <a:ext cx="2373316" cy="29718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495"/>
                <a:gd name="f4" fmla="val 1872"/>
                <a:gd name="f5" fmla="val 1442"/>
                <a:gd name="f6" fmla="*/ f0 1 1495"/>
                <a:gd name="f7" fmla="*/ f1 1 1872"/>
                <a:gd name="f8" fmla="val f2"/>
                <a:gd name="f9" fmla="val f3"/>
                <a:gd name="f10" fmla="val f4"/>
                <a:gd name="f11" fmla="+- f10 0 f8"/>
                <a:gd name="f12" fmla="+- f9 0 f8"/>
                <a:gd name="f13" fmla="*/ f12 1 1495"/>
                <a:gd name="f14" fmla="*/ f11 1 1872"/>
                <a:gd name="f15" fmla="*/ 0 1 f13"/>
                <a:gd name="f16" fmla="*/ f9 1 f13"/>
                <a:gd name="f17" fmla="*/ 0 1 f14"/>
                <a:gd name="f18" fmla="*/ f10 1 f14"/>
                <a:gd name="f19" fmla="*/ f15 f6 1"/>
                <a:gd name="f20" fmla="*/ f16 f6 1"/>
                <a:gd name="f21" fmla="*/ f18 f7 1"/>
                <a:gd name="f22" fmla="*/ f17 f7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495" h="1872">
                  <a:moveTo>
                    <a:pt x="f3" y="f4"/>
                  </a:moveTo>
                  <a:lnTo>
                    <a:pt x="f2" y="f2"/>
                  </a:lnTo>
                  <a:lnTo>
                    <a:pt x="f5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48D17DA5-426C-FD41-901B-8496F8E5039F}"/>
                </a:ext>
              </a:extLst>
            </p:cNvPr>
            <p:cNvSpPr/>
            <p:nvPr/>
          </p:nvSpPr>
          <p:spPr>
            <a:xfrm>
              <a:off x="641351" y="3881435"/>
              <a:ext cx="3340102" cy="2976564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2104"/>
                <a:gd name="f4" fmla="val 1875"/>
                <a:gd name="f5" fmla="val 3"/>
                <a:gd name="f6" fmla="val 1498"/>
                <a:gd name="f7" fmla="val 228"/>
                <a:gd name="f8" fmla="val 57"/>
                <a:gd name="f9" fmla="*/ f0 1 2104"/>
                <a:gd name="f10" fmla="*/ f1 1 1875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2104"/>
                <a:gd name="f17" fmla="*/ f14 1 1875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2104" h="1875">
                  <a:moveTo>
                    <a:pt x="f2" y="f2"/>
                  </a:moveTo>
                  <a:lnTo>
                    <a:pt x="f5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59C664F0-8905-4469-CA89-118F556A7C01}"/>
                </a:ext>
              </a:extLst>
            </p:cNvPr>
            <p:cNvSpPr/>
            <p:nvPr/>
          </p:nvSpPr>
          <p:spPr>
            <a:xfrm>
              <a:off x="203197" y="3771899"/>
              <a:ext cx="2660647" cy="308609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676"/>
                <a:gd name="f4" fmla="val 1944"/>
                <a:gd name="f5" fmla="val 264"/>
                <a:gd name="f6" fmla="val 111"/>
                <a:gd name="f7" fmla="val 225"/>
                <a:gd name="f8" fmla="val 60"/>
                <a:gd name="f9" fmla="val 228"/>
                <a:gd name="f10" fmla="val 234"/>
                <a:gd name="f11" fmla="val 69"/>
                <a:gd name="f12" fmla="val 57"/>
                <a:gd name="f13" fmla="val 222"/>
                <a:gd name="f14" fmla="val 54"/>
                <a:gd name="f15" fmla="val 3"/>
                <a:gd name="f16" fmla="val 1223"/>
                <a:gd name="f17" fmla="*/ f0 1 1676"/>
                <a:gd name="f18" fmla="*/ f1 1 1944"/>
                <a:gd name="f19" fmla="val f2"/>
                <a:gd name="f20" fmla="val f3"/>
                <a:gd name="f21" fmla="val f4"/>
                <a:gd name="f22" fmla="+- f21 0 f19"/>
                <a:gd name="f23" fmla="+- f20 0 f19"/>
                <a:gd name="f24" fmla="*/ f23 1 1676"/>
                <a:gd name="f25" fmla="*/ f22 1 1944"/>
                <a:gd name="f26" fmla="*/ 0 1 f24"/>
                <a:gd name="f27" fmla="*/ f20 1 f24"/>
                <a:gd name="f28" fmla="*/ 0 1 f25"/>
                <a:gd name="f29" fmla="*/ f21 1 f25"/>
                <a:gd name="f30" fmla="*/ f26 f17 1"/>
                <a:gd name="f31" fmla="*/ f27 f17 1"/>
                <a:gd name="f32" fmla="*/ f29 f18 1"/>
                <a:gd name="f33" fmla="*/ f28 f1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30" t="f33" r="f31" b="f32"/>
              <a:pathLst>
                <a:path w="1676" h="1944">
                  <a:moveTo>
                    <a:pt x="f3" y="f4"/>
                  </a:moveTo>
                  <a:lnTo>
                    <a:pt x="f5" y="f6"/>
                  </a:lnTo>
                  <a:lnTo>
                    <a:pt x="f7" y="f8"/>
                  </a:lnTo>
                  <a:lnTo>
                    <a:pt x="f9" y="f8"/>
                  </a:lnTo>
                  <a:lnTo>
                    <a:pt x="f5" y="f6"/>
                  </a:lnTo>
                  <a:lnTo>
                    <a:pt x="f10" y="f11"/>
                  </a:lnTo>
                  <a:lnTo>
                    <a:pt x="f9" y="f12"/>
                  </a:lnTo>
                  <a:lnTo>
                    <a:pt x="f13" y="f14"/>
                  </a:lnTo>
                  <a:lnTo>
                    <a:pt x="f2" y="f2"/>
                  </a:lnTo>
                  <a:lnTo>
                    <a:pt x="f15" y="f15"/>
                  </a:lnTo>
                  <a:lnTo>
                    <a:pt x="f16" y="f4"/>
                  </a:lnTo>
                  <a:lnTo>
                    <a:pt x="f3" y="f4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9" name="Title 1">
            <a:extLst>
              <a:ext uri="{FF2B5EF4-FFF2-40B4-BE49-F238E27FC236}">
                <a16:creationId xmlns:a16="http://schemas.microsoft.com/office/drawing/2014/main" id="{7264E759-8269-A3CB-CF30-FFACD9CD276E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739673" y="914400"/>
            <a:ext cx="6947126" cy="3488262"/>
          </a:xfrm>
        </p:spPr>
        <p:txBody>
          <a:bodyPr anchor="b" anchorCtr="0"/>
          <a:lstStyle>
            <a:lvl1pPr algn="r"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F403DCA-0E22-544A-BF2E-306A87BA3B3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924242" y="4402662"/>
            <a:ext cx="5762567" cy="1364531"/>
          </a:xfrm>
        </p:spPr>
        <p:txBody>
          <a:bodyPr anchor="t"/>
          <a:lstStyle>
            <a:lvl1pPr marL="0" indent="0" algn="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340A6E63-4051-B673-D3D7-0BF9DC36D55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25770" y="6117336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56D391F4-2FBB-425F-99BE-18915E8E7624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695303B-0353-D038-004E-4279B2A6F78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623730" y="6117336"/>
            <a:ext cx="3609438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4FE6471-3352-787C-29FC-12F376B8CFC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5320" y="6117336"/>
            <a:ext cx="41148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A75920D-AF4C-4860-B9E3-68CE6B00E75E}" type="slidenum">
              <a:t>‹#›</a:t>
            </a:fld>
            <a:endParaRPr lang="en-GB"/>
          </a:p>
        </p:txBody>
      </p:sp>
      <p:sp>
        <p:nvSpPr>
          <p:cNvPr id="14" name="Freeform 12">
            <a:extLst>
              <a:ext uri="{FF2B5EF4-FFF2-40B4-BE49-F238E27FC236}">
                <a16:creationId xmlns:a16="http://schemas.microsoft.com/office/drawing/2014/main" id="{7FCD8420-A643-B62E-007E-182CE9150FA8}"/>
              </a:ext>
            </a:extLst>
          </p:cNvPr>
          <p:cNvSpPr/>
          <p:nvPr/>
        </p:nvSpPr>
        <p:spPr>
          <a:xfrm>
            <a:off x="203197" y="3771899"/>
            <a:ext cx="361946" cy="90489"/>
          </a:xfrm>
          <a:custGeom>
            <a:avLst/>
            <a:gdLst>
              <a:gd name="f0" fmla="val w"/>
              <a:gd name="f1" fmla="val h"/>
              <a:gd name="f2" fmla="val 0"/>
              <a:gd name="f3" fmla="val 228"/>
              <a:gd name="f4" fmla="val 57"/>
              <a:gd name="f5" fmla="val 222"/>
              <a:gd name="f6" fmla="val 54"/>
              <a:gd name="f7" fmla="*/ f0 1 228"/>
              <a:gd name="f8" fmla="*/ f1 1 57"/>
              <a:gd name="f9" fmla="val f2"/>
              <a:gd name="f10" fmla="val f3"/>
              <a:gd name="f11" fmla="val f4"/>
              <a:gd name="f12" fmla="+- f11 0 f9"/>
              <a:gd name="f13" fmla="+- f10 0 f9"/>
              <a:gd name="f14" fmla="*/ f13 1 228"/>
              <a:gd name="f15" fmla="*/ f12 1 57"/>
              <a:gd name="f16" fmla="*/ 0 1 f14"/>
              <a:gd name="f17" fmla="*/ f10 1 f14"/>
              <a:gd name="f18" fmla="*/ 0 1 f15"/>
              <a:gd name="f19" fmla="*/ f11 1 f15"/>
              <a:gd name="f20" fmla="*/ f16 f7 1"/>
              <a:gd name="f21" fmla="*/ f17 f7 1"/>
              <a:gd name="f22" fmla="*/ f19 f8 1"/>
              <a:gd name="f23" fmla="*/ f18 f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20" t="f23" r="f21" b="f22"/>
            <a:pathLst>
              <a:path w="228" h="57">
                <a:moveTo>
                  <a:pt x="f3" y="f4"/>
                </a:moveTo>
                <a:lnTo>
                  <a:pt x="f2" y="f2"/>
                </a:lnTo>
                <a:lnTo>
                  <a:pt x="f5" y="f6"/>
                </a:lnTo>
                <a:lnTo>
                  <a:pt x="f3" y="f4"/>
                </a:lnTo>
                <a:close/>
              </a:path>
            </a:pathLst>
          </a:custGeom>
          <a:solidFill>
            <a:srgbClr val="29ABE2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  <p:sp>
        <p:nvSpPr>
          <p:cNvPr id="15" name="Freeform 13">
            <a:extLst>
              <a:ext uri="{FF2B5EF4-FFF2-40B4-BE49-F238E27FC236}">
                <a16:creationId xmlns:a16="http://schemas.microsoft.com/office/drawing/2014/main" id="{0DCA414C-CEC7-0809-68D9-96F197046120}"/>
              </a:ext>
            </a:extLst>
          </p:cNvPr>
          <p:cNvSpPr/>
          <p:nvPr/>
        </p:nvSpPr>
        <p:spPr>
          <a:xfrm>
            <a:off x="560390" y="3867153"/>
            <a:ext cx="61914" cy="80960"/>
          </a:xfrm>
          <a:custGeom>
            <a:avLst/>
            <a:gdLst>
              <a:gd name="f0" fmla="val w"/>
              <a:gd name="f1" fmla="val h"/>
              <a:gd name="f2" fmla="val 0"/>
              <a:gd name="f3" fmla="val 39"/>
              <a:gd name="f4" fmla="val 51"/>
              <a:gd name="f5" fmla="val 3"/>
              <a:gd name="f6" fmla="*/ f0 1 39"/>
              <a:gd name="f7" fmla="*/ f1 1 51"/>
              <a:gd name="f8" fmla="val f2"/>
              <a:gd name="f9" fmla="val f3"/>
              <a:gd name="f10" fmla="val f4"/>
              <a:gd name="f11" fmla="+- f10 0 f8"/>
              <a:gd name="f12" fmla="+- f9 0 f8"/>
              <a:gd name="f13" fmla="*/ f12 1 39"/>
              <a:gd name="f14" fmla="*/ f11 1 51"/>
              <a:gd name="f15" fmla="*/ 0 1 f13"/>
              <a:gd name="f16" fmla="*/ f9 1 f13"/>
              <a:gd name="f17" fmla="*/ 0 1 f14"/>
              <a:gd name="f18" fmla="*/ f10 1 f14"/>
              <a:gd name="f19" fmla="*/ f15 f6 1"/>
              <a:gd name="f20" fmla="*/ f16 f6 1"/>
              <a:gd name="f21" fmla="*/ f18 f7 1"/>
              <a:gd name="f22" fmla="*/ f17 f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9" t="f22" r="f20" b="f21"/>
            <a:pathLst>
              <a:path w="39" h="51">
                <a:moveTo>
                  <a:pt x="f2" y="f2"/>
                </a:moveTo>
                <a:lnTo>
                  <a:pt x="f3" y="f4"/>
                </a:lnTo>
                <a:lnTo>
                  <a:pt x="f5" y="f2"/>
                </a:lnTo>
                <a:lnTo>
                  <a:pt x="f2" y="f2"/>
                </a:lnTo>
                <a:close/>
              </a:path>
            </a:pathLst>
          </a:custGeom>
          <a:solidFill>
            <a:srgbClr val="29ABE2"/>
          </a:solidFill>
          <a:ln cap="rnd">
            <a:noFill/>
            <a:prstDash val="solid"/>
          </a:ln>
        </p:spPr>
        <p:txBody>
          <a:bodyPr lIns="0" tIns="0" rIns="0" bIns="0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265875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>
            <a:extLst>
              <a:ext uri="{FF2B5EF4-FFF2-40B4-BE49-F238E27FC236}">
                <a16:creationId xmlns:a16="http://schemas.microsoft.com/office/drawing/2014/main" id="{AC175713-F243-8133-B0D6-31DC15D5B0BE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239A74CC-BDB3-4F0A-DF0E-6469A86A3AF4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CB57890-15DF-A7F3-7AC6-3C43A372AEDC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6A672993-4089-F3D6-94D9-059990CD9D6E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E5A560EC-CAD2-9A19-C806-E087CE393E6E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C93B553A-2A74-EE09-9F59-FD5BDBF7821D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B4185DC7-B3C8-DEA2-1EF8-1333443AD77D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1401A6-4E24-BDAB-7148-BD31262048D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2129" y="457200"/>
            <a:ext cx="7704670" cy="1981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CB35CA-F823-C2AC-4372-EFC78F1372AD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82129" y="2667003"/>
            <a:ext cx="7704670" cy="333281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ACA7C-896B-4562-0C22-05DDEF0DBA6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44332" y="6108173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D04D8E3-C5C6-4689-AB3F-C91E67BABF3C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8BC85-36AF-2425-8BFC-690CB1C3E0C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72644" y="6108173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24A683-B2A0-82AE-96CF-636F5723CA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58970" y="6108173"/>
            <a:ext cx="42782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F20B18E-F2CF-475C-AFE5-C57B93E5AF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546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>
            <a:extLst>
              <a:ext uri="{FF2B5EF4-FFF2-40B4-BE49-F238E27FC236}">
                <a16:creationId xmlns:a16="http://schemas.microsoft.com/office/drawing/2014/main" id="{DB0252E2-FA5B-A834-35EC-631CBB786380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BAFE66E6-4300-F9E1-ECEE-3B12154EFD08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3F7B322A-4786-1B0F-92D5-CB7273FB0729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F91D16F9-0053-77D2-DADE-286CCD46AC5E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B024A0F1-6E9F-BD37-C764-8849CF1229C9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1D6F5DDD-FE1F-0BAF-06A9-155AA69E49D6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59BBCB73-2E3F-0A47-936E-25D656C1FF8D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71B00DC-14DC-4E80-5B5E-16DD930DC12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86991" y="2666993"/>
            <a:ext cx="6699808" cy="2360075"/>
          </a:xfrm>
        </p:spPr>
        <p:txBody>
          <a:bodyPr anchor="b" anchorCtr="0"/>
          <a:lstStyle>
            <a:lvl1pPr algn="r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5B735F-75C9-0C1C-0BB0-98BDBCC81C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987000" y="5027069"/>
            <a:ext cx="6699799" cy="860395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230A-7460-21DA-FC48-75571FCC1D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145B7F2-16E6-4418-AA30-9B4AF9EA22F2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BC899-5B24-5365-85ED-A7F21FA36CA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0918E4-DE7F-52A6-E1AE-3456CB25718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F243241-FCBC-48C3-A132-11B7141755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426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>
            <a:extLst>
              <a:ext uri="{FF2B5EF4-FFF2-40B4-BE49-F238E27FC236}">
                <a16:creationId xmlns:a16="http://schemas.microsoft.com/office/drawing/2014/main" id="{2D636D39-C314-0127-D2FB-B2E02DA36FD0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681A42C8-EEC4-C80E-B4E1-656A4DEE058A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20C0C42F-258A-AA39-6712-A01D86FCB307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1E95A65A-93B5-C174-A831-4471C432E476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4F8EADBA-552B-05A4-D369-F5FA97B7A0EA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6E9B18E4-61B5-23EE-31C3-1249B21CF98F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8F801D38-7F26-F039-B148-58433BF720AC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5A88213-3A4C-C2FE-9171-DD637386356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2129" y="685800"/>
            <a:ext cx="7704670" cy="17526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5080C-1D28-9862-547C-D82A250D00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982129" y="2667003"/>
            <a:ext cx="3739896" cy="3368677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D891C5-E2E6-EA70-6F90-57542CD258AE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4946904" y="2667003"/>
            <a:ext cx="3739896" cy="3346822"/>
          </a:xfrm>
        </p:spPr>
        <p:txBody>
          <a:bodyPr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59FF91-A47F-872A-4BAB-69732A2A7A8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765617C-985B-4302-94E3-D72DF5875AA2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D1EEFE-CE9F-3C73-C964-95FB0ED9A0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80E452-A6CE-65B8-3205-6126623D664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77B94FD-8067-4A31-ACAC-D2BD229286D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2408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3">
            <a:extLst>
              <a:ext uri="{FF2B5EF4-FFF2-40B4-BE49-F238E27FC236}">
                <a16:creationId xmlns:a16="http://schemas.microsoft.com/office/drawing/2014/main" id="{B4AA811F-03E4-102D-F3AE-521BD0C9B32E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E643CEFE-9EA8-576B-F86F-E7385AA8434D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7AEC9BB3-AFF9-0BD2-D4F3-5BB3AC4DABBE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2017E50B-D77A-CA26-E2A1-05127E21AD31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4BA5F1B0-E309-A7AA-6F34-2A1FD86339AC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EA712797-DD62-2E08-1109-915D11EE4E1F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BE0B8FD4-C160-47C9-B4AA-0C5725E06C0E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4907259-801F-C77C-C5F8-318E8AE627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2129" y="457200"/>
            <a:ext cx="7704670" cy="1981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ED4EE-36F5-AE9B-88E4-A601B9D423D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329482" y="2658535"/>
            <a:ext cx="3456294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8D151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A35BED-72B8-F3BA-DD06-24D9D1A52721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113519" y="3335338"/>
            <a:ext cx="3672248" cy="2665256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9BF6A9-E9AC-203F-35AC-FDF3F40C0B52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5161705" y="2667003"/>
            <a:ext cx="3467807" cy="576264"/>
          </a:xfrm>
        </p:spPr>
        <p:txBody>
          <a:bodyPr anchor="b">
            <a:noAutofit/>
          </a:bodyPr>
          <a:lstStyle>
            <a:lvl1pPr marL="0" indent="0">
              <a:spcBef>
                <a:spcPts val="700"/>
              </a:spcBef>
              <a:buNone/>
              <a:defRPr sz="2800">
                <a:solidFill>
                  <a:srgbClr val="8D151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A05C79-BCE8-B71C-E84A-C777469031FA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4957264" y="3335338"/>
            <a:ext cx="3672248" cy="2665256"/>
          </a:xfrm>
        </p:spPr>
        <p:txBody>
          <a:bodyPr anchor="t"/>
          <a:lstStyle>
            <a:lvl1pPr>
              <a:spcBef>
                <a:spcPts val="400"/>
              </a:spcBef>
              <a:defRPr sz="1800"/>
            </a:lvl1pPr>
            <a:lvl2pPr>
              <a:spcBef>
                <a:spcPts val="400"/>
              </a:spcBef>
              <a:defRPr sz="1600"/>
            </a:lvl2pPr>
            <a:lvl3pPr>
              <a:spcBef>
                <a:spcPts val="300"/>
              </a:spcBef>
              <a:defRPr sz="1400"/>
            </a:lvl3pPr>
            <a:lvl4pPr>
              <a:spcBef>
                <a:spcPts val="300"/>
              </a:spcBef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E9A3A8-D453-FD5C-28CC-B86B0FAC5F2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7A13EE7-0C75-4762-B58B-974F4AFD9BA2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203B548-D932-D19A-8550-B41D95752C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78E655-2DD9-5BE3-F57C-A44CAA92232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8FEC049-EFF9-4EEC-BB38-78AC86CA990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1094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3">
            <a:extLst>
              <a:ext uri="{FF2B5EF4-FFF2-40B4-BE49-F238E27FC236}">
                <a16:creationId xmlns:a16="http://schemas.microsoft.com/office/drawing/2014/main" id="{646922E2-396C-FB56-69E6-7BE1A267388F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1817A7E3-23D5-02D4-4282-A9938ABE76B5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EA43015F-1AE8-2F3B-B9A5-948F9C9D2ABA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D14F8E15-6CD5-7F9A-37D8-C0CB3A65F9EC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5FBF030-F4A9-0333-7C8F-AC692E52332E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943A597E-5426-A2E2-B3D0-C42944255CA6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FDCACD9-3BB4-8970-4FB4-29C565C53791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4A97B9E-1DDA-51B9-E2CE-0E115FB6456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2129" y="457200"/>
            <a:ext cx="7704670" cy="1981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5B8AF8-2BEA-126D-AE5B-D03DDA33FBC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C39CE24-BB86-452B-8B4A-9D4C7CFF13F4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5D54D-AA3A-57EB-5D12-6201D4D772F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944776-1F84-DEBA-67E6-E46EB279F1C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195C8327-6280-413B-B1BC-E2FE3D67BAA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8581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3">
            <a:extLst>
              <a:ext uri="{FF2B5EF4-FFF2-40B4-BE49-F238E27FC236}">
                <a16:creationId xmlns:a16="http://schemas.microsoft.com/office/drawing/2014/main" id="{ACD49A65-F9E8-C9FE-8A04-0EFD840979F0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6" name="Freeform 6">
              <a:extLst>
                <a:ext uri="{FF2B5EF4-FFF2-40B4-BE49-F238E27FC236}">
                  <a16:creationId xmlns:a16="http://schemas.microsoft.com/office/drawing/2014/main" id="{8152A901-5228-386F-5C8F-921955FC4176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731C222E-6C4A-883A-ED76-D46BC64D3FD1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8" name="Freeform 8">
              <a:extLst>
                <a:ext uri="{FF2B5EF4-FFF2-40B4-BE49-F238E27FC236}">
                  <a16:creationId xmlns:a16="http://schemas.microsoft.com/office/drawing/2014/main" id="{B023CE6C-9891-FE59-0722-7573EC48A3FE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1539C6BE-7303-8753-9241-A8B8B73897BA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10">
              <a:extLst>
                <a:ext uri="{FF2B5EF4-FFF2-40B4-BE49-F238E27FC236}">
                  <a16:creationId xmlns:a16="http://schemas.microsoft.com/office/drawing/2014/main" id="{0EAC35E8-FB34-EAD6-7776-54BD765A152D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10BC3D0-186D-E244-DEAB-9EAFDA6B2AA7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D2C9B2-B05F-00EB-8056-AAE83D0B978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58B66C0-4274-4A33-97E5-EAF59D70A9BE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AF072C-801A-6DD6-8768-419407A9796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094A04-58F0-1CE9-61E7-E225944593A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494F3AE-871A-4BEC-81BB-C60C572F81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878163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>
            <a:extLst>
              <a:ext uri="{FF2B5EF4-FFF2-40B4-BE49-F238E27FC236}">
                <a16:creationId xmlns:a16="http://schemas.microsoft.com/office/drawing/2014/main" id="{D37A970A-AAB8-101E-74B2-D69FBD779571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21072BDD-0676-C0A4-4254-F92085C401C7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F71F14B0-2510-E38E-A467-4ABE9E4CBE98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F0D63190-3675-2357-456B-A1588732481C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894D3402-209B-9F9D-D8C7-B5AD4AE0A925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7C83E16C-B9CD-9196-64A3-DF006222AC2A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E7F1972F-6009-70D3-B048-AC20CE103177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BF041FF-F12C-3DD5-27F9-4EC4601585E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3519" y="1600200"/>
            <a:ext cx="2662531" cy="13716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0C034-2314-F323-D328-4760944904E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947556" y="685800"/>
            <a:ext cx="4681965" cy="5105396"/>
          </a:xfrm>
        </p:spPr>
        <p:txBody>
          <a:bodyPr/>
          <a:lstStyle>
            <a:lvl1pPr>
              <a:spcBef>
                <a:spcPts val="500"/>
              </a:spcBef>
              <a:defRPr sz="2000"/>
            </a:lvl1pPr>
            <a:lvl2pPr>
              <a:spcBef>
                <a:spcPts val="400"/>
              </a:spcBef>
              <a:defRPr sz="1800"/>
            </a:lvl2pPr>
            <a:lvl3pPr>
              <a:defRPr sz="1600"/>
            </a:lvl3pPr>
            <a:lvl4pPr>
              <a:spcBef>
                <a:spcPts val="300"/>
              </a:spcBef>
              <a:defRPr sz="14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ECE6BA-6033-67B7-90D9-80D3BC122445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13519" y="2971800"/>
            <a:ext cx="2662531" cy="182880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FB63EB-3501-F461-09B8-30A9FD0321E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43909C2-9041-44BE-8DF8-657FD6008E06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6F4888-FE35-24C0-0A7E-C1CE2EDED06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C11324-ECE8-5747-1B3D-2177AD8644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75A4D07-24F3-4E81-99FE-BACED64C730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545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>
            <a:extLst>
              <a:ext uri="{FF2B5EF4-FFF2-40B4-BE49-F238E27FC236}">
                <a16:creationId xmlns:a16="http://schemas.microsoft.com/office/drawing/2014/main" id="{AAC7789A-C364-470E-1362-C13E2BD54DAF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B7CDD3C5-042E-F2C3-3C26-9EC3DC86DEFD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0557FF4-2FE3-B4D9-33E0-8CAE0C0F97DD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65A522A1-878C-39AB-77AC-69C40CB124A8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200A6BC2-B2F7-C66F-4CB5-645D3C75C395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A001C640-D612-AFD9-D67C-5B968D25A88F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A8BB6ECC-0E0C-C7C1-F0DC-85F35F789B88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CB2C076-2F06-F3E9-483D-65EE76B858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2331" y="1752603"/>
            <a:ext cx="4070680" cy="1371600"/>
          </a:xfrm>
        </p:spPr>
        <p:txBody>
          <a:bodyPr anchor="b"/>
          <a:lstStyle>
            <a:lvl1pPr>
              <a:defRPr sz="28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5D4F23-C613-60F7-EC07-CD14B01818ED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97498" y="914400"/>
            <a:ext cx="2461372" cy="4572000"/>
          </a:xfrm>
          <a:ln w="38103">
            <a:solidFill>
              <a:srgbClr val="CDD0D1"/>
            </a:solidFill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7F6F49-FB56-E700-D33C-7D7F5251CFA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1112331" y="3124203"/>
            <a:ext cx="4070680" cy="1828800"/>
          </a:xfrm>
        </p:spPr>
        <p:txBody>
          <a:bodyPr anchorCtr="1"/>
          <a:lstStyle>
            <a:lvl1pPr marL="0" indent="0" algn="ct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2BA2B6-3441-99FA-E5E6-300FD255002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C7DE977-356E-4C5C-A272-C1825E827EC9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7E020B-A2EC-7752-F5BB-81E99583637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BE55C2-FA82-769B-6824-15C8E7DEDB3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27D5D1E-541A-49FC-9BC6-D4F06DC37DB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8592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>
            <a:extLst>
              <a:ext uri="{FF2B5EF4-FFF2-40B4-BE49-F238E27FC236}">
                <a16:creationId xmlns:a16="http://schemas.microsoft.com/office/drawing/2014/main" id="{320DACFD-647E-DB33-E2F3-060058D9F21E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0F777B32-BBEB-C1F7-EE83-1C06D7DD90E2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676931C7-40B7-7F28-F87B-6B19A89E3DC2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24D40AD4-7E7C-9C57-967F-6627D58A8644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61EEEBEF-18AA-A6A4-C693-E70C2B3D611A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ADB9913C-0855-EE9D-E6F9-547247315E32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F543797D-D2BF-5812-426A-3BBE8567D7AA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58306F2-C144-4B33-2891-2734D4B662B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3519" y="4732861"/>
            <a:ext cx="7515993" cy="566735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7EADFA-F441-C44C-BB6B-B1B6E658302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789974" y="932111"/>
            <a:ext cx="6171066" cy="3164976"/>
          </a:xfrm>
          <a:ln w="38103">
            <a:solidFill>
              <a:srgbClr val="CDD0D1"/>
            </a:solidFill>
          </a:ln>
        </p:spPr>
        <p:txBody>
          <a:bodyPr anchor="t" anchorCtr="1"/>
          <a:lstStyle>
            <a:lvl1pPr marL="0" indent="0" algn="ctr">
              <a:spcBef>
                <a:spcPts val="400"/>
              </a:spcBef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EC5B6C-680E-33A7-3DA4-F03820F0066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5299606"/>
            <a:ext cx="7515993" cy="493711"/>
          </a:xfrm>
        </p:spPr>
        <p:txBody>
          <a:bodyPr anchorCtr="1"/>
          <a:lstStyle>
            <a:lvl1pPr marL="0" indent="0" algn="ctr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92CC20-3F4D-37ED-E028-B421CA2995D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03504C62-A86A-4964-B73D-B2D3D28DE953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2D7129-F5AA-60DA-D642-B6EE2F228AC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8FF1EC-8C76-2CDB-EB18-FD6F15CA186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D09359CC-4EC5-45CD-8CCC-526034ED84D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284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>
            <a:extLst>
              <a:ext uri="{FF2B5EF4-FFF2-40B4-BE49-F238E27FC236}">
                <a16:creationId xmlns:a16="http://schemas.microsoft.com/office/drawing/2014/main" id="{1D6FD2C7-A72D-BCCD-C0F4-D1A26B956ABD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9EBC0803-E148-E889-CCDB-ABE023C8E760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1461BA50-B0E4-7EF7-9571-2DD1C3337E78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541B1BAB-749E-800D-BAC2-10FCE9F25C98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9B4500E3-9AA0-301C-0B48-6AF9726178E5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96B83C8B-7AB0-AC39-790C-997D00B3F455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DEB9F4D4-863B-AF39-3644-2E1E4392126D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C39FD82-B2EC-2B32-6687-E472736A5C7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3519" y="685800"/>
            <a:ext cx="7515993" cy="3047996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F30EB0-E827-FA68-472E-DA797CD9B9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4343400"/>
            <a:ext cx="7515993" cy="1447796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CDB66-DC8D-DFEB-DBA8-3419E1A267D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C3CD1096-F889-47EE-A238-AEB9995BC13D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07BB8-B321-C040-EF3A-219833BB1BE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A0FD86-900D-B7AE-CD05-19671EF9448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EBA01228-12D5-43E2-B879-899A6ABE58A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629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3">
            <a:extLst>
              <a:ext uri="{FF2B5EF4-FFF2-40B4-BE49-F238E27FC236}">
                <a16:creationId xmlns:a16="http://schemas.microsoft.com/office/drawing/2014/main" id="{D558122E-6E64-91C0-99A4-ADFC312E4FB0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6375A5BC-4E33-C199-B21E-2075D69DD790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3C669DDB-9551-C730-5E2D-F310695A469D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FF83B2BC-FC7B-8E88-1F3C-FBEF0DDB084C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52E48858-7373-9538-857F-E38A22FEED41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9C6EFAC8-F141-6D33-0FDB-63349C7D7847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895DAC80-FC3D-3ABC-880C-E0BCD37A5C00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extBox 13">
            <a:extLst>
              <a:ext uri="{FF2B5EF4-FFF2-40B4-BE49-F238E27FC236}">
                <a16:creationId xmlns:a16="http://schemas.microsoft.com/office/drawing/2014/main" id="{EECB4FB7-F1F3-5F09-1F90-00ECE6EB7611}"/>
              </a:ext>
            </a:extLst>
          </p:cNvPr>
          <p:cNvSpPr txBox="1"/>
          <p:nvPr/>
        </p:nvSpPr>
        <p:spPr>
          <a:xfrm>
            <a:off x="969419" y="863019"/>
            <a:ext cx="457318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“</a:t>
            </a: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AE3B2018-2E81-FF8F-E6C3-22FEABFF7F26}"/>
              </a:ext>
            </a:extLst>
          </p:cNvPr>
          <p:cNvSpPr txBox="1"/>
          <p:nvPr/>
        </p:nvSpPr>
        <p:spPr>
          <a:xfrm>
            <a:off x="8172193" y="2819396"/>
            <a:ext cx="457318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”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552649-DCA3-A264-1ADF-8E4263BC986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6738" y="685800"/>
            <a:ext cx="697411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E02374FA-6318-09EA-8274-1D0D2342CB2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598234" y="3429000"/>
            <a:ext cx="6631128" cy="381003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1302D9A-A8B9-FC2A-5FDB-08F13C2466B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4343400"/>
            <a:ext cx="7515993" cy="1447796"/>
          </a:xfrm>
        </p:spPr>
        <p:txBody>
          <a:bodyPr anchorCtr="1"/>
          <a:lstStyle>
            <a:lvl1pPr marL="0" indent="0" algn="ct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B13D872-B503-535C-1417-87951AA39C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116D395-2F9E-4470-A663-7693FD9A4487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CBE37A9E-CAAC-AE3A-F6EF-832DAFA43F0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0BB3CAC-69EC-82B7-C274-6F32BCEA1D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9F3719CD-D7BD-476C-9E09-A3DCC6712A0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722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>
            <a:extLst>
              <a:ext uri="{FF2B5EF4-FFF2-40B4-BE49-F238E27FC236}">
                <a16:creationId xmlns:a16="http://schemas.microsoft.com/office/drawing/2014/main" id="{4F727215-E460-0D87-FB55-70FB82C8C5C8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D7CE3099-99DF-E8AD-C283-C91B28E5D51E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62A21D86-5A68-595C-0142-8F2C62100B9A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2843C277-A15A-20CD-827D-6A47F8397393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AD12E271-9901-3645-1131-3AC37EB41384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D940C0A3-A177-96B8-30AB-C49A0C9C1ECE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FD149ED-B791-A20C-FACE-1A54BFBC6F97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946C715-5C63-E723-9319-BC87C8C867A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3528" y="3308582"/>
            <a:ext cx="7515993" cy="1468800"/>
          </a:xfrm>
        </p:spPr>
        <p:txBody>
          <a:bodyPr anchor="b" anchorCtr="0"/>
          <a:lstStyle>
            <a:lvl1pPr algn="r"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583D68-6226-DEB8-DA02-EA17D06BB26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4777383"/>
            <a:ext cx="7515993" cy="860395"/>
          </a:xfrm>
        </p:spPr>
        <p:txBody>
          <a:bodyPr anchor="t"/>
          <a:lstStyle>
            <a:lvl1pPr marL="0" indent="0" algn="r">
              <a:spcBef>
                <a:spcPts val="500"/>
              </a:spcBef>
              <a:buNone/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B2EEAD-8DCF-BE64-DB5F-44EAE3E3F6E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D956756-997B-426C-B5BE-FA4D320760C7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D85DC2-0069-DED5-5E5C-2A637CF9B32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43D59A-8D31-04F3-9AED-82F9D85D6A9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94A64A3-43AD-45CB-B6F0-7D17FA5DB42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56690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3">
            <a:extLst>
              <a:ext uri="{FF2B5EF4-FFF2-40B4-BE49-F238E27FC236}">
                <a16:creationId xmlns:a16="http://schemas.microsoft.com/office/drawing/2014/main" id="{C4E26434-EC1F-7959-2FF0-F8BD553D315F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D0DD7FED-1FC6-0385-C2AE-2591062AFCD5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AB25C651-A50E-766B-3174-1708877CFC6D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C72B3DF9-8A9B-1A33-14BC-25F0C109E89F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1D028B69-009B-129F-732F-25747D92D96B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0AA3BF3-CFCA-9FD0-E9F3-0B59B75EFE59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95EA28F5-BB16-870F-1D8B-A35B97915C04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extBox 13">
            <a:extLst>
              <a:ext uri="{FF2B5EF4-FFF2-40B4-BE49-F238E27FC236}">
                <a16:creationId xmlns:a16="http://schemas.microsoft.com/office/drawing/2014/main" id="{54C83A8B-C879-8DCF-4490-12B193B2149C}"/>
              </a:ext>
            </a:extLst>
          </p:cNvPr>
          <p:cNvSpPr txBox="1"/>
          <p:nvPr/>
        </p:nvSpPr>
        <p:spPr>
          <a:xfrm>
            <a:off x="969419" y="863019"/>
            <a:ext cx="457318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“</a:t>
            </a:r>
          </a:p>
        </p:txBody>
      </p:sp>
      <p:sp>
        <p:nvSpPr>
          <p:cNvPr id="3" name="TextBox 14">
            <a:extLst>
              <a:ext uri="{FF2B5EF4-FFF2-40B4-BE49-F238E27FC236}">
                <a16:creationId xmlns:a16="http://schemas.microsoft.com/office/drawing/2014/main" id="{629E3A5D-3A0C-0F10-4A71-754F36743528}"/>
              </a:ext>
            </a:extLst>
          </p:cNvPr>
          <p:cNvSpPr txBox="1"/>
          <p:nvPr/>
        </p:nvSpPr>
        <p:spPr>
          <a:xfrm>
            <a:off x="8172193" y="2819396"/>
            <a:ext cx="457318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8000" b="0" i="0" u="none" strike="noStrike" kern="1200" cap="all" spc="0" baseline="0">
                <a:solidFill>
                  <a:srgbClr val="000000"/>
                </a:solidFill>
                <a:uFillTx/>
                <a:latin typeface="Corbel"/>
              </a:rPr>
              <a:t>”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8125782-12F3-2F24-B7F9-DCBEC44BBE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26738" y="685800"/>
            <a:ext cx="6974110" cy="2743200"/>
          </a:xfrm>
        </p:spPr>
        <p:txBody>
          <a:bodyPr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Text Placeholder 9">
            <a:extLst>
              <a:ext uri="{FF2B5EF4-FFF2-40B4-BE49-F238E27FC236}">
                <a16:creationId xmlns:a16="http://schemas.microsoft.com/office/drawing/2014/main" id="{1586FD58-B495-47F1-065A-AD185BF35565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28" y="3886200"/>
            <a:ext cx="7515993" cy="888997"/>
          </a:xfrm>
        </p:spPr>
        <p:txBody>
          <a:bodyPr anchor="b"/>
          <a:lstStyle>
            <a:lvl1pPr marL="0" algn="r">
              <a:spcBef>
                <a:spcPts val="0"/>
              </a:spcBef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9077A07-5328-66B8-E26F-80655D1344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4775197"/>
            <a:ext cx="7515993" cy="1015998"/>
          </a:xfrm>
        </p:spPr>
        <p:txBody>
          <a:bodyPr anchor="t"/>
          <a:lstStyle>
            <a:lvl1pPr marL="0" indent="0" algn="r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41FE69E-9936-9149-C0F2-CFE59C3E47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3BD3ACC4-4774-40B2-AE29-0E394D07FE42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A7883AD-FCA7-D873-742E-0F5EB2E2047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740F6D1-218F-DF18-39E6-9ECAD19DDD1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B6FBFEB7-4884-43B2-A6B4-A9E0C7D152A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0254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>
            <a:extLst>
              <a:ext uri="{FF2B5EF4-FFF2-40B4-BE49-F238E27FC236}">
                <a16:creationId xmlns:a16="http://schemas.microsoft.com/office/drawing/2014/main" id="{8CFEAC79-4AED-8AE7-6B0C-B5D791376B18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B28E759-03DB-4B53-DDAD-1452874DFE3C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7384889-AE7C-2F09-A2DA-F7B02DF30D9C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id="{C13616F7-53A7-3E7D-B1D7-C8A066330E76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1C2F9712-0C2E-3E51-A677-19D3B9150F45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EF592958-2FEF-15F9-DA5F-93395E2796CE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13EAAD6-891C-DB43-F5C5-A8F1E967FC67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F18CDE-CE69-DF29-914D-F048896DDF5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113528" y="685800"/>
            <a:ext cx="7515993" cy="27273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235373A0-5B6B-64AC-330C-5F240FB0FE4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3505196"/>
            <a:ext cx="7515993" cy="838203"/>
          </a:xfrm>
        </p:spPr>
        <p:txBody>
          <a:bodyPr anchor="b"/>
          <a:lstStyle>
            <a:lvl1pPr marL="0">
              <a:spcBef>
                <a:spcPts val="0"/>
              </a:spcBef>
              <a:buNone/>
              <a:defRPr sz="2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9A65F16F-6194-3C1E-6773-5443E339DFD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113519" y="4343400"/>
            <a:ext cx="7515993" cy="1447796"/>
          </a:xfrm>
        </p:spPr>
        <p:txBody>
          <a:bodyPr anchor="t"/>
          <a:lstStyle>
            <a:lvl1pPr marL="0" indent="0">
              <a:spcBef>
                <a:spcPts val="4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C7ED666-199C-1C1D-6226-4FC11AC8343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60A67BC8-F2E5-4ED1-B6CB-E40A9472B890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3A0B725-C257-F9EB-5B2A-1477402A94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85271C3-15A2-CEE3-A6DF-F1C08BC83E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647BB25-87AB-458C-878A-70FA58BF5D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40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>
            <a:extLst>
              <a:ext uri="{FF2B5EF4-FFF2-40B4-BE49-F238E27FC236}">
                <a16:creationId xmlns:a16="http://schemas.microsoft.com/office/drawing/2014/main" id="{19FC3884-3CB6-95B9-5DF6-AC9D7C441CF9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5EA1148C-4CA8-A073-A51B-BD80FF49889E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780B2BBF-E827-CA29-DE02-DA08E619F4FE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F19565E3-D890-9E58-9956-DCB32497AD9F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D55ED8D6-8B74-8A1E-91D9-B4AFDCF0582C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CFE1FF16-CBD0-C69E-0687-86555A04A4E0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8B5BC63B-2BA6-CC68-11CB-AC7CB7D9C164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845942A-6B0C-3CC9-BD24-1806065D9E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2129" y="457200"/>
            <a:ext cx="7704670" cy="198120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F6DDC-4637-3F26-6B73-D657122FBA5A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82129" y="2667003"/>
            <a:ext cx="7704670" cy="3356990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5E246-42E1-D7C8-5224-8A88587079F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9AF14DE-764A-466A-B83D-6BAEC8DC690E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FA267C-AFEE-372C-AE05-9C1CBBB0608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46E9D8-1240-0A51-5A34-732640709D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25DC2F28-8E34-4A2B-8725-DA2EDA911BB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95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3">
            <a:extLst>
              <a:ext uri="{FF2B5EF4-FFF2-40B4-BE49-F238E27FC236}">
                <a16:creationId xmlns:a16="http://schemas.microsoft.com/office/drawing/2014/main" id="{B546168B-3E09-7580-316D-518D863EEC86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3851BC92-D28B-5AE0-056C-380B44587F92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B1E623D3-FB1B-6DC2-A081-27246FC0A3FE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 8">
              <a:extLst>
                <a:ext uri="{FF2B5EF4-FFF2-40B4-BE49-F238E27FC236}">
                  <a16:creationId xmlns:a16="http://schemas.microsoft.com/office/drawing/2014/main" id="{47B31C16-DA44-C8E4-A02E-AEA6818B6639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B8E7F9F2-18AC-A268-DDC0-C540606894F3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B6F704A9-F5F4-9ACF-4581-8346DFD1DD26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D4677DC6-D7BA-2A7B-3D2E-C49217478F55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FB3FD8F4-E7D9-1630-F28C-7B6F612EF624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7301392" y="685800"/>
            <a:ext cx="1328120" cy="5105396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C56700-0396-4F4B-1C63-54E07AEBC4B4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1113519" y="685800"/>
            <a:ext cx="6016377" cy="5105396"/>
          </a:xfrm>
        </p:spPr>
        <p:txBody>
          <a:bodyPr vert="eaVert" anchor="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BA99A0-E1A7-C1FC-1318-EBFA65B61BE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358679" y="6116074"/>
            <a:ext cx="857469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4C8F951D-2F90-4370-8A39-62C0CD20B60F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7857A-91A7-3ACC-8D21-4909D24C7E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987000" y="6116074"/>
            <a:ext cx="5314520" cy="365129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4410BD-CD07-178D-3569-25D1D1A76EE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273317" y="6116074"/>
            <a:ext cx="413482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753B31C8-AD5D-4768-BF8A-670B6D5CB14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567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3">
            <a:extLst>
              <a:ext uri="{FF2B5EF4-FFF2-40B4-BE49-F238E27FC236}">
                <a16:creationId xmlns:a16="http://schemas.microsoft.com/office/drawing/2014/main" id="{BC989FD5-D516-297A-2846-345F5E4FE19C}"/>
              </a:ext>
            </a:extLst>
          </p:cNvPr>
          <p:cNvGrpSpPr/>
          <p:nvPr/>
        </p:nvGrpSpPr>
        <p:grpSpPr>
          <a:xfrm>
            <a:off x="0" y="0"/>
            <a:ext cx="2132015" cy="6858009"/>
            <a:chOff x="0" y="0"/>
            <a:chExt cx="2132015" cy="6858009"/>
          </a:xfrm>
        </p:grpSpPr>
        <p:sp>
          <p:nvSpPr>
            <p:cNvPr id="3" name="Freeform 6">
              <a:extLst>
                <a:ext uri="{FF2B5EF4-FFF2-40B4-BE49-F238E27FC236}">
                  <a16:creationId xmlns:a16="http://schemas.microsoft.com/office/drawing/2014/main" id="{A1493E4A-D265-9E83-8D10-00B07EF2976A}"/>
                </a:ext>
              </a:extLst>
            </p:cNvPr>
            <p:cNvSpPr/>
            <p:nvPr/>
          </p:nvSpPr>
          <p:spPr>
            <a:xfrm>
              <a:off x="0" y="0"/>
              <a:ext cx="1073148" cy="5291139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676"/>
                <a:gd name="f4" fmla="val 3333"/>
                <a:gd name="f5" fmla="val 3132"/>
                <a:gd name="f6" fmla="val 3312"/>
                <a:gd name="f7" fmla="val 126"/>
                <a:gd name="f8" fmla="val 514"/>
                <a:gd name="f9" fmla="*/ f0 1 676"/>
                <a:gd name="f10" fmla="*/ f1 1 3333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676"/>
                <a:gd name="f17" fmla="*/ f14 1 3333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676" h="3333">
                  <a:moveTo>
                    <a:pt x="f2" y="f5"/>
                  </a:moveTo>
                  <a:lnTo>
                    <a:pt x="f2" y="f6"/>
                  </a:lnTo>
                  <a:lnTo>
                    <a:pt x="f7" y="f4"/>
                  </a:lnTo>
                  <a:lnTo>
                    <a:pt x="f3" y="f2"/>
                  </a:lnTo>
                  <a:lnTo>
                    <a:pt x="f8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4" name="Freeform 7">
              <a:extLst>
                <a:ext uri="{FF2B5EF4-FFF2-40B4-BE49-F238E27FC236}">
                  <a16:creationId xmlns:a16="http://schemas.microsoft.com/office/drawing/2014/main" id="{B870E170-CE7C-6041-56DB-615623D0D0B9}"/>
                </a:ext>
              </a:extLst>
            </p:cNvPr>
            <p:cNvSpPr/>
            <p:nvPr/>
          </p:nvSpPr>
          <p:spPr>
            <a:xfrm>
              <a:off x="0" y="0"/>
              <a:ext cx="758823" cy="4624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478"/>
                <a:gd name="f4" fmla="val 2913"/>
                <a:gd name="f5" fmla="val 318"/>
                <a:gd name="f6" fmla="val 1938"/>
                <a:gd name="f7" fmla="*/ f0 1 478"/>
                <a:gd name="f8" fmla="*/ f1 1 291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478"/>
                <a:gd name="f15" fmla="*/ f12 1 291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478" h="2913">
                  <a:moveTo>
                    <a:pt x="f3" y="f2"/>
                  </a:moveTo>
                  <a:lnTo>
                    <a:pt x="f5" y="f2"/>
                  </a:lnTo>
                  <a:lnTo>
                    <a:pt x="f2" y="f6"/>
                  </a:lnTo>
                  <a:lnTo>
                    <a:pt x="f2" y="f4"/>
                  </a:lnTo>
                  <a:lnTo>
                    <a:pt x="f3" y="f2"/>
                  </a:lnTo>
                  <a:close/>
                </a:path>
              </a:pathLst>
            </a:custGeom>
            <a:solidFill>
              <a:srgbClr val="595959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id="{66E75445-79EE-D7CF-4D17-A1451180CF95}"/>
                </a:ext>
              </a:extLst>
            </p:cNvPr>
            <p:cNvSpPr/>
            <p:nvPr/>
          </p:nvSpPr>
          <p:spPr>
            <a:xfrm>
              <a:off x="0" y="5662614"/>
              <a:ext cx="906463" cy="119538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571"/>
                <a:gd name="f4" fmla="val 753"/>
                <a:gd name="f5" fmla="val 12"/>
                <a:gd name="f6" fmla="val 538"/>
                <a:gd name="f7" fmla="*/ f0 1 571"/>
                <a:gd name="f8" fmla="*/ f1 1 753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571"/>
                <a:gd name="f15" fmla="*/ f12 1 753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571" h="753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262626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6" name="Freeform 9">
              <a:extLst>
                <a:ext uri="{FF2B5EF4-FFF2-40B4-BE49-F238E27FC236}">
                  <a16:creationId xmlns:a16="http://schemas.microsoft.com/office/drawing/2014/main" id="{6EB9F286-4B4D-79F5-1204-B5B471267FD1}"/>
                </a:ext>
              </a:extLst>
            </p:cNvPr>
            <p:cNvSpPr/>
            <p:nvPr/>
          </p:nvSpPr>
          <p:spPr>
            <a:xfrm>
              <a:off x="0" y="5295903"/>
              <a:ext cx="1487491" cy="15620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937"/>
                <a:gd name="f4" fmla="val 984"/>
                <a:gd name="f5" fmla="val 3"/>
                <a:gd name="f6" fmla="val 901"/>
                <a:gd name="f7" fmla="*/ f0 1 937"/>
                <a:gd name="f8" fmla="*/ f1 1 984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937"/>
                <a:gd name="f15" fmla="*/ f12 1 984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937" h="984">
                  <a:moveTo>
                    <a:pt x="f2" y="f2"/>
                  </a:moveTo>
                  <a:lnTo>
                    <a:pt x="f2" y="f5"/>
                  </a:ln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5E0E0E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7" name="Freeform 10">
              <a:extLst>
                <a:ext uri="{FF2B5EF4-FFF2-40B4-BE49-F238E27FC236}">
                  <a16:creationId xmlns:a16="http://schemas.microsoft.com/office/drawing/2014/main" id="{5DF9F71D-B62C-E575-2D09-9448C3A0DFFF}"/>
                </a:ext>
              </a:extLst>
            </p:cNvPr>
            <p:cNvSpPr/>
            <p:nvPr/>
          </p:nvSpPr>
          <p:spPr>
            <a:xfrm>
              <a:off x="0" y="5257800"/>
              <a:ext cx="2132015" cy="160020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343"/>
                <a:gd name="f4" fmla="val 1008"/>
                <a:gd name="f5" fmla="val 24"/>
                <a:gd name="f6" fmla="val 937"/>
                <a:gd name="f7" fmla="val 126"/>
                <a:gd name="f8" fmla="val 21"/>
                <a:gd name="f9" fmla="*/ f0 1 1343"/>
                <a:gd name="f10" fmla="*/ f1 1 1008"/>
                <a:gd name="f11" fmla="val f2"/>
                <a:gd name="f12" fmla="val f3"/>
                <a:gd name="f13" fmla="val f4"/>
                <a:gd name="f14" fmla="+- f13 0 f11"/>
                <a:gd name="f15" fmla="+- f12 0 f11"/>
                <a:gd name="f16" fmla="*/ f15 1 1343"/>
                <a:gd name="f17" fmla="*/ f14 1 1008"/>
                <a:gd name="f18" fmla="*/ 0 1 f16"/>
                <a:gd name="f19" fmla="*/ f12 1 f16"/>
                <a:gd name="f20" fmla="*/ 0 1 f17"/>
                <a:gd name="f21" fmla="*/ f13 1 f17"/>
                <a:gd name="f22" fmla="*/ f18 f9 1"/>
                <a:gd name="f23" fmla="*/ f19 f9 1"/>
                <a:gd name="f24" fmla="*/ f21 f10 1"/>
                <a:gd name="f25" fmla="*/ f20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2" t="f25" r="f23" b="f24"/>
              <a:pathLst>
                <a:path w="1343" h="1008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7" y="f8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8D1515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87459598-2EC1-A821-2F9B-28281715EDF9}"/>
                </a:ext>
              </a:extLst>
            </p:cNvPr>
            <p:cNvSpPr/>
            <p:nvPr/>
          </p:nvSpPr>
          <p:spPr>
            <a:xfrm>
              <a:off x="0" y="5357817"/>
              <a:ext cx="1377945" cy="1500192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868"/>
                <a:gd name="f4" fmla="val 945"/>
                <a:gd name="f5" fmla="val 192"/>
                <a:gd name="f6" fmla="val 571"/>
                <a:gd name="f7" fmla="*/ f0 1 868"/>
                <a:gd name="f8" fmla="*/ f1 1 945"/>
                <a:gd name="f9" fmla="val f2"/>
                <a:gd name="f10" fmla="val f3"/>
                <a:gd name="f11" fmla="val f4"/>
                <a:gd name="f12" fmla="+- f11 0 f9"/>
                <a:gd name="f13" fmla="+- f10 0 f9"/>
                <a:gd name="f14" fmla="*/ f13 1 868"/>
                <a:gd name="f15" fmla="*/ f12 1 945"/>
                <a:gd name="f16" fmla="*/ 0 1 f14"/>
                <a:gd name="f17" fmla="*/ f10 1 f14"/>
                <a:gd name="f18" fmla="*/ 0 1 f15"/>
                <a:gd name="f19" fmla="*/ f11 1 f15"/>
                <a:gd name="f20" fmla="*/ f16 f7 1"/>
                <a:gd name="f21" fmla="*/ f17 f7 1"/>
                <a:gd name="f22" fmla="*/ f19 f8 1"/>
                <a:gd name="f23" fmla="*/ f18 f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20" t="f23" r="f21" b="f22"/>
              <a:pathLst>
                <a:path w="868" h="945">
                  <a:moveTo>
                    <a:pt x="f2" y="f5"/>
                  </a:moveTo>
                  <a:lnTo>
                    <a:pt x="f6" y="f4"/>
                  </a:lnTo>
                  <a:lnTo>
                    <a:pt x="f3" y="f4"/>
                  </a:lnTo>
                  <a:lnTo>
                    <a:pt x="f2" y="f2"/>
                  </a:lnTo>
                  <a:lnTo>
                    <a:pt x="f2" y="f5"/>
                  </a:lnTo>
                  <a:close/>
                </a:path>
              </a:pathLst>
            </a:custGeom>
            <a:solidFill>
              <a:srgbClr val="404040"/>
            </a:solidFill>
            <a:ln cap="rnd">
              <a:noFill/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</p:grpSp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DCF6CBBC-F5CD-9A89-FA7F-856BF90586E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982129" y="457200"/>
            <a:ext cx="7704670" cy="198120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C340C9A0-C9EA-E28E-85F4-CFBAA7E86E3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982129" y="2667003"/>
            <a:ext cx="7704670" cy="335699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E7776854-9338-130A-6B0F-12CC7E9E166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358679" y="6116074"/>
            <a:ext cx="857469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AA69CBFC-27B3-4977-8E44-D5D216ED8F5B}" type="datetime1">
              <a:rPr lang="en-GB"/>
              <a:pPr lvl="0"/>
              <a:t>21/07/2023</a:t>
            </a:fld>
            <a:endParaRPr lang="en-GB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C90D94DF-EE03-EC40-FD79-F3F2360E1218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987000" y="6116074"/>
            <a:ext cx="531452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endParaRPr lang="en-GB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2ACA626-D4AF-80A3-FE1F-A290EEC98E6E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273317" y="6116074"/>
            <a:ext cx="413482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0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defRPr>
            </a:lvl1pPr>
          </a:lstStyle>
          <a:p>
            <a:pPr lvl="0"/>
            <a:fld id="{A13886B3-D666-4FCA-94DD-F1A0D8C63917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marL="0" marR="0" lvl="0" indent="0" algn="ctr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</p:titleStyle>
    <p:bodyStyle>
      <a:lvl1pPr marL="285750" marR="0" lvl="0" indent="-285750" algn="l" defTabSz="457200" rtl="0" fontAlgn="auto" hangingPunct="1">
        <a:lnSpc>
          <a:spcPct val="100000"/>
        </a:lnSpc>
        <a:spcBef>
          <a:spcPts val="600"/>
        </a:spcBef>
        <a:spcAft>
          <a:spcPts val="600"/>
        </a:spcAft>
        <a:buClr>
          <a:srgbClr val="8D1515"/>
        </a:buClr>
        <a:buSzPct val="145000"/>
        <a:buFont typeface="Arial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Corbel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500"/>
        </a:spcBef>
        <a:spcAft>
          <a:spcPts val="600"/>
        </a:spcAft>
        <a:buClr>
          <a:srgbClr val="8D1515"/>
        </a:buClr>
        <a:buSzPct val="145000"/>
        <a:buFont typeface="Arial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Corbel"/>
        </a:defRPr>
      </a:lvl2pPr>
      <a:lvl3pPr marL="1200150" marR="0" lvl="2" indent="-2857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8D1515"/>
        </a:buClr>
        <a:buSzPct val="145000"/>
        <a:buFont typeface="Arial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Corbel"/>
        </a:defRPr>
      </a:lvl3pPr>
      <a:lvl4pPr marL="1543050" marR="0" lvl="3" indent="-171450" algn="l" defTabSz="457200" rtl="0" fontAlgn="auto" hangingPunct="1">
        <a:lnSpc>
          <a:spcPct val="100000"/>
        </a:lnSpc>
        <a:spcBef>
          <a:spcPts val="400"/>
        </a:spcBef>
        <a:spcAft>
          <a:spcPts val="600"/>
        </a:spcAft>
        <a:buClr>
          <a:srgbClr val="8D1515"/>
        </a:buClr>
        <a:buSzPct val="145000"/>
        <a:buFont typeface="Arial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Corbel"/>
        </a:defRPr>
      </a:lvl4pPr>
      <a:lvl5pPr marL="2000250" marR="0" lvl="4" indent="-171450" algn="l" defTabSz="457200" rtl="0" fontAlgn="auto" hangingPunct="1">
        <a:lnSpc>
          <a:spcPct val="100000"/>
        </a:lnSpc>
        <a:spcBef>
          <a:spcPts val="300"/>
        </a:spcBef>
        <a:spcAft>
          <a:spcPts val="600"/>
        </a:spcAft>
        <a:buClr>
          <a:srgbClr val="8D1515"/>
        </a:buClr>
        <a:buSzPct val="145000"/>
        <a:buFont typeface="Arial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Corbel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sv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tsmarter.com/blog/employee-development/employee-training-and-development-the-benefits-and-why-its-important/" TargetMode="External"/><Relationship Id="rId7" Type="http://schemas.openxmlformats.org/officeDocument/2006/relationships/hyperlink" Target="https://www.aihr.com/blog/human-resource-basics/" TargetMode="External"/><Relationship Id="rId2" Type="http://schemas.openxmlformats.org/officeDocument/2006/relationships/hyperlink" Target="https://www.nsbanking.com/analysis/metro-bank-history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oppr.com/guides/business-management-and-entrepreneurship/human-resource-management/training-and-development/" TargetMode="External"/><Relationship Id="rId5" Type="http://schemas.openxmlformats.org/officeDocument/2006/relationships/hyperlink" Target="https://executivesupportmagazine.com/the-eight-behaviours-of-hr-professionals/" TargetMode="External"/><Relationship Id="rId4" Type="http://schemas.openxmlformats.org/officeDocument/2006/relationships/hyperlink" Target="https://uk.indeed.com/career-advice/finding-a-job/what-does-human-resources-officer-do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38F69-C7A1-559A-C422-6A439C9D792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18606" y="-1038356"/>
            <a:ext cx="7504407" cy="3944108"/>
          </a:xfrm>
        </p:spPr>
        <p:txBody>
          <a:bodyPr anchorCtr="1"/>
          <a:lstStyle/>
          <a:p>
            <a:pPr lvl="0" algn="ctr" defTabSz="514350">
              <a:lnSpc>
                <a:spcPct val="90000"/>
              </a:lnSpc>
              <a:spcAft>
                <a:spcPts val="340"/>
              </a:spcAft>
            </a:pPr>
            <a:r>
              <a:rPr lang="en-US" sz="2800" b="1" kern="0">
                <a:latin typeface="Arial" pitchFamily="34"/>
                <a:cs typeface="Arial" pitchFamily="34"/>
              </a:rPr>
              <a:t>DEVELOPING RELATIONSHIPS AND </a:t>
            </a:r>
            <a:br>
              <a:rPr lang="en-US" sz="2800" b="1" kern="0">
                <a:latin typeface="Arial" pitchFamily="34"/>
                <a:cs typeface="Arial" pitchFamily="34"/>
              </a:rPr>
            </a:br>
            <a:r>
              <a:rPr lang="en-US" sz="2800" b="1" kern="0">
                <a:latin typeface="Arial" pitchFamily="34"/>
                <a:cs typeface="Arial" pitchFamily="34"/>
              </a:rPr>
              <a:t>WORKPLACE ACHIEVEMENT </a:t>
            </a:r>
            <a:br>
              <a:rPr lang="en-US" sz="2800" b="1" kern="0">
                <a:latin typeface="Arial" pitchFamily="34"/>
                <a:cs typeface="Arial" pitchFamily="34"/>
              </a:rPr>
            </a:br>
            <a:br>
              <a:rPr lang="en-US" sz="3900" b="1" kern="0">
                <a:latin typeface="Arial" pitchFamily="34"/>
                <a:cs typeface="Arial" pitchFamily="34"/>
              </a:rPr>
            </a:br>
            <a:endParaRPr lang="en-GB" sz="3900" kern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703184-DDBE-03EE-FF00-EE7B7CF21D0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488442" y="2241313"/>
            <a:ext cx="7504407" cy="1091382"/>
          </a:xfrm>
        </p:spPr>
        <p:txBody>
          <a:bodyPr anchorCtr="1"/>
          <a:lstStyle/>
          <a:p>
            <a:pPr lvl="0" algn="ctr" defTabSz="473201">
              <a:spcBef>
                <a:spcPts val="0"/>
              </a:spcBef>
              <a:spcAft>
                <a:spcPts val="340"/>
              </a:spcAft>
            </a:pPr>
            <a:r>
              <a:rPr lang="en-GB" sz="2400" b="1">
                <a:solidFill>
                  <a:srgbClr val="C00000"/>
                </a:solidFill>
                <a:latin typeface="Aharoni" pitchFamily="2"/>
                <a:cs typeface="Aharoni" pitchFamily="2"/>
              </a:rPr>
              <a:t>Training and Development Needs for an HR Officer</a:t>
            </a:r>
          </a:p>
          <a:p>
            <a:pPr lvl="0" algn="ctr" defTabSz="473201">
              <a:spcBef>
                <a:spcPts val="0"/>
              </a:spcBef>
              <a:spcAft>
                <a:spcPts val="340"/>
              </a:spcAft>
            </a:pPr>
            <a:endParaRPr lang="en-GB" sz="2100" kern="0"/>
          </a:p>
        </p:txBody>
      </p:sp>
      <p:sp>
        <p:nvSpPr>
          <p:cNvPr id="4" name="TextBox 24">
            <a:extLst>
              <a:ext uri="{FF2B5EF4-FFF2-40B4-BE49-F238E27FC236}">
                <a16:creationId xmlns:a16="http://schemas.microsoft.com/office/drawing/2014/main" id="{781B720A-D62E-A609-F992-2FF6CF24742C}"/>
              </a:ext>
            </a:extLst>
          </p:cNvPr>
          <p:cNvSpPr txBox="1"/>
          <p:nvPr/>
        </p:nvSpPr>
        <p:spPr>
          <a:xfrm>
            <a:off x="-1041401" y="3591251"/>
            <a:ext cx="7340602" cy="58733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630936" rtl="0" fontAlgn="auto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LECTURER: </a:t>
            </a:r>
          </a:p>
          <a:p>
            <a:pPr marL="0" marR="0" lvl="0" indent="0" algn="ctr" defTabSz="630936" rtl="0" fontAlgn="auto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Mr Charles Nwaogwugwu </a:t>
            </a:r>
          </a:p>
        </p:txBody>
      </p:sp>
      <p:sp>
        <p:nvSpPr>
          <p:cNvPr id="5" name="TextBox 25">
            <a:extLst>
              <a:ext uri="{FF2B5EF4-FFF2-40B4-BE49-F238E27FC236}">
                <a16:creationId xmlns:a16="http://schemas.microsoft.com/office/drawing/2014/main" id="{B5053922-6B80-3CC9-47FE-5B892D121E14}"/>
              </a:ext>
            </a:extLst>
          </p:cNvPr>
          <p:cNvSpPr txBox="1"/>
          <p:nvPr/>
        </p:nvSpPr>
        <p:spPr>
          <a:xfrm>
            <a:off x="5787365" y="3565602"/>
            <a:ext cx="3688076" cy="58733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630936" rtl="0" fontAlgn="auto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STUDENT:</a:t>
            </a:r>
          </a:p>
          <a:p>
            <a:pPr marL="0" marR="0" lvl="0" indent="0" algn="ctr" defTabSz="630936" rtl="0" fontAlgn="auto" hangingPunct="1">
              <a:lnSpc>
                <a:spcPct val="100000"/>
              </a:lnSpc>
              <a:spcBef>
                <a:spcPts val="0"/>
              </a:spcBef>
              <a:spcAft>
                <a:spcPts val="45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400" b="1" i="0" u="none" strike="noStrike" kern="0" cap="none" spc="0" baseline="0">
                <a:solidFill>
                  <a:srgbClr val="000000"/>
                </a:solidFill>
                <a:uFillTx/>
                <a:latin typeface="Arial" pitchFamily="34"/>
                <a:cs typeface="Arial" pitchFamily="34"/>
              </a:rPr>
              <a:t> Artiola Stana (2121201)</a:t>
            </a:r>
          </a:p>
        </p:txBody>
      </p:sp>
      <p:pic>
        <p:nvPicPr>
          <p:cNvPr id="6" name="Picture 27" descr="A close-up of a sign">
            <a:extLst>
              <a:ext uri="{FF2B5EF4-FFF2-40B4-BE49-F238E27FC236}">
                <a16:creationId xmlns:a16="http://schemas.microsoft.com/office/drawing/2014/main" id="{700F497E-70EB-63DA-9CFF-89C5710EE8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5161275"/>
            <a:ext cx="3394691" cy="1618890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Low angle view of modern skyscrapers rising straight up against a dramatic sky">
            <a:extLst>
              <a:ext uri="{FF2B5EF4-FFF2-40B4-BE49-F238E27FC236}">
                <a16:creationId xmlns:a16="http://schemas.microsoft.com/office/drawing/2014/main" id="{CA45D372-1997-E125-C50D-779B3BB067A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106" r="36122" b="-1"/>
          <a:stretch>
            <a:fillRect/>
          </a:stretch>
        </p:blipFill>
        <p:spPr>
          <a:xfrm>
            <a:off x="0" y="-10149"/>
            <a:ext cx="9143981" cy="6857990"/>
          </a:xfrm>
          <a:prstGeom prst="rect">
            <a:avLst/>
          </a:prstGeom>
          <a:noFill/>
          <a:ln cap="rnd">
            <a:noFill/>
          </a:ln>
        </p:spPr>
      </p:pic>
      <p:sp>
        <p:nvSpPr>
          <p:cNvPr id="3" name="TextBox 4">
            <a:extLst>
              <a:ext uri="{FF2B5EF4-FFF2-40B4-BE49-F238E27FC236}">
                <a16:creationId xmlns:a16="http://schemas.microsoft.com/office/drawing/2014/main" id="{3ADD79B8-158E-2E33-588E-92BC2EBA0D4F}"/>
              </a:ext>
            </a:extLst>
          </p:cNvPr>
          <p:cNvSpPr txBox="1"/>
          <p:nvPr/>
        </p:nvSpPr>
        <p:spPr>
          <a:xfrm>
            <a:off x="3733796" y="1380067"/>
            <a:ext cx="4893466" cy="2616198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60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pic>
        <p:nvPicPr>
          <p:cNvPr id="4" name="Picture 3" descr="A red and black logo">
            <a:extLst>
              <a:ext uri="{FF2B5EF4-FFF2-40B4-BE49-F238E27FC236}">
                <a16:creationId xmlns:a16="http://schemas.microsoft.com/office/drawing/2014/main" id="{52981CF8-A257-6D99-1664-AF0CCF72E8AA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6552" b="10915"/>
          <a:stretch>
            <a:fillRect/>
          </a:stretch>
        </p:blipFill>
        <p:spPr>
          <a:xfrm>
            <a:off x="3349145" y="86090"/>
            <a:ext cx="4893466" cy="3342909"/>
          </a:xfrm>
          <a:prstGeom prst="rect">
            <a:avLst/>
          </a:prstGeom>
          <a:noFill/>
          <a:ln cap="rnd">
            <a:noFill/>
          </a:ln>
        </p:spPr>
      </p:pic>
      <p:grpSp>
        <p:nvGrpSpPr>
          <p:cNvPr id="5" name="Diagram 1">
            <a:extLst>
              <a:ext uri="{FF2B5EF4-FFF2-40B4-BE49-F238E27FC236}">
                <a16:creationId xmlns:a16="http://schemas.microsoft.com/office/drawing/2014/main" id="{0B18DC4C-832B-C3D4-2980-B199F4F1A241}"/>
              </a:ext>
            </a:extLst>
          </p:cNvPr>
          <p:cNvGrpSpPr/>
          <p:nvPr/>
        </p:nvGrpSpPr>
        <p:grpSpPr>
          <a:xfrm>
            <a:off x="3485043" y="3580909"/>
            <a:ext cx="4622237" cy="2871187"/>
            <a:chOff x="3485043" y="3580909"/>
            <a:chExt cx="4622237" cy="2871187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43C48D8C-3A4A-F8D2-B56F-7FF9B5E9F0AA}"/>
                </a:ext>
              </a:extLst>
            </p:cNvPr>
            <p:cNvSpPr/>
            <p:nvPr/>
          </p:nvSpPr>
          <p:spPr>
            <a:xfrm>
              <a:off x="3485043" y="3591059"/>
              <a:ext cx="2200796" cy="1320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00795"/>
                <a:gd name="f7" fmla="val 1320477"/>
                <a:gd name="f8" fmla="+- 0 0 -90"/>
                <a:gd name="f9" fmla="*/ f3 1 2200795"/>
                <a:gd name="f10" fmla="*/ f4 1 132047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200795"/>
                <a:gd name="f19" fmla="*/ f15 1 1320477"/>
                <a:gd name="f20" fmla="*/ 0 f16 1"/>
                <a:gd name="f21" fmla="*/ 0 f15 1"/>
                <a:gd name="f22" fmla="*/ 2200795 f16 1"/>
                <a:gd name="f23" fmla="*/ 1320477 f15 1"/>
                <a:gd name="f24" fmla="+- f17 0 f1"/>
                <a:gd name="f25" fmla="*/ f20 1 2200795"/>
                <a:gd name="f26" fmla="*/ f21 1 1320477"/>
                <a:gd name="f27" fmla="*/ f22 1 2200795"/>
                <a:gd name="f28" fmla="*/ f23 1 132047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200795" h="132047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Metro Bank first opened in the summer of 2010 in UK</a:t>
              </a:r>
              <a:endPara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FB519A5-8AC8-AB6D-734C-2D404EF480D0}"/>
                </a:ext>
              </a:extLst>
            </p:cNvPr>
            <p:cNvSpPr/>
            <p:nvPr/>
          </p:nvSpPr>
          <p:spPr>
            <a:xfrm>
              <a:off x="5906484" y="3580909"/>
              <a:ext cx="2200796" cy="1320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00795"/>
                <a:gd name="f7" fmla="val 1320477"/>
                <a:gd name="f8" fmla="+- 0 0 -90"/>
                <a:gd name="f9" fmla="*/ f3 1 2200795"/>
                <a:gd name="f10" fmla="*/ f4 1 132047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200795"/>
                <a:gd name="f19" fmla="*/ f15 1 1320477"/>
                <a:gd name="f20" fmla="*/ 0 f16 1"/>
                <a:gd name="f21" fmla="*/ 0 f15 1"/>
                <a:gd name="f22" fmla="*/ 2200795 f16 1"/>
                <a:gd name="f23" fmla="*/ 1320477 f15 1"/>
                <a:gd name="f24" fmla="+- f17 0 f1"/>
                <a:gd name="f25" fmla="*/ f20 1 2200795"/>
                <a:gd name="f26" fmla="*/ f21 1 1320477"/>
                <a:gd name="f27" fmla="*/ f22 1 2200795"/>
                <a:gd name="f28" fmla="*/ f23 1 132047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200795" h="132047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By Anthony Thomson </a:t>
              </a:r>
              <a:endPara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363448A-45B6-BCCB-3D7E-788B7B563DD3}"/>
                </a:ext>
              </a:extLst>
            </p:cNvPr>
            <p:cNvSpPr/>
            <p:nvPr/>
          </p:nvSpPr>
          <p:spPr>
            <a:xfrm>
              <a:off x="4695480" y="5131621"/>
              <a:ext cx="2200796" cy="132047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200795"/>
                <a:gd name="f7" fmla="val 1320477"/>
                <a:gd name="f8" fmla="+- 0 0 -90"/>
                <a:gd name="f9" fmla="*/ f3 1 2200795"/>
                <a:gd name="f10" fmla="*/ f4 1 132047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200795"/>
                <a:gd name="f19" fmla="*/ f15 1 1320477"/>
                <a:gd name="f20" fmla="*/ 0 f16 1"/>
                <a:gd name="f21" fmla="*/ 0 f15 1"/>
                <a:gd name="f22" fmla="*/ 2200795 f16 1"/>
                <a:gd name="f23" fmla="*/ 1320477 f15 1"/>
                <a:gd name="f24" fmla="+- f17 0 f1"/>
                <a:gd name="f25" fmla="*/ f20 1 2200795"/>
                <a:gd name="f26" fmla="*/ f21 1 1320477"/>
                <a:gd name="f27" fmla="*/ f22 1 2200795"/>
                <a:gd name="f28" fmla="*/ f23 1 132047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200795" h="132047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</p:spPr>
          <p:txBody>
            <a:bodyPr vert="horz" wrap="square" lIns="76196" tIns="76196" rIns="76196" bIns="76196" anchor="ctr" anchorCtr="1" compatLnSpc="1">
              <a:noAutofit/>
            </a:bodyPr>
            <a:lstStyle/>
            <a:p>
              <a:pPr marL="0" marR="0" lvl="0" indent="0" algn="ctr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000" b="1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76 Locations </a:t>
              </a:r>
              <a:endParaRPr lang="en-GB" sz="20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</p:grpSp>
      <p:sp>
        <p:nvSpPr>
          <p:cNvPr id="9" name="TextBox 2">
            <a:extLst>
              <a:ext uri="{FF2B5EF4-FFF2-40B4-BE49-F238E27FC236}">
                <a16:creationId xmlns:a16="http://schemas.microsoft.com/office/drawing/2014/main" id="{3900869F-C208-666F-0A95-DD357C48D2E9}"/>
              </a:ext>
            </a:extLst>
          </p:cNvPr>
          <p:cNvSpPr txBox="1"/>
          <p:nvPr/>
        </p:nvSpPr>
        <p:spPr>
          <a:xfrm>
            <a:off x="7016776" y="6366747"/>
            <a:ext cx="2387196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(Fawthrop,2019) </a:t>
            </a:r>
          </a:p>
        </p:txBody>
      </p:sp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1">
            <a:extLst>
              <a:ext uri="{FF2B5EF4-FFF2-40B4-BE49-F238E27FC236}">
                <a16:creationId xmlns:a16="http://schemas.microsoft.com/office/drawing/2014/main" id="{FA894AE5-A630-38CF-6226-92F1FD9A32A1}"/>
              </a:ext>
            </a:extLst>
          </p:cNvPr>
          <p:cNvGrpSpPr/>
          <p:nvPr/>
        </p:nvGrpSpPr>
        <p:grpSpPr>
          <a:xfrm>
            <a:off x="2143746" y="406395"/>
            <a:ext cx="6073188" cy="5553425"/>
            <a:chOff x="2143746" y="406395"/>
            <a:chExt cx="6073188" cy="5553425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F7F7862A-D81E-A1A0-8743-9AE2EF6D9FA3}"/>
                </a:ext>
              </a:extLst>
            </p:cNvPr>
            <p:cNvSpPr/>
            <p:nvPr/>
          </p:nvSpPr>
          <p:spPr>
            <a:xfrm>
              <a:off x="3485089" y="4526481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CE73EC05-8084-5102-7AC2-55D0E288ABC5}"/>
                </a:ext>
              </a:extLst>
            </p:cNvPr>
            <p:cNvSpPr/>
            <p:nvPr/>
          </p:nvSpPr>
          <p:spPr>
            <a:xfrm>
              <a:off x="3201744" y="4662882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22883AD3-4CD7-CDCB-AB17-B110AEE91289}"/>
                </a:ext>
              </a:extLst>
            </p:cNvPr>
            <p:cNvSpPr/>
            <p:nvPr/>
          </p:nvSpPr>
          <p:spPr>
            <a:xfrm>
              <a:off x="2904865" y="4770625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5252B43-0021-F437-49F1-282A11A3B258}"/>
                </a:ext>
              </a:extLst>
            </p:cNvPr>
            <p:cNvSpPr/>
            <p:nvPr/>
          </p:nvSpPr>
          <p:spPr>
            <a:xfrm>
              <a:off x="4845469" y="2947513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9B70D5F-1B4F-4F97-37E8-53F325B3D9C6}"/>
                </a:ext>
              </a:extLst>
            </p:cNvPr>
            <p:cNvSpPr/>
            <p:nvPr/>
          </p:nvSpPr>
          <p:spPr>
            <a:xfrm>
              <a:off x="4731224" y="3225088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59F4114-BDAC-E591-69A3-8253ECAE552D}"/>
                </a:ext>
              </a:extLst>
            </p:cNvPr>
            <p:cNvSpPr/>
            <p:nvPr/>
          </p:nvSpPr>
          <p:spPr>
            <a:xfrm>
              <a:off x="4650053" y="857963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C4D28372-8D33-D600-8A1D-47C98DA2F538}"/>
                </a:ext>
              </a:extLst>
            </p:cNvPr>
            <p:cNvSpPr/>
            <p:nvPr/>
          </p:nvSpPr>
          <p:spPr>
            <a:xfrm>
              <a:off x="4859002" y="725274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513F7A8-6884-AF6A-DAF9-641D0DB4BD87}"/>
                </a:ext>
              </a:extLst>
            </p:cNvPr>
            <p:cNvSpPr/>
            <p:nvPr/>
          </p:nvSpPr>
          <p:spPr>
            <a:xfrm>
              <a:off x="5067943" y="592586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3CC6B57-6E86-0461-0D09-85809C08040E}"/>
                </a:ext>
              </a:extLst>
            </p:cNvPr>
            <p:cNvSpPr/>
            <p:nvPr/>
          </p:nvSpPr>
          <p:spPr>
            <a:xfrm>
              <a:off x="5276883" y="725274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CF0EF59-1602-131A-3170-741B6C7F428B}"/>
                </a:ext>
              </a:extLst>
            </p:cNvPr>
            <p:cNvSpPr/>
            <p:nvPr/>
          </p:nvSpPr>
          <p:spPr>
            <a:xfrm>
              <a:off x="5485823" y="857963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2A15DC0-8FBC-D6C5-9094-ED61FC006E47}"/>
                </a:ext>
              </a:extLst>
            </p:cNvPr>
            <p:cNvSpPr/>
            <p:nvPr/>
          </p:nvSpPr>
          <p:spPr>
            <a:xfrm>
              <a:off x="5067943" y="872291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9AFA096-3609-7FC4-1A4D-8DBE955076B2}"/>
                </a:ext>
              </a:extLst>
            </p:cNvPr>
            <p:cNvSpPr/>
            <p:nvPr/>
          </p:nvSpPr>
          <p:spPr>
            <a:xfrm>
              <a:off x="5067943" y="1152528"/>
              <a:ext cx="150318" cy="150318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w="9528" cap="rnd">
              <a:solidFill>
                <a:srgbClr val="DAABAB"/>
              </a:solidFill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2760F4F-CDCF-F8E8-E150-7F4B549424ED}"/>
                </a:ext>
              </a:extLst>
            </p:cNvPr>
            <p:cNvSpPr/>
            <p:nvPr/>
          </p:nvSpPr>
          <p:spPr>
            <a:xfrm>
              <a:off x="2826437" y="5090455"/>
              <a:ext cx="3242361" cy="8693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42358"/>
                <a:gd name="f7" fmla="val 869362"/>
                <a:gd name="f8" fmla="val 144897"/>
                <a:gd name="f9" fmla="val 64873"/>
                <a:gd name="f10" fmla="val 3097461"/>
                <a:gd name="f11" fmla="val 3177485"/>
                <a:gd name="f12" fmla="val 724465"/>
                <a:gd name="f13" fmla="val 804489"/>
                <a:gd name="f14" fmla="+- 0 0 -90"/>
                <a:gd name="f15" fmla="*/ f3 1 3242358"/>
                <a:gd name="f16" fmla="*/ f4 1 86936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3242358"/>
                <a:gd name="f25" fmla="*/ f21 1 869362"/>
                <a:gd name="f26" fmla="*/ 0 f22 1"/>
                <a:gd name="f27" fmla="*/ 144897 f21 1"/>
                <a:gd name="f28" fmla="*/ 144897 f22 1"/>
                <a:gd name="f29" fmla="*/ 0 f21 1"/>
                <a:gd name="f30" fmla="*/ 3097461 f22 1"/>
                <a:gd name="f31" fmla="*/ 3242358 f22 1"/>
                <a:gd name="f32" fmla="*/ 724465 f21 1"/>
                <a:gd name="f33" fmla="*/ 869362 f21 1"/>
                <a:gd name="f34" fmla="+- f23 0 f1"/>
                <a:gd name="f35" fmla="*/ f26 1 3242358"/>
                <a:gd name="f36" fmla="*/ f27 1 869362"/>
                <a:gd name="f37" fmla="*/ f28 1 3242358"/>
                <a:gd name="f38" fmla="*/ f29 1 869362"/>
                <a:gd name="f39" fmla="*/ f30 1 3242358"/>
                <a:gd name="f40" fmla="*/ f31 1 3242358"/>
                <a:gd name="f41" fmla="*/ f32 1 869362"/>
                <a:gd name="f42" fmla="*/ f33 1 86936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3242358" h="86936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vert="horz" wrap="square" lIns="728740" tIns="179597" rIns="179597" bIns="179597" anchor="ctr" anchorCtr="0" compatLnSpc="1">
              <a:noAutofit/>
            </a:bodyPr>
            <a:lstStyle/>
            <a:p>
              <a:pPr marL="0" marR="0" lvl="0" indent="0" algn="l" defTabSz="16002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1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Behaviours</a:t>
              </a:r>
              <a:r>
                <a:rPr lang="en-GB" sz="36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 </a:t>
              </a:r>
            </a:p>
          </p:txBody>
        </p:sp>
        <p:sp>
          <p:nvSpPr>
            <p:cNvPr id="16" name="Freeform: Shape 15" descr="Dan Williams HR – Sporadic ideas, thoughts about stuff.">
              <a:extLst>
                <a:ext uri="{FF2B5EF4-FFF2-40B4-BE49-F238E27FC236}">
                  <a16:creationId xmlns:a16="http://schemas.microsoft.com/office/drawing/2014/main" id="{7BC6304F-CE86-EB3C-BB69-0B3195B1D5B5}"/>
                </a:ext>
              </a:extLst>
            </p:cNvPr>
            <p:cNvSpPr/>
            <p:nvPr/>
          </p:nvSpPr>
          <p:spPr>
            <a:xfrm>
              <a:off x="3820408" y="2417060"/>
              <a:ext cx="1503182" cy="150307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2">
                <a:alphaModFix/>
              </a:blip>
              <a:stretch>
                <a:fillRect/>
              </a:stretch>
            </a:blipFill>
            <a:ln cap="rnd">
              <a:noFill/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6D47EBE-DC05-0255-FFED-0BD5BD9DAB97}"/>
                </a:ext>
              </a:extLst>
            </p:cNvPr>
            <p:cNvSpPr/>
            <p:nvPr/>
          </p:nvSpPr>
          <p:spPr>
            <a:xfrm>
              <a:off x="4266160" y="3401997"/>
              <a:ext cx="3242361" cy="8693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42358"/>
                <a:gd name="f7" fmla="val 869362"/>
                <a:gd name="f8" fmla="val 144897"/>
                <a:gd name="f9" fmla="val 64873"/>
                <a:gd name="f10" fmla="val 3097461"/>
                <a:gd name="f11" fmla="val 3177485"/>
                <a:gd name="f12" fmla="val 724465"/>
                <a:gd name="f13" fmla="val 804489"/>
                <a:gd name="f14" fmla="+- 0 0 -90"/>
                <a:gd name="f15" fmla="*/ f3 1 3242358"/>
                <a:gd name="f16" fmla="*/ f4 1 86936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3242358"/>
                <a:gd name="f25" fmla="*/ f21 1 869362"/>
                <a:gd name="f26" fmla="*/ 0 f22 1"/>
                <a:gd name="f27" fmla="*/ 144897 f21 1"/>
                <a:gd name="f28" fmla="*/ 144897 f22 1"/>
                <a:gd name="f29" fmla="*/ 0 f21 1"/>
                <a:gd name="f30" fmla="*/ 3097461 f22 1"/>
                <a:gd name="f31" fmla="*/ 3242358 f22 1"/>
                <a:gd name="f32" fmla="*/ 724465 f21 1"/>
                <a:gd name="f33" fmla="*/ 869362 f21 1"/>
                <a:gd name="f34" fmla="+- f23 0 f1"/>
                <a:gd name="f35" fmla="*/ f26 1 3242358"/>
                <a:gd name="f36" fmla="*/ f27 1 869362"/>
                <a:gd name="f37" fmla="*/ f28 1 3242358"/>
                <a:gd name="f38" fmla="*/ f29 1 869362"/>
                <a:gd name="f39" fmla="*/ f30 1 3242358"/>
                <a:gd name="f40" fmla="*/ f31 1 3242358"/>
                <a:gd name="f41" fmla="*/ f32 1 869362"/>
                <a:gd name="f42" fmla="*/ f33 1 86936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3242358" h="86936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vert="horz" wrap="square" lIns="728740" tIns="179597" rIns="179597" bIns="179597" anchor="ctr" anchorCtr="0" compatLnSpc="1">
              <a:noAutofit/>
            </a:bodyPr>
            <a:lstStyle/>
            <a:p>
              <a:pPr marL="0" marR="0" lvl="0" indent="0" algn="l" defTabSz="16002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3600" b="1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Skills </a:t>
              </a: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2104150-6DA2-0D0A-C7CD-0BE344266098}"/>
                </a:ext>
              </a:extLst>
            </p:cNvPr>
            <p:cNvSpPr/>
            <p:nvPr/>
          </p:nvSpPr>
          <p:spPr>
            <a:xfrm>
              <a:off x="2143746" y="3876233"/>
              <a:ext cx="1503182" cy="150307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3">
                <a:alphaModFix/>
              </a:blip>
              <a:stretch>
                <a:fillRect/>
              </a:stretch>
            </a:blipFill>
            <a:ln cap="rnd">
              <a:noFill/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DF3ABC7-FEC2-A960-E74E-9001437B3E44}"/>
                </a:ext>
              </a:extLst>
            </p:cNvPr>
            <p:cNvSpPr/>
            <p:nvPr/>
          </p:nvSpPr>
          <p:spPr>
            <a:xfrm>
              <a:off x="4974573" y="1610807"/>
              <a:ext cx="3242361" cy="869365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242358"/>
                <a:gd name="f7" fmla="val 869362"/>
                <a:gd name="f8" fmla="val 144897"/>
                <a:gd name="f9" fmla="val 64873"/>
                <a:gd name="f10" fmla="val 3097461"/>
                <a:gd name="f11" fmla="val 3177485"/>
                <a:gd name="f12" fmla="val 724465"/>
                <a:gd name="f13" fmla="val 804489"/>
                <a:gd name="f14" fmla="+- 0 0 -90"/>
                <a:gd name="f15" fmla="*/ f3 1 3242358"/>
                <a:gd name="f16" fmla="*/ f4 1 869362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3242358"/>
                <a:gd name="f25" fmla="*/ f21 1 869362"/>
                <a:gd name="f26" fmla="*/ 0 f22 1"/>
                <a:gd name="f27" fmla="*/ 144897 f21 1"/>
                <a:gd name="f28" fmla="*/ 144897 f22 1"/>
                <a:gd name="f29" fmla="*/ 0 f21 1"/>
                <a:gd name="f30" fmla="*/ 3097461 f22 1"/>
                <a:gd name="f31" fmla="*/ 3242358 f22 1"/>
                <a:gd name="f32" fmla="*/ 724465 f21 1"/>
                <a:gd name="f33" fmla="*/ 869362 f21 1"/>
                <a:gd name="f34" fmla="+- f23 0 f1"/>
                <a:gd name="f35" fmla="*/ f26 1 3242358"/>
                <a:gd name="f36" fmla="*/ f27 1 869362"/>
                <a:gd name="f37" fmla="*/ f28 1 3242358"/>
                <a:gd name="f38" fmla="*/ f29 1 869362"/>
                <a:gd name="f39" fmla="*/ f30 1 3242358"/>
                <a:gd name="f40" fmla="*/ f31 1 3242358"/>
                <a:gd name="f41" fmla="*/ f32 1 869362"/>
                <a:gd name="f42" fmla="*/ f33 1 869362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3242358" h="869362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gradFill>
              <a:gsLst>
                <a:gs pos="0">
                  <a:srgbClr val="C14444"/>
                </a:gs>
                <a:gs pos="100000">
                  <a:srgbClr val="A71818"/>
                </a:gs>
              </a:gsLst>
              <a:path path="circle">
                <a:fillToRect l="50000" t="100000" r="50000"/>
              </a:path>
            </a:gradFill>
            <a:ln cap="rnd">
              <a:noFill/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vert="horz" wrap="square" lIns="728740" tIns="179597" rIns="179597" bIns="179597" anchor="ctr" anchorCtr="0" compatLnSpc="1">
              <a:noAutofit/>
            </a:bodyPr>
            <a:lstStyle/>
            <a:p>
              <a:pPr marL="0" marR="0" lvl="0" indent="0" algn="l" defTabSz="16002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1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3600" b="1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Knowledge</a:t>
              </a: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8FA9ADB-04D0-9D91-1773-ECE72AF47CBF}"/>
                </a:ext>
              </a:extLst>
            </p:cNvPr>
            <p:cNvSpPr/>
            <p:nvPr/>
          </p:nvSpPr>
          <p:spPr>
            <a:xfrm>
              <a:off x="4572000" y="406395"/>
              <a:ext cx="1503182" cy="1503072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2">
                <a:alphaModFix/>
              </a:blip>
              <a:stretch>
                <a:fillRect/>
              </a:stretch>
            </a:blipFill>
            <a:ln cap="rnd">
              <a:noFill/>
              <a:prstDash val="solid"/>
            </a:ln>
            <a:effectLst>
              <a:outerShdw dist="25402" dir="5400000" algn="tl">
                <a:srgbClr val="000000">
                  <a:alpha val="64000"/>
                </a:srgbClr>
              </a:outerShdw>
            </a:effectLst>
          </p:spPr>
          <p:txBody>
            <a:bodyPr lIns="0" tIns="0" rIns="0" bIns="0"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530DE44-A437-59D7-C1B4-EBD679A91406}"/>
              </a:ext>
            </a:extLst>
          </p:cNvPr>
          <p:cNvSpPr txBox="1"/>
          <p:nvPr/>
        </p:nvSpPr>
        <p:spPr>
          <a:xfrm>
            <a:off x="1373072" y="-2309116"/>
            <a:ext cx="5825724" cy="318606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b" anchorCtr="0" compatLnSpc="1">
            <a:norm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32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3" name="TextBox 4">
            <a:extLst>
              <a:ext uri="{FF2B5EF4-FFF2-40B4-BE49-F238E27FC236}">
                <a16:creationId xmlns:a16="http://schemas.microsoft.com/office/drawing/2014/main" id="{D0C15356-B001-F47A-0D37-40F5B96D6D67}"/>
              </a:ext>
            </a:extLst>
          </p:cNvPr>
          <p:cNvSpPr txBox="1"/>
          <p:nvPr/>
        </p:nvSpPr>
        <p:spPr>
          <a:xfrm>
            <a:off x="1113236" y="2667003"/>
            <a:ext cx="4310829" cy="312420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marL="457200" marR="0" lvl="1" indent="0" algn="l" defTabSz="457200" rtl="0" fontAlgn="auto" hangingPunct="1">
              <a:lnSpc>
                <a:spcPct val="100000"/>
              </a:lnSpc>
              <a:spcBef>
                <a:spcPts val="40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800" b="1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 </a:t>
            </a:r>
          </a:p>
        </p:txBody>
      </p:sp>
      <p:sp>
        <p:nvSpPr>
          <p:cNvPr id="4" name="TextBox 20">
            <a:extLst>
              <a:ext uri="{FF2B5EF4-FFF2-40B4-BE49-F238E27FC236}">
                <a16:creationId xmlns:a16="http://schemas.microsoft.com/office/drawing/2014/main" id="{C93F1454-5177-7880-B8AA-92FB5FCE2931}"/>
              </a:ext>
            </a:extLst>
          </p:cNvPr>
          <p:cNvSpPr txBox="1"/>
          <p:nvPr/>
        </p:nvSpPr>
        <p:spPr>
          <a:xfrm>
            <a:off x="2441886" y="446117"/>
            <a:ext cx="3688076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C00000"/>
                </a:solidFill>
                <a:uFillTx/>
                <a:latin typeface="Corbel"/>
              </a:rPr>
              <a:t>Knowledge:</a:t>
            </a:r>
          </a:p>
        </p:txBody>
      </p:sp>
      <p:grpSp>
        <p:nvGrpSpPr>
          <p:cNvPr id="5" name="TextBox 28">
            <a:extLst>
              <a:ext uri="{FF2B5EF4-FFF2-40B4-BE49-F238E27FC236}">
                <a16:creationId xmlns:a16="http://schemas.microsoft.com/office/drawing/2014/main" id="{A050BB62-664A-DF28-FA22-FC549E1D2166}"/>
              </a:ext>
            </a:extLst>
          </p:cNvPr>
          <p:cNvGrpSpPr/>
          <p:nvPr/>
        </p:nvGrpSpPr>
        <p:grpSpPr>
          <a:xfrm>
            <a:off x="1668761" y="1905417"/>
            <a:ext cx="6029992" cy="4131451"/>
            <a:chOff x="1668761" y="1905417"/>
            <a:chExt cx="6029992" cy="4131451"/>
          </a:xfrm>
        </p:grpSpPr>
        <p:sp>
          <p:nvSpPr>
            <p:cNvPr id="6" name="Rectangle 5" descr="Check List">
              <a:extLst>
                <a:ext uri="{FF2B5EF4-FFF2-40B4-BE49-F238E27FC236}">
                  <a16:creationId xmlns:a16="http://schemas.microsoft.com/office/drawing/2014/main" id="{3A15369E-EBBD-4E4C-ABF4-E72ACFC7AA6C}"/>
                </a:ext>
              </a:extLst>
            </p:cNvPr>
            <p:cNvSpPr/>
            <p:nvPr/>
          </p:nvSpPr>
          <p:spPr>
            <a:xfrm>
              <a:off x="2163763" y="1905417"/>
              <a:ext cx="810002" cy="810002"/>
            </a:xfrm>
            <a:prstGeom prst="rect">
              <a:avLst/>
            </a:prstGeom>
            <a:blipFill>
              <a:blip r:embed="rId3">
                <a:alphaModFix/>
                <a:extLst>
                  <a:ext uri="{96DAC541-7B7A-43D3-8B79-37D633B846F1}">
                    <asvg:svgBlip xmlns:asvg="http://schemas.microsoft.com/office/drawing/2016/SVG/main" r:embed="rId4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3B60CD9-8953-3C47-E1C8-6A9469EF7BC5}"/>
                </a:ext>
              </a:extLst>
            </p:cNvPr>
            <p:cNvSpPr/>
            <p:nvPr/>
          </p:nvSpPr>
          <p:spPr>
            <a:xfrm>
              <a:off x="1668761" y="3026142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Performance Management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8" name="Rectangle 7" descr="Money">
              <a:extLst>
                <a:ext uri="{FF2B5EF4-FFF2-40B4-BE49-F238E27FC236}">
                  <a16:creationId xmlns:a16="http://schemas.microsoft.com/office/drawing/2014/main" id="{C6BC6820-16AC-120C-3590-56E184869300}"/>
                </a:ext>
              </a:extLst>
            </p:cNvPr>
            <p:cNvSpPr/>
            <p:nvPr/>
          </p:nvSpPr>
          <p:spPr>
            <a:xfrm>
              <a:off x="4278761" y="1905417"/>
              <a:ext cx="810002" cy="810002"/>
            </a:xfrm>
            <a:prstGeom prst="rect">
              <a:avLst/>
            </a:prstGeom>
            <a:blipFill>
              <a:blip r:embed="rId5">
                <a:alphaModFix/>
                <a:extLst>
                  <a:ext uri="{96DAC541-7B7A-43D3-8B79-37D633B846F1}">
                    <asvg:svgBlip xmlns:asvg="http://schemas.microsoft.com/office/drawing/2016/SVG/main" r:embed="rId6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04C949B-A56E-8A63-3FA0-DBA1A49D7C2A}"/>
                </a:ext>
              </a:extLst>
            </p:cNvPr>
            <p:cNvSpPr/>
            <p:nvPr/>
          </p:nvSpPr>
          <p:spPr>
            <a:xfrm>
              <a:off x="3783759" y="3026142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Compensation &amp; Benefits 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0" name="Rectangle 9" descr="Computer">
              <a:extLst>
                <a:ext uri="{FF2B5EF4-FFF2-40B4-BE49-F238E27FC236}">
                  <a16:creationId xmlns:a16="http://schemas.microsoft.com/office/drawing/2014/main" id="{E0A523D5-B415-2B04-A6BF-C45C65B4FEA3}"/>
                </a:ext>
              </a:extLst>
            </p:cNvPr>
            <p:cNvSpPr/>
            <p:nvPr/>
          </p:nvSpPr>
          <p:spPr>
            <a:xfrm>
              <a:off x="6393759" y="1905417"/>
              <a:ext cx="810002" cy="810002"/>
            </a:xfrm>
            <a:prstGeom prst="rect">
              <a:avLst/>
            </a:prstGeom>
            <a:blipFill>
              <a:blip r:embed="rId7">
                <a:alphaModFix/>
                <a:extLst>
                  <a:ext uri="{96DAC541-7B7A-43D3-8B79-37D633B846F1}">
                    <asvg:svgBlip xmlns:asvg="http://schemas.microsoft.com/office/drawing/2016/SVG/main" r:embed="rId8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176E93D-5E5A-3242-C619-90916CF9CD61}"/>
                </a:ext>
              </a:extLst>
            </p:cNvPr>
            <p:cNvSpPr/>
            <p:nvPr/>
          </p:nvSpPr>
          <p:spPr>
            <a:xfrm>
              <a:off x="5898757" y="3026142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HR Information System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2" name="Rectangle 11" descr="Team">
              <a:extLst>
                <a:ext uri="{FF2B5EF4-FFF2-40B4-BE49-F238E27FC236}">
                  <a16:creationId xmlns:a16="http://schemas.microsoft.com/office/drawing/2014/main" id="{DDAAF8E5-FE9B-F8F8-3028-8B09FBAD2557}"/>
                </a:ext>
              </a:extLst>
            </p:cNvPr>
            <p:cNvSpPr/>
            <p:nvPr/>
          </p:nvSpPr>
          <p:spPr>
            <a:xfrm>
              <a:off x="3221257" y="4196145"/>
              <a:ext cx="810002" cy="810002"/>
            </a:xfrm>
            <a:prstGeom prst="rect">
              <a:avLst/>
            </a:prstGeom>
            <a:blipFill>
              <a:blip r:embed="rId9">
                <a:alphaModFix/>
                <a:extLst>
                  <a:ext uri="{96DAC541-7B7A-43D3-8B79-37D633B846F1}">
                    <asvg:svgBlip xmlns:asvg="http://schemas.microsoft.com/office/drawing/2016/SVG/main" r:embed="rId10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C9904A7-6AAF-4FDB-F82F-565826B84E79}"/>
                </a:ext>
              </a:extLst>
            </p:cNvPr>
            <p:cNvSpPr/>
            <p:nvPr/>
          </p:nvSpPr>
          <p:spPr>
            <a:xfrm>
              <a:off x="2726256" y="5316870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Recruitment &amp; Selection 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  <p:sp>
          <p:nvSpPr>
            <p:cNvPr id="14" name="Rectangle 13" descr="Business Growth">
              <a:extLst>
                <a:ext uri="{FF2B5EF4-FFF2-40B4-BE49-F238E27FC236}">
                  <a16:creationId xmlns:a16="http://schemas.microsoft.com/office/drawing/2014/main" id="{FE4B4E3A-C82D-7EA9-1848-9568F706E416}"/>
                </a:ext>
              </a:extLst>
            </p:cNvPr>
            <p:cNvSpPr/>
            <p:nvPr/>
          </p:nvSpPr>
          <p:spPr>
            <a:xfrm>
              <a:off x="5336255" y="4196145"/>
              <a:ext cx="810002" cy="810002"/>
            </a:xfrm>
            <a:prstGeom prst="rect">
              <a:avLst/>
            </a:prstGeom>
            <a:blipFill>
              <a:blip r:embed="rId11">
                <a:alphaModFix/>
                <a:extLst>
                  <a:ext uri="{96DAC541-7B7A-43D3-8B79-37D633B846F1}">
                    <asvg:svgBlip xmlns:asvg="http://schemas.microsoft.com/office/drawing/2016/SVG/main" r:embed="rId12"/>
                  </a:ext>
                </a:extLst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62F14E52-BFF3-DD7C-2DD7-599507C136D0}"/>
                </a:ext>
              </a:extLst>
            </p:cNvPr>
            <p:cNvSpPr/>
            <p:nvPr/>
          </p:nvSpPr>
          <p:spPr>
            <a:xfrm>
              <a:off x="4841263" y="5316870"/>
              <a:ext cx="1799996" cy="719998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800000"/>
                <a:gd name="f7" fmla="val 720000"/>
                <a:gd name="f8" fmla="+- 0 0 -90"/>
                <a:gd name="f9" fmla="*/ f3 1 1800000"/>
                <a:gd name="f10" fmla="*/ f4 1 72000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1800000"/>
                <a:gd name="f19" fmla="*/ f15 1 720000"/>
                <a:gd name="f20" fmla="*/ 0 f16 1"/>
                <a:gd name="f21" fmla="*/ 0 f15 1"/>
                <a:gd name="f22" fmla="*/ 1800000 f16 1"/>
                <a:gd name="f23" fmla="*/ 720000 f15 1"/>
                <a:gd name="f24" fmla="+- f17 0 f1"/>
                <a:gd name="f25" fmla="*/ f20 1 1800000"/>
                <a:gd name="f26" fmla="*/ f21 1 720000"/>
                <a:gd name="f27" fmla="*/ f22 1 1800000"/>
                <a:gd name="f28" fmla="*/ f23 1 72000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1800000" h="72000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t" anchorCtr="1" compatLnSpc="1">
              <a:noAutofit/>
            </a:bodyPr>
            <a:lstStyle/>
            <a:p>
              <a:pPr marL="0" marR="0" lvl="0" indent="0" algn="ctr" defTabSz="977895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9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2200" b="0" i="0" u="none" strike="noStrike" kern="1200" cap="none" spc="0" baseline="0">
                  <a:solidFill>
                    <a:srgbClr val="000000"/>
                  </a:solidFill>
                  <a:uFillTx/>
                  <a:latin typeface="Corbel"/>
                </a:rPr>
                <a:t>Training &amp; Development </a:t>
              </a:r>
              <a:endParaRPr lang="en-US" sz="22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endParaRPr>
            </a:p>
          </p:txBody>
        </p:sp>
      </p:grpSp>
      <p:sp>
        <p:nvSpPr>
          <p:cNvPr id="16" name="TextBox 2">
            <a:extLst>
              <a:ext uri="{FF2B5EF4-FFF2-40B4-BE49-F238E27FC236}">
                <a16:creationId xmlns:a16="http://schemas.microsoft.com/office/drawing/2014/main" id="{59E1AABF-EC60-8A30-4586-84B768DB90A8}"/>
              </a:ext>
            </a:extLst>
          </p:cNvPr>
          <p:cNvSpPr txBox="1"/>
          <p:nvPr/>
        </p:nvSpPr>
        <p:spPr>
          <a:xfrm>
            <a:off x="6878317" y="6146797"/>
            <a:ext cx="1849117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(Vulpen,2019)</a:t>
            </a:r>
          </a:p>
        </p:txBody>
      </p:sp>
    </p:spTree>
  </p:cSld>
  <p:clrMapOvr>
    <a:masterClrMapping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AD9A4CD-2E05-EDAD-A814-7411AB22E65A}"/>
              </a:ext>
            </a:extLst>
          </p:cNvPr>
          <p:cNvSpPr txBox="1"/>
          <p:nvPr/>
        </p:nvSpPr>
        <p:spPr>
          <a:xfrm>
            <a:off x="1767836" y="731520"/>
            <a:ext cx="5608316" cy="584777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32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E14C85-18CF-C836-23BD-DD8A42A48152}"/>
              </a:ext>
            </a:extLst>
          </p:cNvPr>
          <p:cNvSpPr txBox="1"/>
          <p:nvPr/>
        </p:nvSpPr>
        <p:spPr>
          <a:xfrm>
            <a:off x="2814322" y="854625"/>
            <a:ext cx="3210558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C00000"/>
                </a:solidFill>
                <a:uFillTx/>
                <a:latin typeface="Corbel"/>
              </a:rPr>
              <a:t>Skills:</a:t>
            </a:r>
          </a:p>
        </p:txBody>
      </p:sp>
      <p:grpSp>
        <p:nvGrpSpPr>
          <p:cNvPr id="4" name="TextBox 4">
            <a:extLst>
              <a:ext uri="{FF2B5EF4-FFF2-40B4-BE49-F238E27FC236}">
                <a16:creationId xmlns:a16="http://schemas.microsoft.com/office/drawing/2014/main" id="{AD88F15C-3491-DC99-AC53-4AA5C51D6F3B}"/>
              </a:ext>
            </a:extLst>
          </p:cNvPr>
          <p:cNvGrpSpPr/>
          <p:nvPr/>
        </p:nvGrpSpPr>
        <p:grpSpPr>
          <a:xfrm>
            <a:off x="1225003" y="2404606"/>
            <a:ext cx="7257867" cy="3026490"/>
            <a:chOff x="1225003" y="2404606"/>
            <a:chExt cx="7257867" cy="3026490"/>
          </a:xfrm>
        </p:grpSpPr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E0BE185-6DEA-6DC7-312F-DCDDDE89C1F0}"/>
                </a:ext>
              </a:extLst>
            </p:cNvPr>
            <p:cNvSpPr/>
            <p:nvPr/>
          </p:nvSpPr>
          <p:spPr>
            <a:xfrm>
              <a:off x="1225003" y="2404606"/>
              <a:ext cx="1279593" cy="30264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9596"/>
                <a:gd name="f7" fmla="val 3026489"/>
                <a:gd name="f8" fmla="val 127960"/>
                <a:gd name="f9" fmla="val 57290"/>
                <a:gd name="f10" fmla="val 1151636"/>
                <a:gd name="f11" fmla="val 1222306"/>
                <a:gd name="f12" fmla="val 2898529"/>
                <a:gd name="f13" fmla="val 2969199"/>
                <a:gd name="f14" fmla="+- 0 0 -90"/>
                <a:gd name="f15" fmla="*/ f3 1 1279596"/>
                <a:gd name="f16" fmla="*/ f4 1 302648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279596"/>
                <a:gd name="f25" fmla="*/ f21 1 3026489"/>
                <a:gd name="f26" fmla="*/ 0 f22 1"/>
                <a:gd name="f27" fmla="*/ 127960 f21 1"/>
                <a:gd name="f28" fmla="*/ 127960 f22 1"/>
                <a:gd name="f29" fmla="*/ 0 f21 1"/>
                <a:gd name="f30" fmla="*/ 1151636 f22 1"/>
                <a:gd name="f31" fmla="*/ 1279596 f22 1"/>
                <a:gd name="f32" fmla="*/ 2898529 f21 1"/>
                <a:gd name="f33" fmla="*/ 3026489 f21 1"/>
                <a:gd name="f34" fmla="+- f23 0 f1"/>
                <a:gd name="f35" fmla="*/ f26 1 1279596"/>
                <a:gd name="f36" fmla="*/ f27 1 3026489"/>
                <a:gd name="f37" fmla="*/ f28 1 1279596"/>
                <a:gd name="f38" fmla="*/ f29 1 3026489"/>
                <a:gd name="f39" fmla="*/ f30 1 1279596"/>
                <a:gd name="f40" fmla="*/ f31 1 1279596"/>
                <a:gd name="f41" fmla="*/ f32 1 3026489"/>
                <a:gd name="f42" fmla="*/ f33 1 302648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279596" h="302648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vert="horz" wrap="square" lIns="106061" tIns="106061" rIns="106061" bIns="106061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Communication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F6160E62-115B-3FD9-3718-9138D322BC31}"/>
                </a:ext>
              </a:extLst>
            </p:cNvPr>
            <p:cNvSpPr/>
            <p:nvPr/>
          </p:nvSpPr>
          <p:spPr>
            <a:xfrm>
              <a:off x="2719571" y="2404606"/>
              <a:ext cx="1279593" cy="30264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9596"/>
                <a:gd name="f7" fmla="val 3026489"/>
                <a:gd name="f8" fmla="val 127960"/>
                <a:gd name="f9" fmla="val 57290"/>
                <a:gd name="f10" fmla="val 1151636"/>
                <a:gd name="f11" fmla="val 1222306"/>
                <a:gd name="f12" fmla="val 2898529"/>
                <a:gd name="f13" fmla="val 2969199"/>
                <a:gd name="f14" fmla="+- 0 0 -90"/>
                <a:gd name="f15" fmla="*/ f3 1 1279596"/>
                <a:gd name="f16" fmla="*/ f4 1 302648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279596"/>
                <a:gd name="f25" fmla="*/ f21 1 3026489"/>
                <a:gd name="f26" fmla="*/ 0 f22 1"/>
                <a:gd name="f27" fmla="*/ 127960 f21 1"/>
                <a:gd name="f28" fmla="*/ 127960 f22 1"/>
                <a:gd name="f29" fmla="*/ 0 f21 1"/>
                <a:gd name="f30" fmla="*/ 1151636 f22 1"/>
                <a:gd name="f31" fmla="*/ 1279596 f22 1"/>
                <a:gd name="f32" fmla="*/ 2898529 f21 1"/>
                <a:gd name="f33" fmla="*/ 3026489 f21 1"/>
                <a:gd name="f34" fmla="+- f23 0 f1"/>
                <a:gd name="f35" fmla="*/ f26 1 1279596"/>
                <a:gd name="f36" fmla="*/ f27 1 3026489"/>
                <a:gd name="f37" fmla="*/ f28 1 1279596"/>
                <a:gd name="f38" fmla="*/ f29 1 3026489"/>
                <a:gd name="f39" fmla="*/ f30 1 1279596"/>
                <a:gd name="f40" fmla="*/ f31 1 1279596"/>
                <a:gd name="f41" fmla="*/ f32 1 3026489"/>
                <a:gd name="f42" fmla="*/ f33 1 302648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279596" h="302648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vert="horz" wrap="square" lIns="106061" tIns="106061" rIns="106061" bIns="106061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Teamwork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FA1393B5-147A-7802-EE85-5BA575D2D4AC}"/>
                </a:ext>
              </a:extLst>
            </p:cNvPr>
            <p:cNvSpPr/>
            <p:nvPr/>
          </p:nvSpPr>
          <p:spPr>
            <a:xfrm>
              <a:off x="4214140" y="2404606"/>
              <a:ext cx="1279593" cy="30264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9596"/>
                <a:gd name="f7" fmla="val 3026489"/>
                <a:gd name="f8" fmla="val 127960"/>
                <a:gd name="f9" fmla="val 57290"/>
                <a:gd name="f10" fmla="val 1151636"/>
                <a:gd name="f11" fmla="val 1222306"/>
                <a:gd name="f12" fmla="val 2898529"/>
                <a:gd name="f13" fmla="val 2969199"/>
                <a:gd name="f14" fmla="+- 0 0 -90"/>
                <a:gd name="f15" fmla="*/ f3 1 1279596"/>
                <a:gd name="f16" fmla="*/ f4 1 302648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279596"/>
                <a:gd name="f25" fmla="*/ f21 1 3026489"/>
                <a:gd name="f26" fmla="*/ 0 f22 1"/>
                <a:gd name="f27" fmla="*/ 127960 f21 1"/>
                <a:gd name="f28" fmla="*/ 127960 f22 1"/>
                <a:gd name="f29" fmla="*/ 0 f21 1"/>
                <a:gd name="f30" fmla="*/ 1151636 f22 1"/>
                <a:gd name="f31" fmla="*/ 1279596 f22 1"/>
                <a:gd name="f32" fmla="*/ 2898529 f21 1"/>
                <a:gd name="f33" fmla="*/ 3026489 f21 1"/>
                <a:gd name="f34" fmla="+- f23 0 f1"/>
                <a:gd name="f35" fmla="*/ f26 1 1279596"/>
                <a:gd name="f36" fmla="*/ f27 1 3026489"/>
                <a:gd name="f37" fmla="*/ f28 1 1279596"/>
                <a:gd name="f38" fmla="*/ f29 1 3026489"/>
                <a:gd name="f39" fmla="*/ f30 1 1279596"/>
                <a:gd name="f40" fmla="*/ f31 1 1279596"/>
                <a:gd name="f41" fmla="*/ f32 1 3026489"/>
                <a:gd name="f42" fmla="*/ f33 1 302648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279596" h="302648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vert="horz" wrap="square" lIns="106061" tIns="106061" rIns="106061" bIns="106061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Data Analytics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D2AE2B2-0357-59C3-5479-7210FFAC32CF}"/>
                </a:ext>
              </a:extLst>
            </p:cNvPr>
            <p:cNvSpPr/>
            <p:nvPr/>
          </p:nvSpPr>
          <p:spPr>
            <a:xfrm>
              <a:off x="5708708" y="2404606"/>
              <a:ext cx="1279593" cy="30264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9596"/>
                <a:gd name="f7" fmla="val 3026489"/>
                <a:gd name="f8" fmla="val 127960"/>
                <a:gd name="f9" fmla="val 57290"/>
                <a:gd name="f10" fmla="val 1151636"/>
                <a:gd name="f11" fmla="val 1222306"/>
                <a:gd name="f12" fmla="val 2898529"/>
                <a:gd name="f13" fmla="val 2969199"/>
                <a:gd name="f14" fmla="+- 0 0 -90"/>
                <a:gd name="f15" fmla="*/ f3 1 1279596"/>
                <a:gd name="f16" fmla="*/ f4 1 302648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279596"/>
                <a:gd name="f25" fmla="*/ f21 1 3026489"/>
                <a:gd name="f26" fmla="*/ 0 f22 1"/>
                <a:gd name="f27" fmla="*/ 127960 f21 1"/>
                <a:gd name="f28" fmla="*/ 127960 f22 1"/>
                <a:gd name="f29" fmla="*/ 0 f21 1"/>
                <a:gd name="f30" fmla="*/ 1151636 f22 1"/>
                <a:gd name="f31" fmla="*/ 1279596 f22 1"/>
                <a:gd name="f32" fmla="*/ 2898529 f21 1"/>
                <a:gd name="f33" fmla="*/ 3026489 f21 1"/>
                <a:gd name="f34" fmla="+- f23 0 f1"/>
                <a:gd name="f35" fmla="*/ f26 1 1279596"/>
                <a:gd name="f36" fmla="*/ f27 1 3026489"/>
                <a:gd name="f37" fmla="*/ f28 1 1279596"/>
                <a:gd name="f38" fmla="*/ f29 1 3026489"/>
                <a:gd name="f39" fmla="*/ f30 1 1279596"/>
                <a:gd name="f40" fmla="*/ f31 1 1279596"/>
                <a:gd name="f41" fmla="*/ f32 1 3026489"/>
                <a:gd name="f42" fmla="*/ f33 1 302648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279596" h="302648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vert="horz" wrap="square" lIns="106061" tIns="106061" rIns="106061" bIns="106061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Cultural Awareness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1375C4B-DE3B-66F0-C806-E9C2C68E6B5F}"/>
                </a:ext>
              </a:extLst>
            </p:cNvPr>
            <p:cNvSpPr/>
            <p:nvPr/>
          </p:nvSpPr>
          <p:spPr>
            <a:xfrm>
              <a:off x="7203277" y="2404606"/>
              <a:ext cx="1279593" cy="302649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279596"/>
                <a:gd name="f7" fmla="val 3026489"/>
                <a:gd name="f8" fmla="val 127960"/>
                <a:gd name="f9" fmla="val 57290"/>
                <a:gd name="f10" fmla="val 1151636"/>
                <a:gd name="f11" fmla="val 1222306"/>
                <a:gd name="f12" fmla="val 2898529"/>
                <a:gd name="f13" fmla="val 2969199"/>
                <a:gd name="f14" fmla="+- 0 0 -90"/>
                <a:gd name="f15" fmla="*/ f3 1 1279596"/>
                <a:gd name="f16" fmla="*/ f4 1 3026489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279596"/>
                <a:gd name="f25" fmla="*/ f21 1 3026489"/>
                <a:gd name="f26" fmla="*/ 0 f22 1"/>
                <a:gd name="f27" fmla="*/ 127960 f21 1"/>
                <a:gd name="f28" fmla="*/ 127960 f22 1"/>
                <a:gd name="f29" fmla="*/ 0 f21 1"/>
                <a:gd name="f30" fmla="*/ 1151636 f22 1"/>
                <a:gd name="f31" fmla="*/ 1279596 f22 1"/>
                <a:gd name="f32" fmla="*/ 2898529 f21 1"/>
                <a:gd name="f33" fmla="*/ 3026489 f21 1"/>
                <a:gd name="f34" fmla="+- f23 0 f1"/>
                <a:gd name="f35" fmla="*/ f26 1 1279596"/>
                <a:gd name="f36" fmla="*/ f27 1 3026489"/>
                <a:gd name="f37" fmla="*/ f28 1 1279596"/>
                <a:gd name="f38" fmla="*/ f29 1 3026489"/>
                <a:gd name="f39" fmla="*/ f30 1 1279596"/>
                <a:gd name="f40" fmla="*/ f31 1 1279596"/>
                <a:gd name="f41" fmla="*/ f32 1 3026489"/>
                <a:gd name="f42" fmla="*/ f33 1 3026489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279596" h="3026489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BC1C1C"/>
            </a:solidFill>
            <a:ln cap="rnd">
              <a:noFill/>
              <a:prstDash val="solid"/>
            </a:ln>
          </p:spPr>
          <p:txBody>
            <a:bodyPr vert="horz" wrap="square" lIns="106061" tIns="106061" rIns="106061" bIns="106061" anchor="ctr" anchorCtr="1" compatLnSpc="1">
              <a:noAutofit/>
            </a:bodyPr>
            <a:lstStyle/>
            <a:p>
              <a:pPr marL="0" marR="0" lvl="0" indent="0" algn="ctr" defTabSz="800100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8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Proactivity </a:t>
              </a:r>
              <a:endParaRPr lang="en-US" sz="18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</p:grpSp>
      <p:sp>
        <p:nvSpPr>
          <p:cNvPr id="10" name="TextBox 3">
            <a:extLst>
              <a:ext uri="{FF2B5EF4-FFF2-40B4-BE49-F238E27FC236}">
                <a16:creationId xmlns:a16="http://schemas.microsoft.com/office/drawing/2014/main" id="{63302F27-B170-0753-1E60-0AB63E5334A6}"/>
              </a:ext>
            </a:extLst>
          </p:cNvPr>
          <p:cNvSpPr txBox="1"/>
          <p:nvPr/>
        </p:nvSpPr>
        <p:spPr>
          <a:xfrm>
            <a:off x="7264395" y="6228078"/>
            <a:ext cx="1950716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(Indeed,2022)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55E307AB-ED6B-42FF-EE98-38E1D563A3F6}"/>
              </a:ext>
            </a:extLst>
          </p:cNvPr>
          <p:cNvSpPr txBox="1"/>
          <p:nvPr/>
        </p:nvSpPr>
        <p:spPr>
          <a:xfrm>
            <a:off x="2245364" y="711202"/>
            <a:ext cx="3058155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C00000"/>
                </a:solidFill>
                <a:uFillTx/>
                <a:latin typeface="Corbel"/>
              </a:rPr>
              <a:t>Behaviours:</a:t>
            </a:r>
          </a:p>
        </p:txBody>
      </p:sp>
      <p:grpSp>
        <p:nvGrpSpPr>
          <p:cNvPr id="3" name="Diagram 12">
            <a:extLst>
              <a:ext uri="{FF2B5EF4-FFF2-40B4-BE49-F238E27FC236}">
                <a16:creationId xmlns:a16="http://schemas.microsoft.com/office/drawing/2014/main" id="{5A95F775-B74B-6237-A8DC-37FC7209FD7F}"/>
              </a:ext>
            </a:extLst>
          </p:cNvPr>
          <p:cNvGrpSpPr/>
          <p:nvPr/>
        </p:nvGrpSpPr>
        <p:grpSpPr>
          <a:xfrm>
            <a:off x="2759037" y="1737542"/>
            <a:ext cx="4072965" cy="4072966"/>
            <a:chOff x="2759037" y="1737542"/>
            <a:chExt cx="4072965" cy="4072966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7600CF5A-B9A0-5D6D-5A4C-766CC383AF21}"/>
                </a:ext>
              </a:extLst>
            </p:cNvPr>
            <p:cNvSpPr/>
            <p:nvPr/>
          </p:nvSpPr>
          <p:spPr>
            <a:xfrm>
              <a:off x="4143155" y="1737542"/>
              <a:ext cx="1304729" cy="13047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04726"/>
                <a:gd name="f7" fmla="val 652363"/>
                <a:gd name="f8" fmla="val 292073"/>
                <a:gd name="f9" fmla="val 1012653"/>
                <a:gd name="f10" fmla="+- 0 0 -90"/>
                <a:gd name="f11" fmla="*/ f3 1 1304726"/>
                <a:gd name="f12" fmla="*/ f4 1 1304726"/>
                <a:gd name="f13" fmla="val f5"/>
                <a:gd name="f14" fmla="val f6"/>
                <a:gd name="f15" fmla="*/ f10 f0 1"/>
                <a:gd name="f16" fmla="+- f14 0 f13"/>
                <a:gd name="f17" fmla="*/ f15 1 f2"/>
                <a:gd name="f18" fmla="*/ f16 1 1304726"/>
                <a:gd name="f19" fmla="*/ 0 f16 1"/>
                <a:gd name="f20" fmla="*/ 652363 f16 1"/>
                <a:gd name="f21" fmla="*/ 1304726 f16 1"/>
                <a:gd name="f22" fmla="+- f17 0 f1"/>
                <a:gd name="f23" fmla="*/ f19 1 1304726"/>
                <a:gd name="f24" fmla="*/ f20 1 1304726"/>
                <a:gd name="f25" fmla="*/ f21 1 1304726"/>
                <a:gd name="f26" fmla="*/ f13 1 f18"/>
                <a:gd name="f27" fmla="*/ f14 1 f18"/>
                <a:gd name="f28" fmla="*/ f23 1 f18"/>
                <a:gd name="f29" fmla="*/ f24 1 f18"/>
                <a:gd name="f30" fmla="*/ f25 1 f18"/>
                <a:gd name="f31" fmla="*/ f26 f11 1"/>
                <a:gd name="f32" fmla="*/ f27 f11 1"/>
                <a:gd name="f33" fmla="*/ f27 f12 1"/>
                <a:gd name="f34" fmla="*/ f26 f12 1"/>
                <a:gd name="f35" fmla="*/ f28 f11 1"/>
                <a:gd name="f36" fmla="*/ f29 f12 1"/>
                <a:gd name="f37" fmla="*/ f29 f11 1"/>
                <a:gd name="f38" fmla="*/ f28 f12 1"/>
                <a:gd name="f39" fmla="*/ f30 f11 1"/>
                <a:gd name="f40" fmla="*/ f30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35" y="f36"/>
                </a:cxn>
                <a:cxn ang="f22">
                  <a:pos x="f37" y="f38"/>
                </a:cxn>
                <a:cxn ang="f22">
                  <a:pos x="f39" y="f36"/>
                </a:cxn>
                <a:cxn ang="f22">
                  <a:pos x="f37" y="f40"/>
                </a:cxn>
                <a:cxn ang="f22">
                  <a:pos x="f35" y="f36"/>
                </a:cxn>
              </a:cxnLst>
              <a:rect l="f31" t="f34" r="f32" b="f33"/>
              <a:pathLst>
                <a:path w="1304726" h="130472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BC1C1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208848" tIns="208848" rIns="208848" bIns="208848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Curiosity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DB99B348-3215-1BA7-F08A-A57F41D9386A}"/>
                </a:ext>
              </a:extLst>
            </p:cNvPr>
            <p:cNvSpPr/>
            <p:nvPr/>
          </p:nvSpPr>
          <p:spPr>
            <a:xfrm rot="2700006">
              <a:off x="5307686" y="2854874"/>
              <a:ext cx="345935" cy="4403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5938"/>
                <a:gd name="f7" fmla="val 440345"/>
                <a:gd name="f8" fmla="val 88069"/>
                <a:gd name="f9" fmla="val 172969"/>
                <a:gd name="f10" fmla="val 220173"/>
                <a:gd name="f11" fmla="val 352276"/>
                <a:gd name="f12" fmla="+- 0 0 -90"/>
                <a:gd name="f13" fmla="*/ f3 1 345938"/>
                <a:gd name="f14" fmla="*/ f4 1 440345"/>
                <a:gd name="f15" fmla="val f5"/>
                <a:gd name="f16" fmla="val f6"/>
                <a:gd name="f17" fmla="val f7"/>
                <a:gd name="f18" fmla="*/ f12 f0 1"/>
                <a:gd name="f19" fmla="+- f17 0 f15"/>
                <a:gd name="f20" fmla="+- f16 0 f15"/>
                <a:gd name="f21" fmla="*/ f18 1 f2"/>
                <a:gd name="f22" fmla="*/ f20 1 345938"/>
                <a:gd name="f23" fmla="*/ f19 1 440345"/>
                <a:gd name="f24" fmla="*/ 0 f20 1"/>
                <a:gd name="f25" fmla="*/ 88069 f19 1"/>
                <a:gd name="f26" fmla="*/ 172969 f20 1"/>
                <a:gd name="f27" fmla="*/ 0 f19 1"/>
                <a:gd name="f28" fmla="*/ 345938 f20 1"/>
                <a:gd name="f29" fmla="*/ 220173 f19 1"/>
                <a:gd name="f30" fmla="*/ 440345 f19 1"/>
                <a:gd name="f31" fmla="*/ 352276 f19 1"/>
                <a:gd name="f32" fmla="+- f21 0 f1"/>
                <a:gd name="f33" fmla="*/ f24 1 345938"/>
                <a:gd name="f34" fmla="*/ f25 1 440345"/>
                <a:gd name="f35" fmla="*/ f26 1 345938"/>
                <a:gd name="f36" fmla="*/ f27 1 440345"/>
                <a:gd name="f37" fmla="*/ f28 1 345938"/>
                <a:gd name="f38" fmla="*/ f29 1 440345"/>
                <a:gd name="f39" fmla="*/ f30 1 440345"/>
                <a:gd name="f40" fmla="*/ f31 1 440345"/>
                <a:gd name="f41" fmla="*/ f15 1 f22"/>
                <a:gd name="f42" fmla="*/ f16 1 f22"/>
                <a:gd name="f43" fmla="*/ f15 1 f23"/>
                <a:gd name="f44" fmla="*/ f17 1 f23"/>
                <a:gd name="f45" fmla="*/ f33 1 f22"/>
                <a:gd name="f46" fmla="*/ f34 1 f23"/>
                <a:gd name="f47" fmla="*/ f35 1 f22"/>
                <a:gd name="f48" fmla="*/ f36 1 f23"/>
                <a:gd name="f49" fmla="*/ f37 1 f22"/>
                <a:gd name="f50" fmla="*/ f38 1 f23"/>
                <a:gd name="f51" fmla="*/ f39 1 f23"/>
                <a:gd name="f52" fmla="*/ f40 1 f23"/>
                <a:gd name="f53" fmla="*/ f41 f13 1"/>
                <a:gd name="f54" fmla="*/ f42 f13 1"/>
                <a:gd name="f55" fmla="*/ f44 f14 1"/>
                <a:gd name="f56" fmla="*/ f43 f14 1"/>
                <a:gd name="f57" fmla="*/ f45 f13 1"/>
                <a:gd name="f58" fmla="*/ f46 f14 1"/>
                <a:gd name="f59" fmla="*/ f47 f13 1"/>
                <a:gd name="f60" fmla="*/ f48 f14 1"/>
                <a:gd name="f61" fmla="*/ f49 f13 1"/>
                <a:gd name="f62" fmla="*/ f50 f14 1"/>
                <a:gd name="f63" fmla="*/ f51 f14 1"/>
                <a:gd name="f64" fmla="*/ f52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57" y="f58"/>
                </a:cxn>
                <a:cxn ang="f32">
                  <a:pos x="f59" y="f58"/>
                </a:cxn>
                <a:cxn ang="f32">
                  <a:pos x="f59" y="f60"/>
                </a:cxn>
                <a:cxn ang="f32">
                  <a:pos x="f61" y="f62"/>
                </a:cxn>
                <a:cxn ang="f32">
                  <a:pos x="f59" y="f63"/>
                </a:cxn>
                <a:cxn ang="f32">
                  <a:pos x="f59" y="f64"/>
                </a:cxn>
                <a:cxn ang="f32">
                  <a:pos x="f57" y="f64"/>
                </a:cxn>
                <a:cxn ang="f32">
                  <a:pos x="f57" y="f58"/>
                </a:cxn>
              </a:cxnLst>
              <a:rect l="f53" t="f56" r="f54" b="f55"/>
              <a:pathLst>
                <a:path w="345938" h="440345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DAABAB"/>
            </a:solidFill>
            <a:ln cap="rnd">
              <a:noFill/>
              <a:prstDash val="solid"/>
            </a:ln>
          </p:spPr>
          <p:txBody>
            <a:bodyPr vert="horz" wrap="square" lIns="0" tIns="88065" rIns="103784" bIns="88065" anchor="ctr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5DBA021-588D-B7EE-0D9F-AAA0ACF34DA1}"/>
                </a:ext>
              </a:extLst>
            </p:cNvPr>
            <p:cNvSpPr/>
            <p:nvPr/>
          </p:nvSpPr>
          <p:spPr>
            <a:xfrm>
              <a:off x="5527273" y="3121661"/>
              <a:ext cx="1304729" cy="13047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04726"/>
                <a:gd name="f7" fmla="val 652363"/>
                <a:gd name="f8" fmla="val 292073"/>
                <a:gd name="f9" fmla="val 1012653"/>
                <a:gd name="f10" fmla="+- 0 0 -90"/>
                <a:gd name="f11" fmla="*/ f3 1 1304726"/>
                <a:gd name="f12" fmla="*/ f4 1 1304726"/>
                <a:gd name="f13" fmla="val f5"/>
                <a:gd name="f14" fmla="val f6"/>
                <a:gd name="f15" fmla="*/ f10 f0 1"/>
                <a:gd name="f16" fmla="+- f14 0 f13"/>
                <a:gd name="f17" fmla="*/ f15 1 f2"/>
                <a:gd name="f18" fmla="*/ f16 1 1304726"/>
                <a:gd name="f19" fmla="*/ 0 f16 1"/>
                <a:gd name="f20" fmla="*/ 652363 f16 1"/>
                <a:gd name="f21" fmla="*/ 1304726 f16 1"/>
                <a:gd name="f22" fmla="+- f17 0 f1"/>
                <a:gd name="f23" fmla="*/ f19 1 1304726"/>
                <a:gd name="f24" fmla="*/ f20 1 1304726"/>
                <a:gd name="f25" fmla="*/ f21 1 1304726"/>
                <a:gd name="f26" fmla="*/ f13 1 f18"/>
                <a:gd name="f27" fmla="*/ f14 1 f18"/>
                <a:gd name="f28" fmla="*/ f23 1 f18"/>
                <a:gd name="f29" fmla="*/ f24 1 f18"/>
                <a:gd name="f30" fmla="*/ f25 1 f18"/>
                <a:gd name="f31" fmla="*/ f26 f11 1"/>
                <a:gd name="f32" fmla="*/ f27 f11 1"/>
                <a:gd name="f33" fmla="*/ f27 f12 1"/>
                <a:gd name="f34" fmla="*/ f26 f12 1"/>
                <a:gd name="f35" fmla="*/ f28 f11 1"/>
                <a:gd name="f36" fmla="*/ f29 f12 1"/>
                <a:gd name="f37" fmla="*/ f29 f11 1"/>
                <a:gd name="f38" fmla="*/ f28 f12 1"/>
                <a:gd name="f39" fmla="*/ f30 f11 1"/>
                <a:gd name="f40" fmla="*/ f30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35" y="f36"/>
                </a:cxn>
                <a:cxn ang="f22">
                  <a:pos x="f37" y="f38"/>
                </a:cxn>
                <a:cxn ang="f22">
                  <a:pos x="f39" y="f36"/>
                </a:cxn>
                <a:cxn ang="f22">
                  <a:pos x="f37" y="f40"/>
                </a:cxn>
                <a:cxn ang="f22">
                  <a:pos x="f35" y="f36"/>
                </a:cxn>
              </a:cxnLst>
              <a:rect l="f31" t="f34" r="f32" b="f33"/>
              <a:pathLst>
                <a:path w="1304726" h="130472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BC1C1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208848" tIns="208848" rIns="208848" bIns="208848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Critical Thinker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DEB75113-1F53-70E5-9FA7-A4B55351CB37}"/>
                </a:ext>
              </a:extLst>
            </p:cNvPr>
            <p:cNvSpPr/>
            <p:nvPr/>
          </p:nvSpPr>
          <p:spPr>
            <a:xfrm rot="18900010">
              <a:off x="5321537" y="4238992"/>
              <a:ext cx="345935" cy="4403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5938"/>
                <a:gd name="f7" fmla="val 440345"/>
                <a:gd name="f8" fmla="val 352276"/>
                <a:gd name="f9" fmla="val 172969"/>
                <a:gd name="f10" fmla="val 220172"/>
                <a:gd name="f11" fmla="val 88069"/>
                <a:gd name="f12" fmla="+- 0 0 -90"/>
                <a:gd name="f13" fmla="*/ f3 1 345938"/>
                <a:gd name="f14" fmla="*/ f4 1 440345"/>
                <a:gd name="f15" fmla="val f5"/>
                <a:gd name="f16" fmla="val f6"/>
                <a:gd name="f17" fmla="val f7"/>
                <a:gd name="f18" fmla="*/ f12 f0 1"/>
                <a:gd name="f19" fmla="+- f17 0 f15"/>
                <a:gd name="f20" fmla="+- f16 0 f15"/>
                <a:gd name="f21" fmla="*/ f18 1 f2"/>
                <a:gd name="f22" fmla="*/ f20 1 345938"/>
                <a:gd name="f23" fmla="*/ f19 1 440345"/>
                <a:gd name="f24" fmla="*/ 0 f20 1"/>
                <a:gd name="f25" fmla="*/ 88069 f19 1"/>
                <a:gd name="f26" fmla="*/ 172969 f20 1"/>
                <a:gd name="f27" fmla="*/ 0 f19 1"/>
                <a:gd name="f28" fmla="*/ 345938 f20 1"/>
                <a:gd name="f29" fmla="*/ 220173 f19 1"/>
                <a:gd name="f30" fmla="*/ 440345 f19 1"/>
                <a:gd name="f31" fmla="*/ 352276 f19 1"/>
                <a:gd name="f32" fmla="+- f21 0 f1"/>
                <a:gd name="f33" fmla="*/ f24 1 345938"/>
                <a:gd name="f34" fmla="*/ f25 1 440345"/>
                <a:gd name="f35" fmla="*/ f26 1 345938"/>
                <a:gd name="f36" fmla="*/ f27 1 440345"/>
                <a:gd name="f37" fmla="*/ f28 1 345938"/>
                <a:gd name="f38" fmla="*/ f29 1 440345"/>
                <a:gd name="f39" fmla="*/ f30 1 440345"/>
                <a:gd name="f40" fmla="*/ f31 1 440345"/>
                <a:gd name="f41" fmla="*/ f15 1 f22"/>
                <a:gd name="f42" fmla="*/ f16 1 f22"/>
                <a:gd name="f43" fmla="*/ f15 1 f23"/>
                <a:gd name="f44" fmla="*/ f17 1 f23"/>
                <a:gd name="f45" fmla="*/ f33 1 f22"/>
                <a:gd name="f46" fmla="*/ f34 1 f23"/>
                <a:gd name="f47" fmla="*/ f35 1 f22"/>
                <a:gd name="f48" fmla="*/ f36 1 f23"/>
                <a:gd name="f49" fmla="*/ f37 1 f22"/>
                <a:gd name="f50" fmla="*/ f38 1 f23"/>
                <a:gd name="f51" fmla="*/ f39 1 f23"/>
                <a:gd name="f52" fmla="*/ f40 1 f23"/>
                <a:gd name="f53" fmla="*/ f41 f13 1"/>
                <a:gd name="f54" fmla="*/ f42 f13 1"/>
                <a:gd name="f55" fmla="*/ f44 f14 1"/>
                <a:gd name="f56" fmla="*/ f43 f14 1"/>
                <a:gd name="f57" fmla="*/ f45 f13 1"/>
                <a:gd name="f58" fmla="*/ f46 f14 1"/>
                <a:gd name="f59" fmla="*/ f47 f13 1"/>
                <a:gd name="f60" fmla="*/ f48 f14 1"/>
                <a:gd name="f61" fmla="*/ f49 f13 1"/>
                <a:gd name="f62" fmla="*/ f50 f14 1"/>
                <a:gd name="f63" fmla="*/ f51 f14 1"/>
                <a:gd name="f64" fmla="*/ f52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57" y="f58"/>
                </a:cxn>
                <a:cxn ang="f32">
                  <a:pos x="f59" y="f58"/>
                </a:cxn>
                <a:cxn ang="f32">
                  <a:pos x="f59" y="f60"/>
                </a:cxn>
                <a:cxn ang="f32">
                  <a:pos x="f61" y="f62"/>
                </a:cxn>
                <a:cxn ang="f32">
                  <a:pos x="f59" y="f63"/>
                </a:cxn>
                <a:cxn ang="f32">
                  <a:pos x="f59" y="f64"/>
                </a:cxn>
                <a:cxn ang="f32">
                  <a:pos x="f57" y="f64"/>
                </a:cxn>
                <a:cxn ang="f32">
                  <a:pos x="f57" y="f58"/>
                </a:cxn>
              </a:cxnLst>
              <a:rect l="f53" t="f56" r="f54" b="f55"/>
              <a:pathLst>
                <a:path w="345938" h="440345">
                  <a:moveTo>
                    <a:pt x="f6" y="f8"/>
                  </a:moveTo>
                  <a:lnTo>
                    <a:pt x="f9" y="f8"/>
                  </a:lnTo>
                  <a:lnTo>
                    <a:pt x="f9" y="f7"/>
                  </a:lnTo>
                  <a:lnTo>
                    <a:pt x="f5" y="f10"/>
                  </a:lnTo>
                  <a:lnTo>
                    <a:pt x="f9" y="f5"/>
                  </a:lnTo>
                  <a:lnTo>
                    <a:pt x="f9" y="f11"/>
                  </a:lnTo>
                  <a:lnTo>
                    <a:pt x="f6" y="f11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DAABAB"/>
            </a:solidFill>
            <a:ln cap="rnd">
              <a:noFill/>
              <a:prstDash val="solid"/>
            </a:ln>
          </p:spPr>
          <p:txBody>
            <a:bodyPr vert="horz" wrap="square" lIns="103784" tIns="88065" rIns="0" bIns="88065" anchor="ctr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2D6DB0F-5678-D8C8-51EF-7AC83A19917A}"/>
                </a:ext>
              </a:extLst>
            </p:cNvPr>
            <p:cNvSpPr/>
            <p:nvPr/>
          </p:nvSpPr>
          <p:spPr>
            <a:xfrm>
              <a:off x="4143155" y="4505779"/>
              <a:ext cx="1304729" cy="13047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04726"/>
                <a:gd name="f7" fmla="val 652363"/>
                <a:gd name="f8" fmla="val 292073"/>
                <a:gd name="f9" fmla="val 1012653"/>
                <a:gd name="f10" fmla="+- 0 0 -90"/>
                <a:gd name="f11" fmla="*/ f3 1 1304726"/>
                <a:gd name="f12" fmla="*/ f4 1 1304726"/>
                <a:gd name="f13" fmla="val f5"/>
                <a:gd name="f14" fmla="val f6"/>
                <a:gd name="f15" fmla="*/ f10 f0 1"/>
                <a:gd name="f16" fmla="+- f14 0 f13"/>
                <a:gd name="f17" fmla="*/ f15 1 f2"/>
                <a:gd name="f18" fmla="*/ f16 1 1304726"/>
                <a:gd name="f19" fmla="*/ 0 f16 1"/>
                <a:gd name="f20" fmla="*/ 652363 f16 1"/>
                <a:gd name="f21" fmla="*/ 1304726 f16 1"/>
                <a:gd name="f22" fmla="+- f17 0 f1"/>
                <a:gd name="f23" fmla="*/ f19 1 1304726"/>
                <a:gd name="f24" fmla="*/ f20 1 1304726"/>
                <a:gd name="f25" fmla="*/ f21 1 1304726"/>
                <a:gd name="f26" fmla="*/ f13 1 f18"/>
                <a:gd name="f27" fmla="*/ f14 1 f18"/>
                <a:gd name="f28" fmla="*/ f23 1 f18"/>
                <a:gd name="f29" fmla="*/ f24 1 f18"/>
                <a:gd name="f30" fmla="*/ f25 1 f18"/>
                <a:gd name="f31" fmla="*/ f26 f11 1"/>
                <a:gd name="f32" fmla="*/ f27 f11 1"/>
                <a:gd name="f33" fmla="*/ f27 f12 1"/>
                <a:gd name="f34" fmla="*/ f26 f12 1"/>
                <a:gd name="f35" fmla="*/ f28 f11 1"/>
                <a:gd name="f36" fmla="*/ f29 f12 1"/>
                <a:gd name="f37" fmla="*/ f29 f11 1"/>
                <a:gd name="f38" fmla="*/ f28 f12 1"/>
                <a:gd name="f39" fmla="*/ f30 f11 1"/>
                <a:gd name="f40" fmla="*/ f30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35" y="f36"/>
                </a:cxn>
                <a:cxn ang="f22">
                  <a:pos x="f37" y="f38"/>
                </a:cxn>
                <a:cxn ang="f22">
                  <a:pos x="f39" y="f36"/>
                </a:cxn>
                <a:cxn ang="f22">
                  <a:pos x="f37" y="f40"/>
                </a:cxn>
                <a:cxn ang="f22">
                  <a:pos x="f35" y="f36"/>
                </a:cxn>
              </a:cxnLst>
              <a:rect l="f31" t="f34" r="f32" b="f33"/>
              <a:pathLst>
                <a:path w="1304726" h="130472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BC1C1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208848" tIns="208848" rIns="208848" bIns="208848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Intrepidity to challenge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805DE23D-E27C-8C05-F90F-D39E71D14EBD}"/>
                </a:ext>
              </a:extLst>
            </p:cNvPr>
            <p:cNvSpPr/>
            <p:nvPr/>
          </p:nvSpPr>
          <p:spPr>
            <a:xfrm rot="2700006">
              <a:off x="3937412" y="4252837"/>
              <a:ext cx="345935" cy="4403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5938"/>
                <a:gd name="f7" fmla="val 440345"/>
                <a:gd name="f8" fmla="val 352276"/>
                <a:gd name="f9" fmla="val 172969"/>
                <a:gd name="f10" fmla="val 220172"/>
                <a:gd name="f11" fmla="val 88069"/>
                <a:gd name="f12" fmla="+- 0 0 -90"/>
                <a:gd name="f13" fmla="*/ f3 1 345938"/>
                <a:gd name="f14" fmla="*/ f4 1 440345"/>
                <a:gd name="f15" fmla="val f5"/>
                <a:gd name="f16" fmla="val f6"/>
                <a:gd name="f17" fmla="val f7"/>
                <a:gd name="f18" fmla="*/ f12 f0 1"/>
                <a:gd name="f19" fmla="+- f17 0 f15"/>
                <a:gd name="f20" fmla="+- f16 0 f15"/>
                <a:gd name="f21" fmla="*/ f18 1 f2"/>
                <a:gd name="f22" fmla="*/ f20 1 345938"/>
                <a:gd name="f23" fmla="*/ f19 1 440345"/>
                <a:gd name="f24" fmla="*/ 0 f20 1"/>
                <a:gd name="f25" fmla="*/ 88069 f19 1"/>
                <a:gd name="f26" fmla="*/ 172969 f20 1"/>
                <a:gd name="f27" fmla="*/ 0 f19 1"/>
                <a:gd name="f28" fmla="*/ 345938 f20 1"/>
                <a:gd name="f29" fmla="*/ 220173 f19 1"/>
                <a:gd name="f30" fmla="*/ 440345 f19 1"/>
                <a:gd name="f31" fmla="*/ 352276 f19 1"/>
                <a:gd name="f32" fmla="+- f21 0 f1"/>
                <a:gd name="f33" fmla="*/ f24 1 345938"/>
                <a:gd name="f34" fmla="*/ f25 1 440345"/>
                <a:gd name="f35" fmla="*/ f26 1 345938"/>
                <a:gd name="f36" fmla="*/ f27 1 440345"/>
                <a:gd name="f37" fmla="*/ f28 1 345938"/>
                <a:gd name="f38" fmla="*/ f29 1 440345"/>
                <a:gd name="f39" fmla="*/ f30 1 440345"/>
                <a:gd name="f40" fmla="*/ f31 1 440345"/>
                <a:gd name="f41" fmla="*/ f15 1 f22"/>
                <a:gd name="f42" fmla="*/ f16 1 f22"/>
                <a:gd name="f43" fmla="*/ f15 1 f23"/>
                <a:gd name="f44" fmla="*/ f17 1 f23"/>
                <a:gd name="f45" fmla="*/ f33 1 f22"/>
                <a:gd name="f46" fmla="*/ f34 1 f23"/>
                <a:gd name="f47" fmla="*/ f35 1 f22"/>
                <a:gd name="f48" fmla="*/ f36 1 f23"/>
                <a:gd name="f49" fmla="*/ f37 1 f22"/>
                <a:gd name="f50" fmla="*/ f38 1 f23"/>
                <a:gd name="f51" fmla="*/ f39 1 f23"/>
                <a:gd name="f52" fmla="*/ f40 1 f23"/>
                <a:gd name="f53" fmla="*/ f41 f13 1"/>
                <a:gd name="f54" fmla="*/ f42 f13 1"/>
                <a:gd name="f55" fmla="*/ f44 f14 1"/>
                <a:gd name="f56" fmla="*/ f43 f14 1"/>
                <a:gd name="f57" fmla="*/ f45 f13 1"/>
                <a:gd name="f58" fmla="*/ f46 f14 1"/>
                <a:gd name="f59" fmla="*/ f47 f13 1"/>
                <a:gd name="f60" fmla="*/ f48 f14 1"/>
                <a:gd name="f61" fmla="*/ f49 f13 1"/>
                <a:gd name="f62" fmla="*/ f50 f14 1"/>
                <a:gd name="f63" fmla="*/ f51 f14 1"/>
                <a:gd name="f64" fmla="*/ f52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57" y="f58"/>
                </a:cxn>
                <a:cxn ang="f32">
                  <a:pos x="f59" y="f58"/>
                </a:cxn>
                <a:cxn ang="f32">
                  <a:pos x="f59" y="f60"/>
                </a:cxn>
                <a:cxn ang="f32">
                  <a:pos x="f61" y="f62"/>
                </a:cxn>
                <a:cxn ang="f32">
                  <a:pos x="f59" y="f63"/>
                </a:cxn>
                <a:cxn ang="f32">
                  <a:pos x="f59" y="f64"/>
                </a:cxn>
                <a:cxn ang="f32">
                  <a:pos x="f57" y="f64"/>
                </a:cxn>
                <a:cxn ang="f32">
                  <a:pos x="f57" y="f58"/>
                </a:cxn>
              </a:cxnLst>
              <a:rect l="f53" t="f56" r="f54" b="f55"/>
              <a:pathLst>
                <a:path w="345938" h="440345">
                  <a:moveTo>
                    <a:pt x="f6" y="f8"/>
                  </a:moveTo>
                  <a:lnTo>
                    <a:pt x="f9" y="f8"/>
                  </a:lnTo>
                  <a:lnTo>
                    <a:pt x="f9" y="f7"/>
                  </a:lnTo>
                  <a:lnTo>
                    <a:pt x="f5" y="f10"/>
                  </a:lnTo>
                  <a:lnTo>
                    <a:pt x="f9" y="f5"/>
                  </a:lnTo>
                  <a:lnTo>
                    <a:pt x="f9" y="f11"/>
                  </a:lnTo>
                  <a:lnTo>
                    <a:pt x="f6" y="f11"/>
                  </a:lnTo>
                  <a:lnTo>
                    <a:pt x="f6" y="f8"/>
                  </a:lnTo>
                  <a:close/>
                </a:path>
              </a:pathLst>
            </a:custGeom>
            <a:solidFill>
              <a:srgbClr val="DAABAB"/>
            </a:solidFill>
            <a:ln cap="rnd">
              <a:noFill/>
              <a:prstDash val="solid"/>
            </a:ln>
          </p:spPr>
          <p:txBody>
            <a:bodyPr vert="horz" wrap="square" lIns="103784" tIns="88065" rIns="0" bIns="88065" anchor="ctr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967AD09-140C-0D0D-0621-2BB7D6087E3F}"/>
                </a:ext>
              </a:extLst>
            </p:cNvPr>
            <p:cNvSpPr/>
            <p:nvPr/>
          </p:nvSpPr>
          <p:spPr>
            <a:xfrm>
              <a:off x="2759037" y="3121661"/>
              <a:ext cx="1304729" cy="130472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304726"/>
                <a:gd name="f7" fmla="val 652363"/>
                <a:gd name="f8" fmla="val 292073"/>
                <a:gd name="f9" fmla="val 1012653"/>
                <a:gd name="f10" fmla="+- 0 0 -90"/>
                <a:gd name="f11" fmla="*/ f3 1 1304726"/>
                <a:gd name="f12" fmla="*/ f4 1 1304726"/>
                <a:gd name="f13" fmla="val f5"/>
                <a:gd name="f14" fmla="val f6"/>
                <a:gd name="f15" fmla="*/ f10 f0 1"/>
                <a:gd name="f16" fmla="+- f14 0 f13"/>
                <a:gd name="f17" fmla="*/ f15 1 f2"/>
                <a:gd name="f18" fmla="*/ f16 1 1304726"/>
                <a:gd name="f19" fmla="*/ 0 f16 1"/>
                <a:gd name="f20" fmla="*/ 652363 f16 1"/>
                <a:gd name="f21" fmla="*/ 1304726 f16 1"/>
                <a:gd name="f22" fmla="+- f17 0 f1"/>
                <a:gd name="f23" fmla="*/ f19 1 1304726"/>
                <a:gd name="f24" fmla="*/ f20 1 1304726"/>
                <a:gd name="f25" fmla="*/ f21 1 1304726"/>
                <a:gd name="f26" fmla="*/ f13 1 f18"/>
                <a:gd name="f27" fmla="*/ f14 1 f18"/>
                <a:gd name="f28" fmla="*/ f23 1 f18"/>
                <a:gd name="f29" fmla="*/ f24 1 f18"/>
                <a:gd name="f30" fmla="*/ f25 1 f18"/>
                <a:gd name="f31" fmla="*/ f26 f11 1"/>
                <a:gd name="f32" fmla="*/ f27 f11 1"/>
                <a:gd name="f33" fmla="*/ f27 f12 1"/>
                <a:gd name="f34" fmla="*/ f26 f12 1"/>
                <a:gd name="f35" fmla="*/ f28 f11 1"/>
                <a:gd name="f36" fmla="*/ f29 f12 1"/>
                <a:gd name="f37" fmla="*/ f29 f11 1"/>
                <a:gd name="f38" fmla="*/ f28 f12 1"/>
                <a:gd name="f39" fmla="*/ f30 f11 1"/>
                <a:gd name="f40" fmla="*/ f30 f12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2">
                  <a:pos x="f35" y="f36"/>
                </a:cxn>
                <a:cxn ang="f22">
                  <a:pos x="f37" y="f38"/>
                </a:cxn>
                <a:cxn ang="f22">
                  <a:pos x="f39" y="f36"/>
                </a:cxn>
                <a:cxn ang="f22">
                  <a:pos x="f37" y="f40"/>
                </a:cxn>
                <a:cxn ang="f22">
                  <a:pos x="f35" y="f36"/>
                </a:cxn>
              </a:cxnLst>
              <a:rect l="f31" t="f34" r="f32" b="f33"/>
              <a:pathLst>
                <a:path w="1304726" h="1304726">
                  <a:moveTo>
                    <a:pt x="f5" y="f7"/>
                  </a:moveTo>
                  <a:cubicBezTo>
                    <a:pt x="f5" y="f8"/>
                    <a:pt x="f8" y="f5"/>
                    <a:pt x="f7" y="f5"/>
                  </a:cubicBezTo>
                  <a:cubicBezTo>
                    <a:pt x="f9" y="f5"/>
                    <a:pt x="f6" y="f8"/>
                    <a:pt x="f6" y="f7"/>
                  </a:cubicBezTo>
                  <a:cubicBezTo>
                    <a:pt x="f6" y="f9"/>
                    <a:pt x="f9" y="f6"/>
                    <a:pt x="f7" y="f6"/>
                  </a:cubicBezTo>
                  <a:cubicBezTo>
                    <a:pt x="f8" y="f6"/>
                    <a:pt x="f5" y="f9"/>
                    <a:pt x="f5" y="f7"/>
                  </a:cubicBezTo>
                  <a:close/>
                </a:path>
              </a:pathLst>
            </a:custGeom>
            <a:solidFill>
              <a:srgbClr val="BC1C1C"/>
            </a:solidFill>
            <a:ln w="15873" cap="rnd">
              <a:solidFill>
                <a:srgbClr val="FFFFFF"/>
              </a:solidFill>
              <a:prstDash val="solid"/>
            </a:ln>
          </p:spPr>
          <p:txBody>
            <a:bodyPr vert="horz" wrap="square" lIns="208848" tIns="208848" rIns="208848" bIns="208848" anchor="ctr" anchorCtr="1" compatLnSpc="1">
              <a:noAutofit/>
            </a:bodyPr>
            <a:lstStyle/>
            <a:p>
              <a:pPr marL="0" marR="0" lvl="0" indent="0" algn="ctr" defTabSz="622304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6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GB" sz="1400" b="0" i="0" u="none" strike="noStrike" kern="1200" cap="none" spc="0" baseline="0">
                  <a:solidFill>
                    <a:srgbClr val="FFFFFF"/>
                  </a:solidFill>
                  <a:uFillTx/>
                  <a:latin typeface="Corbel"/>
                </a:rPr>
                <a:t>Interactivity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6B7B600F-B50D-C9B8-6C78-C7AC7FCC0635}"/>
                </a:ext>
              </a:extLst>
            </p:cNvPr>
            <p:cNvSpPr/>
            <p:nvPr/>
          </p:nvSpPr>
          <p:spPr>
            <a:xfrm rot="18900010">
              <a:off x="3923575" y="2868717"/>
              <a:ext cx="345935" cy="440347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345938"/>
                <a:gd name="f7" fmla="val 440345"/>
                <a:gd name="f8" fmla="val 88069"/>
                <a:gd name="f9" fmla="val 172969"/>
                <a:gd name="f10" fmla="val 220173"/>
                <a:gd name="f11" fmla="val 352276"/>
                <a:gd name="f12" fmla="+- 0 0 -90"/>
                <a:gd name="f13" fmla="*/ f3 1 345938"/>
                <a:gd name="f14" fmla="*/ f4 1 440345"/>
                <a:gd name="f15" fmla="val f5"/>
                <a:gd name="f16" fmla="val f6"/>
                <a:gd name="f17" fmla="val f7"/>
                <a:gd name="f18" fmla="*/ f12 f0 1"/>
                <a:gd name="f19" fmla="+- f17 0 f15"/>
                <a:gd name="f20" fmla="+- f16 0 f15"/>
                <a:gd name="f21" fmla="*/ f18 1 f2"/>
                <a:gd name="f22" fmla="*/ f20 1 345938"/>
                <a:gd name="f23" fmla="*/ f19 1 440345"/>
                <a:gd name="f24" fmla="*/ 0 f20 1"/>
                <a:gd name="f25" fmla="*/ 88069 f19 1"/>
                <a:gd name="f26" fmla="*/ 172969 f20 1"/>
                <a:gd name="f27" fmla="*/ 0 f19 1"/>
                <a:gd name="f28" fmla="*/ 345938 f20 1"/>
                <a:gd name="f29" fmla="*/ 220173 f19 1"/>
                <a:gd name="f30" fmla="*/ 440345 f19 1"/>
                <a:gd name="f31" fmla="*/ 352276 f19 1"/>
                <a:gd name="f32" fmla="+- f21 0 f1"/>
                <a:gd name="f33" fmla="*/ f24 1 345938"/>
                <a:gd name="f34" fmla="*/ f25 1 440345"/>
                <a:gd name="f35" fmla="*/ f26 1 345938"/>
                <a:gd name="f36" fmla="*/ f27 1 440345"/>
                <a:gd name="f37" fmla="*/ f28 1 345938"/>
                <a:gd name="f38" fmla="*/ f29 1 440345"/>
                <a:gd name="f39" fmla="*/ f30 1 440345"/>
                <a:gd name="f40" fmla="*/ f31 1 440345"/>
                <a:gd name="f41" fmla="*/ f15 1 f22"/>
                <a:gd name="f42" fmla="*/ f16 1 f22"/>
                <a:gd name="f43" fmla="*/ f15 1 f23"/>
                <a:gd name="f44" fmla="*/ f17 1 f23"/>
                <a:gd name="f45" fmla="*/ f33 1 f22"/>
                <a:gd name="f46" fmla="*/ f34 1 f23"/>
                <a:gd name="f47" fmla="*/ f35 1 f22"/>
                <a:gd name="f48" fmla="*/ f36 1 f23"/>
                <a:gd name="f49" fmla="*/ f37 1 f22"/>
                <a:gd name="f50" fmla="*/ f38 1 f23"/>
                <a:gd name="f51" fmla="*/ f39 1 f23"/>
                <a:gd name="f52" fmla="*/ f40 1 f23"/>
                <a:gd name="f53" fmla="*/ f41 f13 1"/>
                <a:gd name="f54" fmla="*/ f42 f13 1"/>
                <a:gd name="f55" fmla="*/ f44 f14 1"/>
                <a:gd name="f56" fmla="*/ f43 f14 1"/>
                <a:gd name="f57" fmla="*/ f45 f13 1"/>
                <a:gd name="f58" fmla="*/ f46 f14 1"/>
                <a:gd name="f59" fmla="*/ f47 f13 1"/>
                <a:gd name="f60" fmla="*/ f48 f14 1"/>
                <a:gd name="f61" fmla="*/ f49 f13 1"/>
                <a:gd name="f62" fmla="*/ f50 f14 1"/>
                <a:gd name="f63" fmla="*/ f51 f14 1"/>
                <a:gd name="f64" fmla="*/ f52 f14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2">
                  <a:pos x="f57" y="f58"/>
                </a:cxn>
                <a:cxn ang="f32">
                  <a:pos x="f59" y="f58"/>
                </a:cxn>
                <a:cxn ang="f32">
                  <a:pos x="f59" y="f60"/>
                </a:cxn>
                <a:cxn ang="f32">
                  <a:pos x="f61" y="f62"/>
                </a:cxn>
                <a:cxn ang="f32">
                  <a:pos x="f59" y="f63"/>
                </a:cxn>
                <a:cxn ang="f32">
                  <a:pos x="f59" y="f64"/>
                </a:cxn>
                <a:cxn ang="f32">
                  <a:pos x="f57" y="f64"/>
                </a:cxn>
                <a:cxn ang="f32">
                  <a:pos x="f57" y="f58"/>
                </a:cxn>
              </a:cxnLst>
              <a:rect l="f53" t="f56" r="f54" b="f55"/>
              <a:pathLst>
                <a:path w="345938" h="440345">
                  <a:moveTo>
                    <a:pt x="f5" y="f8"/>
                  </a:moveTo>
                  <a:lnTo>
                    <a:pt x="f9" y="f8"/>
                  </a:lnTo>
                  <a:lnTo>
                    <a:pt x="f9" y="f5"/>
                  </a:lnTo>
                  <a:lnTo>
                    <a:pt x="f6" y="f10"/>
                  </a:lnTo>
                  <a:lnTo>
                    <a:pt x="f9" y="f7"/>
                  </a:lnTo>
                  <a:lnTo>
                    <a:pt x="f9" y="f11"/>
                  </a:lnTo>
                  <a:lnTo>
                    <a:pt x="f5" y="f11"/>
                  </a:lnTo>
                  <a:lnTo>
                    <a:pt x="f5" y="f8"/>
                  </a:lnTo>
                  <a:close/>
                </a:path>
              </a:pathLst>
            </a:custGeom>
            <a:solidFill>
              <a:srgbClr val="DAABAB"/>
            </a:solidFill>
            <a:ln cap="rnd">
              <a:noFill/>
              <a:prstDash val="solid"/>
            </a:ln>
          </p:spPr>
          <p:txBody>
            <a:bodyPr vert="horz" wrap="square" lIns="0" tIns="88065" rIns="103784" bIns="88065" anchor="ctr" anchorCtr="1" compatLnSpc="1">
              <a:noAutofit/>
            </a:bodyPr>
            <a:lstStyle/>
            <a:p>
              <a:pPr marL="0" marR="0" lvl="0" indent="0" algn="ctr" defTabSz="4889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5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1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</p:grpSp>
      <p:sp>
        <p:nvSpPr>
          <p:cNvPr id="12" name="TextBox 1">
            <a:extLst>
              <a:ext uri="{FF2B5EF4-FFF2-40B4-BE49-F238E27FC236}">
                <a16:creationId xmlns:a16="http://schemas.microsoft.com/office/drawing/2014/main" id="{DFBBB113-C034-8E37-0B9D-7B5394BB187E}"/>
              </a:ext>
            </a:extLst>
          </p:cNvPr>
          <p:cNvSpPr txBox="1"/>
          <p:nvPr/>
        </p:nvSpPr>
        <p:spPr>
          <a:xfrm>
            <a:off x="6360164" y="6055357"/>
            <a:ext cx="2489197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(Richson,2021)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ED0F1EF8-2E8A-9269-83E9-F3C20812188C}"/>
              </a:ext>
            </a:extLst>
          </p:cNvPr>
          <p:cNvGraphicFramePr>
            <a:graphicFrameLocks noGrp="1"/>
          </p:cNvGraphicFramePr>
          <p:nvPr/>
        </p:nvGraphicFramePr>
        <p:xfrm>
          <a:off x="1376684" y="1249683"/>
          <a:ext cx="7650483" cy="5008882"/>
        </p:xfrm>
        <a:graphic>
          <a:graphicData uri="http://schemas.openxmlformats.org/drawingml/2006/table">
            <a:tbl>
              <a:tblPr firstRow="1" bandRow="1">
                <a:effectLst>
                  <a:outerShdw dir="16200000" algn="tl">
                    <a:srgbClr val="000000"/>
                  </a:outerShdw>
                </a:effectLst>
                <a:tableStyleId>{5C22544A-7EE6-4342-B048-85BDC9FD1C3A}</a:tableStyleId>
              </a:tblPr>
              <a:tblGrid>
                <a:gridCol w="3845564">
                  <a:extLst>
                    <a:ext uri="{9D8B030D-6E8A-4147-A177-3AD203B41FA5}">
                      <a16:colId xmlns:a16="http://schemas.microsoft.com/office/drawing/2014/main" val="1632656663"/>
                    </a:ext>
                  </a:extLst>
                </a:gridCol>
                <a:gridCol w="3804918">
                  <a:extLst>
                    <a:ext uri="{9D8B030D-6E8A-4147-A177-3AD203B41FA5}">
                      <a16:colId xmlns:a16="http://schemas.microsoft.com/office/drawing/2014/main" val="1605026994"/>
                    </a:ext>
                  </a:extLst>
                </a:gridCol>
              </a:tblGrid>
              <a:tr h="2504441">
                <a:tc>
                  <a:txBody>
                    <a:bodyPr/>
                    <a:lstStyle/>
                    <a:p>
                      <a:pPr lvl="0" algn="ctr"/>
                      <a:r>
                        <a:rPr lang="en-GB"/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20903240"/>
                  </a:ext>
                </a:extLst>
              </a:tr>
              <a:tr h="2504441">
                <a:tc>
                  <a:txBody>
                    <a:bodyPr/>
                    <a:lstStyle/>
                    <a:p>
                      <a:pPr lvl="0" algn="ctr"/>
                      <a:r>
                        <a:rPr lang="en-GB" b="1">
                          <a:solidFill>
                            <a:srgbClr val="373737"/>
                          </a:solidFill>
                        </a:rPr>
                        <a:t>OPPORTUNITIES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ctr"/>
                      <a:r>
                        <a:rPr lang="en-GB" b="1">
                          <a:solidFill>
                            <a:srgbClr val="373737"/>
                          </a:solidFill>
                        </a:rPr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232335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543AF15-6CBA-E909-5845-F293711A0ACF}"/>
              </a:ext>
            </a:extLst>
          </p:cNvPr>
          <p:cNvSpPr txBox="1"/>
          <p:nvPr/>
        </p:nvSpPr>
        <p:spPr>
          <a:xfrm>
            <a:off x="3332475" y="239929"/>
            <a:ext cx="4643122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595959"/>
                </a:solidFill>
                <a:uFillTx/>
                <a:latin typeface="Corbel"/>
              </a:rPr>
              <a:t>SWOT ANALYSIS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5B947B-605E-7E8B-6EA7-B5A1D6D4EAD0}"/>
              </a:ext>
            </a:extLst>
          </p:cNvPr>
          <p:cNvSpPr txBox="1"/>
          <p:nvPr/>
        </p:nvSpPr>
        <p:spPr>
          <a:xfrm>
            <a:off x="1727201" y="1676396"/>
            <a:ext cx="3210558" cy="147733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IT Skills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Communication Skills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Problem Solving Skills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Supervisory Management 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26D609-C659-CC09-694A-0A462D522CAD}"/>
              </a:ext>
            </a:extLst>
          </p:cNvPr>
          <p:cNvSpPr txBox="1"/>
          <p:nvPr/>
        </p:nvSpPr>
        <p:spPr>
          <a:xfrm>
            <a:off x="5344155" y="1676396"/>
            <a:ext cx="3444243" cy="2308320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Specialist HR Software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Drafting Material for Presentations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Limited Experience in Drafting Contracts of Employment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Limited Experience in Advising on HR Issues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030F29-E118-EA10-E42C-330F8152466C}"/>
              </a:ext>
            </a:extLst>
          </p:cNvPr>
          <p:cNvSpPr txBox="1"/>
          <p:nvPr/>
        </p:nvSpPr>
        <p:spPr>
          <a:xfrm>
            <a:off x="1574797" y="4084323"/>
            <a:ext cx="3362962" cy="175432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HR Software Training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Presentation Skills Development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Contract Drafting Training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Professional Development in HR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19193232-D758-25D3-4F72-D57268396A42}"/>
              </a:ext>
            </a:extLst>
          </p:cNvPr>
          <p:cNvSpPr txBox="1"/>
          <p:nvPr/>
        </p:nvSpPr>
        <p:spPr>
          <a:xfrm>
            <a:off x="5201921" y="4288023"/>
            <a:ext cx="3586477" cy="175432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Limited Supervisory Experience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Technological Advancements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Increased Workload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gram 3">
            <a:extLst>
              <a:ext uri="{FF2B5EF4-FFF2-40B4-BE49-F238E27FC236}">
                <a16:creationId xmlns:a16="http://schemas.microsoft.com/office/drawing/2014/main" id="{2C3E23D5-7581-AA25-C36A-608A5400F092}"/>
              </a:ext>
            </a:extLst>
          </p:cNvPr>
          <p:cNvSpPr/>
          <p:nvPr/>
        </p:nvSpPr>
        <p:spPr>
          <a:xfrm>
            <a:off x="1198878" y="440347"/>
            <a:ext cx="7345676" cy="11934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345680"/>
              <a:gd name="f7" fmla="val 1193400"/>
              <a:gd name="f8" fmla="val 198904"/>
              <a:gd name="f9" fmla="val 89052"/>
              <a:gd name="f10" fmla="val 7146776"/>
              <a:gd name="f11" fmla="val 7256628"/>
              <a:gd name="f12" fmla="val 994496"/>
              <a:gd name="f13" fmla="val 1104348"/>
              <a:gd name="f14" fmla="+- 0 0 -90"/>
              <a:gd name="f15" fmla="*/ f3 1 7345680"/>
              <a:gd name="f16" fmla="*/ f4 1 1193400"/>
              <a:gd name="f17" fmla="val f5"/>
              <a:gd name="f18" fmla="val f6"/>
              <a:gd name="f19" fmla="val f7"/>
              <a:gd name="f20" fmla="*/ f14 f0 1"/>
              <a:gd name="f21" fmla="+- f19 0 f17"/>
              <a:gd name="f22" fmla="+- f18 0 f17"/>
              <a:gd name="f23" fmla="*/ f20 1 f2"/>
              <a:gd name="f24" fmla="*/ f22 1 7345680"/>
              <a:gd name="f25" fmla="*/ f21 1 1193400"/>
              <a:gd name="f26" fmla="*/ 0 f22 1"/>
              <a:gd name="f27" fmla="*/ 198904 f21 1"/>
              <a:gd name="f28" fmla="*/ 198904 f22 1"/>
              <a:gd name="f29" fmla="*/ 0 f21 1"/>
              <a:gd name="f30" fmla="*/ 7146776 f22 1"/>
              <a:gd name="f31" fmla="*/ 7345680 f22 1"/>
              <a:gd name="f32" fmla="*/ 994496 f21 1"/>
              <a:gd name="f33" fmla="*/ 1193400 f21 1"/>
              <a:gd name="f34" fmla="+- f23 0 f1"/>
              <a:gd name="f35" fmla="*/ f26 1 7345680"/>
              <a:gd name="f36" fmla="*/ f27 1 1193400"/>
              <a:gd name="f37" fmla="*/ f28 1 7345680"/>
              <a:gd name="f38" fmla="*/ f29 1 1193400"/>
              <a:gd name="f39" fmla="*/ f30 1 7345680"/>
              <a:gd name="f40" fmla="*/ f31 1 7345680"/>
              <a:gd name="f41" fmla="*/ f32 1 1193400"/>
              <a:gd name="f42" fmla="*/ f33 1 1193400"/>
              <a:gd name="f43" fmla="*/ f17 1 f24"/>
              <a:gd name="f44" fmla="*/ f18 1 f24"/>
              <a:gd name="f45" fmla="*/ f17 1 f25"/>
              <a:gd name="f46" fmla="*/ f19 1 f25"/>
              <a:gd name="f47" fmla="*/ f35 1 f24"/>
              <a:gd name="f48" fmla="*/ f36 1 f25"/>
              <a:gd name="f49" fmla="*/ f37 1 f24"/>
              <a:gd name="f50" fmla="*/ f38 1 f25"/>
              <a:gd name="f51" fmla="*/ f39 1 f24"/>
              <a:gd name="f52" fmla="*/ f40 1 f24"/>
              <a:gd name="f53" fmla="*/ f41 1 f25"/>
              <a:gd name="f54" fmla="*/ f42 1 f25"/>
              <a:gd name="f55" fmla="*/ f43 f15 1"/>
              <a:gd name="f56" fmla="*/ f44 f15 1"/>
              <a:gd name="f57" fmla="*/ f46 f16 1"/>
              <a:gd name="f58" fmla="*/ f45 f16 1"/>
              <a:gd name="f59" fmla="*/ f47 f15 1"/>
              <a:gd name="f60" fmla="*/ f48 f16 1"/>
              <a:gd name="f61" fmla="*/ f49 f15 1"/>
              <a:gd name="f62" fmla="*/ f50 f16 1"/>
              <a:gd name="f63" fmla="*/ f51 f15 1"/>
              <a:gd name="f64" fmla="*/ f52 f15 1"/>
              <a:gd name="f65" fmla="*/ f53 f16 1"/>
              <a:gd name="f66" fmla="*/ f54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59" y="f60"/>
              </a:cxn>
              <a:cxn ang="f34">
                <a:pos x="f61" y="f62"/>
              </a:cxn>
              <a:cxn ang="f34">
                <a:pos x="f63" y="f62"/>
              </a:cxn>
              <a:cxn ang="f34">
                <a:pos x="f64" y="f60"/>
              </a:cxn>
              <a:cxn ang="f34">
                <a:pos x="f64" y="f65"/>
              </a:cxn>
              <a:cxn ang="f34">
                <a:pos x="f63" y="f66"/>
              </a:cxn>
              <a:cxn ang="f34">
                <a:pos x="f61" y="f66"/>
              </a:cxn>
              <a:cxn ang="f34">
                <a:pos x="f59" y="f65"/>
              </a:cxn>
              <a:cxn ang="f34">
                <a:pos x="f59" y="f60"/>
              </a:cxn>
            </a:cxnLst>
            <a:rect l="f55" t="f58" r="f56" b="f57"/>
            <a:pathLst>
              <a:path w="7345680" h="1193400">
                <a:moveTo>
                  <a:pt x="f5" y="f8"/>
                </a:moveTo>
                <a:cubicBezTo>
                  <a:pt x="f5" y="f9"/>
                  <a:pt x="f9" y="f5"/>
                  <a:pt x="f8" y="f5"/>
                </a:cubicBezTo>
                <a:lnTo>
                  <a:pt x="f10" y="f5"/>
                </a:lnTo>
                <a:cubicBezTo>
                  <a:pt x="f11" y="f5"/>
                  <a:pt x="f6" y="f9"/>
                  <a:pt x="f6" y="f8"/>
                </a:cubicBezTo>
                <a:lnTo>
                  <a:pt x="f6" y="f12"/>
                </a:lnTo>
                <a:cubicBezTo>
                  <a:pt x="f6" y="f13"/>
                  <a:pt x="f11" y="f7"/>
                  <a:pt x="f10" y="f7"/>
                </a:cubicBezTo>
                <a:lnTo>
                  <a:pt x="f8" y="f7"/>
                </a:lnTo>
                <a:cubicBezTo>
                  <a:pt x="f9" y="f7"/>
                  <a:pt x="f5" y="f13"/>
                  <a:pt x="f5" y="f12"/>
                </a:cubicBezTo>
                <a:lnTo>
                  <a:pt x="f5" y="f8"/>
                </a:lnTo>
                <a:close/>
              </a:path>
            </a:pathLst>
          </a:custGeom>
          <a:solidFill>
            <a:srgbClr val="BC1C1C"/>
          </a:solidFill>
          <a:ln w="15873" cap="rnd">
            <a:solidFill>
              <a:srgbClr val="FFFFFF"/>
            </a:solidFill>
            <a:prstDash val="solid"/>
          </a:ln>
        </p:spPr>
        <p:txBody>
          <a:bodyPr vert="horz" wrap="square" lIns="172556" tIns="172556" rIns="172556" bIns="172556" anchor="ctr" anchorCtr="0" compatLnSpc="1">
            <a:noAutofit/>
          </a:bodyPr>
          <a:lstStyle/>
          <a:p>
            <a:pPr marL="0" marR="0" lvl="0" indent="0" algn="l" defTabSz="1333496" rtl="0" fontAlgn="auto" hangingPunct="1">
              <a:lnSpc>
                <a:spcPct val="90000"/>
              </a:lnSpc>
              <a:spcBef>
                <a:spcPts val="0"/>
              </a:spcBef>
              <a:spcAft>
                <a:spcPts val="13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000" b="1" i="0" u="none" strike="noStrike" kern="1200" cap="none" spc="0" baseline="0">
                <a:solidFill>
                  <a:srgbClr val="FFFFFF"/>
                </a:solidFill>
                <a:uFillTx/>
                <a:latin typeface="Corbel"/>
              </a:rPr>
              <a:t>Benefits Of Training and Development for the Organisation</a:t>
            </a:r>
            <a:endParaRPr lang="en-GB" sz="30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2" descr="Training And Development: Resources For Training And Development">
            <a:extLst>
              <a:ext uri="{FF2B5EF4-FFF2-40B4-BE49-F238E27FC236}">
                <a16:creationId xmlns:a16="http://schemas.microsoft.com/office/drawing/2014/main" id="{127B1D26-C77B-14FF-5F37-C24FD91A57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675120" y="4591723"/>
            <a:ext cx="2296158" cy="2032592"/>
          </a:xfrm>
          <a:prstGeom prst="rect">
            <a:avLst/>
          </a:prstGeom>
          <a:noFill/>
          <a:ln w="9528" cap="rnd">
            <a:solidFill>
              <a:srgbClr val="BC1C1C"/>
            </a:solidFill>
            <a:prstDash val="solid"/>
          </a:ln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F0F78D54-84AF-922D-5CF2-917D4FE1AA37}"/>
              </a:ext>
            </a:extLst>
          </p:cNvPr>
          <p:cNvSpPr txBox="1"/>
          <p:nvPr/>
        </p:nvSpPr>
        <p:spPr>
          <a:xfrm>
            <a:off x="1696724" y="2143755"/>
            <a:ext cx="5222238" cy="3877988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Enhanced Employee Performance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Addressing Skills Gap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Succession Planning and Career Advancement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Improve Innovation and Adaptability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Increase Employee Moral and Motivation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Compliance and Risk Management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 </a:t>
            </a:r>
          </a:p>
          <a:p>
            <a:pPr marL="285750" marR="0" lvl="0" indent="-28575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4A08437C-A9A5-7C5B-4700-B98553ACAE14}"/>
              </a:ext>
            </a:extLst>
          </p:cNvPr>
          <p:cNvSpPr txBox="1"/>
          <p:nvPr/>
        </p:nvSpPr>
        <p:spPr>
          <a:xfrm>
            <a:off x="3398523" y="5837081"/>
            <a:ext cx="1574797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(Toppr,2018)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iagram 3">
            <a:extLst>
              <a:ext uri="{FF2B5EF4-FFF2-40B4-BE49-F238E27FC236}">
                <a16:creationId xmlns:a16="http://schemas.microsoft.com/office/drawing/2014/main" id="{9E1F1515-3122-8BBC-6719-B22934C48EE2}"/>
              </a:ext>
            </a:extLst>
          </p:cNvPr>
          <p:cNvSpPr/>
          <p:nvPr/>
        </p:nvSpPr>
        <p:spPr>
          <a:xfrm>
            <a:off x="1422404" y="74587"/>
            <a:ext cx="6614156" cy="1193401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614160"/>
              <a:gd name="f7" fmla="val 1193400"/>
              <a:gd name="f8" fmla="val 198904"/>
              <a:gd name="f9" fmla="val 89052"/>
              <a:gd name="f10" fmla="val 6415256"/>
              <a:gd name="f11" fmla="val 6525108"/>
              <a:gd name="f12" fmla="val 994496"/>
              <a:gd name="f13" fmla="val 1104348"/>
              <a:gd name="f14" fmla="+- 0 0 -90"/>
              <a:gd name="f15" fmla="*/ f3 1 6614160"/>
              <a:gd name="f16" fmla="*/ f4 1 1193400"/>
              <a:gd name="f17" fmla="val f5"/>
              <a:gd name="f18" fmla="val f6"/>
              <a:gd name="f19" fmla="val f7"/>
              <a:gd name="f20" fmla="*/ f14 f0 1"/>
              <a:gd name="f21" fmla="+- f19 0 f17"/>
              <a:gd name="f22" fmla="+- f18 0 f17"/>
              <a:gd name="f23" fmla="*/ f20 1 f2"/>
              <a:gd name="f24" fmla="*/ f22 1 6614160"/>
              <a:gd name="f25" fmla="*/ f21 1 1193400"/>
              <a:gd name="f26" fmla="*/ 0 f22 1"/>
              <a:gd name="f27" fmla="*/ 198904 f21 1"/>
              <a:gd name="f28" fmla="*/ 198904 f22 1"/>
              <a:gd name="f29" fmla="*/ 0 f21 1"/>
              <a:gd name="f30" fmla="*/ 6415256 f22 1"/>
              <a:gd name="f31" fmla="*/ 6614160 f22 1"/>
              <a:gd name="f32" fmla="*/ 994496 f21 1"/>
              <a:gd name="f33" fmla="*/ 1193400 f21 1"/>
              <a:gd name="f34" fmla="+- f23 0 f1"/>
              <a:gd name="f35" fmla="*/ f26 1 6614160"/>
              <a:gd name="f36" fmla="*/ f27 1 1193400"/>
              <a:gd name="f37" fmla="*/ f28 1 6614160"/>
              <a:gd name="f38" fmla="*/ f29 1 1193400"/>
              <a:gd name="f39" fmla="*/ f30 1 6614160"/>
              <a:gd name="f40" fmla="*/ f31 1 6614160"/>
              <a:gd name="f41" fmla="*/ f32 1 1193400"/>
              <a:gd name="f42" fmla="*/ f33 1 1193400"/>
              <a:gd name="f43" fmla="*/ f17 1 f24"/>
              <a:gd name="f44" fmla="*/ f18 1 f24"/>
              <a:gd name="f45" fmla="*/ f17 1 f25"/>
              <a:gd name="f46" fmla="*/ f19 1 f25"/>
              <a:gd name="f47" fmla="*/ f35 1 f24"/>
              <a:gd name="f48" fmla="*/ f36 1 f25"/>
              <a:gd name="f49" fmla="*/ f37 1 f24"/>
              <a:gd name="f50" fmla="*/ f38 1 f25"/>
              <a:gd name="f51" fmla="*/ f39 1 f24"/>
              <a:gd name="f52" fmla="*/ f40 1 f24"/>
              <a:gd name="f53" fmla="*/ f41 1 f25"/>
              <a:gd name="f54" fmla="*/ f42 1 f25"/>
              <a:gd name="f55" fmla="*/ f43 f15 1"/>
              <a:gd name="f56" fmla="*/ f44 f15 1"/>
              <a:gd name="f57" fmla="*/ f46 f16 1"/>
              <a:gd name="f58" fmla="*/ f45 f16 1"/>
              <a:gd name="f59" fmla="*/ f47 f15 1"/>
              <a:gd name="f60" fmla="*/ f48 f16 1"/>
              <a:gd name="f61" fmla="*/ f49 f15 1"/>
              <a:gd name="f62" fmla="*/ f50 f16 1"/>
              <a:gd name="f63" fmla="*/ f51 f15 1"/>
              <a:gd name="f64" fmla="*/ f52 f15 1"/>
              <a:gd name="f65" fmla="*/ f53 f16 1"/>
              <a:gd name="f66" fmla="*/ f54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59" y="f60"/>
              </a:cxn>
              <a:cxn ang="f34">
                <a:pos x="f61" y="f62"/>
              </a:cxn>
              <a:cxn ang="f34">
                <a:pos x="f63" y="f62"/>
              </a:cxn>
              <a:cxn ang="f34">
                <a:pos x="f64" y="f60"/>
              </a:cxn>
              <a:cxn ang="f34">
                <a:pos x="f64" y="f65"/>
              </a:cxn>
              <a:cxn ang="f34">
                <a:pos x="f63" y="f66"/>
              </a:cxn>
              <a:cxn ang="f34">
                <a:pos x="f61" y="f66"/>
              </a:cxn>
              <a:cxn ang="f34">
                <a:pos x="f59" y="f65"/>
              </a:cxn>
              <a:cxn ang="f34">
                <a:pos x="f59" y="f60"/>
              </a:cxn>
            </a:cxnLst>
            <a:rect l="f55" t="f58" r="f56" b="f57"/>
            <a:pathLst>
              <a:path w="6614160" h="1193400">
                <a:moveTo>
                  <a:pt x="f5" y="f8"/>
                </a:moveTo>
                <a:cubicBezTo>
                  <a:pt x="f5" y="f9"/>
                  <a:pt x="f9" y="f5"/>
                  <a:pt x="f8" y="f5"/>
                </a:cubicBezTo>
                <a:lnTo>
                  <a:pt x="f10" y="f5"/>
                </a:lnTo>
                <a:cubicBezTo>
                  <a:pt x="f11" y="f5"/>
                  <a:pt x="f6" y="f9"/>
                  <a:pt x="f6" y="f8"/>
                </a:cubicBezTo>
                <a:lnTo>
                  <a:pt x="f6" y="f12"/>
                </a:lnTo>
                <a:cubicBezTo>
                  <a:pt x="f6" y="f13"/>
                  <a:pt x="f11" y="f7"/>
                  <a:pt x="f10" y="f7"/>
                </a:cubicBezTo>
                <a:lnTo>
                  <a:pt x="f8" y="f7"/>
                </a:lnTo>
                <a:cubicBezTo>
                  <a:pt x="f9" y="f7"/>
                  <a:pt x="f5" y="f13"/>
                  <a:pt x="f5" y="f12"/>
                </a:cubicBezTo>
                <a:lnTo>
                  <a:pt x="f5" y="f8"/>
                </a:lnTo>
                <a:close/>
              </a:path>
            </a:pathLst>
          </a:custGeom>
          <a:solidFill>
            <a:srgbClr val="BC1C1C"/>
          </a:solidFill>
          <a:ln w="15873" cap="rnd">
            <a:solidFill>
              <a:srgbClr val="FFFFFF"/>
            </a:solidFill>
            <a:prstDash val="solid"/>
          </a:ln>
        </p:spPr>
        <p:txBody>
          <a:bodyPr vert="horz" wrap="square" lIns="172556" tIns="172556" rIns="172556" bIns="172556" anchor="ctr" anchorCtr="0" compatLnSpc="1">
            <a:noAutofit/>
          </a:bodyPr>
          <a:lstStyle/>
          <a:p>
            <a:pPr marL="0" marR="0" lvl="0" indent="0" algn="l" defTabSz="1333496" rtl="0" fontAlgn="auto" hangingPunct="1">
              <a:lnSpc>
                <a:spcPct val="90000"/>
              </a:lnSpc>
              <a:spcBef>
                <a:spcPts val="0"/>
              </a:spcBef>
              <a:spcAft>
                <a:spcPts val="130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000" b="1" i="0" u="none" strike="noStrike" kern="1200" cap="none" spc="0" baseline="0">
                <a:solidFill>
                  <a:srgbClr val="FFFFFF"/>
                </a:solidFill>
                <a:uFillTx/>
                <a:latin typeface="Corbel"/>
              </a:rPr>
              <a:t>Benefits Of Training and Development for the Employee</a:t>
            </a:r>
            <a:endParaRPr lang="en-GB" sz="3000" b="0" i="0" u="none" strike="noStrike" kern="1200" cap="none" spc="0" baseline="0">
              <a:solidFill>
                <a:srgbClr val="FFFFFF"/>
              </a:solidFill>
              <a:uFillTx/>
              <a:latin typeface="Corbel"/>
            </a:endParaRPr>
          </a:p>
        </p:txBody>
      </p:sp>
      <p:pic>
        <p:nvPicPr>
          <p:cNvPr id="3" name="Picture 2" descr="Training And Development: Resources For Training And Development">
            <a:extLst>
              <a:ext uri="{FF2B5EF4-FFF2-40B4-BE49-F238E27FC236}">
                <a16:creationId xmlns:a16="http://schemas.microsoft.com/office/drawing/2014/main" id="{1A80541C-E0EE-B3E2-E94A-84AAC3B8E1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543044" y="4497485"/>
            <a:ext cx="2464134" cy="2299551"/>
          </a:xfrm>
          <a:prstGeom prst="rect">
            <a:avLst/>
          </a:prstGeom>
          <a:noFill/>
          <a:ln w="9528" cap="rnd">
            <a:solidFill>
              <a:srgbClr val="BC1C1C"/>
            </a:solidFill>
            <a:prstDash val="solid"/>
          </a:ln>
        </p:spPr>
      </p:pic>
      <p:sp>
        <p:nvSpPr>
          <p:cNvPr id="4" name="TextBox 1">
            <a:extLst>
              <a:ext uri="{FF2B5EF4-FFF2-40B4-BE49-F238E27FC236}">
                <a16:creationId xmlns:a16="http://schemas.microsoft.com/office/drawing/2014/main" id="{C4094F1E-0518-2330-4211-0BB1D2CB9259}"/>
              </a:ext>
            </a:extLst>
          </p:cNvPr>
          <p:cNvSpPr txBox="1"/>
          <p:nvPr/>
        </p:nvSpPr>
        <p:spPr>
          <a:xfrm>
            <a:off x="1107438" y="2103120"/>
            <a:ext cx="5598157" cy="3234863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Improved Knowledge and Skills</a:t>
            </a:r>
          </a:p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Career Advancement Opportunities</a:t>
            </a:r>
          </a:p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Increased Job Satisfaction </a:t>
            </a:r>
          </a:p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Boosted Confidence and Motivation </a:t>
            </a:r>
          </a:p>
          <a:p>
            <a:pPr marL="285750" marR="0" lvl="0" indent="-28575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4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  <a:p>
            <a:pPr marL="0" marR="0" lvl="0" indent="0" algn="l" defTabSz="457200" rtl="0" fontAlgn="auto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orbel"/>
            </a:endParaRP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C24521DF-77B4-9E61-DC3C-22F47F892532}"/>
              </a:ext>
            </a:extLst>
          </p:cNvPr>
          <p:cNvSpPr txBox="1"/>
          <p:nvPr/>
        </p:nvSpPr>
        <p:spPr>
          <a:xfrm>
            <a:off x="2672077" y="5557522"/>
            <a:ext cx="3190241" cy="369335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orbel"/>
              </a:rPr>
              <a:t>(GetSmarter,2021)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A312B0-5114-A613-76DB-D2F6A02BAE05}"/>
              </a:ext>
            </a:extLst>
          </p:cNvPr>
          <p:cNvSpPr txBox="1"/>
          <p:nvPr/>
        </p:nvSpPr>
        <p:spPr>
          <a:xfrm>
            <a:off x="1534162" y="670556"/>
            <a:ext cx="4734562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BC1C1C"/>
                </a:solidFill>
                <a:uFillTx/>
                <a:latin typeface="Corbel"/>
              </a:rPr>
              <a:t>Conclusion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62406E-9165-BFC0-9A92-37F91FE8CE6C}"/>
              </a:ext>
            </a:extLst>
          </p:cNvPr>
          <p:cNvSpPr txBox="1"/>
          <p:nvPr/>
        </p:nvSpPr>
        <p:spPr>
          <a:xfrm>
            <a:off x="3515355" y="3904"/>
            <a:ext cx="5191762" cy="64633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600" b="1" i="0" u="none" strike="noStrike" kern="1200" cap="none" spc="0" baseline="0">
                <a:solidFill>
                  <a:srgbClr val="BC1C1C"/>
                </a:solidFill>
                <a:uFillTx/>
                <a:latin typeface="Corbel"/>
              </a:rPr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B3A673-4203-D00A-2FB4-F84A108817DE}"/>
              </a:ext>
            </a:extLst>
          </p:cNvPr>
          <p:cNvSpPr txBox="1"/>
          <p:nvPr/>
        </p:nvSpPr>
        <p:spPr>
          <a:xfrm>
            <a:off x="1259842" y="680715"/>
            <a:ext cx="7630155" cy="6324804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‌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Fawthrop, A. (2019).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Metro Bank history: Assessing the UK challenger’s rise to prominence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.  Available at: </a:t>
            </a: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  <a:hlinkClick r:id="rId2"/>
              </a:rPr>
              <a:t>https://www.nsbanking.com/analysis/metro-bank-history/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 (Accessed: 9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th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 July 2023)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 </a:t>
            </a: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GetSmarter (2021). 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Employee Training and Development: The Benefits and Why it’s Important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. Available at: </a:t>
            </a:r>
            <a:r>
              <a:rPr lang="en-GB" sz="16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hlinkClick r:id="rId3"/>
              </a:rPr>
              <a:t>https://www.getsmarter.com/blog/employee-development/employee-training-and-development-the-benefits-and-why-its-important/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 (Accessed: 13</a:t>
            </a:r>
            <a:r>
              <a:rPr lang="en-GB" sz="1600" b="0" i="0" u="none" strike="noStrike" kern="1200" cap="none" spc="0" baseline="3000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th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 July 2023)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 </a:t>
            </a: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Indeed (2022). 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What does a human resources officer do?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  Available at: </a:t>
            </a:r>
            <a:r>
              <a:rPr lang="en-GB" sz="16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hlinkClick r:id="rId4"/>
              </a:rPr>
              <a:t>https://uk.indeed.com/career-advice/finding-a-job/what-does-human-resources-officer-do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(Accessed: 9</a:t>
            </a:r>
            <a:r>
              <a:rPr lang="en-GB" sz="1600" b="0" i="0" u="none" strike="noStrike" kern="1200" cap="none" spc="0" baseline="3000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th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 July 2023)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 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Richson, S. (2021). 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The Eight Behaviours of HR Professionals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. Available at: </a:t>
            </a:r>
            <a:r>
              <a:rPr lang="en-GB" sz="1600" b="0" i="0" u="sng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  <a:hlinkClick r:id="rId5"/>
              </a:rPr>
              <a:t>https://executivesupportmagazine.com/the-eight-behaviours-of-hr-professionals/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. (Accessed: 10</a:t>
            </a:r>
            <a:r>
              <a:rPr lang="en-GB" sz="1600" b="0" i="0" u="none" strike="noStrike" kern="1200" cap="none" spc="0" baseline="3000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th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Times New Roman" pitchFamily="18"/>
              </a:rPr>
              <a:t> July 2023)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 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Toppr (2018).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Toppr.com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. Available at: </a:t>
            </a:r>
            <a:r>
              <a:rPr lang="en-GB" sz="1800" b="0" i="0" u="sng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  <a:hlinkClick r:id="rId6"/>
              </a:rPr>
              <a:t>https://www.toppr.com/guides/business-management-and-entrepreneurship/human-resource-management/training-and-development/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 (Accessed: 12</a:t>
            </a:r>
            <a:r>
              <a:rPr lang="en-GB" sz="1800" b="0" i="0" u="none" strike="noStrike" kern="1200" cap="none" spc="0" baseline="3000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th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 July 2023)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 pitchFamily="34"/>
                <a:ea typeface="Times New Roman" pitchFamily="18"/>
              </a:rPr>
              <a:t> </a:t>
            </a: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Vulpen, E.V (2019) </a:t>
            </a:r>
            <a:r>
              <a:rPr lang="en-GB" sz="1600" b="0" i="1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AIHR: 7 Human Resource Management Basics for Every HR Professional. 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Available at: </a:t>
            </a:r>
            <a:r>
              <a:rPr lang="en-GB" sz="1600" b="0" i="0" u="sng" strike="noStrike" kern="1200" cap="none" spc="0" baseline="0">
                <a:solidFill>
                  <a:srgbClr val="0563C1"/>
                </a:solidFill>
                <a:uFillTx/>
                <a:latin typeface="Arial" pitchFamily="34"/>
                <a:ea typeface="Calibri" pitchFamily="34"/>
                <a:cs typeface="Times New Roman" pitchFamily="18"/>
                <a:hlinkClick r:id="rId7"/>
              </a:rPr>
              <a:t>https://www.aihr.com/blog/human-resource-basics/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 (Accessed: 9</a:t>
            </a:r>
            <a:r>
              <a:rPr lang="en-GB" sz="1600" b="0" i="0" u="none" strike="noStrike" kern="1200" cap="none" spc="0" baseline="3000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th</a:t>
            </a:r>
            <a:r>
              <a:rPr lang="en-GB" sz="1600" b="0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  <a:ea typeface="Calibri" pitchFamily="34"/>
                <a:cs typeface="Times New Roman" pitchFamily="18"/>
              </a:rPr>
              <a:t> July 2023) </a:t>
            </a: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Calibri" pitchFamily="34"/>
              <a:ea typeface="Calibri" pitchFamily="34"/>
              <a:cs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0" marR="0" lvl="0" indent="0" algn="l" defTabSz="457200" rtl="0" fontAlgn="auto" hangingPunct="1">
              <a:lnSpc>
                <a:spcPts val="18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600" b="0" i="0" u="none" strike="noStrike" kern="1200" cap="none" spc="0" baseline="0">
              <a:solidFill>
                <a:srgbClr val="000000"/>
              </a:solidFill>
              <a:uFillTx/>
              <a:latin typeface="Times New Roman" pitchFamily="18"/>
              <a:ea typeface="Times New Roman" pitchFamily="18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F54F663D-620F-3078-ECF4-203C95D8C2BD}"/>
              </a:ext>
            </a:extLst>
          </p:cNvPr>
          <p:cNvSpPr txBox="1"/>
          <p:nvPr/>
        </p:nvSpPr>
        <p:spPr>
          <a:xfrm>
            <a:off x="1056644" y="0"/>
            <a:ext cx="2865116" cy="461662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BC1C1C"/>
                </a:solidFill>
                <a:uFillTx/>
                <a:latin typeface="Corbel"/>
              </a:rPr>
              <a:t>Appendix 1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CC9ABD43-C507-5441-E09F-EE88F1A62C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9638" y="629921"/>
            <a:ext cx="7639053" cy="5782949"/>
          </a:xfrm>
          <a:prstGeom prst="rect">
            <a:avLst/>
          </a:prstGeom>
          <a:noFill/>
          <a:ln cap="rnd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6C4456C-CB5D-36A5-A424-054E10671DE8}"/>
              </a:ext>
            </a:extLst>
          </p:cNvPr>
          <p:cNvSpPr txBox="1"/>
          <p:nvPr/>
        </p:nvSpPr>
        <p:spPr>
          <a:xfrm>
            <a:off x="7198357" y="6334780"/>
            <a:ext cx="3891284" cy="523219"/>
          </a:xfrm>
          <a:prstGeom prst="rect">
            <a:avLst/>
          </a:prstGeom>
          <a:noFill/>
          <a:ln cap="rnd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1" i="0" u="none" strike="noStrike" kern="1200" cap="none" spc="0" baseline="0">
                <a:solidFill>
                  <a:srgbClr val="BC1C1C"/>
                </a:solidFill>
                <a:uFillTx/>
                <a:latin typeface="Corbel"/>
              </a:rPr>
              <a:t>Appendix 2</a:t>
            </a:r>
          </a:p>
        </p:txBody>
      </p:sp>
      <p:pic>
        <p:nvPicPr>
          <p:cNvPr id="3" name="Picture 4">
            <a:extLst>
              <a:ext uri="{FF2B5EF4-FFF2-40B4-BE49-F238E27FC236}">
                <a16:creationId xmlns:a16="http://schemas.microsoft.com/office/drawing/2014/main" id="{84471BA8-9B03-4D76-5782-AB1D1889A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268" y="477517"/>
            <a:ext cx="3964957" cy="4856478"/>
          </a:xfrm>
          <a:prstGeom prst="rect">
            <a:avLst/>
          </a:prstGeom>
          <a:noFill/>
          <a:ln w="190496" cap="sq">
            <a:solidFill>
              <a:srgbClr val="C8C6BD"/>
            </a:solidFill>
            <a:prstDash val="solid"/>
            <a:miter/>
          </a:ln>
          <a:effectLst>
            <a:outerShdw dir="16200000" algn="tl">
              <a:srgbClr val="000000">
                <a:alpha val="43000"/>
              </a:srgbClr>
            </a:outerShdw>
          </a:effectLst>
        </p:spPr>
      </p:pic>
      <p:pic>
        <p:nvPicPr>
          <p:cNvPr id="4" name="Picture 10">
            <a:extLst>
              <a:ext uri="{FF2B5EF4-FFF2-40B4-BE49-F238E27FC236}">
                <a16:creationId xmlns:a16="http://schemas.microsoft.com/office/drawing/2014/main" id="{57756D86-7BE8-D2DA-38FD-EA48BE2DDA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6081" y="2194560"/>
            <a:ext cx="4771650" cy="3891284"/>
          </a:xfrm>
          <a:prstGeom prst="rect">
            <a:avLst/>
          </a:prstGeom>
          <a:noFill/>
          <a:ln w="190496" cap="sq">
            <a:solidFill>
              <a:srgbClr val="C8C6BD"/>
            </a:solidFill>
            <a:prstDash val="solid"/>
            <a:miter/>
          </a:ln>
          <a:effectLst>
            <a:outerShdw dir="16200000" algn="tl">
              <a:srgbClr val="000000">
                <a:alpha val="43000"/>
              </a:srgbClr>
            </a:outerShdw>
          </a:effectLst>
        </p:spPr>
      </p:pic>
      <p:pic>
        <p:nvPicPr>
          <p:cNvPr id="5" name="Picture 13">
            <a:extLst>
              <a:ext uri="{FF2B5EF4-FFF2-40B4-BE49-F238E27FC236}">
                <a16:creationId xmlns:a16="http://schemas.microsoft.com/office/drawing/2014/main" id="{221A350A-8218-0469-BFCF-0E3461D3F4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0821" y="477517"/>
            <a:ext cx="4582158" cy="1485900"/>
          </a:xfrm>
          <a:prstGeom prst="rect">
            <a:avLst/>
          </a:prstGeom>
          <a:noFill/>
          <a:ln w="190496" cap="sq">
            <a:solidFill>
              <a:srgbClr val="C8C6BD"/>
            </a:solidFill>
            <a:prstDash val="solid"/>
            <a:miter/>
          </a:ln>
          <a:effectLst>
            <a:outerShdw dir="16200000" algn="tl">
              <a:srgbClr val="000000">
                <a:alpha val="43000"/>
              </a:srgbClr>
            </a:outerShdw>
          </a:effec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Diagram 4">
            <a:extLst>
              <a:ext uri="{FF2B5EF4-FFF2-40B4-BE49-F238E27FC236}">
                <a16:creationId xmlns:a16="http://schemas.microsoft.com/office/drawing/2014/main" id="{94C42D20-9B38-459E-A688-4EB7EA8B5794}"/>
              </a:ext>
            </a:extLst>
          </p:cNvPr>
          <p:cNvGrpSpPr/>
          <p:nvPr/>
        </p:nvGrpSpPr>
        <p:grpSpPr>
          <a:xfrm>
            <a:off x="2286000" y="1085219"/>
            <a:ext cx="4572000" cy="4572000"/>
            <a:chOff x="2286000" y="1085219"/>
            <a:chExt cx="4572000" cy="4572000"/>
          </a:xfrm>
        </p:grpSpPr>
        <p:sp>
          <p:nvSpPr>
            <p:cNvPr id="3" name="Freeform: Shape 2">
              <a:extLst>
                <a:ext uri="{FF2B5EF4-FFF2-40B4-BE49-F238E27FC236}">
                  <a16:creationId xmlns:a16="http://schemas.microsoft.com/office/drawing/2014/main" id="{5F5F3EB8-E0B6-92C0-564D-986B7B889205}"/>
                </a:ext>
              </a:extLst>
            </p:cNvPr>
            <p:cNvSpPr/>
            <p:nvPr/>
          </p:nvSpPr>
          <p:spPr>
            <a:xfrm>
              <a:off x="2286000" y="1085219"/>
              <a:ext cx="4572000" cy="45720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val f7"/>
                <a:gd name="f15" fmla="+- 2700000 f2 0"/>
                <a:gd name="f16" fmla="*/ f9 f1 1"/>
                <a:gd name="f17" fmla="*/ f10 f1 1"/>
                <a:gd name="f18" fmla="?: f11 f4 1"/>
                <a:gd name="f19" fmla="?: f12 f5 1"/>
                <a:gd name="f20" fmla="?: f13 f6 1"/>
                <a:gd name="f21" fmla="*/ f15 f8 1"/>
                <a:gd name="f22" fmla="*/ f16 1 f3"/>
                <a:gd name="f23" fmla="*/ f17 1 f3"/>
                <a:gd name="f24" fmla="*/ f18 1 21600"/>
                <a:gd name="f25" fmla="*/ f19 1 21600"/>
                <a:gd name="f26" fmla="*/ 21600 f18 1"/>
                <a:gd name="f27" fmla="*/ 21600 f19 1"/>
                <a:gd name="f28" fmla="*/ f21 1 f1"/>
                <a:gd name="f29" fmla="+- f22 0 f2"/>
                <a:gd name="f30" fmla="+- f23 0 f2"/>
                <a:gd name="f31" fmla="min f25 f24"/>
                <a:gd name="f32" fmla="*/ f26 1 f20"/>
                <a:gd name="f33" fmla="*/ f27 1 f20"/>
                <a:gd name="f34" fmla="+- 0 0 f28"/>
                <a:gd name="f35" fmla="val f32"/>
                <a:gd name="f36" fmla="val f33"/>
                <a:gd name="f37" fmla="+- 0 0 f34"/>
                <a:gd name="f38" fmla="*/ f14 f31 1"/>
                <a:gd name="f39" fmla="+- f36 0 f14"/>
                <a:gd name="f40" fmla="+- f35 0 f14"/>
                <a:gd name="f41" fmla="*/ f37 f1 1"/>
                <a:gd name="f42" fmla="*/ f39 1 2"/>
                <a:gd name="f43" fmla="*/ f40 1 2"/>
                <a:gd name="f44" fmla="*/ f41 1 f8"/>
                <a:gd name="f45" fmla="+- f14 f42 0"/>
                <a:gd name="f46" fmla="+- f14 f43 0"/>
                <a:gd name="f47" fmla="+- f44 0 f2"/>
                <a:gd name="f48" fmla="*/ f43 f31 1"/>
                <a:gd name="f49" fmla="*/ f42 f31 1"/>
                <a:gd name="f50" fmla="cos 1 f47"/>
                <a:gd name="f51" fmla="sin 1 f47"/>
                <a:gd name="f52" fmla="*/ f45 f31 1"/>
                <a:gd name="f53" fmla="+- 0 0 f50"/>
                <a:gd name="f54" fmla="+- 0 0 f51"/>
                <a:gd name="f55" fmla="+- 0 0 f53"/>
                <a:gd name="f56" fmla="+- 0 0 f54"/>
                <a:gd name="f57" fmla="*/ f55 f43 1"/>
                <a:gd name="f58" fmla="*/ f56 f42 1"/>
                <a:gd name="f59" fmla="+- f46 0 f57"/>
                <a:gd name="f60" fmla="+- f46 f57 0"/>
                <a:gd name="f61" fmla="+- f45 0 f58"/>
                <a:gd name="f62" fmla="+- f45 f58 0"/>
                <a:gd name="f63" fmla="*/ f59 f31 1"/>
                <a:gd name="f64" fmla="*/ f61 f31 1"/>
                <a:gd name="f65" fmla="*/ f60 f31 1"/>
                <a:gd name="f66" fmla="*/ f62 f3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63" y="f64"/>
                </a:cxn>
                <a:cxn ang="f30">
                  <a:pos x="f63" y="f66"/>
                </a:cxn>
                <a:cxn ang="f30">
                  <a:pos x="f65" y="f66"/>
                </a:cxn>
                <a:cxn ang="f29">
                  <a:pos x="f65" y="f64"/>
                </a:cxn>
              </a:cxnLst>
              <a:rect l="f63" t="f64" r="f65" b="f66"/>
              <a:pathLst>
                <a:path>
                  <a:moveTo>
                    <a:pt x="f38" y="f52"/>
                  </a:moveTo>
                  <a:arcTo wR="f48" hR="f49" stAng="f1" swAng="f0"/>
                  <a:close/>
                </a:path>
              </a:pathLst>
            </a:custGeom>
            <a:blipFill>
              <a:blip r:embed="rId2">
                <a:alphaModFix/>
              </a:blip>
              <a:stretch>
                <a:fillRect/>
              </a:stretch>
            </a:blipFill>
            <a:ln w="15873" cap="rnd">
              <a:solidFill>
                <a:srgbClr val="FFFFFF"/>
              </a:solidFill>
              <a:prstDash val="solid"/>
            </a:ln>
          </p:spPr>
          <p:txBody>
            <a:bodyPr lIns="0" tIns="0" rIns="0" bIns="0"/>
            <a:lstStyle/>
            <a:p>
              <a:endParaRPr lang="en-US"/>
            </a:p>
          </p:txBody>
        </p:sp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2FD57FD0-18DC-B32C-D1A9-D2402C4F26C3}"/>
                </a:ext>
              </a:extLst>
            </p:cNvPr>
            <p:cNvSpPr/>
            <p:nvPr/>
          </p:nvSpPr>
          <p:spPr>
            <a:xfrm>
              <a:off x="3108960" y="3512951"/>
              <a:ext cx="2926080" cy="1508760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2926080"/>
                <a:gd name="f7" fmla="val 1508760"/>
                <a:gd name="f8" fmla="+- 0 0 -90"/>
                <a:gd name="f9" fmla="*/ f3 1 2926080"/>
                <a:gd name="f10" fmla="*/ f4 1 1508760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2926080"/>
                <a:gd name="f19" fmla="*/ f15 1 1508760"/>
                <a:gd name="f20" fmla="*/ 0 f16 1"/>
                <a:gd name="f21" fmla="*/ 0 f15 1"/>
                <a:gd name="f22" fmla="*/ 2926080 f16 1"/>
                <a:gd name="f23" fmla="*/ 1508760 f15 1"/>
                <a:gd name="f24" fmla="+- f17 0 f1"/>
                <a:gd name="f25" fmla="*/ f20 1 2926080"/>
                <a:gd name="f26" fmla="*/ f21 1 1508760"/>
                <a:gd name="f27" fmla="*/ f22 1 2926080"/>
                <a:gd name="f28" fmla="*/ f23 1 1508760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2926080" h="1508760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rnd">
              <a:noFill/>
              <a:prstDash val="solid"/>
            </a:ln>
          </p:spPr>
          <p:txBody>
            <a:bodyPr vert="horz" wrap="square" lIns="0" tIns="0" rIns="0" bIns="0" anchor="b" anchorCtr="1" compatLnSpc="1">
              <a:noAutofit/>
            </a:bodyPr>
            <a:lstStyle/>
            <a:p>
              <a:pPr marL="0" marR="0" lvl="0" indent="0" algn="ctr" defTabSz="288924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27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6500" b="0" i="0" u="none" strike="noStrike" kern="1200" cap="none" spc="0" baseline="0">
                <a:solidFill>
                  <a:srgbClr val="FFFFFF"/>
                </a:solidFill>
                <a:uFillTx/>
                <a:latin typeface="Corbel"/>
              </a:endParaRPr>
            </a:p>
          </p:txBody>
        </p:sp>
      </p:grpSp>
    </p:spTree>
  </p:cSld>
  <p:clrMapOvr>
    <a:masterClrMapping/>
  </p:clrMapOvr>
</p:sld>
</file>

<file path=ppt/theme/theme1.xml><?xml version="1.0" encoding="utf-8"?>
<a:theme xmlns:a="http://schemas.openxmlformats.org/drawingml/2006/main" name="Parallax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Office%20Theme%202013%20-%202022</Template>
  <TotalTime>4617</TotalTime>
  <Words>460</Words>
  <Application>Microsoft Office PowerPoint</Application>
  <PresentationFormat>On-screen Show (4:3)</PresentationFormat>
  <Paragraphs>88</Paragraphs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Parallax</vt:lpstr>
      <vt:lpstr>DEVELOPING RELATIONSHIPS AND  WORKPLACE ACHIEVEMENT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DEVELOPING RELATIONSHIPS AND  WORKPLACE ACHIEVEMENT   </dc:title>
  <dc:creator>Artiola</dc:creator>
  <cp:lastModifiedBy>Artiola Stana (2121201)</cp:lastModifiedBy>
  <cp:revision>13</cp:revision>
  <dcterms:created xsi:type="dcterms:W3CDTF">2023-07-14T13:10:12Z</dcterms:created>
  <dcterms:modified xsi:type="dcterms:W3CDTF">2023-07-21T14:57:33Z</dcterms:modified>
</cp:coreProperties>
</file>