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1"/>
  </p:notesMasterIdLst>
  <p:handoutMasterIdLst>
    <p:handoutMasterId r:id="rId12"/>
  </p:handoutMasterIdLst>
  <p:sldIdLst>
    <p:sldId id="264" r:id="rId5"/>
    <p:sldId id="313" r:id="rId6"/>
    <p:sldId id="314" r:id="rId7"/>
    <p:sldId id="312" r:id="rId8"/>
    <p:sldId id="315" r:id="rId9"/>
    <p:sldId id="316" r:id="rId10"/>
  </p:sldIdLst>
  <p:sldSz cx="12192000" cy="6858000"/>
  <p:notesSz cx="7102475" cy="9388475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38" d="100"/>
          <a:sy n="38" d="100"/>
        </p:scale>
        <p:origin x="12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2082" y="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zabeth King (1907567)" userId="4e439e5c-5218-42d8-964f-6a4e5daff3d8" providerId="ADAL" clId="{D4779D31-6EEA-4BE0-A164-8CE7C3F5FAF3}"/>
    <pc:docChg chg="delSld modSld modNotesMaster modHandout">
      <pc:chgData name="Elizabeth King (1907567)" userId="4e439e5c-5218-42d8-964f-6a4e5daff3d8" providerId="ADAL" clId="{D4779D31-6EEA-4BE0-A164-8CE7C3F5FAF3}" dt="2020-10-29T05:35:39.861" v="63"/>
      <pc:docMkLst>
        <pc:docMk/>
      </pc:docMkLst>
      <pc:sldChg chg="addSp delSp modSp">
        <pc:chgData name="Elizabeth King (1907567)" userId="4e439e5c-5218-42d8-964f-6a4e5daff3d8" providerId="ADAL" clId="{D4779D31-6EEA-4BE0-A164-8CE7C3F5FAF3}" dt="2020-10-29T05:29:13.280" v="49" actId="20577"/>
        <pc:sldMkLst>
          <pc:docMk/>
          <pc:sldMk cId="3079088333" sldId="313"/>
        </pc:sldMkLst>
        <pc:spChg chg="del mod">
          <ac:chgData name="Elizabeth King (1907567)" userId="4e439e5c-5218-42d8-964f-6a4e5daff3d8" providerId="ADAL" clId="{D4779D31-6EEA-4BE0-A164-8CE7C3F5FAF3}" dt="2020-10-29T05:15:48.201" v="2"/>
          <ac:spMkLst>
            <pc:docMk/>
            <pc:sldMk cId="3079088333" sldId="313"/>
            <ac:spMk id="3" creationId="{2651BC32-46AA-4CB6-8AC0-669AA9E528A8}"/>
          </ac:spMkLst>
        </pc:spChg>
        <pc:spChg chg="add mod">
          <ac:chgData name="Elizabeth King (1907567)" userId="4e439e5c-5218-42d8-964f-6a4e5daff3d8" providerId="ADAL" clId="{D4779D31-6EEA-4BE0-A164-8CE7C3F5FAF3}" dt="2020-10-29T05:29:13.280" v="49" actId="20577"/>
          <ac:spMkLst>
            <pc:docMk/>
            <pc:sldMk cId="3079088333" sldId="313"/>
            <ac:spMk id="4" creationId="{205457EC-071A-47AA-B816-A3329B8A74CA}"/>
          </ac:spMkLst>
        </pc:spChg>
        <pc:picChg chg="add mod">
          <ac:chgData name="Elizabeth King (1907567)" userId="4e439e5c-5218-42d8-964f-6a4e5daff3d8" providerId="ADAL" clId="{D4779D31-6EEA-4BE0-A164-8CE7C3F5FAF3}" dt="2020-10-29T05:19:24.113" v="15" actId="1076"/>
          <ac:picMkLst>
            <pc:docMk/>
            <pc:sldMk cId="3079088333" sldId="313"/>
            <ac:picMk id="1026" creationId="{14BE09A9-A8FA-4552-90F1-632E7C8B07E6}"/>
          </ac:picMkLst>
        </pc:picChg>
        <pc:picChg chg="add mod">
          <ac:chgData name="Elizabeth King (1907567)" userId="4e439e5c-5218-42d8-964f-6a4e5daff3d8" providerId="ADAL" clId="{D4779D31-6EEA-4BE0-A164-8CE7C3F5FAF3}" dt="2020-10-29T05:28:25.437" v="30" actId="14100"/>
          <ac:picMkLst>
            <pc:docMk/>
            <pc:sldMk cId="3079088333" sldId="313"/>
            <ac:picMk id="1028" creationId="{90598381-35AB-4F81-B061-50F162AED1ED}"/>
          </ac:picMkLst>
        </pc:picChg>
      </pc:sldChg>
      <pc:sldChg chg="delSp modSp">
        <pc:chgData name="Elizabeth King (1907567)" userId="4e439e5c-5218-42d8-964f-6a4e5daff3d8" providerId="ADAL" clId="{D4779D31-6EEA-4BE0-A164-8CE7C3F5FAF3}" dt="2020-10-29T05:29:58.985" v="59"/>
        <pc:sldMkLst>
          <pc:docMk/>
          <pc:sldMk cId="7032814" sldId="314"/>
        </pc:sldMkLst>
        <pc:spChg chg="mod">
          <ac:chgData name="Elizabeth King (1907567)" userId="4e439e5c-5218-42d8-964f-6a4e5daff3d8" providerId="ADAL" clId="{D4779D31-6EEA-4BE0-A164-8CE7C3F5FAF3}" dt="2020-10-29T05:29:46.585" v="53" actId="1076"/>
          <ac:spMkLst>
            <pc:docMk/>
            <pc:sldMk cId="7032814" sldId="314"/>
            <ac:spMk id="2" creationId="{5AEDDE87-A721-4623-80E8-266DCAA81D61}"/>
          </ac:spMkLst>
        </pc:spChg>
        <pc:spChg chg="del mod">
          <ac:chgData name="Elizabeth King (1907567)" userId="4e439e5c-5218-42d8-964f-6a4e5daff3d8" providerId="ADAL" clId="{D4779D31-6EEA-4BE0-A164-8CE7C3F5FAF3}" dt="2020-10-29T05:29:58.985" v="59"/>
          <ac:spMkLst>
            <pc:docMk/>
            <pc:sldMk cId="7032814" sldId="314"/>
            <ac:spMk id="3" creationId="{1B81A872-8C88-45F3-8EB5-241C2329FC9B}"/>
          </ac:spMkLst>
        </pc:spChg>
        <pc:spChg chg="del mod">
          <ac:chgData name="Elizabeth King (1907567)" userId="4e439e5c-5218-42d8-964f-6a4e5daff3d8" providerId="ADAL" clId="{D4779D31-6EEA-4BE0-A164-8CE7C3F5FAF3}" dt="2020-10-29T05:29:58.985" v="57"/>
          <ac:spMkLst>
            <pc:docMk/>
            <pc:sldMk cId="7032814" sldId="314"/>
            <ac:spMk id="4" creationId="{085F1902-5191-4B37-9E37-289247CFD6EF}"/>
          </ac:spMkLst>
        </pc:spChg>
        <pc:picChg chg="mod">
          <ac:chgData name="Elizabeth King (1907567)" userId="4e439e5c-5218-42d8-964f-6a4e5daff3d8" providerId="ADAL" clId="{D4779D31-6EEA-4BE0-A164-8CE7C3F5FAF3}" dt="2020-10-29T05:29:57.225" v="55" actId="1076"/>
          <ac:picMkLst>
            <pc:docMk/>
            <pc:sldMk cId="7032814" sldId="314"/>
            <ac:picMk id="1026" creationId="{FF33F361-B61F-472F-AF9E-F326CE8B8609}"/>
          </ac:picMkLst>
        </pc:picChg>
      </pc:sldChg>
      <pc:sldChg chg="delSp modSp">
        <pc:chgData name="Elizabeth King (1907567)" userId="4e439e5c-5218-42d8-964f-6a4e5daff3d8" providerId="ADAL" clId="{D4779D31-6EEA-4BE0-A164-8CE7C3F5FAF3}" dt="2020-10-29T05:30:13.345" v="62"/>
        <pc:sldMkLst>
          <pc:docMk/>
          <pc:sldMk cId="1384956303" sldId="315"/>
        </pc:sldMkLst>
        <pc:spChg chg="del mod">
          <ac:chgData name="Elizabeth King (1907567)" userId="4e439e5c-5218-42d8-964f-6a4e5daff3d8" providerId="ADAL" clId="{D4779D31-6EEA-4BE0-A164-8CE7C3F5FAF3}" dt="2020-10-29T05:30:13.345" v="62"/>
          <ac:spMkLst>
            <pc:docMk/>
            <pc:sldMk cId="1384956303" sldId="315"/>
            <ac:spMk id="12" creationId="{4B22B3EB-1507-415C-A6D6-7842145A5425}"/>
          </ac:spMkLst>
        </pc:spChg>
      </pc:sldChg>
      <pc:sldChg chg="modSp">
        <pc:chgData name="Elizabeth King (1907567)" userId="4e439e5c-5218-42d8-964f-6a4e5daff3d8" providerId="ADAL" clId="{D4779D31-6EEA-4BE0-A164-8CE7C3F5FAF3}" dt="2020-10-29T05:27:52.751" v="28" actId="20577"/>
        <pc:sldMkLst>
          <pc:docMk/>
          <pc:sldMk cId="942636796" sldId="316"/>
        </pc:sldMkLst>
        <pc:spChg chg="mod">
          <ac:chgData name="Elizabeth King (1907567)" userId="4e439e5c-5218-42d8-964f-6a4e5daff3d8" providerId="ADAL" clId="{D4779D31-6EEA-4BE0-A164-8CE7C3F5FAF3}" dt="2020-10-29T05:27:52.751" v="28" actId="20577"/>
          <ac:spMkLst>
            <pc:docMk/>
            <pc:sldMk cId="942636796" sldId="316"/>
            <ac:spMk id="3" creationId="{4DA1F500-0184-419B-A0E1-FCF9EA5485FF}"/>
          </ac:spMkLst>
        </pc:spChg>
      </pc:sldChg>
      <pc:sldChg chg="del">
        <pc:chgData name="Elizabeth King (1907567)" userId="4e439e5c-5218-42d8-964f-6a4e5daff3d8" providerId="ADAL" clId="{D4779D31-6EEA-4BE0-A164-8CE7C3F5FAF3}" dt="2020-10-29T05:09:58.355" v="0" actId="2696"/>
        <pc:sldMkLst>
          <pc:docMk/>
          <pc:sldMk cId="4167409418" sldId="31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4718840-DCDA-46D6-973B-114FDF4E1ED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40" cy="471055"/>
          </a:xfrm>
          <a:prstGeom prst="rect">
            <a:avLst/>
          </a:prstGeom>
        </p:spPr>
        <p:txBody>
          <a:bodyPr vert="horz" lIns="96606" tIns="48303" rIns="96606" bIns="48303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48B718-FB3D-4201-B861-84F6CB78C8A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092" y="0"/>
            <a:ext cx="3077740" cy="471055"/>
          </a:xfrm>
          <a:prstGeom prst="rect">
            <a:avLst/>
          </a:prstGeom>
        </p:spPr>
        <p:txBody>
          <a:bodyPr vert="horz" lIns="96606" tIns="48303" rIns="96606" bIns="48303" rtlCol="0"/>
          <a:lstStyle>
            <a:lvl1pPr algn="r">
              <a:defRPr sz="1300"/>
            </a:lvl1pPr>
          </a:lstStyle>
          <a:p>
            <a:fld id="{5F0E75C7-E198-4A96-A1E5-4DD0B3B44FD8}" type="datetime1">
              <a:rPr lang="en-GB" smtClean="0"/>
              <a:t>28/10/2020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73306F-B97F-4579-9BD9-7B65EA02EEA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917422"/>
            <a:ext cx="3077740" cy="471053"/>
          </a:xfrm>
          <a:prstGeom prst="rect">
            <a:avLst/>
          </a:prstGeom>
        </p:spPr>
        <p:txBody>
          <a:bodyPr vert="horz" lIns="96606" tIns="48303" rIns="96606" bIns="48303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F88A1B-3E5C-4A6B-9121-7E5F2245662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092" y="8917422"/>
            <a:ext cx="3077740" cy="471053"/>
          </a:xfrm>
          <a:prstGeom prst="rect">
            <a:avLst/>
          </a:prstGeom>
        </p:spPr>
        <p:txBody>
          <a:bodyPr vert="horz" lIns="96606" tIns="48303" rIns="96606" bIns="48303" rtlCol="0" anchor="b"/>
          <a:lstStyle>
            <a:lvl1pPr algn="r">
              <a:defRPr sz="1300"/>
            </a:lvl1pPr>
          </a:lstStyle>
          <a:p>
            <a:fld id="{352DF0D0-7BFE-4259-921D-205369748D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75517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40" cy="471055"/>
          </a:xfrm>
          <a:prstGeom prst="rect">
            <a:avLst/>
          </a:prstGeom>
        </p:spPr>
        <p:txBody>
          <a:bodyPr vert="horz" lIns="96606" tIns="48303" rIns="96606" bIns="48303" rtlCol="0"/>
          <a:lstStyle>
            <a:lvl1pPr algn="l">
              <a:defRPr sz="13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40" cy="471055"/>
          </a:xfrm>
          <a:prstGeom prst="rect">
            <a:avLst/>
          </a:prstGeom>
        </p:spPr>
        <p:txBody>
          <a:bodyPr vert="horz" lIns="96606" tIns="48303" rIns="96606" bIns="48303" rtlCol="0"/>
          <a:lstStyle>
            <a:lvl1pPr algn="r">
              <a:defRPr sz="1300"/>
            </a:lvl1pPr>
          </a:lstStyle>
          <a:p>
            <a:pPr rtl="0"/>
            <a:fld id="{2247F3E1-8B84-4E52-B0BB-0F93D3B261C5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32450" cy="3168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06" tIns="48303" rIns="96606" bIns="48303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518204"/>
            <a:ext cx="5681980" cy="3696712"/>
          </a:xfrm>
          <a:prstGeom prst="rect">
            <a:avLst/>
          </a:prstGeom>
        </p:spPr>
        <p:txBody>
          <a:bodyPr vert="horz" lIns="96606" tIns="48303" rIns="96606" bIns="48303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7422"/>
            <a:ext cx="3077740" cy="471053"/>
          </a:xfrm>
          <a:prstGeom prst="rect">
            <a:avLst/>
          </a:prstGeom>
        </p:spPr>
        <p:txBody>
          <a:bodyPr vert="horz" lIns="96606" tIns="48303" rIns="96606" bIns="48303" rtlCol="0" anchor="b"/>
          <a:lstStyle>
            <a:lvl1pPr algn="l">
              <a:defRPr sz="13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917422"/>
            <a:ext cx="3077740" cy="471053"/>
          </a:xfrm>
          <a:prstGeom prst="rect">
            <a:avLst/>
          </a:prstGeom>
        </p:spPr>
        <p:txBody>
          <a:bodyPr vert="horz" lIns="96606" tIns="48303" rIns="96606" bIns="48303" rtlCol="0" anchor="b"/>
          <a:lstStyle>
            <a:lvl1pPr algn="r">
              <a:defRPr sz="1300"/>
            </a:lvl1pPr>
          </a:lstStyle>
          <a:p>
            <a:pPr rtl="0"/>
            <a:fld id="{86456DE3-4E01-4AFD-AD42-42312842ED8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0296159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defTabSz="966064">
              <a:defRPr/>
            </a:pPr>
            <a:fld id="{33AEA074-24A7-4657-AE02-A51F68EA6AA2}" type="slidenum">
              <a:rPr lang="en-GB">
                <a:solidFill>
                  <a:prstClr val="black"/>
                </a:solidFill>
                <a:latin typeface="Calibri" panose="020F0502020204030204"/>
              </a:rPr>
              <a:pPr defTabSz="966064">
                <a:defRPr/>
              </a:pPr>
              <a:t>1</a:t>
            </a:fld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49870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6456DE3-4E01-4AFD-AD42-42312842ED89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221930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6456DE3-4E01-4AFD-AD42-42312842ED89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421623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defTabSz="966064">
              <a:defRPr/>
            </a:pPr>
            <a:fld id="{33AEA074-24A7-4657-AE02-A51F68EA6AA2}" type="slidenum">
              <a:rPr lang="en-GB">
                <a:solidFill>
                  <a:prstClr val="black"/>
                </a:solidFill>
                <a:latin typeface="Calibri" panose="020F0502020204030204"/>
              </a:rPr>
              <a:pPr defTabSz="966064">
                <a:defRPr/>
              </a:pPr>
              <a:t>4</a:t>
            </a:fld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71904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5D223677-9DF0-47CB-BB24-B11152D798D4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8470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43997F4-A468-40E9-BCF6-EF7FF3F8344E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7588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FE43C701-8735-4CF1-B07A-1809AC2E3CB0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69732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E1EE48-91CF-4F21-8D27-BE9097769ECB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00582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D0B691-2014-43BD-8ABF-BCB15B1858AB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207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75DCE9-31B6-4BC2-ADD4-DC840E495B33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7358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4D07AA-F045-4575-BD5F-AA661E37CFA2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753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6422A4A1-8145-4C03-9D4F-FE8B0ED8FABE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3216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7C7290F0-4055-4D3F-B72D-3DC434F553DA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9103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2BF5BC17-3DB2-4545-8C14-992271BBA8D7}" type="datetime1">
              <a:rPr lang="en-GB" noProof="0" smtClean="0"/>
              <a:t>28/10/2020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209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9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Rectangle 87">
            <a:extLst>
              <a:ext uri="{FF2B5EF4-FFF2-40B4-BE49-F238E27FC236}">
                <a16:creationId xmlns:a16="http://schemas.microsoft.com/office/drawing/2014/main" id="{9D879A56-BA4A-47BE-B8EA-643910D69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86" name="Rectangle 89">
            <a:extLst>
              <a:ext uri="{FF2B5EF4-FFF2-40B4-BE49-F238E27FC236}">
                <a16:creationId xmlns:a16="http://schemas.microsoft.com/office/drawing/2014/main" id="{68E7D62B-6F82-4DD0-9764-C143AEAAC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3249" y="1348844"/>
            <a:ext cx="5716338" cy="3042706"/>
          </a:xfrm>
        </p:spPr>
        <p:txBody>
          <a:bodyPr rtlCol="0">
            <a:normAutofit/>
          </a:bodyPr>
          <a:lstStyle/>
          <a:p>
            <a:r>
              <a:rPr lang="en-GB" sz="5600" b="1" noProof="1"/>
              <a:t>MARKETING PLAN</a:t>
            </a:r>
            <a:br>
              <a:rPr lang="en-GB" sz="5600" b="1" noProof="1"/>
            </a:br>
            <a:r>
              <a:rPr lang="en-GB" sz="5600" b="1" noProof="1"/>
              <a:t>PRESENTATION</a:t>
            </a:r>
            <a:br>
              <a:rPr lang="en-GB" sz="5600" noProof="1"/>
            </a:br>
            <a:r>
              <a:rPr lang="en-GB" sz="5600" noProof="1"/>
              <a:t>BMSP5003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3786" y="4682062"/>
            <a:ext cx="5355264" cy="9509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1"/>
              <a:t>ELIZABETH KING</a:t>
            </a:r>
          </a:p>
          <a:p>
            <a:pPr>
              <a:spcAft>
                <a:spcPts val="600"/>
              </a:spcAft>
            </a:pPr>
            <a:r>
              <a:rPr lang="en-GB" noProof="1"/>
              <a:t>1907567</a:t>
            </a:r>
          </a:p>
        </p:txBody>
      </p:sp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10" r="25142"/>
          <a:stretch/>
        </p:blipFill>
        <p:spPr>
          <a:xfrm>
            <a:off x="616737" y="621793"/>
            <a:ext cx="4376501" cy="5614416"/>
          </a:xfrm>
          <a:prstGeom prst="rect">
            <a:avLst/>
          </a:prstGeom>
        </p:spPr>
      </p:pic>
      <p:sp>
        <p:nvSpPr>
          <p:cNvPr id="87" name="Rectangle 91">
            <a:extLst>
              <a:ext uri="{FF2B5EF4-FFF2-40B4-BE49-F238E27FC236}">
                <a16:creationId xmlns:a16="http://schemas.microsoft.com/office/drawing/2014/main" id="{9C283B92-B6AF-4FE0-AF35-F51A6790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89" name="Straight Connector 93">
            <a:extLst>
              <a:ext uri="{FF2B5EF4-FFF2-40B4-BE49-F238E27FC236}">
                <a16:creationId xmlns:a16="http://schemas.microsoft.com/office/drawing/2014/main" id="{9B60A8CB-176B-4FD6-AD24-9D98027E5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5">
            <a:extLst>
              <a:ext uri="{FF2B5EF4-FFF2-40B4-BE49-F238E27FC236}">
                <a16:creationId xmlns:a16="http://schemas.microsoft.com/office/drawing/2014/main" id="{8171CA5D-A004-471D-81F2-0B1381DE6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0682D131-57BB-442B-BD9B-8F06D2B23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2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89CB0-2F03-4E3C-ADBB-570A3BE78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081" y="0"/>
            <a:ext cx="551077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D9D9D9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bg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E1253-8295-4E48-A1DD-8B1F11753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100" dirty="0"/>
              <a:t>COUNTRY MARKET LLANDYSUL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939" y="276008"/>
            <a:ext cx="6146615" cy="6305984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5455" y="438912"/>
            <a:ext cx="5815584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1026" name="Picture 2" descr="Image may contain: text that says &quot;COUNTRY MARKETS COOK CRAFT GROW&quot;">
            <a:extLst>
              <a:ext uri="{FF2B5EF4-FFF2-40B4-BE49-F238E27FC236}">
                <a16:creationId xmlns:a16="http://schemas.microsoft.com/office/drawing/2014/main" id="{14BE09A9-A8FA-4552-90F1-632E7C8B07E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318" y="617739"/>
            <a:ext cx="3979013" cy="176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 photo description available.">
            <a:extLst>
              <a:ext uri="{FF2B5EF4-FFF2-40B4-BE49-F238E27FC236}">
                <a16:creationId xmlns:a16="http://schemas.microsoft.com/office/drawing/2014/main" id="{90598381-35AB-4F81-B061-50F162AED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610" y="2315102"/>
            <a:ext cx="4182699" cy="335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5457EC-071A-47AA-B816-A3329B8A74CA}"/>
              </a:ext>
            </a:extLst>
          </p:cNvPr>
          <p:cNvSpPr txBox="1"/>
          <p:nvPr/>
        </p:nvSpPr>
        <p:spPr>
          <a:xfrm>
            <a:off x="6867318" y="6046372"/>
            <a:ext cx="4668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(Facebook,2020).</a:t>
            </a:r>
          </a:p>
        </p:txBody>
      </p:sp>
    </p:spTree>
    <p:extLst>
      <p:ext uri="{BB962C8B-B14F-4D97-AF65-F5344CB8AC3E}">
        <p14:creationId xmlns:p14="http://schemas.microsoft.com/office/powerpoint/2010/main" val="3079088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rket segmentation types infographic">
            <a:extLst>
              <a:ext uri="{FF2B5EF4-FFF2-40B4-BE49-F238E27FC236}">
                <a16:creationId xmlns:a16="http://schemas.microsoft.com/office/drawing/2014/main" id="{FF33F361-B61F-472F-AF9E-F326CE8B86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67" y="768320"/>
            <a:ext cx="10756605" cy="458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AEDDE87-A721-4623-80E8-266DCAA81D61}"/>
              </a:ext>
            </a:extLst>
          </p:cNvPr>
          <p:cNvSpPr txBox="1"/>
          <p:nvPr/>
        </p:nvSpPr>
        <p:spPr>
          <a:xfrm>
            <a:off x="9090837" y="6013776"/>
            <a:ext cx="3101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(Qualtrics,2020).</a:t>
            </a:r>
          </a:p>
        </p:txBody>
      </p:sp>
    </p:spTree>
    <p:extLst>
      <p:ext uri="{BB962C8B-B14F-4D97-AF65-F5344CB8AC3E}">
        <p14:creationId xmlns:p14="http://schemas.microsoft.com/office/powerpoint/2010/main" val="7032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77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4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581033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1600" cap="all" spc="-100" noProof="1">
                <a:solidFill>
                  <a:schemeClr val="bg1"/>
                </a:solidFill>
              </a:rPr>
              <a:t>The Segmentation,Targeting and posistioning model.</a:t>
            </a:r>
            <a:br>
              <a:rPr lang="en-US" sz="1600" cap="all" spc="-100" noProof="1">
                <a:solidFill>
                  <a:schemeClr val="bg1"/>
                </a:solidFill>
              </a:rPr>
            </a:br>
            <a:r>
              <a:rPr lang="en-US" sz="1600" cap="all" spc="-100" noProof="1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3" name="Picture 73" descr="Diagram&#10;&#10;Description automatically generated">
            <a:extLst>
              <a:ext uri="{FF2B5EF4-FFF2-40B4-BE49-F238E27FC236}">
                <a16:creationId xmlns:a16="http://schemas.microsoft.com/office/drawing/2014/main" id="{0006F41E-8213-4832-BD52-BFA14655603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254" r="254"/>
          <a:stretch/>
        </p:blipFill>
        <p:spPr>
          <a:xfrm>
            <a:off x="5346570" y="855951"/>
            <a:ext cx="6202238" cy="5142972"/>
          </a:xfrm>
          <a:prstGeom prst="rect">
            <a:avLst/>
          </a:prstGeom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4A042145-8757-4008-A31B-725D857696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228433"/>
            <a:ext cx="3144774" cy="366944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30A95A-DC87-478A-BE0E-87846ADBE436}"/>
              </a:ext>
            </a:extLst>
          </p:cNvPr>
          <p:cNvSpPr txBox="1"/>
          <p:nvPr/>
        </p:nvSpPr>
        <p:spPr>
          <a:xfrm>
            <a:off x="6941820" y="6209769"/>
            <a:ext cx="4143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(smartinsights,2020).</a:t>
            </a:r>
          </a:p>
        </p:txBody>
      </p:sp>
    </p:spTree>
    <p:extLst>
      <p:ext uri="{BB962C8B-B14F-4D97-AF65-F5344CB8AC3E}">
        <p14:creationId xmlns:p14="http://schemas.microsoft.com/office/powerpoint/2010/main" val="31922578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B6753F-2450-4E2A-8670-7D75062B9BA6}"/>
              </a:ext>
            </a:extLst>
          </p:cNvPr>
          <p:cNvSpPr txBox="1"/>
          <p:nvPr/>
        </p:nvSpPr>
        <p:spPr>
          <a:xfrm>
            <a:off x="674557" y="734518"/>
            <a:ext cx="3492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ONLINE ADVERTISING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9E7AEC-F1C6-4A28-99C4-F8DACDD30CBD}"/>
              </a:ext>
            </a:extLst>
          </p:cNvPr>
          <p:cNvSpPr txBox="1"/>
          <p:nvPr/>
        </p:nvSpPr>
        <p:spPr>
          <a:xfrm>
            <a:off x="5726243" y="944380"/>
            <a:ext cx="3102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DISPLAY ADS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D42DA6-90F6-46A3-86B1-92DBE3E13668}"/>
              </a:ext>
            </a:extLst>
          </p:cNvPr>
          <p:cNvSpPr txBox="1"/>
          <p:nvPr/>
        </p:nvSpPr>
        <p:spPr>
          <a:xfrm>
            <a:off x="2038662" y="1978702"/>
            <a:ext cx="2983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NEWSPAPERS AND MAGAZINES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848B94-1209-4F25-A946-9B0AF89E4A9A}"/>
              </a:ext>
            </a:extLst>
          </p:cNvPr>
          <p:cNvSpPr txBox="1"/>
          <p:nvPr/>
        </p:nvSpPr>
        <p:spPr>
          <a:xfrm>
            <a:off x="7300210" y="1978702"/>
            <a:ext cx="352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OUTDOOR ADVERTISING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213828-787F-499E-B977-F90250DB245C}"/>
              </a:ext>
            </a:extLst>
          </p:cNvPr>
          <p:cNvSpPr txBox="1"/>
          <p:nvPr/>
        </p:nvSpPr>
        <p:spPr>
          <a:xfrm>
            <a:off x="4739390" y="4232968"/>
            <a:ext cx="27132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RADIO AND PODCASTS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B1DDA5-EC56-4E7F-A873-F42F6F05F77C}"/>
              </a:ext>
            </a:extLst>
          </p:cNvPr>
          <p:cNvSpPr txBox="1"/>
          <p:nvPr/>
        </p:nvSpPr>
        <p:spPr>
          <a:xfrm>
            <a:off x="8019738" y="3824246"/>
            <a:ext cx="2578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DIRECT MAIL AND PERSONAL ADS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2B04B7-6BFD-4D57-A3C1-DE9157A1558A}"/>
              </a:ext>
            </a:extLst>
          </p:cNvPr>
          <p:cNvSpPr txBox="1"/>
          <p:nvPr/>
        </p:nvSpPr>
        <p:spPr>
          <a:xfrm>
            <a:off x="1214203" y="3429000"/>
            <a:ext cx="2713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VIDEO ADS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F2DC98-2E6E-47ED-9C14-C02C197F3F05}"/>
              </a:ext>
            </a:extLst>
          </p:cNvPr>
          <p:cNvSpPr txBox="1"/>
          <p:nvPr/>
        </p:nvSpPr>
        <p:spPr>
          <a:xfrm>
            <a:off x="1918741" y="4487720"/>
            <a:ext cx="2248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 MARKETING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68A480-ADD8-4A20-8EDC-0C066EA6040D}"/>
              </a:ext>
            </a:extLst>
          </p:cNvPr>
          <p:cNvSpPr txBox="1"/>
          <p:nvPr/>
        </p:nvSpPr>
        <p:spPr>
          <a:xfrm>
            <a:off x="6310859" y="5486400"/>
            <a:ext cx="3162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EVENT MARKETING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A15CD2-017A-43E4-A7AE-9BD95B78DA07}"/>
              </a:ext>
            </a:extLst>
          </p:cNvPr>
          <p:cNvSpPr txBox="1"/>
          <p:nvPr/>
        </p:nvSpPr>
        <p:spPr>
          <a:xfrm>
            <a:off x="4167266" y="2703851"/>
            <a:ext cx="2878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DIFFERENT KINDS OF ADVERTISING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B7C858-E33A-44DC-ACEB-4FDB193E0496}"/>
              </a:ext>
            </a:extLst>
          </p:cNvPr>
          <p:cNvSpPr txBox="1"/>
          <p:nvPr/>
        </p:nvSpPr>
        <p:spPr>
          <a:xfrm>
            <a:off x="8739266" y="5855732"/>
            <a:ext cx="30430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(bizfluent,2020)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DA6BA49-06E1-4A29-A375-3E4A85931E79}"/>
              </a:ext>
            </a:extLst>
          </p:cNvPr>
          <p:cNvCxnSpPr>
            <a:stCxn id="4" idx="2"/>
          </p:cNvCxnSpPr>
          <p:nvPr/>
        </p:nvCxnSpPr>
        <p:spPr>
          <a:xfrm>
            <a:off x="3530184" y="2625033"/>
            <a:ext cx="1209206" cy="5828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B013407-0EC5-4022-9B2E-B4CC8E86D000}"/>
              </a:ext>
            </a:extLst>
          </p:cNvPr>
          <p:cNvCxnSpPr/>
          <p:nvPr/>
        </p:nvCxnSpPr>
        <p:spPr>
          <a:xfrm>
            <a:off x="2998033" y="1103850"/>
            <a:ext cx="2158583" cy="15211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F7472DD-CAD9-4C94-831A-82FE0345C1C4}"/>
              </a:ext>
            </a:extLst>
          </p:cNvPr>
          <p:cNvCxnSpPr/>
          <p:nvPr/>
        </p:nvCxnSpPr>
        <p:spPr>
          <a:xfrm flipH="1">
            <a:off x="5441430" y="1313712"/>
            <a:ext cx="869429" cy="13113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8435B7A-47E6-47B0-A2D9-9D277DC771B3}"/>
              </a:ext>
            </a:extLst>
          </p:cNvPr>
          <p:cNvCxnSpPr/>
          <p:nvPr/>
        </p:nvCxnSpPr>
        <p:spPr>
          <a:xfrm flipH="1">
            <a:off x="6805534" y="2348034"/>
            <a:ext cx="929391" cy="560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BBCD1EF-4F9F-43A2-BB25-84E930365C92}"/>
              </a:ext>
            </a:extLst>
          </p:cNvPr>
          <p:cNvCxnSpPr>
            <a:stCxn id="7" idx="1"/>
          </p:cNvCxnSpPr>
          <p:nvPr/>
        </p:nvCxnSpPr>
        <p:spPr>
          <a:xfrm flipH="1" flipV="1">
            <a:off x="6310859" y="3350182"/>
            <a:ext cx="1708879" cy="7972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08211BB-4FF0-4F19-A850-30F71693C2C3}"/>
              </a:ext>
            </a:extLst>
          </p:cNvPr>
          <p:cNvCxnSpPr/>
          <p:nvPr/>
        </p:nvCxnSpPr>
        <p:spPr>
          <a:xfrm flipV="1">
            <a:off x="2743200" y="3350182"/>
            <a:ext cx="1888761" cy="4481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1D5937C-E7AA-413F-BC8F-0DC5E9421F89}"/>
              </a:ext>
            </a:extLst>
          </p:cNvPr>
          <p:cNvCxnSpPr>
            <a:endCxn id="11" idx="2"/>
          </p:cNvCxnSpPr>
          <p:nvPr/>
        </p:nvCxnSpPr>
        <p:spPr>
          <a:xfrm flipV="1">
            <a:off x="5606321" y="3350182"/>
            <a:ext cx="1" cy="8827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242E877-DD9A-408F-8AA4-E9B0A572674F}"/>
              </a:ext>
            </a:extLst>
          </p:cNvPr>
          <p:cNvCxnSpPr/>
          <p:nvPr/>
        </p:nvCxnSpPr>
        <p:spPr>
          <a:xfrm flipV="1">
            <a:off x="3530184" y="3350182"/>
            <a:ext cx="1626432" cy="1137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334519B2-40C2-443C-818D-8E2976A8C5E2}"/>
              </a:ext>
            </a:extLst>
          </p:cNvPr>
          <p:cNvCxnSpPr/>
          <p:nvPr/>
        </p:nvCxnSpPr>
        <p:spPr>
          <a:xfrm flipH="1" flipV="1">
            <a:off x="6096000" y="3350182"/>
            <a:ext cx="1464041" cy="21362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95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764C8C-62A9-4C85-99DF-F6F6C3464152}"/>
              </a:ext>
            </a:extLst>
          </p:cNvPr>
          <p:cNvSpPr txBox="1"/>
          <p:nvPr/>
        </p:nvSpPr>
        <p:spPr>
          <a:xfrm>
            <a:off x="3013023" y="809469"/>
            <a:ext cx="5591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REFERENCES</a:t>
            </a:r>
          </a:p>
          <a:p>
            <a:pPr algn="ctr"/>
            <a:endParaRPr lang="en-GB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A1F500-0184-419B-A0E1-FCF9EA5485FF}"/>
              </a:ext>
            </a:extLst>
          </p:cNvPr>
          <p:cNvSpPr txBox="1"/>
          <p:nvPr/>
        </p:nvSpPr>
        <p:spPr>
          <a:xfrm>
            <a:off x="734518" y="2083633"/>
            <a:ext cx="108228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Lamarco,N. (21st November 2018). </a:t>
            </a:r>
            <a:r>
              <a:rPr lang="en-GB" i="1" dirty="0"/>
              <a:t>marketing.</a:t>
            </a:r>
            <a:r>
              <a:rPr lang="en-GB" dirty="0"/>
              <a:t> Available: www.bizfluent.com. Last accessed 26 October 2020.</a:t>
            </a:r>
            <a:r>
              <a:rPr lang="en-US" dirty="0"/>
              <a:t> unknown. (2020). </a:t>
            </a:r>
            <a:r>
              <a:rPr lang="en-US" i="1" dirty="0"/>
              <a:t>market.</a:t>
            </a:r>
            <a:r>
              <a:rPr lang="en-US" dirty="0"/>
              <a:t> Available: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 https://www.facebook.com/llandysulcountrymarket. Last accessed 28th </a:t>
            </a:r>
            <a:r>
              <a:rPr lang="en-US" dirty="0" err="1"/>
              <a:t>october</a:t>
            </a:r>
            <a:r>
              <a:rPr lang="en-US" dirty="0"/>
              <a:t> 2020.</a:t>
            </a: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r>
              <a:rPr lang="en-GB" dirty="0"/>
              <a:t>3. unknown. (2019). </a:t>
            </a:r>
            <a:r>
              <a:rPr lang="en-GB" i="1" dirty="0"/>
              <a:t>marketing.</a:t>
            </a:r>
            <a:r>
              <a:rPr lang="en-GB" dirty="0"/>
              <a:t> Available: www.lotame.com. Last accessed 26 October 2020.</a:t>
            </a:r>
          </a:p>
          <a:p>
            <a:endParaRPr lang="en-GB" dirty="0"/>
          </a:p>
          <a:p>
            <a:r>
              <a:rPr lang="en-GB" dirty="0"/>
              <a:t>4. unknown. (2020). </a:t>
            </a:r>
            <a:r>
              <a:rPr lang="en-GB" i="1" dirty="0"/>
              <a:t>marketing.</a:t>
            </a:r>
            <a:r>
              <a:rPr lang="en-GB" dirty="0"/>
              <a:t> Available: www.qualtrics.com. Last accessed 26 October 2020.</a:t>
            </a:r>
          </a:p>
          <a:p>
            <a:endParaRPr lang="en-GB" dirty="0"/>
          </a:p>
          <a:p>
            <a:r>
              <a:rPr lang="en-GB" dirty="0"/>
              <a:t>5. unknown. (2020). </a:t>
            </a:r>
            <a:r>
              <a:rPr lang="en-GB" i="1" dirty="0"/>
              <a:t>marketing.</a:t>
            </a:r>
            <a:r>
              <a:rPr lang="en-GB" dirty="0"/>
              <a:t> Available: www.smartinsights.com. Last accessed 26 October 2020.</a:t>
            </a:r>
          </a:p>
          <a:p>
            <a:endParaRPr lang="en-GB" dirty="0"/>
          </a:p>
          <a:p>
            <a:r>
              <a:rPr lang="en-GB" dirty="0"/>
              <a:t>6. unknown. (2020). </a:t>
            </a:r>
            <a:r>
              <a:rPr lang="en-GB" i="1" dirty="0"/>
              <a:t>marketing.</a:t>
            </a:r>
            <a:r>
              <a:rPr lang="en-GB" dirty="0"/>
              <a:t> Available: www.thebalancemb.com. Last accessed 26 </a:t>
            </a:r>
            <a:r>
              <a:rPr lang="en-GB" dirty="0" err="1"/>
              <a:t>october</a:t>
            </a:r>
            <a:r>
              <a:rPr lang="en-GB" dirty="0"/>
              <a:t> 2020.</a:t>
            </a:r>
          </a:p>
        </p:txBody>
      </p:sp>
    </p:spTree>
    <p:extLst>
      <p:ext uri="{BB962C8B-B14F-4D97-AF65-F5344CB8AC3E}">
        <p14:creationId xmlns:p14="http://schemas.microsoft.com/office/powerpoint/2010/main" val="94263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2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BDF1F60-49BD-4B11-B3A4-6A08023856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6845C69-3606-4A2B-939D-F598C4C3C9D7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metadata/properties"/>
    <ds:schemaRef ds:uri="http://purl.org/dc/terms/"/>
    <ds:schemaRef ds:uri="http://www.w3.org/XML/1998/namespace"/>
    <ds:schemaRef ds:uri="http://schemas.openxmlformats.org/package/2006/metadata/core-properties"/>
    <ds:schemaRef ds:uri="16c05727-aa75-4e4a-9b5f-8a80a1165891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7C9F2BE0-1FF2-439A-B846-85F875F54B8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229</Words>
  <Application>Microsoft Office PowerPoint</Application>
  <PresentationFormat>Widescreen</PresentationFormat>
  <Paragraphs>35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Avenir Next LT Pro</vt:lpstr>
      <vt:lpstr>Avenir Next LT Pro Light</vt:lpstr>
      <vt:lpstr>Calibri</vt:lpstr>
      <vt:lpstr>Garamond</vt:lpstr>
      <vt:lpstr>SavonVTI</vt:lpstr>
      <vt:lpstr>MARKETING PLAN PRESENTATION BMSP5003</vt:lpstr>
      <vt:lpstr>COUNTRY MARKET LLANDYSUL</vt:lpstr>
      <vt:lpstr>PowerPoint Presentation</vt:lpstr>
      <vt:lpstr>The Segmentation,Targeting and posistioning model.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PLAN PRESENTATION BMSP5003</dc:title>
  <dc:creator>Elizabeth King (1907567)</dc:creator>
  <cp:lastModifiedBy>Elizabeth King (1907567)</cp:lastModifiedBy>
  <cp:revision>4</cp:revision>
  <cp:lastPrinted>2020-10-29T05:36:14Z</cp:lastPrinted>
  <dcterms:created xsi:type="dcterms:W3CDTF">2020-10-26T14:18:27Z</dcterms:created>
  <dcterms:modified xsi:type="dcterms:W3CDTF">2020-10-29T05:40:02Z</dcterms:modified>
</cp:coreProperties>
</file>