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53" r:id="rId1"/>
  </p:sldMasterIdLst>
  <p:notesMasterIdLst>
    <p:notesMasterId r:id="rId25"/>
  </p:notesMasterIdLst>
  <p:sldIdLst>
    <p:sldId id="266" r:id="rId2"/>
    <p:sldId id="282" r:id="rId3"/>
    <p:sldId id="265" r:id="rId4"/>
    <p:sldId id="259" r:id="rId5"/>
    <p:sldId id="268" r:id="rId6"/>
    <p:sldId id="283" r:id="rId7"/>
    <p:sldId id="261" r:id="rId8"/>
    <p:sldId id="267" r:id="rId9"/>
    <p:sldId id="279" r:id="rId10"/>
    <p:sldId id="276" r:id="rId11"/>
    <p:sldId id="277" r:id="rId12"/>
    <p:sldId id="269" r:id="rId13"/>
    <p:sldId id="262" r:id="rId14"/>
    <p:sldId id="270" r:id="rId15"/>
    <p:sldId id="280" r:id="rId16"/>
    <p:sldId id="272" r:id="rId17"/>
    <p:sldId id="284" r:id="rId18"/>
    <p:sldId id="285" r:id="rId19"/>
    <p:sldId id="281" r:id="rId20"/>
    <p:sldId id="273" r:id="rId21"/>
    <p:sldId id="264" r:id="rId22"/>
    <p:sldId id="275"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471" autoAdjust="0"/>
    <p:restoredTop sz="88679" autoAdjust="0"/>
  </p:normalViewPr>
  <p:slideViewPr>
    <p:cSldViewPr snapToGrid="0">
      <p:cViewPr varScale="1">
        <p:scale>
          <a:sx n="64" d="100"/>
          <a:sy n="64" d="100"/>
        </p:scale>
        <p:origin x="1326"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AB175-07AC-4C4C-8D61-36E7470F9EC2}" type="datetimeFigureOut">
              <a:rPr lang="en-GB" smtClean="0"/>
              <a:t>14/04/2022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82C0D-4764-47AA-B6C1-AF523C871CE1}" type="slidenum">
              <a:rPr lang="en-GB" smtClean="0"/>
              <a:t>‹#›</a:t>
            </a:fld>
            <a:endParaRPr lang="en-GB" dirty="0"/>
          </a:p>
        </p:txBody>
      </p:sp>
    </p:spTree>
    <p:extLst>
      <p:ext uri="{BB962C8B-B14F-4D97-AF65-F5344CB8AC3E}">
        <p14:creationId xmlns:p14="http://schemas.microsoft.com/office/powerpoint/2010/main" val="828502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2</a:t>
            </a:fld>
            <a:endParaRPr lang="en-GB" dirty="0"/>
          </a:p>
        </p:txBody>
      </p:sp>
    </p:spTree>
    <p:extLst>
      <p:ext uri="{BB962C8B-B14F-4D97-AF65-F5344CB8AC3E}">
        <p14:creationId xmlns:p14="http://schemas.microsoft.com/office/powerpoint/2010/main" val="2191020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4</a:t>
            </a:fld>
            <a:endParaRPr lang="en-GB" dirty="0"/>
          </a:p>
        </p:txBody>
      </p:sp>
    </p:spTree>
    <p:extLst>
      <p:ext uri="{BB962C8B-B14F-4D97-AF65-F5344CB8AC3E}">
        <p14:creationId xmlns:p14="http://schemas.microsoft.com/office/powerpoint/2010/main" val="3389833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6</a:t>
            </a:fld>
            <a:endParaRPr lang="en-GB" dirty="0"/>
          </a:p>
        </p:txBody>
      </p:sp>
    </p:spTree>
    <p:extLst>
      <p:ext uri="{BB962C8B-B14F-4D97-AF65-F5344CB8AC3E}">
        <p14:creationId xmlns:p14="http://schemas.microsoft.com/office/powerpoint/2010/main" val="2777155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7</a:t>
            </a:fld>
            <a:endParaRPr lang="en-GB" dirty="0"/>
          </a:p>
        </p:txBody>
      </p:sp>
    </p:spTree>
    <p:extLst>
      <p:ext uri="{BB962C8B-B14F-4D97-AF65-F5344CB8AC3E}">
        <p14:creationId xmlns:p14="http://schemas.microsoft.com/office/powerpoint/2010/main" val="2530776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9</a:t>
            </a:fld>
            <a:endParaRPr lang="en-GB" dirty="0"/>
          </a:p>
        </p:txBody>
      </p:sp>
    </p:spTree>
    <p:extLst>
      <p:ext uri="{BB962C8B-B14F-4D97-AF65-F5344CB8AC3E}">
        <p14:creationId xmlns:p14="http://schemas.microsoft.com/office/powerpoint/2010/main" val="639794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10</a:t>
            </a:fld>
            <a:endParaRPr lang="en-GB" dirty="0"/>
          </a:p>
        </p:txBody>
      </p:sp>
    </p:spTree>
    <p:extLst>
      <p:ext uri="{BB962C8B-B14F-4D97-AF65-F5344CB8AC3E}">
        <p14:creationId xmlns:p14="http://schemas.microsoft.com/office/powerpoint/2010/main" val="3154987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15</a:t>
            </a:fld>
            <a:endParaRPr lang="en-GB" dirty="0"/>
          </a:p>
        </p:txBody>
      </p:sp>
    </p:spTree>
    <p:extLst>
      <p:ext uri="{BB962C8B-B14F-4D97-AF65-F5344CB8AC3E}">
        <p14:creationId xmlns:p14="http://schemas.microsoft.com/office/powerpoint/2010/main" val="98261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22</a:t>
            </a:fld>
            <a:endParaRPr lang="en-GB" dirty="0"/>
          </a:p>
        </p:txBody>
      </p:sp>
    </p:spTree>
    <p:extLst>
      <p:ext uri="{BB962C8B-B14F-4D97-AF65-F5344CB8AC3E}">
        <p14:creationId xmlns:p14="http://schemas.microsoft.com/office/powerpoint/2010/main" val="2764859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23</a:t>
            </a:fld>
            <a:endParaRPr lang="en-GB" dirty="0"/>
          </a:p>
        </p:txBody>
      </p:sp>
    </p:spTree>
    <p:extLst>
      <p:ext uri="{BB962C8B-B14F-4D97-AF65-F5344CB8AC3E}">
        <p14:creationId xmlns:p14="http://schemas.microsoft.com/office/powerpoint/2010/main" val="3016978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9442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1845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9520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13660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271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8712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3899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2A54C80-263E-416B-A8E0-580EDEADCBDC}" type="datetimeFigureOut">
              <a:rPr lang="en-US" smtClean="0"/>
              <a:t>4/14/2022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9154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9576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8936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629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22029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09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6900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9863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285262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305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0844971"/>
      </p:ext>
    </p:extLst>
  </p:cSld>
  <p:clrMap bg1="dk1" tx1="lt1" bg2="dk2" tx2="lt2" accent1="accent1" accent2="accent2" accent3="accent3" accent4="accent4" accent5="accent5" accent6="accent6" hlink="hlink" folHlink="folHlink"/>
  <p:sldLayoutIdLst>
    <p:sldLayoutId id="2147484254" r:id="rId1"/>
    <p:sldLayoutId id="2147484255" r:id="rId2"/>
    <p:sldLayoutId id="2147484256" r:id="rId3"/>
    <p:sldLayoutId id="2147484257" r:id="rId4"/>
    <p:sldLayoutId id="2147484258" r:id="rId5"/>
    <p:sldLayoutId id="2147484259" r:id="rId6"/>
    <p:sldLayoutId id="2147484260" r:id="rId7"/>
    <p:sldLayoutId id="2147484261" r:id="rId8"/>
    <p:sldLayoutId id="2147484262" r:id="rId9"/>
    <p:sldLayoutId id="2147484263" r:id="rId10"/>
    <p:sldLayoutId id="2147484264" r:id="rId11"/>
    <p:sldLayoutId id="2147484265" r:id="rId12"/>
    <p:sldLayoutId id="2147484266" r:id="rId13"/>
    <p:sldLayoutId id="2147484267" r:id="rId14"/>
    <p:sldLayoutId id="2147484268" r:id="rId15"/>
    <p:sldLayoutId id="2147484269" r:id="rId16"/>
    <p:sldLayoutId id="214748427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31965" y="2551837"/>
            <a:ext cx="9470571" cy="2400657"/>
          </a:xfrm>
          <a:prstGeom prst="rect">
            <a:avLst/>
          </a:prstGeom>
        </p:spPr>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STUDENT NAME:                            MOHAMMED AMIR HUSSAIN CHAUDHARY                                                                             STUDENT REGISTRATION:           1711710                                                                                                                     MODULE CODE:                              LCMB7000                                                                            GROUP NUMBER:                           ONE                                                                                                LECTURER’S NAME:                      UJU UGOCHUKWU </a:t>
            </a:r>
          </a:p>
        </p:txBody>
      </p:sp>
    </p:spTree>
    <p:extLst>
      <p:ext uri="{BB962C8B-B14F-4D97-AF65-F5344CB8AC3E}">
        <p14:creationId xmlns:p14="http://schemas.microsoft.com/office/powerpoint/2010/main" val="28430636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71858" y="1282799"/>
            <a:ext cx="3470822" cy="830997"/>
          </a:xfrm>
          <a:prstGeom prst="rect">
            <a:avLst/>
          </a:prstGeom>
        </p:spPr>
        <p:txBody>
          <a:bodyPr wrap="none">
            <a:spAutoFit/>
          </a:bodyPr>
          <a:lstStyle/>
          <a:p>
            <a:r>
              <a:rPr lang="en-GB" sz="4800" dirty="0">
                <a:latin typeface="Arial" panose="020B0604020202020204" pitchFamily="34" charset="0"/>
                <a:cs typeface="Arial" panose="020B0604020202020204" pitchFamily="34" charset="0"/>
              </a:rPr>
              <a:t>Introduction</a:t>
            </a:r>
            <a:r>
              <a:rPr lang="en-GB" dirty="0"/>
              <a:t> </a:t>
            </a:r>
          </a:p>
        </p:txBody>
      </p:sp>
      <p:sp>
        <p:nvSpPr>
          <p:cNvPr id="3" name="Rectangle 2"/>
          <p:cNvSpPr/>
          <p:nvPr/>
        </p:nvSpPr>
        <p:spPr>
          <a:xfrm>
            <a:off x="284814" y="2453173"/>
            <a:ext cx="11422504" cy="3416320"/>
          </a:xfrm>
          <a:prstGeom prst="rect">
            <a:avLst/>
          </a:prstGeom>
        </p:spPr>
        <p:txBody>
          <a:bodyPr wrap="square">
            <a:spAutoFit/>
          </a:bodyPr>
          <a:lstStyle/>
          <a:p>
            <a:pPr algn="just">
              <a:lnSpc>
                <a:spcPct val="150000"/>
              </a:lnSpc>
            </a:pP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report is a case study based on the performance of HRM at BLGOR. The core focus is to identifying the challenges and issues faced by BLGOR in current years, as Brexit and Covid-19 has had a devastated effect on the nation and the major effect was on the hospitality sector. </a:t>
            </a:r>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report will evaluate BLGOR’S </a:t>
            </a:r>
            <a:r>
              <a:rPr lang="en-GB" dirty="0" smtClean="0">
                <a:latin typeface="Arial" panose="020B0604020202020204" pitchFamily="34" charset="0"/>
                <a:cs typeface="Arial" panose="020B0604020202020204" pitchFamily="34" charset="0"/>
              </a:rPr>
              <a:t>HRM </a:t>
            </a:r>
            <a:r>
              <a:rPr lang="en-GB" dirty="0">
                <a:latin typeface="Arial" panose="020B0604020202020204" pitchFamily="34" charset="0"/>
                <a:cs typeface="Arial" panose="020B0604020202020204" pitchFamily="34" charset="0"/>
              </a:rPr>
              <a:t>previous and present procedures and scrutinise how the issues affect the internal and external business factors and its </a:t>
            </a:r>
            <a:r>
              <a:rPr lang="en-GB" dirty="0" smtClean="0">
                <a:latin typeface="Arial" panose="020B0604020202020204" pitchFamily="34" charset="0"/>
                <a:cs typeface="Arial" panose="020B0604020202020204" pitchFamily="34" charset="0"/>
              </a:rPr>
              <a:t>employees. Also, this </a:t>
            </a:r>
            <a:r>
              <a:rPr lang="en-GB" dirty="0">
                <a:latin typeface="Arial" panose="020B0604020202020204" pitchFamily="34" charset="0"/>
                <a:cs typeface="Arial" panose="020B0604020202020204" pitchFamily="34" charset="0"/>
              </a:rPr>
              <a:t>report </a:t>
            </a:r>
            <a:r>
              <a:rPr lang="en-GB" dirty="0" smtClean="0">
                <a:latin typeface="Arial" panose="020B0604020202020204" pitchFamily="34" charset="0"/>
                <a:cs typeface="Arial" panose="020B0604020202020204" pitchFamily="34" charset="0"/>
              </a:rPr>
              <a:t>will </a:t>
            </a:r>
            <a:r>
              <a:rPr lang="en-GB" dirty="0">
                <a:latin typeface="Arial" panose="020B0604020202020204" pitchFamily="34" charset="0"/>
                <a:cs typeface="Arial" panose="020B0604020202020204" pitchFamily="34" charset="0"/>
              </a:rPr>
              <a:t>examine training and developing, health, safety, and welfare, recruitment and selection of employees. Finally, a strategic conclusion and recommendations in order for BLGOR </a:t>
            </a:r>
            <a:r>
              <a:rPr lang="en-GB" dirty="0" smtClean="0">
                <a:latin typeface="Arial" panose="020B0604020202020204" pitchFamily="34" charset="0"/>
                <a:cs typeface="Arial" panose="020B0604020202020204" pitchFamily="34" charset="0"/>
              </a:rPr>
              <a:t>to safeguard </a:t>
            </a:r>
            <a:r>
              <a:rPr lang="en-GB" dirty="0">
                <a:latin typeface="Arial" panose="020B0604020202020204" pitchFamily="34" charset="0"/>
                <a:cs typeface="Arial" panose="020B0604020202020204" pitchFamily="34" charset="0"/>
              </a:rPr>
              <a:t>it business and enhance their employees, as this will also assist in solving the HRM’s challenges and boost business revenue.</a:t>
            </a:r>
          </a:p>
        </p:txBody>
      </p:sp>
    </p:spTree>
    <p:extLst>
      <p:ext uri="{BB962C8B-B14F-4D97-AF65-F5344CB8AC3E}">
        <p14:creationId xmlns:p14="http://schemas.microsoft.com/office/powerpoint/2010/main" val="3758943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321" y="609600"/>
            <a:ext cx="9224312" cy="1320800"/>
          </a:xfrm>
        </p:spPr>
        <p:txBody>
          <a:bodyPr>
            <a:normAutofit/>
          </a:bodyPr>
          <a:lstStyle/>
          <a:p>
            <a:r>
              <a:rPr lang="en-GB" sz="4800" b="1" dirty="0">
                <a:solidFill>
                  <a:schemeClr val="tx1"/>
                </a:solidFill>
                <a:latin typeface="Arial" panose="020B0604020202020204" pitchFamily="34" charset="0"/>
                <a:cs typeface="Arial" panose="020B0604020202020204" pitchFamily="34" charset="0"/>
              </a:rPr>
              <a:t>Human Resource Management </a:t>
            </a:r>
          </a:p>
        </p:txBody>
      </p:sp>
      <p:sp>
        <p:nvSpPr>
          <p:cNvPr id="3" name="Content Placeholder 2"/>
          <p:cNvSpPr>
            <a:spLocks noGrp="1"/>
          </p:cNvSpPr>
          <p:nvPr>
            <p:ph idx="1"/>
          </p:nvPr>
        </p:nvSpPr>
        <p:spPr>
          <a:xfrm>
            <a:off x="677334" y="4864100"/>
            <a:ext cx="9420255" cy="1879600"/>
          </a:xfrm>
        </p:spPr>
        <p:txBody>
          <a:bodyPr>
            <a:normAutofit fontScale="92500"/>
          </a:bodyPr>
          <a:lstStyle/>
          <a:p>
            <a:pPr algn="just">
              <a:lnSpc>
                <a:spcPct val="150000"/>
              </a:lnSpc>
              <a:buClrTx/>
              <a:buFont typeface="Wingdings" panose="05000000000000000000" pitchFamily="2" charset="2"/>
              <a:buChar char="§"/>
            </a:pPr>
            <a:r>
              <a:rPr lang="en-GB" dirty="0">
                <a:latin typeface="Arial" panose="020B0604020202020204" pitchFamily="34" charset="0"/>
                <a:cs typeface="Arial" panose="020B0604020202020204" pitchFamily="34" charset="0"/>
              </a:rPr>
              <a:t>Human resource management (HRM) is the strategic process to the efficient and effective management, safeguarding the employee’s welfare and satisfaction as well as the company’s wellbeing, so that they maintain the exceptional reputation and gain a competitive advantage over their competitors (Hayes 2021)</a:t>
            </a:r>
            <a:r>
              <a:rPr lang="en-GB" dirty="0"/>
              <a:t>.</a:t>
            </a:r>
          </a:p>
        </p:txBody>
      </p:sp>
      <p:pic>
        <p:nvPicPr>
          <p:cNvPr id="5" name="Picture 4"/>
          <p:cNvPicPr>
            <a:picLocks noChangeAspect="1"/>
          </p:cNvPicPr>
          <p:nvPr/>
        </p:nvPicPr>
        <p:blipFill>
          <a:blip r:embed="rId2"/>
          <a:stretch>
            <a:fillRect/>
          </a:stretch>
        </p:blipFill>
        <p:spPr>
          <a:xfrm>
            <a:off x="1110636" y="1435101"/>
            <a:ext cx="8585200" cy="2476499"/>
          </a:xfrm>
          <a:prstGeom prst="rect">
            <a:avLst/>
          </a:prstGeom>
        </p:spPr>
      </p:pic>
      <p:sp>
        <p:nvSpPr>
          <p:cNvPr id="7" name="Rectangle 6"/>
          <p:cNvSpPr/>
          <p:nvPr/>
        </p:nvSpPr>
        <p:spPr>
          <a:xfrm>
            <a:off x="3343284" y="3911602"/>
            <a:ext cx="3892412" cy="584775"/>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Image of Human Resource Management</a:t>
            </a: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Pixa Stock . Com 2018)</a:t>
            </a:r>
          </a:p>
        </p:txBody>
      </p:sp>
    </p:spTree>
    <p:extLst>
      <p:ext uri="{BB962C8B-B14F-4D97-AF65-F5344CB8AC3E}">
        <p14:creationId xmlns:p14="http://schemas.microsoft.com/office/powerpoint/2010/main" val="38971967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3534" y="624349"/>
            <a:ext cx="6071017" cy="814251"/>
          </a:xfrm>
        </p:spPr>
        <p:txBody>
          <a:bodyPr>
            <a:normAutofit fontScale="90000"/>
          </a:bodyPr>
          <a:lstStyle/>
          <a:p>
            <a:r>
              <a:rPr lang="en-GB" dirty="0" smtClean="0"/>
              <a:t>  </a:t>
            </a:r>
            <a:r>
              <a:rPr lang="en-GB" sz="4800" b="1" dirty="0" smtClean="0">
                <a:solidFill>
                  <a:schemeClr val="tx1"/>
                </a:solidFill>
                <a:latin typeface="Arial" panose="020B0604020202020204" pitchFamily="34" charset="0"/>
                <a:cs typeface="Arial" panose="020B0604020202020204" pitchFamily="34" charset="0"/>
              </a:rPr>
              <a:t>Overview </a:t>
            </a:r>
            <a:r>
              <a:rPr lang="en-GB" sz="4800" b="1" dirty="0">
                <a:solidFill>
                  <a:schemeClr val="tx1"/>
                </a:solidFill>
                <a:latin typeface="Arial" panose="020B0604020202020204" pitchFamily="34" charset="0"/>
                <a:cs typeface="Arial" panose="020B0604020202020204" pitchFamily="34" charset="0"/>
              </a:rPr>
              <a:t>of BLGOR</a:t>
            </a:r>
          </a:p>
        </p:txBody>
      </p:sp>
      <p:sp>
        <p:nvSpPr>
          <p:cNvPr id="3" name="Content Placeholder 2"/>
          <p:cNvSpPr>
            <a:spLocks noGrp="1"/>
          </p:cNvSpPr>
          <p:nvPr>
            <p:ph idx="1"/>
          </p:nvPr>
        </p:nvSpPr>
        <p:spPr>
          <a:xfrm>
            <a:off x="774501" y="1836125"/>
            <a:ext cx="10175965" cy="3880773"/>
          </a:xfrm>
        </p:spPr>
        <p:txBody>
          <a:bodyPr>
            <a:normAutofit fontScale="85000" lnSpcReduction="10000"/>
          </a:bodyPr>
          <a:lstStyle/>
          <a:p>
            <a:pPr marL="0" indent="0">
              <a:buNone/>
            </a:pPr>
            <a:r>
              <a:rPr lang="en-GB" dirty="0" smtClean="0"/>
              <a:t> </a:t>
            </a:r>
            <a:endParaRPr lang="en-GB" dirty="0"/>
          </a:p>
          <a:p>
            <a:pPr algn="just">
              <a:lnSpc>
                <a:spcPct val="150000"/>
              </a:lnSpc>
              <a:buClrTx/>
              <a:buFont typeface="Arial" panose="020B0604020202020204" pitchFamily="34" charset="0"/>
              <a:buChar char="•"/>
            </a:pPr>
            <a:r>
              <a:rPr lang="en-GB" sz="1900" dirty="0">
                <a:latin typeface="Arial" panose="020B0604020202020204" pitchFamily="34" charset="0"/>
                <a:cs typeface="Arial" panose="020B0604020202020204" pitchFamily="34" charset="0"/>
              </a:rPr>
              <a:t>BLGOR was established in 1990. The first branch was launched in Stafford, trading as an Indian restaurant, their business structure is a basic flat structure business, everyone reporting to one individual (manager), at present they have seven branches, each branch employees about ten to twelve employees.</a:t>
            </a:r>
          </a:p>
          <a:p>
            <a:pPr marL="0" indent="0" algn="just">
              <a:lnSpc>
                <a:spcPct val="150000"/>
              </a:lnSpc>
              <a:buClrTx/>
              <a:buNone/>
            </a:pPr>
            <a:endParaRPr lang="en-GB" sz="1900" dirty="0">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1900" dirty="0" smtClean="0">
                <a:latin typeface="Arial" panose="020B0604020202020204" pitchFamily="34" charset="0"/>
                <a:cs typeface="Arial" panose="020B0604020202020204" pitchFamily="34" charset="0"/>
              </a:rPr>
              <a:t>Responsibilities </a:t>
            </a:r>
            <a:r>
              <a:rPr lang="en-GB" sz="1900" dirty="0">
                <a:latin typeface="Arial" panose="020B0604020202020204" pitchFamily="34" charset="0"/>
                <a:cs typeface="Arial" panose="020B0604020202020204" pitchFamily="34" charset="0"/>
              </a:rPr>
              <a:t>of HRM in BLGOR is performed by the manager of each branch, HMR’s tasks comprise of managing employee schedules and shifts, advertising job vacancies, providing appropriate job descriptions, selecting and recruiting, conducting initial interviews, compensation and benefits and handling new employee’s paperwork’s</a:t>
            </a:r>
          </a:p>
          <a:p>
            <a:pPr>
              <a:lnSpc>
                <a:spcPct val="150000"/>
              </a:lnSpc>
            </a:pPr>
            <a:endParaRPr lang="en-GB" sz="1900" dirty="0"/>
          </a:p>
        </p:txBody>
      </p:sp>
    </p:spTree>
    <p:extLst>
      <p:ext uri="{BB962C8B-B14F-4D97-AF65-F5344CB8AC3E}">
        <p14:creationId xmlns:p14="http://schemas.microsoft.com/office/powerpoint/2010/main" val="22634630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14312" y="612059"/>
            <a:ext cx="8659906" cy="4585446"/>
          </a:xfrm>
          <a:prstGeom prst="rect">
            <a:avLst/>
          </a:prstGeom>
        </p:spPr>
      </p:pic>
      <p:sp>
        <p:nvSpPr>
          <p:cNvPr id="3" name="Rectangle 2"/>
          <p:cNvSpPr/>
          <p:nvPr/>
        </p:nvSpPr>
        <p:spPr>
          <a:xfrm>
            <a:off x="4028914" y="5241751"/>
            <a:ext cx="4840941" cy="615553"/>
          </a:xfrm>
          <a:prstGeom prst="rect">
            <a:avLst/>
          </a:prstGeom>
        </p:spPr>
        <p:txBody>
          <a:bodyPr wrap="square">
            <a:spAutoFit/>
          </a:bodyPr>
          <a:lstStyle/>
          <a:p>
            <a:r>
              <a:rPr lang="en-GB" dirty="0"/>
              <a:t>       </a:t>
            </a:r>
            <a:r>
              <a:rPr lang="en-GB" sz="1600" dirty="0">
                <a:latin typeface="Arial" panose="020B0604020202020204" pitchFamily="34" charset="0"/>
                <a:cs typeface="Arial" panose="020B0604020202020204" pitchFamily="34" charset="0"/>
              </a:rPr>
              <a:t>Image of BLGOR first branch website          </a:t>
            </a:r>
          </a:p>
          <a:p>
            <a:r>
              <a:rPr lang="en-GB" sz="1600" b="1"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crystal apps websites 2016)</a:t>
            </a:r>
          </a:p>
        </p:txBody>
      </p:sp>
    </p:spTree>
    <p:extLst>
      <p:ext uri="{BB962C8B-B14F-4D97-AF65-F5344CB8AC3E}">
        <p14:creationId xmlns:p14="http://schemas.microsoft.com/office/powerpoint/2010/main" val="2798176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1584" y="959452"/>
            <a:ext cx="9724137" cy="769441"/>
          </a:xfrm>
          <a:prstGeom prst="rect">
            <a:avLst/>
          </a:prstGeom>
        </p:spPr>
        <p:txBody>
          <a:bodyPr wrap="none">
            <a:spAutoFit/>
          </a:bodyPr>
          <a:lstStyle/>
          <a:p>
            <a:r>
              <a:rPr lang="en-GB" sz="4400" dirty="0">
                <a:latin typeface="Arial" panose="020B0604020202020204" pitchFamily="34" charset="0"/>
                <a:cs typeface="Arial" panose="020B0604020202020204" pitchFamily="34" charset="0"/>
              </a:rPr>
              <a:t>Human Resource Management Model</a:t>
            </a:r>
          </a:p>
        </p:txBody>
      </p:sp>
      <p:pic>
        <p:nvPicPr>
          <p:cNvPr id="3" name="Picture 2"/>
          <p:cNvPicPr>
            <a:picLocks noChangeAspect="1"/>
          </p:cNvPicPr>
          <p:nvPr/>
        </p:nvPicPr>
        <p:blipFill>
          <a:blip r:embed="rId3"/>
          <a:stretch>
            <a:fillRect/>
          </a:stretch>
        </p:blipFill>
        <p:spPr>
          <a:xfrm>
            <a:off x="1696385" y="2240830"/>
            <a:ext cx="8334533" cy="3537678"/>
          </a:xfrm>
          <a:prstGeom prst="rect">
            <a:avLst/>
          </a:prstGeom>
        </p:spPr>
      </p:pic>
      <p:sp>
        <p:nvSpPr>
          <p:cNvPr id="6" name="Rectangle 5"/>
          <p:cNvSpPr/>
          <p:nvPr/>
        </p:nvSpPr>
        <p:spPr>
          <a:xfrm>
            <a:off x="3602637" y="5921114"/>
            <a:ext cx="4522032" cy="615553"/>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Figure 2: Human resource management model.</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Source: Research gate 2020</a:t>
            </a:r>
            <a:r>
              <a:rPr lang="en-GB" dirty="0" smtClean="0"/>
              <a:t>).</a:t>
            </a:r>
            <a:endParaRPr lang="en-GB" dirty="0"/>
          </a:p>
        </p:txBody>
      </p:sp>
      <p:sp>
        <p:nvSpPr>
          <p:cNvPr id="7" name="Rectangle 6"/>
          <p:cNvSpPr/>
          <p:nvPr/>
        </p:nvSpPr>
        <p:spPr>
          <a:xfrm>
            <a:off x="3476621" y="1728893"/>
            <a:ext cx="4219425" cy="369332"/>
          </a:xfrm>
          <a:prstGeom prst="rect">
            <a:avLst/>
          </a:prstGeom>
        </p:spPr>
        <p:txBody>
          <a:bodyPr wrap="none">
            <a:spAutoFit/>
          </a:bodyPr>
          <a:lstStyle/>
          <a:p>
            <a:r>
              <a:rPr lang="en-GB" dirty="0"/>
              <a:t>Some of the task performed by HRM</a:t>
            </a:r>
          </a:p>
        </p:txBody>
      </p:sp>
    </p:spTree>
    <p:extLst>
      <p:ext uri="{BB962C8B-B14F-4D97-AF65-F5344CB8AC3E}">
        <p14:creationId xmlns:p14="http://schemas.microsoft.com/office/powerpoint/2010/main" val="326587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3810" y="356651"/>
            <a:ext cx="9002333" cy="722652"/>
          </a:xfrm>
        </p:spPr>
        <p:txBody>
          <a:bodyPr>
            <a:normAutofit/>
          </a:bodyPr>
          <a:lstStyle/>
          <a:p>
            <a:r>
              <a:rPr lang="en-GB" sz="3200" b="1" dirty="0" smtClean="0">
                <a:solidFill>
                  <a:schemeClr val="tx1"/>
                </a:solidFill>
                <a:latin typeface="Arial" panose="020B0604020202020204" pitchFamily="34" charset="0"/>
                <a:cs typeface="Arial" panose="020B0604020202020204" pitchFamily="34" charset="0"/>
              </a:rPr>
              <a:t>   Key </a:t>
            </a:r>
            <a:r>
              <a:rPr lang="en-GB" sz="3200" b="1" dirty="0">
                <a:solidFill>
                  <a:schemeClr val="tx1"/>
                </a:solidFill>
                <a:latin typeface="Arial" panose="020B0604020202020204" pitchFamily="34" charset="0"/>
                <a:cs typeface="Arial" panose="020B0604020202020204" pitchFamily="34" charset="0"/>
              </a:rPr>
              <a:t>challenge </a:t>
            </a:r>
            <a:r>
              <a:rPr lang="en-GB" sz="3200" b="1" dirty="0" smtClean="0">
                <a:solidFill>
                  <a:schemeClr val="tx1"/>
                </a:solidFill>
                <a:latin typeface="Arial" panose="020B0604020202020204" pitchFamily="34" charset="0"/>
                <a:cs typeface="Arial" panose="020B0604020202020204" pitchFamily="34" charset="0"/>
              </a:rPr>
              <a:t>1. Training </a:t>
            </a:r>
            <a:r>
              <a:rPr lang="en-GB" sz="3200" b="1" dirty="0">
                <a:solidFill>
                  <a:schemeClr val="tx1"/>
                </a:solidFill>
                <a:latin typeface="Arial" panose="020B0604020202020204" pitchFamily="34" charset="0"/>
                <a:cs typeface="Arial" panose="020B0604020202020204" pitchFamily="34" charset="0"/>
              </a:rPr>
              <a:t>and development.</a:t>
            </a:r>
          </a:p>
        </p:txBody>
      </p:sp>
      <p:sp>
        <p:nvSpPr>
          <p:cNvPr id="3" name="Content Placeholder 2"/>
          <p:cNvSpPr>
            <a:spLocks noGrp="1"/>
          </p:cNvSpPr>
          <p:nvPr>
            <p:ph idx="1"/>
          </p:nvPr>
        </p:nvSpPr>
        <p:spPr>
          <a:xfrm>
            <a:off x="861494" y="4998720"/>
            <a:ext cx="9760786" cy="1691640"/>
          </a:xfrm>
        </p:spPr>
        <p:txBody>
          <a:bodyPr>
            <a:normAutofit fontScale="85000" lnSpcReduction="20000"/>
          </a:bodyPr>
          <a:lstStyle/>
          <a:p>
            <a:pPr marL="0" indent="0">
              <a:buClrTx/>
              <a:buNone/>
            </a:pPr>
            <a:r>
              <a:rPr lang="en-GB" sz="24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2300" dirty="0">
                <a:latin typeface="Arial" panose="020B0604020202020204" pitchFamily="34" charset="0"/>
                <a:cs typeface="Arial" panose="020B0604020202020204" pitchFamily="34" charset="0"/>
              </a:rPr>
              <a:t>Training and development (TAD) is to aid companies to analyse the TAD from various perceptions to indorse enhancements for the future. The model comprises of    four diverse stages (Cahapay 2021). </a:t>
            </a:r>
          </a:p>
          <a:p>
            <a:pPr algn="just">
              <a:lnSpc>
                <a:spcPct val="150000"/>
              </a:lnSpc>
              <a:buClrTx/>
              <a:buFont typeface="Arial" panose="020B0604020202020204" pitchFamily="34" charset="0"/>
              <a:buChar char="•"/>
            </a:pPr>
            <a:endParaRPr lang="en-GB" dirty="0" smtClean="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endParaRPr lang="en-GB" dirty="0" smtClean="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1280160" y="1390070"/>
            <a:ext cx="8509635" cy="2936557"/>
          </a:xfrm>
          <a:prstGeom prst="rect">
            <a:avLst/>
          </a:prstGeom>
        </p:spPr>
      </p:pic>
      <p:sp>
        <p:nvSpPr>
          <p:cNvPr id="6" name="Rectangle 5"/>
          <p:cNvSpPr/>
          <p:nvPr/>
        </p:nvSpPr>
        <p:spPr>
          <a:xfrm>
            <a:off x="4437626" y="4356127"/>
            <a:ext cx="2755900" cy="58477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Training and development</a:t>
            </a:r>
          </a:p>
          <a:p>
            <a:r>
              <a:rPr lang="en-GB" sz="16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Slide share 2021). </a:t>
            </a:r>
          </a:p>
        </p:txBody>
      </p:sp>
    </p:spTree>
    <p:extLst>
      <p:ext uri="{BB962C8B-B14F-4D97-AF65-F5344CB8AC3E}">
        <p14:creationId xmlns:p14="http://schemas.microsoft.com/office/powerpoint/2010/main" val="275145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70" y="0"/>
            <a:ext cx="10071461" cy="1338828"/>
          </a:xfrm>
          <a:prstGeom prst="rect">
            <a:avLst/>
          </a:prstGeom>
        </p:spPr>
        <p:txBody>
          <a:bodyPr wrap="square">
            <a:spAutoFit/>
          </a:bodyPr>
          <a:lstStyle/>
          <a:p>
            <a:r>
              <a:rPr lang="en-GB" dirty="0"/>
              <a:t>                                </a:t>
            </a:r>
          </a:p>
          <a:p>
            <a:pPr marL="285750" indent="-285750">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Rectangle 2"/>
          <p:cNvSpPr/>
          <p:nvPr/>
        </p:nvSpPr>
        <p:spPr>
          <a:xfrm>
            <a:off x="849085" y="3054201"/>
            <a:ext cx="9444446" cy="3554819"/>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are not trained in their job, so it is challenging for them to solve </a:t>
            </a:r>
            <a:r>
              <a:rPr lang="en-GB" dirty="0" smtClean="0">
                <a:latin typeface="Arial" panose="020B0604020202020204" pitchFamily="34" charset="0"/>
                <a:cs typeface="Arial" panose="020B0604020202020204" pitchFamily="34" charset="0"/>
              </a:rPr>
              <a:t>any </a:t>
            </a:r>
            <a:r>
              <a:rPr lang="en-GB" dirty="0">
                <a:latin typeface="Arial" panose="020B0604020202020204" pitchFamily="34" charset="0"/>
                <a:cs typeface="Arial" panose="020B0604020202020204" pitchFamily="34" charset="0"/>
              </a:rPr>
              <a:t>complications faced by the customers and also to meet customers expectations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feel at unease performing their job tasks in BLGOR, this is do to the lack of </a:t>
            </a:r>
            <a:r>
              <a:rPr lang="en-GB" dirty="0" smtClean="0">
                <a:latin typeface="Arial" panose="020B0604020202020204" pitchFamily="34" charset="0"/>
                <a:cs typeface="Arial" panose="020B0604020202020204" pitchFamily="34" charset="0"/>
              </a:rPr>
              <a:t>knowledge and understanding they have of their job and is unsure of </a:t>
            </a:r>
            <a:r>
              <a:rPr lang="en-GB" dirty="0" smtClean="0">
                <a:latin typeface="Arial" panose="020B0604020202020204" pitchFamily="34" charset="0"/>
                <a:cs typeface="Arial" panose="020B0604020202020204" pitchFamily="34" charset="0"/>
              </a:rPr>
              <a:t>how to apply  </a:t>
            </a:r>
            <a:r>
              <a:rPr lang="en-GB" dirty="0" smtClean="0">
                <a:latin typeface="Arial" panose="020B0604020202020204" pitchFamily="34" charset="0"/>
                <a:cs typeface="Arial" panose="020B0604020202020204" pitchFamily="34" charset="0"/>
              </a:rPr>
              <a:t>digital gadgets for their</a:t>
            </a:r>
            <a:r>
              <a:rPr lang="en-GB" dirty="0" smtClean="0">
                <a:latin typeface="Arial" panose="020B0604020202020204" pitchFamily="34" charset="0"/>
                <a:cs typeface="Arial" panose="020B0604020202020204" pitchFamily="34" charset="0"/>
              </a:rPr>
              <a:t> work.</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find it challenging to </a:t>
            </a:r>
            <a:r>
              <a:rPr lang="en-GB" dirty="0" smtClean="0">
                <a:latin typeface="Arial" panose="020B0604020202020204" pitchFamily="34" charset="0"/>
                <a:cs typeface="Arial" panose="020B0604020202020204" pitchFamily="34" charset="0"/>
              </a:rPr>
              <a:t>communicate with the customers, </a:t>
            </a:r>
            <a:r>
              <a:rPr lang="en-GB" dirty="0">
                <a:latin typeface="Arial" panose="020B0604020202020204" pitchFamily="34" charset="0"/>
                <a:cs typeface="Arial" panose="020B0604020202020204" pitchFamily="34" charset="0"/>
              </a:rPr>
              <a:t>due to lack of </a:t>
            </a:r>
            <a:r>
              <a:rPr lang="en-GB" dirty="0" smtClean="0">
                <a:latin typeface="Arial" panose="020B0604020202020204" pitchFamily="34" charset="0"/>
                <a:cs typeface="Arial" panose="020B0604020202020204" pitchFamily="34" charset="0"/>
              </a:rPr>
              <a:t>information and knowledge regarding the products that BLGOR offers. </a:t>
            </a:r>
            <a:endParaRPr lang="en-GB" dirty="0">
              <a:latin typeface="Arial" panose="020B0604020202020204" pitchFamily="34" charset="0"/>
              <a:cs typeface="Arial" panose="020B0604020202020204" pitchFamily="34" charset="0"/>
            </a:endParaRPr>
          </a:p>
        </p:txBody>
      </p:sp>
      <p:sp>
        <p:nvSpPr>
          <p:cNvPr id="4" name="Rectangle 3"/>
          <p:cNvSpPr/>
          <p:nvPr/>
        </p:nvSpPr>
        <p:spPr>
          <a:xfrm>
            <a:off x="222070" y="180442"/>
            <a:ext cx="10071461" cy="2533771"/>
          </a:xfrm>
          <a:prstGeom prst="rect">
            <a:avLst/>
          </a:prstGeom>
        </p:spPr>
        <p:txBody>
          <a:bodyPr wrap="square">
            <a:spAutoFit/>
          </a:bodyPr>
          <a:lstStyle/>
          <a:p>
            <a:pPr algn="just">
              <a:lnSpc>
                <a:spcPct val="150000"/>
              </a:lnSpc>
            </a:pPr>
            <a:r>
              <a:rPr lang="en-GB" dirty="0">
                <a:latin typeface="Arial" panose="020B0604020202020204" pitchFamily="34" charset="0"/>
                <a:cs typeface="Arial" panose="020B0604020202020204" pitchFamily="34" charset="0"/>
              </a:rPr>
              <a:t>The pandemic has stopped the society from socialising in outdoor venues like restaurants, this has forced BLGOR to focus on utilising digital platforms like Uber Eats and Just Eats. Also this has altered the old method of taking orders on order pads, now orders have to be taken on Epos systems to cross check customers address and payments through digital card machine.  For BLOGR to operate their business smoothly employees need to be trained in using the above digital platforms and gadgets.  </a:t>
            </a:r>
            <a:endParaRPr lang="en-GB" dirty="0"/>
          </a:p>
        </p:txBody>
      </p:sp>
    </p:spTree>
    <p:extLst>
      <p:ext uri="{BB962C8B-B14F-4D97-AF65-F5344CB8AC3E}">
        <p14:creationId xmlns:p14="http://schemas.microsoft.com/office/powerpoint/2010/main" val="2136721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6000" y="4826675"/>
            <a:ext cx="8280400" cy="369332"/>
          </a:xfrm>
          <a:prstGeom prst="rect">
            <a:avLst/>
          </a:prstGeom>
        </p:spPr>
        <p:txBody>
          <a:bodyPr wrap="square">
            <a:spAutoFit/>
          </a:bodyPr>
          <a:lstStyle/>
          <a:p>
            <a:r>
              <a:rPr lang="en-GB" dirty="0"/>
              <a:t>                                                </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4162322" y="247136"/>
            <a:ext cx="3225800" cy="46166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Recommendations</a:t>
            </a:r>
          </a:p>
        </p:txBody>
      </p:sp>
      <p:pic>
        <p:nvPicPr>
          <p:cNvPr id="4" name="Picture 3"/>
          <p:cNvPicPr>
            <a:picLocks noChangeAspect="1"/>
          </p:cNvPicPr>
          <p:nvPr/>
        </p:nvPicPr>
        <p:blipFill>
          <a:blip r:embed="rId3"/>
          <a:stretch>
            <a:fillRect/>
          </a:stretch>
        </p:blipFill>
        <p:spPr>
          <a:xfrm>
            <a:off x="3039353" y="3271851"/>
            <a:ext cx="5955524" cy="2675225"/>
          </a:xfrm>
          <a:prstGeom prst="rect">
            <a:avLst/>
          </a:prstGeom>
        </p:spPr>
      </p:pic>
      <p:sp>
        <p:nvSpPr>
          <p:cNvPr id="5" name="Rectangle 4"/>
          <p:cNvSpPr/>
          <p:nvPr/>
        </p:nvSpPr>
        <p:spPr>
          <a:xfrm>
            <a:off x="4103329" y="2815378"/>
            <a:ext cx="3627916" cy="369332"/>
          </a:xfrm>
          <a:prstGeom prst="rect">
            <a:avLst/>
          </a:prstGeom>
        </p:spPr>
        <p:txBody>
          <a:bodyPr wrap="none">
            <a:spAutoFit/>
          </a:bodyPr>
          <a:lstStyle/>
          <a:p>
            <a:r>
              <a:rPr lang="en-GB" dirty="0"/>
              <a:t>Kirkpatrick Model of Evaluation</a:t>
            </a:r>
          </a:p>
        </p:txBody>
      </p:sp>
      <p:sp>
        <p:nvSpPr>
          <p:cNvPr id="7" name="Rectangle 6"/>
          <p:cNvSpPr/>
          <p:nvPr/>
        </p:nvSpPr>
        <p:spPr>
          <a:xfrm>
            <a:off x="371822" y="1027006"/>
            <a:ext cx="11544875" cy="872034"/>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Implementing training programs for employees and following the Kirkpatrick model of evaluation </a:t>
            </a:r>
            <a:r>
              <a:rPr lang="en-GB" dirty="0" smtClean="0">
                <a:latin typeface="Arial" panose="020B0604020202020204" pitchFamily="34" charset="0"/>
                <a:cs typeface="Arial" panose="020B0604020202020204" pitchFamily="34" charset="0"/>
              </a:rPr>
              <a:t>procedures </a:t>
            </a:r>
            <a:r>
              <a:rPr lang="en-GB" dirty="0">
                <a:latin typeface="Arial" panose="020B0604020202020204" pitchFamily="34" charset="0"/>
                <a:cs typeface="Arial" panose="020B0604020202020204" pitchFamily="34" charset="0"/>
              </a:rPr>
              <a:t>will assist in </a:t>
            </a:r>
            <a:r>
              <a:rPr lang="en-GB" dirty="0" smtClean="0">
                <a:latin typeface="Arial" panose="020B0604020202020204" pitchFamily="34" charset="0"/>
                <a:cs typeface="Arial" panose="020B0604020202020204" pitchFamily="34" charset="0"/>
              </a:rPr>
              <a:t>ensuring </a:t>
            </a:r>
            <a:r>
              <a:rPr lang="en-GB" dirty="0">
                <a:latin typeface="Arial" panose="020B0604020202020204" pitchFamily="34" charset="0"/>
                <a:cs typeface="Arial" panose="020B0604020202020204" pitchFamily="34" charset="0"/>
              </a:rPr>
              <a:t>that the employees are obtaining what </a:t>
            </a:r>
            <a:r>
              <a:rPr lang="en-GB" dirty="0" smtClean="0">
                <a:latin typeface="Arial" panose="020B0604020202020204" pitchFamily="34" charset="0"/>
                <a:cs typeface="Arial" panose="020B0604020202020204" pitchFamily="34" charset="0"/>
              </a:rPr>
              <a:t>is necessary for them within the workplace.  </a:t>
            </a:r>
            <a:endParaRPr lang="en-GB" dirty="0">
              <a:latin typeface="Arial" panose="020B0604020202020204" pitchFamily="34" charset="0"/>
              <a:cs typeface="Arial" panose="020B0604020202020204" pitchFamily="34" charset="0"/>
            </a:endParaRPr>
          </a:p>
        </p:txBody>
      </p:sp>
      <p:sp>
        <p:nvSpPr>
          <p:cNvPr id="6" name="Rectangle 5"/>
          <p:cNvSpPr/>
          <p:nvPr/>
        </p:nvSpPr>
        <p:spPr>
          <a:xfrm>
            <a:off x="2432255" y="6068261"/>
            <a:ext cx="7416800" cy="584775"/>
          </a:xfrm>
          <a:prstGeom prst="rect">
            <a:avLst/>
          </a:prstGeom>
        </p:spPr>
        <p:txBody>
          <a:bodyPr wrap="square">
            <a:spAutoFit/>
          </a:bodyPr>
          <a:lstStyle/>
          <a:p>
            <a:r>
              <a:rPr lang="en-GB" dirty="0"/>
              <a:t>                           </a:t>
            </a:r>
            <a:r>
              <a:rPr lang="en-GB" sz="1400" dirty="0">
                <a:latin typeface="Arial" panose="020B0604020202020204" pitchFamily="34" charset="0"/>
                <a:cs typeface="Arial" panose="020B0604020202020204" pitchFamily="34" charset="0"/>
              </a:rPr>
              <a:t>Kirkpatrick’s model of learning evaluation </a:t>
            </a:r>
          </a:p>
          <a:p>
            <a:r>
              <a:rPr lang="en-GB" sz="1400" dirty="0">
                <a:latin typeface="Arial" panose="020B0604020202020204" pitchFamily="34" charset="0"/>
                <a:cs typeface="Arial" panose="020B0604020202020204" pitchFamily="34" charset="0"/>
              </a:rPr>
              <a:t>                                      (source: the training associates 2010).</a:t>
            </a:r>
          </a:p>
        </p:txBody>
      </p:sp>
    </p:spTree>
    <p:extLst>
      <p:ext uri="{BB962C8B-B14F-4D97-AF65-F5344CB8AC3E}">
        <p14:creationId xmlns:p14="http://schemas.microsoft.com/office/powerpoint/2010/main" val="4209574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99256" y="310384"/>
            <a:ext cx="7933386" cy="523220"/>
          </a:xfrm>
          <a:prstGeom prst="rect">
            <a:avLst/>
          </a:prstGeom>
        </p:spPr>
        <p:txBody>
          <a:bodyPr wrap="square">
            <a:spAutoFit/>
          </a:bodyPr>
          <a:lstStyle/>
          <a:p>
            <a:r>
              <a:rPr lang="en-GB" sz="2800" b="1" dirty="0" smtClean="0">
                <a:latin typeface="Arial" panose="020B0604020202020204" pitchFamily="34" charset="0"/>
                <a:cs typeface="Arial" panose="020B0604020202020204" pitchFamily="34" charset="0"/>
              </a:rPr>
              <a:t>Key </a:t>
            </a:r>
            <a:r>
              <a:rPr lang="en-GB" sz="2800" b="1" dirty="0">
                <a:latin typeface="Arial" panose="020B0604020202020204" pitchFamily="34" charset="0"/>
                <a:cs typeface="Arial" panose="020B0604020202020204" pitchFamily="34" charset="0"/>
              </a:rPr>
              <a:t>challenge 2. Health, safety </a:t>
            </a:r>
            <a:r>
              <a:rPr lang="en-GB" sz="2800" b="1" dirty="0" smtClean="0">
                <a:latin typeface="Arial" panose="020B0604020202020204" pitchFamily="34" charset="0"/>
                <a:cs typeface="Arial" panose="020B0604020202020204" pitchFamily="34" charset="0"/>
              </a:rPr>
              <a:t>and welfare.</a:t>
            </a:r>
            <a:endParaRPr lang="en-GB" sz="2800" b="1" dirty="0">
              <a:latin typeface="Arial" panose="020B0604020202020204" pitchFamily="34" charset="0"/>
              <a:cs typeface="Arial" panose="020B0604020202020204" pitchFamily="34" charset="0"/>
            </a:endParaRPr>
          </a:p>
        </p:txBody>
      </p:sp>
      <p:sp>
        <p:nvSpPr>
          <p:cNvPr id="4" name="Rectangle 3"/>
          <p:cNvSpPr/>
          <p:nvPr/>
        </p:nvSpPr>
        <p:spPr>
          <a:xfrm>
            <a:off x="4251896" y="3754645"/>
            <a:ext cx="3628103" cy="58477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What is Performance Management</a:t>
            </a: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Source: </a:t>
            </a:r>
            <a:r>
              <a:rPr lang="en-GB" sz="1600" b="1" dirty="0" smtClean="0">
                <a:latin typeface="Arial" panose="020B0604020202020204" pitchFamily="34" charset="0"/>
                <a:cs typeface="Arial" panose="020B0604020202020204" pitchFamily="34" charset="0"/>
              </a:rPr>
              <a:t>Pochat Training 2020</a:t>
            </a:r>
            <a:r>
              <a:rPr lang="en-GB" sz="1600" dirty="0" smtClean="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3208448" y="1067194"/>
            <a:ext cx="5715000" cy="2487200"/>
          </a:xfrm>
          <a:prstGeom prst="rect">
            <a:avLst/>
          </a:prstGeom>
        </p:spPr>
      </p:pic>
      <p:sp>
        <p:nvSpPr>
          <p:cNvPr id="8" name="Rectangle 7"/>
          <p:cNvSpPr/>
          <p:nvPr/>
        </p:nvSpPr>
        <p:spPr>
          <a:xfrm>
            <a:off x="197298" y="4539671"/>
            <a:ext cx="11737298" cy="2117183"/>
          </a:xfrm>
          <a:prstGeom prst="rect">
            <a:avLst/>
          </a:prstGeom>
        </p:spPr>
        <p:txBody>
          <a:bodyPr wrap="square">
            <a:spAutoFit/>
          </a:bodyPr>
          <a:lstStyle/>
          <a:p>
            <a:pPr algn="just">
              <a:lnSpc>
                <a:spcPct val="150000"/>
              </a:lnSpc>
            </a:pPr>
            <a:r>
              <a:rPr lang="en-GB" dirty="0"/>
              <a:t>Due to Covid-19, the HRM of BLGOR is faced complications of safeguarding the health, safety and welfare of employees as well as maintaining the operation its business. According to Davahli et. al. (2020), Covid-19 was the biggest concern for the UK government, there main concern was to safeguard the UK populations and its businesses, especially SME’s and the hospitality sector. New measure implemented by the HRM of BLGOR to safeguard their stakeholders are.</a:t>
            </a:r>
          </a:p>
        </p:txBody>
      </p:sp>
    </p:spTree>
    <p:extLst>
      <p:ext uri="{BB962C8B-B14F-4D97-AF65-F5344CB8AC3E}">
        <p14:creationId xmlns:p14="http://schemas.microsoft.com/office/powerpoint/2010/main" val="59906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4735" y="3583768"/>
            <a:ext cx="10445576" cy="3139321"/>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Covid-19 was the biggest concern for the UK government, there main concern was to safeguard the UK populations and its businesses, especially SME’s and the hospitality sector. </a:t>
            </a:r>
          </a:p>
          <a:p>
            <a:pPr algn="just"/>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Providing </a:t>
            </a:r>
            <a:r>
              <a:rPr lang="en-GB" dirty="0">
                <a:latin typeface="Arial" panose="020B0604020202020204" pitchFamily="34" charset="0"/>
                <a:cs typeface="Arial" panose="020B0604020202020204" pitchFamily="34" charset="0"/>
              </a:rPr>
              <a:t>appropriate on training on maintaining health and safety standards and distancing to avoid getting infected by the virus..</a:t>
            </a:r>
          </a:p>
          <a:p>
            <a:pPr algn="just"/>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Providing </a:t>
            </a:r>
            <a:r>
              <a:rPr lang="en-GB" dirty="0">
                <a:latin typeface="Arial" panose="020B0604020202020204" pitchFamily="34" charset="0"/>
                <a:cs typeface="Arial" panose="020B0604020202020204" pitchFamily="34" charset="0"/>
              </a:rPr>
              <a:t>free hand gloves to stop the virus from spreading and instructions on how often they should be changed.</a:t>
            </a:r>
          </a:p>
        </p:txBody>
      </p:sp>
      <p:sp>
        <p:nvSpPr>
          <p:cNvPr id="4" name="Rectangle 3"/>
          <p:cNvSpPr/>
          <p:nvPr/>
        </p:nvSpPr>
        <p:spPr>
          <a:xfrm>
            <a:off x="194873" y="300363"/>
            <a:ext cx="10238282" cy="2585323"/>
          </a:xfrm>
          <a:prstGeom prst="rect">
            <a:avLst/>
          </a:prstGeom>
        </p:spPr>
        <p:txBody>
          <a:bodyPr wrap="square">
            <a:spAutoFit/>
          </a:bodyPr>
          <a:lstStyle/>
          <a:p>
            <a:pPr algn="just">
              <a:lnSpc>
                <a:spcPct val="150000"/>
              </a:lnSpc>
            </a:pPr>
            <a:r>
              <a:rPr lang="en-GB" dirty="0">
                <a:latin typeface="Arial" panose="020B0604020202020204" pitchFamily="34" charset="0"/>
                <a:cs typeface="Arial" panose="020B0604020202020204" pitchFamily="34" charset="0"/>
              </a:rPr>
              <a:t>Due to Covid-19, HRM of BLGOR is faced with the complications of safeguarding the health, safety and welfare of employees and maintaining the operation of its business. According to Davahli et. al. (2020), Covid-19 was the biggest concern for the UK government, there main concern was to safeguard the UK population and its businesses, especially SME’s and the hospitality sector. New measure where implemented by the HRM of BLGOR to safeguard all their stakeholders, be it the employees, customers or suppliers.</a:t>
            </a:r>
          </a:p>
        </p:txBody>
      </p:sp>
    </p:spTree>
    <p:extLst>
      <p:ext uri="{BB962C8B-B14F-4D97-AF65-F5344CB8AC3E}">
        <p14:creationId xmlns:p14="http://schemas.microsoft.com/office/powerpoint/2010/main" val="20487914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4635" y="1042514"/>
            <a:ext cx="8255726" cy="369332"/>
          </a:xfrm>
          <a:prstGeom prst="rect">
            <a:avLst/>
          </a:prstGeom>
        </p:spPr>
        <p:txBody>
          <a:bodyPr wrap="square">
            <a:spAutoFit/>
          </a:bodyPr>
          <a:lstStyle/>
          <a:p>
            <a:r>
              <a:rPr lang="en-GB" dirty="0"/>
              <a:t>                                            </a:t>
            </a:r>
            <a:endParaRPr lang="en-GB" b="1" dirty="0">
              <a:latin typeface="Arial" panose="020B0604020202020204" pitchFamily="34" charset="0"/>
              <a:cs typeface="Arial" panose="020B0604020202020204" pitchFamily="34" charset="0"/>
            </a:endParaRPr>
          </a:p>
        </p:txBody>
      </p:sp>
      <p:sp>
        <p:nvSpPr>
          <p:cNvPr id="5" name="Rectangle 4"/>
          <p:cNvSpPr/>
          <p:nvPr/>
        </p:nvSpPr>
        <p:spPr>
          <a:xfrm>
            <a:off x="817479" y="3111991"/>
            <a:ext cx="9744892" cy="416011"/>
          </a:xfrm>
          <a:prstGeom prst="rect">
            <a:avLst/>
          </a:prstGeom>
        </p:spPr>
        <p:txBody>
          <a:bodyPr wrap="square">
            <a:spAutoFit/>
          </a:bodyPr>
          <a:lstStyle/>
          <a:p>
            <a:pPr marL="285750" indent="-285750" algn="just">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6" name="Rectangle 5"/>
          <p:cNvSpPr/>
          <p:nvPr/>
        </p:nvSpPr>
        <p:spPr>
          <a:xfrm>
            <a:off x="3394179" y="220665"/>
            <a:ext cx="3949699" cy="584775"/>
          </a:xfrm>
          <a:prstGeom prst="rect">
            <a:avLst/>
          </a:prstGeom>
        </p:spPr>
        <p:txBody>
          <a:bodyPr wrap="square">
            <a:spAutoFit/>
          </a:bodyPr>
          <a:lstStyle/>
          <a:p>
            <a:r>
              <a:rPr lang="en-GB" sz="3200" b="1" dirty="0">
                <a:latin typeface="Arial" panose="020B0604020202020204" pitchFamily="34" charset="0"/>
                <a:cs typeface="Arial" panose="020B0604020202020204" pitchFamily="34" charset="0"/>
              </a:rPr>
              <a:t>Recommendations.</a:t>
            </a:r>
          </a:p>
        </p:txBody>
      </p:sp>
      <p:sp>
        <p:nvSpPr>
          <p:cNvPr id="9" name="Rectangle 8"/>
          <p:cNvSpPr/>
          <p:nvPr/>
        </p:nvSpPr>
        <p:spPr>
          <a:xfrm>
            <a:off x="817479" y="5067280"/>
            <a:ext cx="10417277" cy="156966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smtClean="0">
                <a:latin typeface="Arial" panose="020B0604020202020204" pitchFamily="34" charset="0"/>
                <a:cs typeface="Arial" panose="020B0604020202020204" pitchFamily="34" charset="0"/>
              </a:rPr>
              <a:t>Covid-19 </a:t>
            </a:r>
            <a:r>
              <a:rPr lang="en-GB" sz="1600" dirty="0">
                <a:latin typeface="Arial" panose="020B0604020202020204" pitchFamily="34" charset="0"/>
                <a:cs typeface="Arial" panose="020B0604020202020204" pitchFamily="34" charset="0"/>
              </a:rPr>
              <a:t>unexpectedly (businesses were unprepared) stormed the country and critically devastated all businesses environment especially the hospitality sector where BLGOR belongs, to tackle the present scenario previous polices require restructuring..   </a:t>
            </a:r>
          </a:p>
          <a:p>
            <a:pPr marL="285750" indent="-285750" algn="just">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7" name="Rectangle 6"/>
          <p:cNvSpPr/>
          <p:nvPr/>
        </p:nvSpPr>
        <p:spPr>
          <a:xfrm>
            <a:off x="817479" y="1287140"/>
            <a:ext cx="9588650" cy="830997"/>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HRM’s recommendation to employees is to perform personal SWOT analysis. SWOT analysis is an outstanding tool to evaluate self-performance within the </a:t>
            </a:r>
            <a:r>
              <a:rPr lang="en-GB" sz="1600" dirty="0" smtClean="0">
                <a:latin typeface="Arial" panose="020B0604020202020204" pitchFamily="34" charset="0"/>
                <a:cs typeface="Arial" panose="020B0604020202020204" pitchFamily="34" charset="0"/>
              </a:rPr>
              <a:t>workplace</a:t>
            </a:r>
            <a:endParaRPr lang="en-GB" sz="1600" dirty="0">
              <a:latin typeface="Arial" panose="020B0604020202020204" pitchFamily="34" charset="0"/>
              <a:cs typeface="Arial" panose="020B0604020202020204" pitchFamily="34" charset="0"/>
            </a:endParaRPr>
          </a:p>
        </p:txBody>
      </p:sp>
      <p:sp>
        <p:nvSpPr>
          <p:cNvPr id="10" name="Rectangle 9"/>
          <p:cNvSpPr/>
          <p:nvPr/>
        </p:nvSpPr>
        <p:spPr>
          <a:xfrm>
            <a:off x="817479" y="2743172"/>
            <a:ext cx="9870508" cy="156966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Coaching is an ideal technique that BLGOR’s HRM can </a:t>
            </a:r>
            <a:r>
              <a:rPr lang="en-GB" sz="1600" dirty="0" smtClean="0">
                <a:latin typeface="Arial" panose="020B0604020202020204" pitchFamily="34" charset="0"/>
                <a:cs typeface="Arial" panose="020B0604020202020204" pitchFamily="34" charset="0"/>
              </a:rPr>
              <a:t>utilise this technique </a:t>
            </a:r>
            <a:r>
              <a:rPr lang="en-GB" sz="1600" dirty="0">
                <a:latin typeface="Arial" panose="020B0604020202020204" pitchFamily="34" charset="0"/>
                <a:cs typeface="Arial" panose="020B0604020202020204" pitchFamily="34" charset="0"/>
              </a:rPr>
              <a:t>to enhance their employee’s about health, safety and welfare of all stakeholders, be it customers, suppliers, employees. As this will assist the employees to understand the importance for their health and safety and also trading safely in this </a:t>
            </a:r>
            <a:r>
              <a:rPr lang="en-GB" sz="1600" dirty="0" smtClean="0">
                <a:latin typeface="Arial" panose="020B0604020202020204" pitchFamily="34" charset="0"/>
                <a:cs typeface="Arial" panose="020B0604020202020204" pitchFamily="34" charset="0"/>
              </a:rPr>
              <a:t>pandemic.</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01928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037" y="241300"/>
            <a:ext cx="8512935" cy="827314"/>
          </a:xfrm>
        </p:spPr>
        <p:txBody>
          <a:bodyPr>
            <a:normAutofit fontScale="90000"/>
          </a:bodyPr>
          <a:lstStyle/>
          <a:p>
            <a:r>
              <a:rPr lang="en-GB" sz="3100" b="1" dirty="0">
                <a:solidFill>
                  <a:schemeClr val="tx1"/>
                </a:solidFill>
                <a:latin typeface="Arial" panose="020B0604020202020204" pitchFamily="34" charset="0"/>
                <a:cs typeface="Arial" panose="020B0604020202020204" pitchFamily="34" charset="0"/>
              </a:rPr>
              <a:t>     </a:t>
            </a:r>
            <a:r>
              <a:rPr lang="en-GB" sz="3100" b="1" dirty="0" smtClean="0">
                <a:solidFill>
                  <a:schemeClr val="tx1"/>
                </a:solidFill>
                <a:latin typeface="Arial" panose="020B0604020202020204" pitchFamily="34" charset="0"/>
                <a:cs typeface="Arial" panose="020B0604020202020204" pitchFamily="34" charset="0"/>
              </a:rPr>
              <a:t>Key </a:t>
            </a:r>
            <a:r>
              <a:rPr lang="en-GB" sz="3100" b="1" dirty="0">
                <a:solidFill>
                  <a:schemeClr val="tx1"/>
                </a:solidFill>
                <a:latin typeface="Arial" panose="020B0604020202020204" pitchFamily="34" charset="0"/>
                <a:cs typeface="Arial" panose="020B0604020202020204" pitchFamily="34" charset="0"/>
              </a:rPr>
              <a:t>challenge </a:t>
            </a:r>
            <a:r>
              <a:rPr lang="en-GB" sz="3100" b="1" dirty="0" smtClean="0">
                <a:solidFill>
                  <a:schemeClr val="tx1"/>
                </a:solidFill>
                <a:latin typeface="Arial" panose="020B0604020202020204" pitchFamily="34" charset="0"/>
                <a:cs typeface="Arial" panose="020B0604020202020204" pitchFamily="34" charset="0"/>
              </a:rPr>
              <a:t>3.  Recruitment </a:t>
            </a:r>
            <a:r>
              <a:rPr lang="en-GB" sz="3100" b="1" dirty="0">
                <a:solidFill>
                  <a:schemeClr val="tx1"/>
                </a:solidFill>
                <a:latin typeface="Arial" panose="020B0604020202020204" pitchFamily="34" charset="0"/>
                <a:cs typeface="Arial" panose="020B0604020202020204" pitchFamily="34" charset="0"/>
              </a:rPr>
              <a:t>and Selection</a:t>
            </a:r>
            <a:r>
              <a:rPr lang="en-GB" sz="4000" b="1" dirty="0">
                <a:solidFill>
                  <a:schemeClr val="tx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72556" y="4384825"/>
            <a:ext cx="8596668" cy="1803763"/>
          </a:xfrm>
        </p:spPr>
        <p:txBody>
          <a:bodyPr>
            <a:normAutofit fontScale="92500" lnSpcReduction="10000"/>
          </a:bodyPr>
          <a:lstStyle/>
          <a:p>
            <a:pPr algn="just">
              <a:lnSpc>
                <a:spcPct val="150000"/>
              </a:lnSpc>
              <a:buClr>
                <a:schemeClr val="tx1"/>
              </a:buClr>
              <a:buFont typeface="Wingdings" panose="05000000000000000000" pitchFamily="2" charset="2"/>
              <a:buChar char="§"/>
            </a:pPr>
            <a:r>
              <a:rPr lang="en-GB" dirty="0" smtClean="0">
                <a:solidFill>
                  <a:schemeClr val="tx1"/>
                </a:solidFill>
                <a:latin typeface="Arial" panose="020B0604020202020204" pitchFamily="34" charset="0"/>
                <a:cs typeface="Arial" panose="020B0604020202020204" pitchFamily="34" charset="0"/>
              </a:rPr>
              <a:t>Recruitment and selection </a:t>
            </a:r>
            <a:r>
              <a:rPr lang="en-GB" dirty="0">
                <a:solidFill>
                  <a:schemeClr val="tx1"/>
                </a:solidFill>
                <a:latin typeface="Arial" panose="020B0604020202020204" pitchFamily="34" charset="0"/>
                <a:cs typeface="Arial" panose="020B0604020202020204" pitchFamily="34" charset="0"/>
              </a:rPr>
              <a:t>is a vital process in HRM, it </a:t>
            </a:r>
            <a:r>
              <a:rPr lang="en-GB" dirty="0" smtClean="0">
                <a:solidFill>
                  <a:schemeClr val="tx1"/>
                </a:solidFill>
                <a:latin typeface="Arial" panose="020B0604020202020204" pitchFamily="34" charset="0"/>
                <a:cs typeface="Arial" panose="020B0604020202020204" pitchFamily="34" charset="0"/>
              </a:rPr>
              <a:t>tactical approach </a:t>
            </a:r>
            <a:r>
              <a:rPr lang="en-GB" dirty="0">
                <a:solidFill>
                  <a:schemeClr val="tx1"/>
                </a:solidFill>
                <a:latin typeface="Arial" panose="020B0604020202020204" pitchFamily="34" charset="0"/>
                <a:cs typeface="Arial" panose="020B0604020202020204" pitchFamily="34" charset="0"/>
              </a:rPr>
              <a:t>to capitalize on </a:t>
            </a:r>
            <a:r>
              <a:rPr lang="en-GB" dirty="0" smtClean="0">
                <a:solidFill>
                  <a:schemeClr val="tx1"/>
                </a:solidFill>
                <a:latin typeface="Arial" panose="020B0604020202020204" pitchFamily="34" charset="0"/>
                <a:cs typeface="Arial" panose="020B0604020202020204" pitchFamily="34" charset="0"/>
              </a:rPr>
              <a:t>strength of the employees </a:t>
            </a:r>
            <a:r>
              <a:rPr lang="en-GB" dirty="0">
                <a:solidFill>
                  <a:schemeClr val="tx1"/>
                </a:solidFill>
                <a:latin typeface="Arial" panose="020B0604020202020204" pitchFamily="34" charset="0"/>
                <a:cs typeface="Arial" panose="020B0604020202020204" pitchFamily="34" charset="0"/>
              </a:rPr>
              <a:t>in order to meet the employer's </a:t>
            </a:r>
            <a:r>
              <a:rPr lang="en-GB" dirty="0" smtClean="0">
                <a:solidFill>
                  <a:schemeClr val="tx1"/>
                </a:solidFill>
                <a:latin typeface="Arial" panose="020B0604020202020204" pitchFamily="34" charset="0"/>
                <a:cs typeface="Arial" panose="020B0604020202020204" pitchFamily="34" charset="0"/>
              </a:rPr>
              <a:t>objectives </a:t>
            </a:r>
            <a:r>
              <a:rPr lang="en-GB" dirty="0">
                <a:solidFill>
                  <a:schemeClr val="tx1"/>
                </a:solidFill>
                <a:latin typeface="Arial" panose="020B0604020202020204" pitchFamily="34" charset="0"/>
                <a:cs typeface="Arial" panose="020B0604020202020204" pitchFamily="34" charset="0"/>
              </a:rPr>
              <a:t>and goals. </a:t>
            </a:r>
            <a:r>
              <a:rPr lang="en-GB" dirty="0" smtClean="0">
                <a:solidFill>
                  <a:schemeClr val="tx1"/>
                </a:solidFill>
                <a:latin typeface="Arial" panose="020B0604020202020204" pitchFamily="34" charset="0"/>
                <a:cs typeface="Arial" panose="020B0604020202020204" pitchFamily="34" charset="0"/>
              </a:rPr>
              <a:t>Also, this </a:t>
            </a:r>
            <a:r>
              <a:rPr lang="en-GB" dirty="0">
                <a:solidFill>
                  <a:schemeClr val="tx1"/>
                </a:solidFill>
                <a:latin typeface="Arial" panose="020B0604020202020204" pitchFamily="34" charset="0"/>
                <a:cs typeface="Arial" panose="020B0604020202020204" pitchFamily="34" charset="0"/>
              </a:rPr>
              <a:t>is a method of shortlisting and selecting the </a:t>
            </a:r>
            <a:r>
              <a:rPr lang="en-GB" dirty="0" smtClean="0">
                <a:solidFill>
                  <a:schemeClr val="tx1"/>
                </a:solidFill>
                <a:latin typeface="Arial" panose="020B0604020202020204" pitchFamily="34" charset="0"/>
                <a:cs typeface="Arial" panose="020B0604020202020204" pitchFamily="34" charset="0"/>
              </a:rPr>
              <a:t>correct </a:t>
            </a:r>
            <a:r>
              <a:rPr lang="en-GB" dirty="0">
                <a:solidFill>
                  <a:schemeClr val="tx1"/>
                </a:solidFill>
                <a:latin typeface="Arial" panose="020B0604020202020204" pitchFamily="34" charset="0"/>
                <a:cs typeface="Arial" panose="020B0604020202020204" pitchFamily="34" charset="0"/>
              </a:rPr>
              <a:t>applicants for the necessary vacant </a:t>
            </a:r>
            <a:r>
              <a:rPr lang="en-GB" dirty="0" smtClean="0">
                <a:solidFill>
                  <a:schemeClr val="tx1"/>
                </a:solidFill>
                <a:latin typeface="Arial" panose="020B0604020202020204" pitchFamily="34" charset="0"/>
                <a:cs typeface="Arial" panose="020B0604020202020204" pitchFamily="34" charset="0"/>
              </a:rPr>
              <a:t>job (Bratton </a:t>
            </a:r>
            <a:r>
              <a:rPr lang="en-GB" dirty="0">
                <a:solidFill>
                  <a:schemeClr val="tx1"/>
                </a:solidFill>
                <a:latin typeface="Arial" panose="020B0604020202020204" pitchFamily="34" charset="0"/>
                <a:cs typeface="Arial" panose="020B0604020202020204" pitchFamily="34" charset="0"/>
              </a:rPr>
              <a:t>and Gold </a:t>
            </a:r>
            <a:r>
              <a:rPr lang="en-GB" dirty="0" smtClean="0">
                <a:solidFill>
                  <a:schemeClr val="tx1"/>
                </a:solidFill>
                <a:latin typeface="Arial" panose="020B0604020202020204" pitchFamily="34" charset="0"/>
                <a:cs typeface="Arial" panose="020B0604020202020204" pitchFamily="34" charset="0"/>
              </a:rPr>
              <a:t>2007).</a:t>
            </a:r>
          </a:p>
          <a:p>
            <a:pPr>
              <a:buClr>
                <a:schemeClr val="tx1"/>
              </a:buClr>
              <a:buFont typeface="Arial" panose="020B0604020202020204" pitchFamily="34" charset="0"/>
              <a:buChar char="•"/>
            </a:pPr>
            <a:endParaRPr lang="en-GB" dirty="0"/>
          </a:p>
        </p:txBody>
      </p:sp>
      <p:pic>
        <p:nvPicPr>
          <p:cNvPr id="4" name="Picture 3"/>
          <p:cNvPicPr>
            <a:picLocks noChangeAspect="1"/>
          </p:cNvPicPr>
          <p:nvPr/>
        </p:nvPicPr>
        <p:blipFill>
          <a:blip r:embed="rId2"/>
          <a:stretch>
            <a:fillRect/>
          </a:stretch>
        </p:blipFill>
        <p:spPr>
          <a:xfrm>
            <a:off x="2740334" y="1162258"/>
            <a:ext cx="5275262" cy="1981199"/>
          </a:xfrm>
          <a:prstGeom prst="rect">
            <a:avLst/>
          </a:prstGeom>
        </p:spPr>
      </p:pic>
      <p:sp>
        <p:nvSpPr>
          <p:cNvPr id="5" name="Rectangle 4"/>
          <p:cNvSpPr/>
          <p:nvPr/>
        </p:nvSpPr>
        <p:spPr>
          <a:xfrm>
            <a:off x="4100051" y="3172954"/>
            <a:ext cx="2728452" cy="584775"/>
          </a:xfrm>
          <a:prstGeom prst="rect">
            <a:avLst/>
          </a:prstGeom>
        </p:spPr>
        <p:txBody>
          <a:bodyPr wrap="square">
            <a:spAutoFit/>
          </a:bodyPr>
          <a:lstStyle/>
          <a:p>
            <a:r>
              <a:rPr lang="en-GB" sz="1600" dirty="0" smtClean="0">
                <a:latin typeface="Arial" panose="020B0604020202020204" pitchFamily="34" charset="0"/>
                <a:cs typeface="Arial" panose="020B0604020202020204" pitchFamily="34" charset="0"/>
              </a:rPr>
              <a:t>Recruitment-and-Selection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empxtrack 2021). </a:t>
            </a:r>
            <a:endParaRPr lang="en-GB" dirty="0"/>
          </a:p>
        </p:txBody>
      </p:sp>
    </p:spTree>
    <p:extLst>
      <p:ext uri="{BB962C8B-B14F-4D97-AF65-F5344CB8AC3E}">
        <p14:creationId xmlns:p14="http://schemas.microsoft.com/office/powerpoint/2010/main" val="464880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86034" y="5352192"/>
            <a:ext cx="9468522" cy="133882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There is no appropriate method when selecting or recruiting candidates. This a complications </a:t>
            </a:r>
            <a:r>
              <a:rPr lang="en-GB" dirty="0">
                <a:latin typeface="Arial" panose="020B0604020202020204" pitchFamily="34" charset="0"/>
                <a:cs typeface="Arial" panose="020B0604020202020204" pitchFamily="34" charset="0"/>
              </a:rPr>
              <a:t>faced by HRM at </a:t>
            </a:r>
            <a:r>
              <a:rPr lang="en-GB" dirty="0" smtClean="0">
                <a:latin typeface="Arial" panose="020B0604020202020204" pitchFamily="34" charset="0"/>
                <a:cs typeface="Arial" panose="020B0604020202020204" pitchFamily="34" charset="0"/>
              </a:rPr>
              <a:t>BLGOR,  often they make error in selecting the right </a:t>
            </a:r>
            <a:r>
              <a:rPr lang="en-GB" dirty="0">
                <a:latin typeface="Arial" panose="020B0604020202020204" pitchFamily="34" charset="0"/>
                <a:cs typeface="Arial" panose="020B0604020202020204" pitchFamily="34" charset="0"/>
              </a:rPr>
              <a:t>candidate for </a:t>
            </a: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correct </a:t>
            </a:r>
            <a:r>
              <a:rPr lang="en-GB" dirty="0" smtClean="0">
                <a:latin typeface="Arial" panose="020B0604020202020204" pitchFamily="34" charset="0"/>
                <a:cs typeface="Arial" panose="020B0604020202020204" pitchFamily="34" charset="0"/>
              </a:rPr>
              <a:t>job.</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986034" y="2907933"/>
            <a:ext cx="9480731" cy="872034"/>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Unsociable trading </a:t>
            </a:r>
            <a:r>
              <a:rPr lang="en-GB" dirty="0" smtClean="0">
                <a:latin typeface="Arial" panose="020B0604020202020204" pitchFamily="34" charset="0"/>
                <a:cs typeface="Arial" panose="020B0604020202020204" pitchFamily="34" charset="0"/>
              </a:rPr>
              <a:t>hours, low </a:t>
            </a:r>
            <a:r>
              <a:rPr lang="en-GB" dirty="0">
                <a:latin typeface="Arial" panose="020B0604020202020204" pitchFamily="34" charset="0"/>
                <a:cs typeface="Arial" panose="020B0604020202020204" pitchFamily="34" charset="0"/>
              </a:rPr>
              <a:t>pay, very limited benefits and no incentives in restaurant, makes it challenging to entice qualified </a:t>
            </a:r>
            <a:r>
              <a:rPr lang="en-GB" dirty="0" smtClean="0">
                <a:latin typeface="Arial" panose="020B0604020202020204" pitchFamily="34" charset="0"/>
                <a:cs typeface="Arial" panose="020B0604020202020204" pitchFamily="34" charset="0"/>
              </a:rPr>
              <a:t> candidates </a:t>
            </a:r>
            <a:r>
              <a:rPr lang="en-GB" dirty="0">
                <a:latin typeface="Arial" panose="020B0604020202020204" pitchFamily="34" charset="0"/>
                <a:cs typeface="Arial" panose="020B0604020202020204" pitchFamily="34" charset="0"/>
              </a:rPr>
              <a:t>for recruitment.</a:t>
            </a:r>
          </a:p>
        </p:txBody>
      </p:sp>
      <p:sp>
        <p:nvSpPr>
          <p:cNvPr id="4" name="Rectangle 3"/>
          <p:cNvSpPr/>
          <p:nvPr/>
        </p:nvSpPr>
        <p:spPr>
          <a:xfrm>
            <a:off x="986034" y="4013364"/>
            <a:ext cx="9480731" cy="133882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Very limited or no promotions facilities available, as restaurants are simple structured businesses and candidates view the job less secured. This creates </a:t>
            </a:r>
            <a:r>
              <a:rPr lang="en-GB" dirty="0">
                <a:latin typeface="Arial" panose="020B0604020202020204" pitchFamily="34" charset="0"/>
                <a:cs typeface="Arial" panose="020B0604020202020204" pitchFamily="34" charset="0"/>
              </a:rPr>
              <a:t>a </a:t>
            </a:r>
            <a:r>
              <a:rPr lang="en-GB" dirty="0" smtClean="0">
                <a:latin typeface="Arial" panose="020B0604020202020204" pitchFamily="34" charset="0"/>
                <a:cs typeface="Arial" panose="020B0604020202020204" pitchFamily="34" charset="0"/>
              </a:rPr>
              <a:t>challenge to attract new candidates for recruitments.</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192091" y="509840"/>
            <a:ext cx="10274674" cy="2118529"/>
          </a:xfrm>
          <a:prstGeom prst="rect">
            <a:avLst/>
          </a:prstGeom>
        </p:spPr>
        <p:txBody>
          <a:bodyPr wrap="square">
            <a:spAutoFit/>
          </a:bodyPr>
          <a:lstStyle/>
          <a:p>
            <a:pPr algn="just">
              <a:lnSpc>
                <a:spcPct val="150000"/>
              </a:lnSpc>
            </a:pPr>
            <a:r>
              <a:rPr lang="en-GB" dirty="0">
                <a:latin typeface="Arial" panose="020B0604020202020204" pitchFamily="34" charset="0"/>
                <a:cs typeface="Arial" panose="020B0604020202020204" pitchFamily="34" charset="0"/>
              </a:rPr>
              <a:t>BLGOR is faced with the shortages of skilled employees, firstly the Brexit stopped the free movements of EU workers, followed by the government increasing the capping on work permits (foreign workers) from £16,000.00 to £27, 000.00 Annual. This has made it next to impossible to obtain skilled workers from India (Monras and Vázquez 2018). BLGOR ‘s HRM are unable to find any easy solution to this challenges. This has created the present competence gap.</a:t>
            </a:r>
          </a:p>
        </p:txBody>
      </p:sp>
    </p:spTree>
    <p:extLst>
      <p:ext uri="{BB962C8B-B14F-4D97-AF65-F5344CB8AC3E}">
        <p14:creationId xmlns:p14="http://schemas.microsoft.com/office/powerpoint/2010/main" val="661915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07682" y="120134"/>
            <a:ext cx="3401893" cy="523220"/>
          </a:xfrm>
          <a:prstGeom prst="rect">
            <a:avLst/>
          </a:prstGeom>
        </p:spPr>
        <p:txBody>
          <a:bodyPr wrap="none">
            <a:spAutoFit/>
          </a:bodyPr>
          <a:lstStyle/>
          <a:p>
            <a:r>
              <a:rPr lang="en-GB" sz="2800" b="1" dirty="0">
                <a:latin typeface="Arial" panose="020B0604020202020204" pitchFamily="34" charset="0"/>
                <a:cs typeface="Arial" panose="020B0604020202020204" pitchFamily="34" charset="0"/>
              </a:rPr>
              <a:t>Recommendations</a:t>
            </a:r>
          </a:p>
        </p:txBody>
      </p:sp>
      <p:sp>
        <p:nvSpPr>
          <p:cNvPr id="6" name="Rectangle 5"/>
          <p:cNvSpPr/>
          <p:nvPr/>
        </p:nvSpPr>
        <p:spPr>
          <a:xfrm>
            <a:off x="406400" y="912590"/>
            <a:ext cx="9385300" cy="507831"/>
          </a:xfrm>
          <a:prstGeom prst="rect">
            <a:avLst/>
          </a:prstGeom>
        </p:spPr>
        <p:txBody>
          <a:bodyPr wrap="square">
            <a:spAutoFit/>
          </a:bodyPr>
          <a:lstStyle/>
          <a:p>
            <a:pPr>
              <a:lnSpc>
                <a:spcPct val="150000"/>
              </a:lnSpc>
            </a:pPr>
            <a:r>
              <a:rPr lang="en-GB" dirty="0">
                <a:latin typeface="Arial" panose="020B0604020202020204" pitchFamily="34" charset="0"/>
                <a:cs typeface="Arial" panose="020B0604020202020204" pitchFamily="34" charset="0"/>
              </a:rPr>
              <a:t>  </a:t>
            </a:r>
          </a:p>
        </p:txBody>
      </p:sp>
      <p:sp>
        <p:nvSpPr>
          <p:cNvPr id="9" name="Rectangle 8"/>
          <p:cNvSpPr/>
          <p:nvPr/>
        </p:nvSpPr>
        <p:spPr>
          <a:xfrm>
            <a:off x="3840442" y="6214335"/>
            <a:ext cx="4051048" cy="523220"/>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How to use </a:t>
            </a:r>
            <a:r>
              <a:rPr lang="en-GB" sz="1400" dirty="0" smtClean="0">
                <a:latin typeface="Arial" panose="020B0604020202020204" pitchFamily="34" charset="0"/>
                <a:cs typeface="Arial" panose="020B0604020202020204" pitchFamily="34" charset="0"/>
              </a:rPr>
              <a:t>personality tests in the hiring process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source</a:t>
            </a:r>
            <a:r>
              <a:rPr lang="en-GB" sz="1400" dirty="0">
                <a:latin typeface="Arial" panose="020B0604020202020204" pitchFamily="34" charset="0"/>
                <a:cs typeface="Arial" panose="020B0604020202020204" pitchFamily="34" charset="0"/>
              </a:rPr>
              <a:t>: Test Gorilla 2021).</a:t>
            </a:r>
          </a:p>
        </p:txBody>
      </p:sp>
      <p:sp>
        <p:nvSpPr>
          <p:cNvPr id="10" name="Rectangle 9"/>
          <p:cNvSpPr/>
          <p:nvPr/>
        </p:nvSpPr>
        <p:spPr>
          <a:xfrm>
            <a:off x="414592" y="868345"/>
            <a:ext cx="9879781" cy="92333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To assess the applicant, it is vital that the </a:t>
            </a:r>
            <a:r>
              <a:rPr lang="en-GB" dirty="0">
                <a:latin typeface="Arial" panose="020B0604020202020204" pitchFamily="34" charset="0"/>
                <a:cs typeface="Arial" panose="020B0604020202020204" pitchFamily="34" charset="0"/>
              </a:rPr>
              <a:t>procedures of effective hiring selection  practices </a:t>
            </a:r>
            <a:r>
              <a:rPr lang="en-GB" dirty="0" smtClean="0">
                <a:latin typeface="Arial" panose="020B0604020202020204" pitchFamily="34" charset="0"/>
                <a:cs typeface="Arial" panose="020B0604020202020204" pitchFamily="34" charset="0"/>
              </a:rPr>
              <a:t>is applied, as this will </a:t>
            </a:r>
            <a:r>
              <a:rPr lang="en-GB" dirty="0">
                <a:latin typeface="Arial" panose="020B0604020202020204" pitchFamily="34" charset="0"/>
                <a:cs typeface="Arial" panose="020B0604020202020204" pitchFamily="34" charset="0"/>
              </a:rPr>
              <a:t>assist in future complications from </a:t>
            </a:r>
            <a:r>
              <a:rPr lang="en-GB" dirty="0" smtClean="0">
                <a:latin typeface="Arial" panose="020B0604020202020204" pitchFamily="34" charset="0"/>
                <a:cs typeface="Arial" panose="020B0604020202020204" pitchFamily="34" charset="0"/>
              </a:rPr>
              <a:t>arsing in selection and recruitments.    </a:t>
            </a:r>
            <a:endParaRPr lang="en-GB" dirty="0">
              <a:latin typeface="Arial" panose="020B0604020202020204" pitchFamily="34" charset="0"/>
              <a:cs typeface="Arial" panose="020B0604020202020204" pitchFamily="34" charset="0"/>
            </a:endParaRPr>
          </a:p>
        </p:txBody>
      </p:sp>
      <p:pic>
        <p:nvPicPr>
          <p:cNvPr id="11" name="Picture 10"/>
          <p:cNvPicPr>
            <a:picLocks noChangeAspect="1"/>
          </p:cNvPicPr>
          <p:nvPr/>
        </p:nvPicPr>
        <p:blipFill>
          <a:blip r:embed="rId3"/>
          <a:stretch>
            <a:fillRect/>
          </a:stretch>
        </p:blipFill>
        <p:spPr>
          <a:xfrm>
            <a:off x="1173316" y="2501337"/>
            <a:ext cx="9042400" cy="3717566"/>
          </a:xfrm>
          <a:prstGeom prst="rect">
            <a:avLst/>
          </a:prstGeom>
        </p:spPr>
      </p:pic>
    </p:spTree>
    <p:extLst>
      <p:ext uri="{BB962C8B-B14F-4D97-AF65-F5344CB8AC3E}">
        <p14:creationId xmlns:p14="http://schemas.microsoft.com/office/powerpoint/2010/main" val="3513438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56737" y="0"/>
            <a:ext cx="9555116" cy="830997"/>
          </a:xfrm>
          <a:prstGeom prst="rect">
            <a:avLst/>
          </a:prstGeom>
        </p:spPr>
        <p:txBody>
          <a:bodyPr wrap="square">
            <a:spAutoFit/>
          </a:bodyPr>
          <a:lstStyle/>
          <a:p>
            <a:r>
              <a:rPr lang="en-GB" sz="4800" dirty="0" smtClean="0">
                <a:latin typeface="Arial" panose="020B0604020202020204" pitchFamily="34" charset="0"/>
                <a:cs typeface="Arial" panose="020B0604020202020204" pitchFamily="34" charset="0"/>
              </a:rPr>
              <a:t>Additional </a:t>
            </a:r>
            <a:r>
              <a:rPr lang="en-GB" sz="4800" dirty="0">
                <a:latin typeface="Arial" panose="020B0604020202020204" pitchFamily="34" charset="0"/>
                <a:cs typeface="Arial" panose="020B0604020202020204" pitchFamily="34" charset="0"/>
              </a:rPr>
              <a:t>Recommendations</a:t>
            </a:r>
          </a:p>
        </p:txBody>
      </p:sp>
      <p:sp>
        <p:nvSpPr>
          <p:cNvPr id="3" name="Rectangle 2"/>
          <p:cNvSpPr/>
          <p:nvPr/>
        </p:nvSpPr>
        <p:spPr>
          <a:xfrm>
            <a:off x="619432" y="1331106"/>
            <a:ext cx="9773547" cy="1938992"/>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                                                                          Motivation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inspires employees to perform their job more effectively, motivations methods can be in the form of bonus schemes, incentives, payed holiday, life insurance policies, appraisal systems, creating a friendly working environment, acknowledging employee’s dedication, recognising and rewarding employees' achievements (Ganta 2014).</a:t>
            </a:r>
          </a:p>
        </p:txBody>
      </p:sp>
      <p:sp>
        <p:nvSpPr>
          <p:cNvPr id="4" name="Rectangle 3"/>
          <p:cNvSpPr/>
          <p:nvPr/>
        </p:nvSpPr>
        <p:spPr>
          <a:xfrm>
            <a:off x="706694" y="3387418"/>
            <a:ext cx="10820400" cy="1200329"/>
          </a:xfrm>
          <a:prstGeom prst="rect">
            <a:avLst/>
          </a:prstGeom>
        </p:spPr>
        <p:txBody>
          <a:bodyPr wrap="square">
            <a:spAutoFit/>
          </a:bodyPr>
          <a:lstStyle/>
          <a:p>
            <a:pPr>
              <a:lnSpc>
                <a:spcPct val="150000"/>
              </a:lnSpc>
            </a:pPr>
            <a:r>
              <a:rPr lang="en-GB" sz="1600" b="1" dirty="0" smtClean="0">
                <a:latin typeface="Arial" panose="020B0604020202020204" pitchFamily="34" charset="0"/>
                <a:cs typeface="Arial" panose="020B0604020202020204" pitchFamily="34" charset="0"/>
              </a:rPr>
              <a:t>                                                                          Coaching</a:t>
            </a:r>
          </a:p>
          <a:p>
            <a:pPr marL="285750" indent="-285750" algn="just">
              <a:lnSpc>
                <a:spcPct val="150000"/>
              </a:lnSpc>
              <a:buFont typeface="Arial" panose="020B0604020202020204" pitchFamily="34" charset="0"/>
              <a:buChar char="•"/>
            </a:pPr>
            <a:r>
              <a:rPr lang="en-GB" sz="1600" dirty="0" smtClean="0">
                <a:latin typeface="Arial" panose="020B0604020202020204" pitchFamily="34" charset="0"/>
                <a:cs typeface="Arial" panose="020B0604020202020204" pitchFamily="34" charset="0"/>
              </a:rPr>
              <a:t>enhances leadership skills, communication skills, interacting skills, team working skills, listening skills</a:t>
            </a: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and emotionally strengthen individuals in the workplace. (Jarvis et. al. 2013). </a:t>
            </a:r>
            <a:endParaRPr lang="en-GB" dirty="0"/>
          </a:p>
        </p:txBody>
      </p:sp>
      <p:sp>
        <p:nvSpPr>
          <p:cNvPr id="7" name="Rectangle 6"/>
          <p:cNvSpPr/>
          <p:nvPr/>
        </p:nvSpPr>
        <p:spPr>
          <a:xfrm>
            <a:off x="0" y="4996492"/>
            <a:ext cx="10776858" cy="461665"/>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5" name="Rectangle 4"/>
          <p:cNvSpPr/>
          <p:nvPr/>
        </p:nvSpPr>
        <p:spPr>
          <a:xfrm>
            <a:off x="736190" y="4908002"/>
            <a:ext cx="10431417" cy="1615827"/>
          </a:xfrm>
          <a:prstGeom prst="rect">
            <a:avLst/>
          </a:prstGeom>
        </p:spPr>
        <p:txBody>
          <a:bodyPr wrap="square">
            <a:spAutoFit/>
          </a:bodyPr>
          <a:lstStyle/>
          <a:p>
            <a:pPr algn="just">
              <a:lnSpc>
                <a:spcPct val="150000"/>
              </a:lnSpc>
            </a:pPr>
            <a:r>
              <a:rPr lang="en-GB" dirty="0"/>
              <a:t>                                                               </a:t>
            </a:r>
            <a:r>
              <a:rPr lang="en-GB" dirty="0" smtClean="0"/>
              <a:t>    </a:t>
            </a:r>
            <a:r>
              <a:rPr lang="en-GB" b="1" dirty="0" smtClean="0">
                <a:latin typeface="Arial" panose="020B0604020202020204" pitchFamily="34" charset="0"/>
                <a:cs typeface="Arial" panose="020B0604020202020204" pitchFamily="34" charset="0"/>
              </a:rPr>
              <a:t>Mentoring</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develops employee’s skill level, increases problematical analysis and strategic thinking, </a:t>
            </a:r>
            <a:r>
              <a:rPr lang="en-GB" sz="1600" dirty="0" smtClean="0">
                <a:latin typeface="Arial" panose="020B0604020202020204" pitchFamily="34" charset="0"/>
                <a:cs typeface="Arial" panose="020B0604020202020204" pitchFamily="34" charset="0"/>
              </a:rPr>
              <a:t>develops</a:t>
            </a: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job satisfaction Improve their personal and professional development and increases self-confidence. </a:t>
            </a:r>
            <a:endParaRPr lang="en-GB" sz="1600" dirty="0" smtClean="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Restores </a:t>
            </a:r>
            <a:r>
              <a:rPr lang="en-GB" sz="1600" dirty="0">
                <a:latin typeface="Arial" panose="020B0604020202020204" pitchFamily="34" charset="0"/>
                <a:cs typeface="Arial" panose="020B0604020202020204" pitchFamily="34" charset="0"/>
              </a:rPr>
              <a:t>confidence and pride in their place of work (Duncan and Stock 2010).</a:t>
            </a:r>
          </a:p>
        </p:txBody>
      </p:sp>
    </p:spTree>
    <p:extLst>
      <p:ext uri="{BB962C8B-B14F-4D97-AF65-F5344CB8AC3E}">
        <p14:creationId xmlns:p14="http://schemas.microsoft.com/office/powerpoint/2010/main" val="20768289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8623" y="1933731"/>
            <a:ext cx="7704944" cy="3696192"/>
          </a:xfrm>
          <a:prstGeom prst="rect">
            <a:avLst/>
          </a:prstGeom>
        </p:spPr>
      </p:pic>
      <p:sp>
        <p:nvSpPr>
          <p:cNvPr id="3" name="Rectangle 2"/>
          <p:cNvSpPr/>
          <p:nvPr/>
        </p:nvSpPr>
        <p:spPr>
          <a:xfrm>
            <a:off x="1981074" y="591075"/>
            <a:ext cx="8049127" cy="830997"/>
          </a:xfrm>
          <a:prstGeom prst="rect">
            <a:avLst/>
          </a:prstGeom>
        </p:spPr>
        <p:txBody>
          <a:bodyPr wrap="none">
            <a:spAutoFit/>
          </a:bodyPr>
          <a:lstStyle/>
          <a:p>
            <a:r>
              <a:rPr lang="en-GB" sz="4800" dirty="0">
                <a:latin typeface="Arial" panose="020B0604020202020204" pitchFamily="34" charset="0"/>
                <a:cs typeface="Arial" panose="020B0604020202020204" pitchFamily="34" charset="0"/>
              </a:rPr>
              <a:t>Maslow’s Hierarchy of needs</a:t>
            </a:r>
          </a:p>
        </p:txBody>
      </p:sp>
      <p:sp>
        <p:nvSpPr>
          <p:cNvPr id="4" name="Rectangle 3"/>
          <p:cNvSpPr/>
          <p:nvPr/>
        </p:nvSpPr>
        <p:spPr>
          <a:xfrm>
            <a:off x="4114800" y="5818416"/>
            <a:ext cx="3672590" cy="646331"/>
          </a:xfrm>
          <a:prstGeom prst="rect">
            <a:avLst/>
          </a:prstGeom>
        </p:spPr>
        <p:txBody>
          <a:bodyPr wrap="square">
            <a:spAutoFit/>
          </a:bodyPr>
          <a:lstStyle/>
          <a:p>
            <a:r>
              <a:rPr lang="en-GB" dirty="0"/>
              <a:t>Maslow’s Hierarchy of Needs. </a:t>
            </a:r>
            <a:r>
              <a:rPr lang="en-GB" dirty="0" smtClean="0"/>
              <a:t>(</a:t>
            </a:r>
            <a:r>
              <a:rPr lang="en-GB" dirty="0"/>
              <a:t>Source: biznewske.com 2021).</a:t>
            </a:r>
          </a:p>
        </p:txBody>
      </p:sp>
    </p:spTree>
    <p:extLst>
      <p:ext uri="{BB962C8B-B14F-4D97-AF65-F5344CB8AC3E}">
        <p14:creationId xmlns:p14="http://schemas.microsoft.com/office/powerpoint/2010/main" val="2263985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44184" y="2274838"/>
            <a:ext cx="8829206" cy="3539430"/>
          </a:xfrm>
          <a:prstGeom prst="rect">
            <a:avLst/>
          </a:prstGeom>
        </p:spPr>
        <p:txBody>
          <a:bodyPr wrap="square">
            <a:spAutoFit/>
          </a:bodyPr>
          <a:lstStyle/>
          <a:p>
            <a:pPr algn="just"/>
            <a:r>
              <a:rPr lang="en-GB" sz="2800" dirty="0">
                <a:latin typeface="Arial" panose="020B0604020202020204" pitchFamily="34" charset="0"/>
                <a:cs typeface="Arial" panose="020B0604020202020204" pitchFamily="34" charset="0"/>
              </a:rPr>
              <a:t>HRM at BLGOR can achieve its goals, to do this it will require to fulfil employee’s aspiration from the lower level of the pyramid to the top level which focuses on employee satisfaction (Dutil. 2022). By utilising Abraham Maslow’s theory, it will provide a better knowledge and clearer understanding of what an employee desire from BLGOR. HRM approach should reflect on Maslow’s methodology. </a:t>
            </a:r>
          </a:p>
        </p:txBody>
      </p:sp>
    </p:spTree>
    <p:extLst>
      <p:ext uri="{BB962C8B-B14F-4D97-AF65-F5344CB8AC3E}">
        <p14:creationId xmlns:p14="http://schemas.microsoft.com/office/powerpoint/2010/main" val="4023446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4715" y="1707446"/>
            <a:ext cx="11527436" cy="4247317"/>
          </a:xfrm>
          <a:prstGeom prst="rect">
            <a:avLst/>
          </a:prstGeom>
        </p:spPr>
        <p:txBody>
          <a:bodyPr wrap="square">
            <a:spAutoFit/>
          </a:bodyPr>
          <a:lstStyle/>
          <a:p>
            <a:pPr algn="just">
              <a:lnSpc>
                <a:spcPct val="150000"/>
              </a:lnSpc>
            </a:pPr>
            <a:r>
              <a:rPr lang="en-GB" dirty="0">
                <a:latin typeface="Arial" panose="020B0604020202020204" pitchFamily="34" charset="0"/>
                <a:cs typeface="Arial" panose="020B0604020202020204" pitchFamily="34" charset="0"/>
              </a:rPr>
              <a:t>To briefly recap what has been written and identified in this report. Bengal lounge group of restaurants (BLGOR) has been faced with many challenges which has effected them in the past few years. First it was the Brexit which stopped the free movements of European migrants from working in UK (worker’s shortages) and more recently Covid-19 raised the issue of health, safety and welfare of all stakeholders be it the customers, suppliers or the employees. This was a crucial time for HRM as they were face with the challenges of selecting, recruiting, training to improve new employees, without HRM applying proper approach and methods the employees would be unable to execute the objectives of BLGOR effectively and efficiently. It has been identified that UK government has offered grants for businesses, which can be invested refurbishment, advertising or training new employees. This came as a lifeline for BLGOR. Now HRM’s concept of viewing employees as liability has altered to viewing them as assets and employees can be a key factor to the success of a business. </a:t>
            </a:r>
          </a:p>
        </p:txBody>
      </p:sp>
      <p:sp>
        <p:nvSpPr>
          <p:cNvPr id="3" name="Rectangle 2"/>
          <p:cNvSpPr/>
          <p:nvPr/>
        </p:nvSpPr>
        <p:spPr>
          <a:xfrm>
            <a:off x="3967318" y="471637"/>
            <a:ext cx="3377380" cy="830997"/>
          </a:xfrm>
          <a:prstGeom prst="rect">
            <a:avLst/>
          </a:prstGeom>
        </p:spPr>
        <p:txBody>
          <a:bodyPr wrap="square">
            <a:spAutoFit/>
          </a:bodyPr>
          <a:lstStyle/>
          <a:p>
            <a:r>
              <a:rPr lang="en-GB" sz="4800"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2568487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761" y="2933913"/>
            <a:ext cx="8810442" cy="783771"/>
          </a:xfrm>
        </p:spPr>
        <p:txBody>
          <a:bodyPr>
            <a:noAutofit/>
          </a:bodyPr>
          <a:lstStyle/>
          <a:p>
            <a:r>
              <a:rPr lang="en-GB" sz="6000" b="1" dirty="0">
                <a:solidFill>
                  <a:schemeClr val="tx1"/>
                </a:solidFill>
                <a:latin typeface="Arial" panose="020B0604020202020204" pitchFamily="34" charset="0"/>
                <a:cs typeface="Arial" panose="020B0604020202020204" pitchFamily="34" charset="0"/>
              </a:rPr>
              <a:t>Any Questions Please</a:t>
            </a:r>
          </a:p>
        </p:txBody>
      </p:sp>
      <p:sp>
        <p:nvSpPr>
          <p:cNvPr id="3" name="Subtitle 2"/>
          <p:cNvSpPr>
            <a:spLocks noGrp="1"/>
          </p:cNvSpPr>
          <p:nvPr>
            <p:ph type="subTitle" idx="1"/>
          </p:nvPr>
        </p:nvSpPr>
        <p:spPr>
          <a:xfrm>
            <a:off x="3304850" y="3717684"/>
            <a:ext cx="5296263" cy="1096899"/>
          </a:xfrm>
        </p:spPr>
        <p:txBody>
          <a:bodyPr>
            <a:noAutofit/>
          </a:bodyPr>
          <a:lstStyle/>
          <a:p>
            <a:r>
              <a:rPr lang="en-GB" sz="6600" b="1" dirty="0">
                <a:solidFill>
                  <a:schemeClr val="tx1"/>
                </a:solidFill>
                <a:latin typeface="Arial" panose="020B0604020202020204" pitchFamily="34" charset="0"/>
                <a:cs typeface="Arial" panose="020B0604020202020204" pitchFamily="34" charset="0"/>
              </a:rPr>
              <a:t>Thankyou.</a:t>
            </a:r>
          </a:p>
        </p:txBody>
      </p:sp>
    </p:spTree>
    <p:extLst>
      <p:ext uri="{BB962C8B-B14F-4D97-AF65-F5344CB8AC3E}">
        <p14:creationId xmlns:p14="http://schemas.microsoft.com/office/powerpoint/2010/main" val="1135400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2069"/>
            <a:ext cx="8596668" cy="524691"/>
          </a:xfrm>
        </p:spPr>
        <p:txBody>
          <a:bodyPr>
            <a:normAutofit fontScale="90000"/>
          </a:bodyPr>
          <a:lstStyle/>
          <a:p>
            <a:r>
              <a:rPr lang="en-GB" sz="6600" b="1" dirty="0">
                <a:solidFill>
                  <a:schemeClr val="tx1"/>
                </a:solidFill>
                <a:latin typeface="Arial" panose="020B0604020202020204" pitchFamily="34" charset="0"/>
                <a:cs typeface="Arial" panose="020B0604020202020204" pitchFamily="34" charset="0"/>
              </a:rPr>
              <a:t>               </a:t>
            </a:r>
            <a:r>
              <a:rPr lang="en-GB" sz="5300" b="1" dirty="0">
                <a:solidFill>
                  <a:schemeClr val="tx1"/>
                </a:solidFill>
                <a:latin typeface="Arial" panose="020B0604020202020204" pitchFamily="34" charset="0"/>
                <a:cs typeface="Arial" panose="020B0604020202020204" pitchFamily="34" charset="0"/>
              </a:rPr>
              <a:t>Reference.</a:t>
            </a:r>
          </a:p>
        </p:txBody>
      </p:sp>
      <p:sp>
        <p:nvSpPr>
          <p:cNvPr id="3" name="Content Placeholder 2"/>
          <p:cNvSpPr>
            <a:spLocks noGrp="1"/>
          </p:cNvSpPr>
          <p:nvPr>
            <p:ph idx="1"/>
          </p:nvPr>
        </p:nvSpPr>
        <p:spPr>
          <a:xfrm>
            <a:off x="377531" y="1876031"/>
            <a:ext cx="11059964" cy="4464808"/>
          </a:xfrm>
        </p:spPr>
        <p:txBody>
          <a:bodyPr>
            <a:normAutofit/>
          </a:bodyPr>
          <a:lstStyle/>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Arthur Jr, W., Bennett Jr, W., Edens, P.S. and Bell, S.T., 2003. Effectiveness of training in organizations: A meta-analysis of design and evaluation features. Journal of Applied psychology, 88(2), p.234. </a:t>
            </a:r>
          </a:p>
          <a:p>
            <a:pPr algn="just">
              <a:lnSpc>
                <a:spcPct val="150000"/>
              </a:lnSpc>
              <a:buClrTx/>
              <a:buFont typeface="Wingdings" panose="05000000000000000000" pitchFamily="2" charset="2"/>
              <a:buChar char="§"/>
            </a:pPr>
            <a:r>
              <a:rPr lang="en-GB" sz="1600" dirty="0" smtClean="0">
                <a:latin typeface="Arial" panose="020B0604020202020204" pitchFamily="34" charset="0"/>
                <a:cs typeface="Arial" panose="020B0604020202020204" pitchFamily="34" charset="0"/>
              </a:rPr>
              <a:t>Bratton</a:t>
            </a:r>
            <a:r>
              <a:rPr lang="en-GB" sz="1600" dirty="0">
                <a:latin typeface="Arial" panose="020B0604020202020204" pitchFamily="34" charset="0"/>
                <a:cs typeface="Arial" panose="020B0604020202020204" pitchFamily="34" charset="0"/>
              </a:rPr>
              <a:t>, J., 2007. Strategic human resource management. Human Resource Management içinde, Der: John</a:t>
            </a:r>
            <a:r>
              <a:rPr lang="en-GB" sz="1600" dirty="0" smtClean="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Cahapay, M.B., 2021. Kirkpatrick model: Its limitations as used in higher education evaluation. International Journal of Assessment Tools in Education, 8(1), pp.135-144</a:t>
            </a:r>
            <a:r>
              <a:rPr lang="en-GB" sz="1600" dirty="0" smtClean="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Chrystal app websites, 2021. Image of BGOR’s Stafford branch (online) Available at: https://bengalloungestaffordonline.com/index.php. Accessed on 20-3-2021</a:t>
            </a:r>
            <a:r>
              <a:rPr lang="en-GB" sz="1600" dirty="0" smtClean="0">
                <a:latin typeface="Arial" panose="020B0604020202020204" pitchFamily="34" charset="0"/>
                <a:cs typeface="Arial" panose="020B0604020202020204" pitchFamily="34" charset="0"/>
              </a:rPr>
              <a:t>.</a:t>
            </a:r>
            <a:endParaRPr lang="en-GB" sz="1600" dirty="0" smtClean="0">
              <a:latin typeface="Arial" panose="020B0604020202020204" pitchFamily="34" charset="0"/>
              <a:cs typeface="Arial" panose="020B0604020202020204" pitchFamily="34" charset="0"/>
            </a:endParaRPr>
          </a:p>
          <a:p>
            <a:pPr algn="just">
              <a:lnSpc>
                <a:spcPct val="150000"/>
              </a:lnSpc>
              <a:buClrTx/>
              <a:buFont typeface="Wingdings" panose="05000000000000000000" pitchFamily="2" charset="2"/>
              <a:buChar char="§"/>
            </a:pPr>
            <a:r>
              <a:rPr lang="en-GB" sz="1600" dirty="0" smtClean="0">
                <a:latin typeface="Arial" panose="020B0604020202020204" pitchFamily="34" charset="0"/>
                <a:cs typeface="Arial" panose="020B0604020202020204" pitchFamily="34" charset="0"/>
              </a:rPr>
              <a:t>Davahli</a:t>
            </a:r>
            <a:r>
              <a:rPr lang="en-GB" sz="1600" dirty="0">
                <a:latin typeface="Arial" panose="020B0604020202020204" pitchFamily="34" charset="0"/>
                <a:cs typeface="Arial" panose="020B0604020202020204" pitchFamily="34" charset="0"/>
              </a:rPr>
              <a:t>, M.R., Karwowski, W., Sonmez, S. and Apostolopoulos, Y., 2020. The hospitality industry in the face of the COVID-19 pandemic: Current topics and research methods. International Journal of Environmental Research and Public Health, 17(20), p.7366</a:t>
            </a:r>
            <a:r>
              <a:rPr lang="en-GB" sz="1600" dirty="0" smtClean="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961344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137" y="539684"/>
            <a:ext cx="9401266" cy="5909310"/>
          </a:xfrm>
          <a:prstGeom prst="rect">
            <a:avLst/>
          </a:prstGeom>
        </p:spPr>
        <p:txBody>
          <a:bodyPr wrap="square">
            <a:spAutoFit/>
          </a:bodyPr>
          <a:lstStyle/>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Duncan, H.E. and Stock, M.J., 2010. Mentoring and coaching rural school leaders: What do they need? Mentoring &amp; tutoring: partnership in learning, 18(3), pp.293-311</a:t>
            </a:r>
            <a:r>
              <a:rPr lang="en-GB" sz="1400" dirty="0" smtClean="0">
                <a:latin typeface="Arial" panose="020B0604020202020204" pitchFamily="34" charset="0"/>
                <a:cs typeface="Arial" panose="020B0604020202020204" pitchFamily="34" charset="0"/>
              </a:rPr>
              <a:t>.</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err="1" smtClean="0">
                <a:latin typeface="Arial" panose="020B0604020202020204" pitchFamily="34" charset="0"/>
                <a:cs typeface="Arial" panose="020B0604020202020204" pitchFamily="34" charset="0"/>
              </a:rPr>
              <a:t>Dutil</a:t>
            </a:r>
            <a:r>
              <a:rPr lang="en-GB" sz="1400" dirty="0">
                <a:latin typeface="Arial" panose="020B0604020202020204" pitchFamily="34" charset="0"/>
                <a:cs typeface="Arial" panose="020B0604020202020204" pitchFamily="34" charset="0"/>
              </a:rPr>
              <a:t>, P., 2022. What Do People Want from Politics? Rediscovering and Repurposing the “Maslow Hierarchy” to Teach Political Needs. Journal of Political Science Education, 18(1), pp.138-149.</a:t>
            </a:r>
            <a:endParaRPr lang="en-GB" sz="1400" dirty="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empxtrack (2021) recruitment-and-selection (online) Available at:</a:t>
            </a:r>
          </a:p>
          <a:p>
            <a:pPr algn="just">
              <a:lnSpc>
                <a:spcPct val="150000"/>
              </a:lnSpc>
            </a:pPr>
            <a:r>
              <a:rPr lang="en-GB" sz="1400" dirty="0">
                <a:latin typeface="Arial" panose="020B0604020202020204" pitchFamily="34" charset="0"/>
                <a:cs typeface="Arial" panose="020B0604020202020204" pitchFamily="34" charset="0"/>
              </a:rPr>
              <a:t>       https://empxtrack.com/blog/recruitment-and-selection-the-most-important-hr-function/ Accessed on 12-11-2021</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Ganta, V.C., 2014. Motivation in the workplace to improve the employee performance. International Journal of Engineering Technology, Management and Applied Sciences, 2(6), pp.221-230. Furnham, A., 2002. Personality at work: individual differences in the workplace. Routledge.</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Hayes, D.K., 2021. Human-Resource Management in the Hospitality Industry.</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Jarvis, C., Gulati, A., McCririck, V. and Simpson, P. 2013. Leadership matters: Tensions in evaluating leadership development. Advances in Developing Human Resources, 15 (1). pp. 27-45</a:t>
            </a:r>
            <a:r>
              <a:rPr lang="en-GB" sz="1400" dirty="0" smtClean="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50114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9804" y="671109"/>
            <a:ext cx="10088380" cy="543225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Kirkpatrick, J.M. and DeWitt, D.A., 2015. Strategies for evaluating learning outcomes. Teaching in Nursing-E-Book: A Guide for Faculty, p.398.</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Lancaster, S., Di Milia, L. and Cameron, R., 2013. Supervisor behaviours that facilitate training transfer. Journal of Workplace Learning</a:t>
            </a:r>
            <a:r>
              <a:rPr lang="en-GB" sz="1400" dirty="0" smtClean="0">
                <a:latin typeface="Arial" panose="020B0604020202020204" pitchFamily="34" charset="0"/>
                <a:cs typeface="Arial" panose="020B0604020202020204" pitchFamily="34" charset="0"/>
              </a:rPr>
              <a:t>.</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smtClean="0">
                <a:latin typeface="Arial" panose="020B0604020202020204" pitchFamily="34" charset="0"/>
                <a:cs typeface="Arial" panose="020B0604020202020204" pitchFamily="34" charset="0"/>
              </a:rPr>
              <a:t>Monras</a:t>
            </a:r>
            <a:r>
              <a:rPr lang="en-GB" sz="1400" dirty="0">
                <a:latin typeface="Arial" panose="020B0604020202020204" pitchFamily="34" charset="0"/>
                <a:cs typeface="Arial" panose="020B0604020202020204" pitchFamily="34" charset="0"/>
              </a:rPr>
              <a:t>, J. and Vázquez-Grenno, J., 2018. Understanding the effects of granting work permits to undocumented immigrants</a:t>
            </a:r>
            <a:r>
              <a:rPr lang="en-GB" sz="1400" dirty="0" smtClean="0">
                <a:latin typeface="Arial" panose="020B0604020202020204" pitchFamily="34" charset="0"/>
                <a:cs typeface="Arial" panose="020B0604020202020204" pitchFamily="34" charset="0"/>
              </a:rPr>
              <a:t>.</a:t>
            </a:r>
            <a:endParaRPr lang="en-GB" sz="1400" dirty="0" smtClean="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Pochat training (2020) health, safety and welfare (online) Available at</a:t>
            </a:r>
            <a:r>
              <a:rPr lang="en-GB" sz="1400" dirty="0" smtClean="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https</a:t>
            </a:r>
            <a:r>
              <a:rPr lang="en-GB" sz="1400" dirty="0">
                <a:latin typeface="Arial" panose="020B0604020202020204" pitchFamily="34" charset="0"/>
                <a:cs typeface="Arial" panose="020B0604020202020204" pitchFamily="34" charset="0"/>
              </a:rPr>
              <a:t>://</a:t>
            </a:r>
            <a:r>
              <a:rPr lang="en-GB" sz="1400" dirty="0" smtClean="0">
                <a:latin typeface="Arial" panose="020B0604020202020204" pitchFamily="34" charset="0"/>
                <a:cs typeface="Arial" panose="020B0604020202020204" pitchFamily="34" charset="0"/>
              </a:rPr>
              <a:t>pochattraining.co.uk/resources-workplace-health-safety-welfare/ Accessed </a:t>
            </a:r>
            <a:r>
              <a:rPr lang="en-GB" sz="1400" dirty="0">
                <a:latin typeface="Arial" panose="020B0604020202020204" pitchFamily="34" charset="0"/>
                <a:cs typeface="Arial" panose="020B0604020202020204" pitchFamily="34" charset="0"/>
              </a:rPr>
              <a:t>on 3-4-2022</a:t>
            </a:r>
            <a:r>
              <a:rPr lang="en-GB" sz="1400" dirty="0" smtClean="0">
                <a:latin typeface="Arial" panose="020B0604020202020204" pitchFamily="34" charset="0"/>
                <a:cs typeface="Arial" panose="020B0604020202020204" pitchFamily="34" charset="0"/>
              </a:rPr>
              <a:t>.</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Slide share (2021) training and development (online) Available at : https://www.slideshare.net/manumelwin/objectives-of-training-and-development-manu-melwin-joy Accessed on 10-11-2021</a:t>
            </a:r>
            <a:r>
              <a:rPr lang="en-GB" sz="1400" dirty="0" smtClean="0">
                <a:latin typeface="Arial" panose="020B0604020202020204" pitchFamily="34" charset="0"/>
                <a:cs typeface="Arial" panose="020B0604020202020204" pitchFamily="34" charset="0"/>
              </a:rPr>
              <a:t>.</a:t>
            </a:r>
          </a:p>
          <a:p>
            <a:pPr algn="just">
              <a:lnSpc>
                <a:spcPct val="150000"/>
              </a:lnSpc>
            </a:pPr>
            <a:endParaRPr lang="en-GB" sz="1400"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Test Gorilla (2021) How to use personality tests in the hiring process (online) Available </a:t>
            </a:r>
            <a:r>
              <a:rPr lang="en-GB" sz="1400" dirty="0" smtClean="0">
                <a:latin typeface="Arial" panose="020B0604020202020204" pitchFamily="34" charset="0"/>
                <a:cs typeface="Arial" panose="020B0604020202020204" pitchFamily="34" charset="0"/>
              </a:rPr>
              <a:t>a </a:t>
            </a:r>
            <a:r>
              <a:rPr lang="en-GB" sz="1400" dirty="0">
                <a:latin typeface="Arial" panose="020B0604020202020204" pitchFamily="34" charset="0"/>
                <a:cs typeface="Arial" panose="020B0604020202020204" pitchFamily="34" charset="0"/>
              </a:rPr>
              <a:t>https://www.testgorilla.com/blog/how-to-use-personality-tests/ Accessed on 13-11-2021</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7699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1124</TotalTime>
  <Words>2304</Words>
  <Application>Microsoft Office PowerPoint</Application>
  <PresentationFormat>Widescreen</PresentationFormat>
  <Paragraphs>124</Paragraphs>
  <Slides>23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Century Gothic</vt:lpstr>
      <vt:lpstr>Wingdings</vt:lpstr>
      <vt:lpstr>Wingdings 3</vt:lpstr>
      <vt:lpstr>Ion</vt:lpstr>
      <vt:lpstr>PowerPoint Presentation</vt:lpstr>
      <vt:lpstr>PowerPoint Presentation</vt:lpstr>
      <vt:lpstr>Human Resource Management </vt:lpstr>
      <vt:lpstr>  Overview of BLGOR</vt:lpstr>
      <vt:lpstr>PowerPoint Presentation</vt:lpstr>
      <vt:lpstr>PowerPoint Presentation</vt:lpstr>
      <vt:lpstr>   Key challenge 1. Training and development.</vt:lpstr>
      <vt:lpstr>PowerPoint Presentation</vt:lpstr>
      <vt:lpstr>PowerPoint Presentation</vt:lpstr>
      <vt:lpstr>PowerPoint Presentation</vt:lpstr>
      <vt:lpstr>PowerPoint Presentation</vt:lpstr>
      <vt:lpstr>PowerPoint Presentation</vt:lpstr>
      <vt:lpstr>     Key challenge 3.  Recruitment and Selection. </vt:lpstr>
      <vt:lpstr>PowerPoint Presentation</vt:lpstr>
      <vt:lpstr>PowerPoint Presentation</vt:lpstr>
      <vt:lpstr>PowerPoint Presentation</vt:lpstr>
      <vt:lpstr>PowerPoint Presentation</vt:lpstr>
      <vt:lpstr>PowerPoint Presentation</vt:lpstr>
      <vt:lpstr>PowerPoint Presentation</vt:lpstr>
      <vt:lpstr>Any Questions Please</vt:lpstr>
      <vt:lpstr>               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Admin</dc:creator>
  <cp:lastModifiedBy>abu.hanif@outlook.com</cp:lastModifiedBy>
  <cp:revision>112</cp:revision>
  <dcterms:created xsi:type="dcterms:W3CDTF">2021-11-06T15:01:29Z</dcterms:created>
  <dcterms:modified xsi:type="dcterms:W3CDTF">2022-04-14T13:11:39Z</dcterms:modified>
</cp:coreProperties>
</file>