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3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2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31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</p:sldIdLst>
  <p:sldSz cy="5143500" cx="9144000"/>
  <p:notesSz cx="6858000" cy="9144000"/>
  <p:embeddedFontLst>
    <p:embeddedFont>
      <p:font typeface="Helvetica Neue"/>
      <p:regular r:id="rId39"/>
      <p:bold r:id="rId40"/>
      <p:italic r:id="rId41"/>
      <p:boldItalic r:id="rId4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font" Target="fonts/HelveticaNeue-bold.fntdata"/><Relationship Id="rId20" Type="http://schemas.openxmlformats.org/officeDocument/2006/relationships/slide" Target="slides/slide15.xml"/><Relationship Id="rId42" Type="http://schemas.openxmlformats.org/officeDocument/2006/relationships/font" Target="fonts/HelveticaNeue-boldItalic.fntdata"/><Relationship Id="rId41" Type="http://schemas.openxmlformats.org/officeDocument/2006/relationships/font" Target="fonts/HelveticaNeue-italic.fntdata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33" Type="http://schemas.openxmlformats.org/officeDocument/2006/relationships/slide" Target="slides/slide28.xml"/><Relationship Id="rId10" Type="http://schemas.openxmlformats.org/officeDocument/2006/relationships/slide" Target="slides/slide5.xml"/><Relationship Id="rId32" Type="http://schemas.openxmlformats.org/officeDocument/2006/relationships/slide" Target="slides/slide27.xml"/><Relationship Id="rId13" Type="http://schemas.openxmlformats.org/officeDocument/2006/relationships/slide" Target="slides/slide8.xml"/><Relationship Id="rId35" Type="http://schemas.openxmlformats.org/officeDocument/2006/relationships/slide" Target="slides/slide30.xml"/><Relationship Id="rId12" Type="http://schemas.openxmlformats.org/officeDocument/2006/relationships/slide" Target="slides/slide7.xml"/><Relationship Id="rId34" Type="http://schemas.openxmlformats.org/officeDocument/2006/relationships/slide" Target="slides/slide29.xml"/><Relationship Id="rId15" Type="http://schemas.openxmlformats.org/officeDocument/2006/relationships/slide" Target="slides/slide10.xml"/><Relationship Id="rId37" Type="http://schemas.openxmlformats.org/officeDocument/2006/relationships/slide" Target="slides/slide32.xml"/><Relationship Id="rId14" Type="http://schemas.openxmlformats.org/officeDocument/2006/relationships/slide" Target="slides/slide9.xml"/><Relationship Id="rId36" Type="http://schemas.openxmlformats.org/officeDocument/2006/relationships/slide" Target="slides/slide31.xml"/><Relationship Id="rId17" Type="http://schemas.openxmlformats.org/officeDocument/2006/relationships/slide" Target="slides/slide12.xml"/><Relationship Id="rId39" Type="http://schemas.openxmlformats.org/officeDocument/2006/relationships/font" Target="fonts/HelveticaNeue-regular.fntdata"/><Relationship Id="rId16" Type="http://schemas.openxmlformats.org/officeDocument/2006/relationships/slide" Target="slides/slide11.xml"/><Relationship Id="rId38" Type="http://schemas.openxmlformats.org/officeDocument/2006/relationships/slide" Target="slides/slide33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31e4c9b8df7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31e4c9b8df7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g31fd8a25c0c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g31fd8a25c0c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31e4c9b8df7_0_9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31e4c9b8df7_0_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g31f588328e8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Google Shape;77;g31f588328e8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321882eaa27_0_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321882eaa27_0_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31e4c9b8df7_0_15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31e4c9b8df7_0_15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31e4c9b8df7_0_9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g31e4c9b8df7_0_9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31e4c9b8df7_0_8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31e4c9b8df7_0_8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1e4c9b8df7_0_9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1e4c9b8df7_0_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g31e4c9b8df7_0_14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Google Shape;115;g31e4c9b8df7_0_1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31e4c9b8df7_0_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31e4c9b8df7_0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g31e4c9b8df7_0_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" name="Google Shape;129;g31e4c9b8df7_0_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321882eaa27_0_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6" name="Google Shape;136;g321882eaa27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321882eaa27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" name="Google Shape;144;g321882eaa27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g321882eaa27_0_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" name="Google Shape;153;g321882eaa27_0_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g31e4c9b8df7_0_4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" name="Google Shape;163;g31e4c9b8df7_0_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g31e4c9b8df7_0_5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" name="Google Shape;169;g31e4c9b8df7_0_5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31e4c9b8df7_0_6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31e4c9b8df7_0_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g31e4c9b8df7_0_1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7" name="Google Shape;187;g31e4c9b8df7_0_1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g31e4c9b8df7_0_7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3" name="Google Shape;193;g31e4c9b8df7_0_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g31e4c9b8df7_0_1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0" name="Google Shape;200;g31e4c9b8df7_0_1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8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g31e4c9b8df7_0_16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0" name="Google Shape;210;g31e4c9b8df7_0_1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g321882eaa27_0_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5" name="Google Shape;215;g321882eaa27_0_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g31e4c9b8df7_0_1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3" name="Google Shape;253;g31e4c9b8df7_0_1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2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g31e4c9b8df7_0_18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4" name="Google Shape;264;g31e4c9b8df7_0_18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g31e4c9b8df7_0_17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3" name="Google Shape;273;g31e4c9b8df7_0_17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0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g31e4c9b8df7_0_18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2" name="Google Shape;282;g31e4c9b8df7_0_1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g31e4c9b8df7_0_2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3" name="Google Shape;293;g31e4c9b8df7_0_2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g31f4ece721a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4" name="Google Shape;304;g31f4ece721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g31e4c9b8df7_0_4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3" name="Google Shape;313;g31e4c9b8df7_0_4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7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g31e4c9b8df7_0_19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9" name="Google Shape;319;g31e4c9b8df7_0_19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3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g31f4ece721a_0_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5" name="Google Shape;325;g31f4ece721a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1.jpg"/><Relationship Id="rId4" Type="http://schemas.openxmlformats.org/officeDocument/2006/relationships/image" Target="../media/image22.jpg"/><Relationship Id="rId5" Type="http://schemas.openxmlformats.org/officeDocument/2006/relationships/image" Target="../media/image23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6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2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7.png"/><Relationship Id="rId4" Type="http://schemas.openxmlformats.org/officeDocument/2006/relationships/image" Target="../media/image4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7.png"/><Relationship Id="rId4" Type="http://schemas.openxmlformats.org/officeDocument/2006/relationships/image" Target="../media/image4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5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3.png"/><Relationship Id="rId4" Type="http://schemas.openxmlformats.org/officeDocument/2006/relationships/image" Target="../media/image15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4.png"/><Relationship Id="rId4" Type="http://schemas.openxmlformats.org/officeDocument/2006/relationships/image" Target="../media/image8.png"/><Relationship Id="rId5" Type="http://schemas.openxmlformats.org/officeDocument/2006/relationships/image" Target="../media/image20.pn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10.png"/><Relationship Id="rId4" Type="http://schemas.openxmlformats.org/officeDocument/2006/relationships/image" Target="../media/image7.pn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17.png"/><Relationship Id="rId4" Type="http://schemas.openxmlformats.org/officeDocument/2006/relationships/image" Target="../media/image11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9.png"/><Relationship Id="rId4" Type="http://schemas.openxmlformats.org/officeDocument/2006/relationships/image" Target="../media/image12.png"/><Relationship Id="rId5" Type="http://schemas.openxmlformats.org/officeDocument/2006/relationships/image" Target="../media/image6.pn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13.png"/><Relationship Id="rId4" Type="http://schemas.openxmlformats.org/officeDocument/2006/relationships/image" Target="../media/image18.png"/><Relationship Id="rId5" Type="http://schemas.openxmlformats.org/officeDocument/2006/relationships/image" Target="../media/image14.png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16.png"/><Relationship Id="rId4" Type="http://schemas.openxmlformats.org/officeDocument/2006/relationships/image" Target="../media/image19.png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1.xml"/><Relationship Id="rId3" Type="http://schemas.openxmlformats.org/officeDocument/2006/relationships/hyperlink" Target="https://www.amazon.co.uk/Image-Music-Text-Roland-Barthes/dp/0006861350" TargetMode="External"/><Relationship Id="rId4" Type="http://schemas.openxmlformats.org/officeDocument/2006/relationships/hyperlink" Target="https://www.amazon.co.uk/Site-Specific-Art-Performance-Place-Documentation/dp/0415185599" TargetMode="External"/><Relationship Id="rId10" Type="http://schemas.openxmlformats.org/officeDocument/2006/relationships/hyperlink" Target="https://www.theartnewspaper.com/2021/08/18/ancient-history-worcester-university-to-close-its-archaeology-department-in-another-blow-to-heritage-sector" TargetMode="External"/><Relationship Id="rId9" Type="http://schemas.openxmlformats.org/officeDocument/2006/relationships/hyperlink" Target="https://www.amazon.co.uk/Experiencing-Material-Cultures-Michael-Shanks/dp/0415514835" TargetMode="External"/><Relationship Id="rId5" Type="http://schemas.openxmlformats.org/officeDocument/2006/relationships/hyperlink" Target="https://www.amazon.co.uk/Carmarthen-History-Celebration-Francis-collection/dp/1904938159" TargetMode="External"/><Relationship Id="rId6" Type="http://schemas.openxmlformats.org/officeDocument/2006/relationships/hyperlink" Target="https://www.amazon.co.uk/Richard-Long-Walking-Line/dp/0500284091" TargetMode="External"/><Relationship Id="rId7" Type="http://schemas.openxmlformats.org/officeDocument/2006/relationships/hyperlink" Target="https://www.amazon.co.uk/Phenomenology-Landscape-Monuments-Explorations-Anthropology/dp/1859730760" TargetMode="External"/><Relationship Id="rId8" Type="http://schemas.openxmlformats.org/officeDocument/2006/relationships/hyperlink" Target="https://www.amazon.co.uk/Ways-Seeing-Penguin-Modern-Classics/dp/014103579X" TargetMode="External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2.xml"/><Relationship Id="rId3" Type="http://schemas.openxmlformats.org/officeDocument/2006/relationships/hyperlink" Target="https://www.google.com/maps/dir/Bronwydd+Arms,+Carmarthen/Carmarthen/@51.8736256,-4.3195139,5415m/am=t/data=!3m2!1e3!4b1!4m14!4m13!1m5!1m1!1s0x486ee10738c4c36d:0x3d1a945048e56e2!2m2!1d-4.3017009!2d51.8896609!1m5!1m1!1s0x486ec2cd35b50bdd:0x9776ccada9011a67!2m2!1d-4.312131!2d51.85762!3e0?authuser=2&amp;entry=ttu&amp;g_ep=EgoyMDI0MTIxMS4wIKXMDSoJLDEwMjExMjMzSAFQAw%3D%3D" TargetMode="External"/><Relationship Id="rId4" Type="http://schemas.openxmlformats.org/officeDocument/2006/relationships/hyperlink" Target="https://archive.org/details/spatialarchaeolo0000unse" TargetMode="External"/><Relationship Id="rId5" Type="http://schemas.openxmlformats.org/officeDocument/2006/relationships/hyperlink" Target="https://mshanks.com/theatrearchaeology/" TargetMode="External"/><Relationship Id="rId6" Type="http://schemas.openxmlformats.org/officeDocument/2006/relationships/hyperlink" Target="https://olorunsports.com/collections/johnstown-primary-school" TargetMode="External"/><Relationship Id="rId7" Type="http://schemas.openxmlformats.org/officeDocument/2006/relationships/hyperlink" Target="http://www.landscape.ac.uk/impactfellowship/peforminggeographieswarplands/warplands.aspx" TargetMode="External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3.xml"/><Relationship Id="rId3" Type="http://schemas.openxmlformats.org/officeDocument/2006/relationships/hyperlink" Target="https://seearoundbritain.com/venues/mcdonalds-carmarthen-carmarthen-carmarthenshire" TargetMode="External"/><Relationship Id="rId4" Type="http://schemas.openxmlformats.org/officeDocument/2006/relationships/hyperlink" Target="https://web.stanford.edu/~mshanks/MichaelShanks/73.html" TargetMode="External"/><Relationship Id="rId5" Type="http://schemas.openxmlformats.org/officeDocument/2006/relationships/hyperlink" Target="https://www.exeterpress.co.uk/products/in-comes-i" TargetMode="External"/><Relationship Id="rId6" Type="http://schemas.openxmlformats.org/officeDocument/2006/relationships/hyperlink" Target="https://www.waterstones.com/book/vibrant-matter/jane-bennett/9780822346333" TargetMode="External"/><Relationship Id="rId7" Type="http://schemas.openxmlformats.org/officeDocument/2006/relationships/hyperlink" Target="https://www.worldofbooks.com/en-gb/products/history-of-trinity-college-carmarthen-1848-1998-book-russell-grigg-9780708314869?sku=GOR011185554&amp;gad_source=1&amp;gclid=Cj0KCQiA0--6BhCBARIsADYqyL-JHzCxFAuLOH2F7ea-AI1rRvshtgMLg0179wPApsV0Ts28fcUlvUcaAvM9EALw_wcB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lampeter to carmarthen.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max morgan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o</a:t>
            </a: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rigins, justification, lampeter.</a:t>
            </a:r>
            <a:endParaRPr>
              <a:solidFill>
                <a:srgbClr val="FF0000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61" name="Google Shape;61;p1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10000"/>
          </a:bodyPr>
          <a:lstStyle/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s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t. peter’s graveyard.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0832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e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dwin morris.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0832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h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istory of lampeter uni.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illey and shanks </a:t>
            </a:r>
            <a:r>
              <a:rPr i="1"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reconstructing archaeology 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(1992, pp. 18-22):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0832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rchaeologists as </a:t>
            </a:r>
            <a:r>
              <a:rPr i="1"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storytellers.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0832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“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he aim is not to construct a coherent continuity, a complete story of the past. 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he past is forever 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reinterpreted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, recycled, ruptured” (1992, p. 19).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0832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“the past is incorporated into the life or the social praxis of the storyteller” (1992, p.18).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 this early point, i was thinking of presenting this project as an essay.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jane bennett’s assemblage theory (bennett, 2010):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0832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i am connected to edwin morris and his gravestone through my studies.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thinking about myself, edwin morris, the graveyard and the university campus.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how they all link together and affect each other.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Google Shape;66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46938" y="447625"/>
            <a:ext cx="1889449" cy="1417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67" name="Google Shape;67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027574" y="152400"/>
            <a:ext cx="3629027" cy="4838702"/>
          </a:xfrm>
          <a:prstGeom prst="rect">
            <a:avLst/>
          </a:prstGeom>
          <a:noFill/>
          <a:ln>
            <a:noFill/>
          </a:ln>
        </p:spPr>
      </p:pic>
      <p:pic>
        <p:nvPicPr>
          <p:cNvPr id="68" name="Google Shape;68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15800" y="2042175"/>
            <a:ext cx="3351726" cy="2513798"/>
          </a:xfrm>
          <a:prstGeom prst="rect">
            <a:avLst/>
          </a:prstGeom>
          <a:noFill/>
          <a:ln>
            <a:noFill/>
          </a:ln>
        </p:spPr>
      </p:pic>
      <p:sp>
        <p:nvSpPr>
          <p:cNvPr id="69" name="Google Shape;69;p15"/>
          <p:cNvSpPr txBox="1"/>
          <p:nvPr/>
        </p:nvSpPr>
        <p:spPr>
          <a:xfrm>
            <a:off x="1740400" y="4555975"/>
            <a:ext cx="13752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</a:rPr>
              <a:t>landscape?</a:t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h</a:t>
            </a: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ow do i present this information?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7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how do i present this information?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80" name="Google Shape;80;p17"/>
          <p:cNvSpPr txBox="1"/>
          <p:nvPr/>
        </p:nvSpPr>
        <p:spPr>
          <a:xfrm>
            <a:off x="2789300" y="3131175"/>
            <a:ext cx="44754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</a:rPr>
              <a:t>l</a:t>
            </a:r>
            <a:r>
              <a:rPr lang="en-GB" sz="1800">
                <a:solidFill>
                  <a:schemeClr val="dk2"/>
                </a:solidFill>
              </a:rPr>
              <a:t>imitation with essay format: audio, interactivity and linearity </a:t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format: website, p.1,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" name="Google Shape;86;p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multimedia.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audio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2" marL="13716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■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music: </a:t>
            </a:r>
            <a:r>
              <a:rPr i="1"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warplands 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(pearson, 2011)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interactivity.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random number generation.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real world is not linear and is much more flowing (bennett, 2010).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david bowie and brian eno’s </a:t>
            </a:r>
            <a:r>
              <a:rPr i="1"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verbalizer 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(the verbalizer, no date).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could potentially have the pages show randomly everytime you go on to it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2" marL="13716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■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limitation: web builder i am using can not do this.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nonlinearity.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ongoing and ever-growing. 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9285"/>
              <a:buFont typeface="Arial"/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format: website, p.2.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" name="Google Shape;92;p19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s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tylistically minimalist, mainly black and white with a lack of 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capitalization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.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s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tylistically “spacious”.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u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se of highly personalised language in first person.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p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laying with textual forms: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p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oetry.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prose.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stream-of-conscious.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diary.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20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i</a:t>
            </a: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n november 2024, the university proposed a movement of undergraduate teaching of humanities to carmarthen campus (cambrian news, 2024).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9285"/>
              <a:buFont typeface="Arial"/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myself and lampeter. 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03" name="Google Shape;103;p21"/>
          <p:cNvSpPr txBox="1"/>
          <p:nvPr>
            <p:ph idx="1" type="body"/>
          </p:nvPr>
        </p:nvSpPr>
        <p:spPr>
          <a:xfrm>
            <a:off x="311700" y="1152475"/>
            <a:ext cx="58167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d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iscussion of my experience with the landscape, space and experience with lampeter.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i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mages and text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my thoughts of the proposal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historiography: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w.j. lewis: </a:t>
            </a:r>
            <a:r>
              <a:rPr i="1"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 history of lampeter 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(1997)</a:t>
            </a:r>
            <a:r>
              <a:rPr i="1"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.</a:t>
            </a:r>
            <a:endParaRPr i="1"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d.t.w. price: </a:t>
            </a:r>
            <a:r>
              <a:rPr i="1"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 history of saint david’s university college lampeter 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(1977).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limitation: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2" marL="13716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■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these texts are both quite outdated.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2" marL="13716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■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pull on my own experiences as well as contemporary online and news sources to compensate.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104" name="Google Shape;104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71775" y="652673"/>
            <a:ext cx="2260526" cy="3165975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05;p21"/>
          <p:cNvSpPr txBox="1"/>
          <p:nvPr/>
        </p:nvSpPr>
        <p:spPr>
          <a:xfrm>
            <a:off x="6337938" y="3945425"/>
            <a:ext cx="27282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(amazon, no date a)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>
                <a:latin typeface="Helvetica Neue"/>
                <a:ea typeface="Helvetica Neue"/>
                <a:cs typeface="Helvetica Neue"/>
                <a:sym typeface="Helvetica Neue"/>
              </a:rPr>
              <a:t>voices</a:t>
            </a:r>
            <a:endParaRPr i="1"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11" name="Google Shape;111;p22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w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hat do others think about this proposal?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i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nterviews of both carmarthen and lampeter residents.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l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imitations: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ime: will i have enough time to properly execute this?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c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onsent ethics: i will not have the time to fill out consent forms - this would have to be executed anonymously.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i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deally built upon in future.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descr="voice | Free SVG" id="112" name="Google Shape;112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704113" y="2961400"/>
            <a:ext cx="1735774" cy="17357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2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politics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18" name="Google Shape;118;p23"/>
          <p:cNvSpPr txBox="1"/>
          <p:nvPr>
            <p:ph idx="1" type="body"/>
          </p:nvPr>
        </p:nvSpPr>
        <p:spPr>
          <a:xfrm>
            <a:off x="311700" y="1152475"/>
            <a:ext cx="42603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p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ulling on news sources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discussion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of wider national issues within humanities (and specifically archaeology) teaching: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s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heffield university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w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orcester university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his controversy in lampeter is part of a wider national issue.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119" name="Google Shape;119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24400" y="1170125"/>
            <a:ext cx="4267201" cy="1994083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120;p23"/>
          <p:cNvSpPr txBox="1"/>
          <p:nvPr/>
        </p:nvSpPr>
        <p:spPr>
          <a:xfrm>
            <a:off x="4809400" y="3045700"/>
            <a:ext cx="43509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(the art newspaper, 2021).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2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9285"/>
              <a:buFont typeface="Arial"/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bronwydd, p.1,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26" name="Google Shape;126;p24"/>
          <p:cNvSpPr txBox="1"/>
          <p:nvPr>
            <p:ph idx="1" type="body"/>
          </p:nvPr>
        </p:nvSpPr>
        <p:spPr>
          <a:xfrm>
            <a:off x="311700" y="1152475"/>
            <a:ext cx="8520600" cy="1713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s someone who was brought up and shaped in a village just outside of carmarthen, this made me think about the connection between carmarthen and lampeter with the proposal and my own personal connections.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ike pearson’s </a:t>
            </a:r>
            <a:r>
              <a:rPr i="1"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bubbling tom 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(pearson, 2006, pp. 21-29).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sking questions such as: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2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9285"/>
              <a:buFont typeface="Arial"/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bronwydd, p.1,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32" name="Google Shape;132;p25"/>
          <p:cNvSpPr txBox="1"/>
          <p:nvPr/>
        </p:nvSpPr>
        <p:spPr>
          <a:xfrm>
            <a:off x="741775" y="2958700"/>
            <a:ext cx="43587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w</a:t>
            </a: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hat elements of this space shaped me?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33" name="Google Shape;133;p25"/>
          <p:cNvSpPr txBox="1"/>
          <p:nvPr>
            <p:ph idx="1" type="body"/>
          </p:nvPr>
        </p:nvSpPr>
        <p:spPr>
          <a:xfrm>
            <a:off x="311700" y="1152475"/>
            <a:ext cx="8520600" cy="1713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as someone who was brought up and shaped in a village just outside of carmarthen, this made me think about the connection between carmarthen and lampeter with the proposal and my own personal connections.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mike pearson’s </a:t>
            </a:r>
            <a:r>
              <a:rPr i="1"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bubbling tom 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(pearson, 2006, pp. 21-29).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asking questions such as: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2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9285"/>
              <a:buFont typeface="Arial"/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bronwydd, p.1,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39" name="Google Shape;139;p26"/>
          <p:cNvSpPr txBox="1"/>
          <p:nvPr/>
        </p:nvSpPr>
        <p:spPr>
          <a:xfrm>
            <a:off x="741775" y="2958700"/>
            <a:ext cx="43587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what elements of this space shaped me?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40" name="Google Shape;140;p26"/>
          <p:cNvSpPr txBox="1"/>
          <p:nvPr>
            <p:ph idx="1" type="body"/>
          </p:nvPr>
        </p:nvSpPr>
        <p:spPr>
          <a:xfrm>
            <a:off x="311700" y="1152475"/>
            <a:ext cx="8520600" cy="1713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as someone who was brought up and shaped in a village just outside of carmarthen, this made me think about the connection between carmarthen and lampeter with the proposal and my own personal connections.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mike pearson’s </a:t>
            </a:r>
            <a:r>
              <a:rPr i="1"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bubbling tom 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(pearson, 2006, pp. 21-29).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asking questions such as: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41" name="Google Shape;141;p26"/>
          <p:cNvSpPr txBox="1"/>
          <p:nvPr/>
        </p:nvSpPr>
        <p:spPr>
          <a:xfrm>
            <a:off x="5100475" y="2571750"/>
            <a:ext cx="39315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how have i shaped the space? 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9285"/>
              <a:buFont typeface="Arial"/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bronwydd, p.1,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47" name="Google Shape;147;p27"/>
          <p:cNvSpPr txBox="1"/>
          <p:nvPr/>
        </p:nvSpPr>
        <p:spPr>
          <a:xfrm>
            <a:off x="741775" y="2953700"/>
            <a:ext cx="43587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what elements of this space shaped me?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48" name="Google Shape;148;p27"/>
          <p:cNvSpPr txBox="1"/>
          <p:nvPr>
            <p:ph idx="1" type="body"/>
          </p:nvPr>
        </p:nvSpPr>
        <p:spPr>
          <a:xfrm>
            <a:off x="311700" y="1152475"/>
            <a:ext cx="8520600" cy="1713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as someone who was brought up and shaped in a village just outside of carmarthen, this made me think about the connection between carmarthen and lampeter with the proposal and my own personal connections.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mike pearson’s </a:t>
            </a:r>
            <a:r>
              <a:rPr i="1"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bubbling tom 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(pearson, 2006, pp. 21-29).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asking questions such as: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49" name="Google Shape;149;p27"/>
          <p:cNvSpPr txBox="1"/>
          <p:nvPr/>
        </p:nvSpPr>
        <p:spPr>
          <a:xfrm>
            <a:off x="5100475" y="2571750"/>
            <a:ext cx="39315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how have i shaped the space? 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50" name="Google Shape;150;p27"/>
          <p:cNvSpPr txBox="1"/>
          <p:nvPr/>
        </p:nvSpPr>
        <p:spPr>
          <a:xfrm>
            <a:off x="4154850" y="3337700"/>
            <a:ext cx="41256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questioning “landscape”.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9285"/>
              <a:buFont typeface="Arial"/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bronwydd, p.1,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56" name="Google Shape;156;p28"/>
          <p:cNvSpPr txBox="1"/>
          <p:nvPr/>
        </p:nvSpPr>
        <p:spPr>
          <a:xfrm>
            <a:off x="741775" y="2953700"/>
            <a:ext cx="43587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what elements of this space shaped me?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57" name="Google Shape;157;p28"/>
          <p:cNvSpPr txBox="1"/>
          <p:nvPr>
            <p:ph idx="1" type="body"/>
          </p:nvPr>
        </p:nvSpPr>
        <p:spPr>
          <a:xfrm>
            <a:off x="311700" y="1152475"/>
            <a:ext cx="8520600" cy="1713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as someone who was brought up and shaped in a village just outside of carmarthen, this made me think about the connection between carmarthen and lampeter with the proposal and my own personal connections.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mike pearson’s </a:t>
            </a:r>
            <a:r>
              <a:rPr i="1"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bubbling tom 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(pearson, 2006, pp. 21-29).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asking questions such as: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58" name="Google Shape;158;p28"/>
          <p:cNvSpPr txBox="1"/>
          <p:nvPr/>
        </p:nvSpPr>
        <p:spPr>
          <a:xfrm>
            <a:off x="5100475" y="2571750"/>
            <a:ext cx="39315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how have i shaped the space? 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59" name="Google Shape;159;p28"/>
          <p:cNvSpPr txBox="1"/>
          <p:nvPr/>
        </p:nvSpPr>
        <p:spPr>
          <a:xfrm>
            <a:off x="722575" y="3760500"/>
            <a:ext cx="44754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chorography? “landscape is something to be lived in” (pearson, 2006, p.11).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60" name="Google Shape;160;p28"/>
          <p:cNvSpPr txBox="1"/>
          <p:nvPr/>
        </p:nvSpPr>
        <p:spPr>
          <a:xfrm>
            <a:off x="4154850" y="3337700"/>
            <a:ext cx="41256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questioning “landscape”.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2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b</a:t>
            </a: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ronwydd, p.2,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66" name="Google Shape;166;p29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3600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i</a:t>
            </a:r>
            <a:r>
              <a:rPr lang="en-GB" sz="3600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nspired by </a:t>
            </a:r>
            <a:r>
              <a:rPr i="1" lang="en-GB" sz="3600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bubbling tom</a:t>
            </a:r>
            <a:r>
              <a:rPr lang="en-GB" sz="3600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, i will walk the landscape of my childhood and document it, through mainly photography with text and audio.</a:t>
            </a:r>
            <a:endParaRPr sz="3600"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3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b</a:t>
            </a: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ronwydd, p.3,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172" name="Google Shape;172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02325" y="1115750"/>
            <a:ext cx="2423986" cy="3820973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" name="Google Shape;173;p3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84011" y="1115750"/>
            <a:ext cx="2659399" cy="3820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3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bronwydd, p.3,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179" name="Google Shape;179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02325" y="1115750"/>
            <a:ext cx="2423986" cy="3820973"/>
          </a:xfrm>
          <a:prstGeom prst="rect">
            <a:avLst/>
          </a:prstGeom>
          <a:noFill/>
          <a:ln>
            <a:noFill/>
          </a:ln>
        </p:spPr>
      </p:pic>
      <p:pic>
        <p:nvPicPr>
          <p:cNvPr id="180" name="Google Shape;180;p3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84011" y="1115750"/>
            <a:ext cx="2659399" cy="3820975"/>
          </a:xfrm>
          <a:prstGeom prst="rect">
            <a:avLst/>
          </a:prstGeom>
          <a:noFill/>
          <a:ln>
            <a:noFill/>
          </a:ln>
        </p:spPr>
      </p:pic>
      <p:sp>
        <p:nvSpPr>
          <p:cNvPr id="181" name="Google Shape;181;p31"/>
          <p:cNvSpPr txBox="1"/>
          <p:nvPr/>
        </p:nvSpPr>
        <p:spPr>
          <a:xfrm>
            <a:off x="1315513" y="2377500"/>
            <a:ext cx="2397600" cy="1015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1800">
                <a:solidFill>
                  <a:srgbClr val="FF0000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</a:t>
            </a:r>
            <a:r>
              <a:rPr i="1" lang="en-GB" sz="1800">
                <a:solidFill>
                  <a:srgbClr val="FF0000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hree messages </a:t>
            </a:r>
            <a:r>
              <a:rPr lang="en-GB" sz="1800">
                <a:solidFill>
                  <a:srgbClr val="FF0000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(barthes, 1997, pp.32-51)</a:t>
            </a:r>
            <a:endParaRPr sz="1800">
              <a:solidFill>
                <a:srgbClr val="FF0000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82" name="Google Shape;182;p31"/>
          <p:cNvSpPr txBox="1"/>
          <p:nvPr/>
        </p:nvSpPr>
        <p:spPr>
          <a:xfrm>
            <a:off x="5183950" y="2379738"/>
            <a:ext cx="2659500" cy="129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FF0000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s</a:t>
            </a:r>
            <a:r>
              <a:rPr lang="en-GB" sz="1800">
                <a:solidFill>
                  <a:srgbClr val="FF0000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pace is dynamically produced through human activity (kaye, 2000, p.45.)</a:t>
            </a:r>
            <a:endParaRPr sz="1800">
              <a:solidFill>
                <a:srgbClr val="FF0000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83" name="Google Shape;183;p31"/>
          <p:cNvSpPr txBox="1"/>
          <p:nvPr/>
        </p:nvSpPr>
        <p:spPr>
          <a:xfrm>
            <a:off x="3744975" y="3465250"/>
            <a:ext cx="13938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(amazon, no date b)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84" name="Google Shape;184;p31"/>
          <p:cNvSpPr txBox="1"/>
          <p:nvPr/>
        </p:nvSpPr>
        <p:spPr>
          <a:xfrm>
            <a:off x="7843400" y="3555475"/>
            <a:ext cx="13938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(amazon, no date c)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3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b</a:t>
            </a: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ronwydd, p.4,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90" name="Google Shape;190;p32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historiography: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rwyn thomas: </a:t>
            </a:r>
            <a:r>
              <a:rPr i="1"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bronwydd: a history of the area 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(2002)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limitation: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o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utdated. 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w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ill have to supplement with more contemporary sources.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ay not be necessary as i am mainly drawing from personal experience.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3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c</a:t>
            </a: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armarthen (bronwydd), p.1,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196" name="Google Shape;196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97125" y="1185650"/>
            <a:ext cx="3349755" cy="3820975"/>
          </a:xfrm>
          <a:prstGeom prst="rect">
            <a:avLst/>
          </a:prstGeom>
          <a:noFill/>
          <a:ln>
            <a:noFill/>
          </a:ln>
        </p:spPr>
      </p:pic>
      <p:sp>
        <p:nvSpPr>
          <p:cNvPr id="197" name="Google Shape;197;p33"/>
          <p:cNvSpPr txBox="1"/>
          <p:nvPr/>
        </p:nvSpPr>
        <p:spPr>
          <a:xfrm>
            <a:off x="6332250" y="4187825"/>
            <a:ext cx="28281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(google maps, 2024)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3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c</a:t>
            </a: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armarthen (bronwydd), p.2, 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03" name="Google Shape;203;p34"/>
          <p:cNvSpPr txBox="1"/>
          <p:nvPr>
            <p:ph idx="1" type="body"/>
          </p:nvPr>
        </p:nvSpPr>
        <p:spPr>
          <a:xfrm>
            <a:off x="311700" y="1152475"/>
            <a:ext cx="42603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 lnSpcReduction="20000"/>
          </a:bodyPr>
          <a:lstStyle/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education: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04165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johnstown primary school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04165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queen elizabeth high school and sixth form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occupation: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04165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mcdonald’s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04165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gwalia stores (peniel)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04165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public library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how did my interaction with these spaces shape me?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●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historiography: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04165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keith e. morgan: c</a:t>
            </a:r>
            <a:r>
              <a:rPr i="1"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armarthen through time 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(2016).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04165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wendy hughes: </a:t>
            </a:r>
            <a:r>
              <a:rPr i="1"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carmarthen: a history and celebration of the town 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(2004).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-304165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Helvetica Neue"/>
              <a:buChar char="○"/>
            </a:pP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russell grigg: </a:t>
            </a:r>
            <a:r>
              <a:rPr i="1"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 history of trinity college, carmarthen, 1848-1998 </a:t>
            </a:r>
            <a:r>
              <a:rPr lang="en-GB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(1998). </a:t>
            </a:r>
            <a:endParaRPr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204" name="Google Shape;204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29750" y="445025"/>
            <a:ext cx="1368650" cy="1368650"/>
          </a:xfrm>
          <a:prstGeom prst="rect">
            <a:avLst/>
          </a:prstGeom>
          <a:noFill/>
          <a:ln>
            <a:noFill/>
          </a:ln>
        </p:spPr>
      </p:pic>
      <p:sp>
        <p:nvSpPr>
          <p:cNvPr id="205" name="Google Shape;205;p34"/>
          <p:cNvSpPr txBox="1"/>
          <p:nvPr/>
        </p:nvSpPr>
        <p:spPr>
          <a:xfrm>
            <a:off x="5770450" y="1844938"/>
            <a:ext cx="31080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(olorun sports, no date)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206" name="Google Shape;206;p3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083200" y="2337895"/>
            <a:ext cx="2061750" cy="2061725"/>
          </a:xfrm>
          <a:prstGeom prst="rect">
            <a:avLst/>
          </a:prstGeom>
          <a:noFill/>
          <a:ln>
            <a:noFill/>
          </a:ln>
        </p:spPr>
      </p:pic>
      <p:sp>
        <p:nvSpPr>
          <p:cNvPr id="207" name="Google Shape;207;p34"/>
          <p:cNvSpPr txBox="1"/>
          <p:nvPr/>
        </p:nvSpPr>
        <p:spPr>
          <a:xfrm>
            <a:off x="5706675" y="4462150"/>
            <a:ext cx="31080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(see around britain, 2020)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35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h</a:t>
            </a: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ow are these three </a:t>
            </a:r>
            <a:r>
              <a:rPr i="1" lang="en-GB">
                <a:latin typeface="Helvetica Neue"/>
                <a:ea typeface="Helvetica Neue"/>
                <a:cs typeface="Helvetica Neue"/>
                <a:sym typeface="Helvetica Neue"/>
              </a:rPr>
              <a:t>spaces </a:t>
            </a: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linked? 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h</a:t>
            </a: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ow do they all connect to the proposal to move </a:t>
            </a: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undergraduate</a:t>
            </a: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 teaching to carmarthen? 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w</a:t>
            </a: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here do i fit into all this?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6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36"/>
          <p:cNvSpPr txBox="1"/>
          <p:nvPr/>
        </p:nvSpPr>
        <p:spPr>
          <a:xfrm>
            <a:off x="3239225" y="2218375"/>
            <a:ext cx="56538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18" name="Google Shape;218;p36"/>
          <p:cNvSpPr txBox="1"/>
          <p:nvPr/>
        </p:nvSpPr>
        <p:spPr>
          <a:xfrm>
            <a:off x="3312750" y="2202300"/>
            <a:ext cx="2518500" cy="7389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</a:rPr>
              <a:t>l</a:t>
            </a:r>
            <a:r>
              <a:rPr lang="en-GB" sz="1800">
                <a:solidFill>
                  <a:schemeClr val="dk1"/>
                </a:solidFill>
              </a:rPr>
              <a:t>ampeter to carmarthen website</a:t>
            </a:r>
            <a:endParaRPr sz="1800">
              <a:solidFill>
                <a:schemeClr val="dk1"/>
              </a:solidFill>
            </a:endParaRPr>
          </a:p>
        </p:txBody>
      </p:sp>
      <p:sp>
        <p:nvSpPr>
          <p:cNvPr id="219" name="Google Shape;219;p36"/>
          <p:cNvSpPr txBox="1"/>
          <p:nvPr/>
        </p:nvSpPr>
        <p:spPr>
          <a:xfrm>
            <a:off x="4301250" y="989125"/>
            <a:ext cx="5415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</a:rPr>
              <a:t>me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220" name="Google Shape;220;p36"/>
          <p:cNvSpPr txBox="1"/>
          <p:nvPr/>
        </p:nvSpPr>
        <p:spPr>
          <a:xfrm>
            <a:off x="6779525" y="2340900"/>
            <a:ext cx="21135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1800">
                <a:solidFill>
                  <a:schemeClr val="dk2"/>
                </a:solidFill>
              </a:rPr>
              <a:t>s</a:t>
            </a:r>
            <a:r>
              <a:rPr i="1" lang="en-GB" sz="1800">
                <a:solidFill>
                  <a:schemeClr val="dk2"/>
                </a:solidFill>
              </a:rPr>
              <a:t>pace </a:t>
            </a:r>
            <a:r>
              <a:rPr lang="en-GB" sz="1800">
                <a:solidFill>
                  <a:schemeClr val="dk2"/>
                </a:solidFill>
              </a:rPr>
              <a:t>(the theoretical idea)</a:t>
            </a:r>
            <a:endParaRPr sz="1800">
              <a:solidFill>
                <a:schemeClr val="dk2"/>
              </a:solidFill>
            </a:endParaRPr>
          </a:p>
        </p:txBody>
      </p:sp>
      <p:cxnSp>
        <p:nvCxnSpPr>
          <p:cNvPr id="221" name="Google Shape;221;p36"/>
          <p:cNvCxnSpPr/>
          <p:nvPr/>
        </p:nvCxnSpPr>
        <p:spPr>
          <a:xfrm>
            <a:off x="6189875" y="2698350"/>
            <a:ext cx="480300" cy="240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22" name="Google Shape;222;p36"/>
          <p:cNvCxnSpPr>
            <a:stCxn id="219" idx="2"/>
          </p:cNvCxnSpPr>
          <p:nvPr/>
        </p:nvCxnSpPr>
        <p:spPr>
          <a:xfrm flipH="1">
            <a:off x="4560300" y="1450825"/>
            <a:ext cx="11700" cy="4962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23" name="Google Shape;223;p36"/>
          <p:cNvSpPr txBox="1"/>
          <p:nvPr/>
        </p:nvSpPr>
        <p:spPr>
          <a:xfrm>
            <a:off x="916275" y="2340900"/>
            <a:ext cx="8955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</a:rPr>
              <a:t>politics</a:t>
            </a:r>
            <a:endParaRPr sz="1800">
              <a:solidFill>
                <a:schemeClr val="dk2"/>
              </a:solidFill>
            </a:endParaRPr>
          </a:p>
        </p:txBody>
      </p:sp>
      <p:cxnSp>
        <p:nvCxnSpPr>
          <p:cNvPr id="224" name="Google Shape;224;p36"/>
          <p:cNvCxnSpPr/>
          <p:nvPr/>
        </p:nvCxnSpPr>
        <p:spPr>
          <a:xfrm flipH="1" rot="10800000">
            <a:off x="1759625" y="1343050"/>
            <a:ext cx="2145000" cy="7914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25" name="Google Shape;225;p36"/>
          <p:cNvCxnSpPr/>
          <p:nvPr/>
        </p:nvCxnSpPr>
        <p:spPr>
          <a:xfrm>
            <a:off x="1811775" y="2571750"/>
            <a:ext cx="1239000" cy="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26" name="Google Shape;226;p36"/>
          <p:cNvSpPr txBox="1"/>
          <p:nvPr/>
        </p:nvSpPr>
        <p:spPr>
          <a:xfrm>
            <a:off x="3498425" y="3810775"/>
            <a:ext cx="19470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</a:rPr>
              <a:t>t</a:t>
            </a:r>
            <a:r>
              <a:rPr lang="en-GB" sz="1800">
                <a:solidFill>
                  <a:schemeClr val="dk2"/>
                </a:solidFill>
              </a:rPr>
              <a:t>he proposal to move teaching</a:t>
            </a:r>
            <a:endParaRPr sz="1800">
              <a:solidFill>
                <a:schemeClr val="dk2"/>
              </a:solidFill>
            </a:endParaRPr>
          </a:p>
        </p:txBody>
      </p:sp>
      <p:cxnSp>
        <p:nvCxnSpPr>
          <p:cNvPr id="227" name="Google Shape;227;p36"/>
          <p:cNvCxnSpPr>
            <a:endCxn id="226" idx="1"/>
          </p:cNvCxnSpPr>
          <p:nvPr/>
        </p:nvCxnSpPr>
        <p:spPr>
          <a:xfrm>
            <a:off x="1561925" y="3071425"/>
            <a:ext cx="1936500" cy="11088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28" name="Google Shape;228;p36"/>
          <p:cNvSpPr txBox="1"/>
          <p:nvPr/>
        </p:nvSpPr>
        <p:spPr>
          <a:xfrm>
            <a:off x="718425" y="4008600"/>
            <a:ext cx="8955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1800">
                <a:solidFill>
                  <a:schemeClr val="dk2"/>
                </a:solidFill>
              </a:rPr>
              <a:t>v</a:t>
            </a:r>
            <a:r>
              <a:rPr i="1" lang="en-GB" sz="1800">
                <a:solidFill>
                  <a:schemeClr val="dk2"/>
                </a:solidFill>
              </a:rPr>
              <a:t>oices</a:t>
            </a:r>
            <a:endParaRPr i="1" sz="1800">
              <a:solidFill>
                <a:schemeClr val="dk2"/>
              </a:solidFill>
            </a:endParaRPr>
          </a:p>
        </p:txBody>
      </p:sp>
      <p:cxnSp>
        <p:nvCxnSpPr>
          <p:cNvPr id="229" name="Google Shape;229;p36"/>
          <p:cNvCxnSpPr>
            <a:stCxn id="223" idx="2"/>
            <a:endCxn id="228" idx="0"/>
          </p:cNvCxnSpPr>
          <p:nvPr/>
        </p:nvCxnSpPr>
        <p:spPr>
          <a:xfrm flipH="1">
            <a:off x="1166025" y="2802600"/>
            <a:ext cx="198000" cy="12060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30" name="Google Shape;230;p36"/>
          <p:cNvCxnSpPr>
            <a:stCxn id="228" idx="3"/>
            <a:endCxn id="226" idx="1"/>
          </p:cNvCxnSpPr>
          <p:nvPr/>
        </p:nvCxnSpPr>
        <p:spPr>
          <a:xfrm flipH="1" rot="10800000">
            <a:off x="1613925" y="4180350"/>
            <a:ext cx="1884600" cy="591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31" name="Google Shape;231;p36"/>
          <p:cNvCxnSpPr/>
          <p:nvPr/>
        </p:nvCxnSpPr>
        <p:spPr>
          <a:xfrm>
            <a:off x="5330975" y="1291200"/>
            <a:ext cx="2134500" cy="10308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32" name="Google Shape;232;p36"/>
          <p:cNvSpPr txBox="1"/>
          <p:nvPr/>
        </p:nvSpPr>
        <p:spPr>
          <a:xfrm>
            <a:off x="6892725" y="3672325"/>
            <a:ext cx="1405500" cy="10158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</a:rPr>
              <a:t>b</a:t>
            </a:r>
            <a:r>
              <a:rPr lang="en-GB" sz="1800">
                <a:solidFill>
                  <a:schemeClr val="dk2"/>
                </a:solidFill>
              </a:rPr>
              <a:t>ronwydd,</a:t>
            </a:r>
            <a:endParaRPr sz="1800">
              <a:solidFill>
                <a:schemeClr val="dk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</a:rPr>
              <a:t>c</a:t>
            </a:r>
            <a:r>
              <a:rPr lang="en-GB" sz="1800">
                <a:solidFill>
                  <a:schemeClr val="dk2"/>
                </a:solidFill>
              </a:rPr>
              <a:t>armarthen,</a:t>
            </a:r>
            <a:endParaRPr sz="1800">
              <a:solidFill>
                <a:schemeClr val="dk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</a:rPr>
              <a:t>lampeter.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233" name="Google Shape;233;p36"/>
          <p:cNvSpPr/>
          <p:nvPr/>
        </p:nvSpPr>
        <p:spPr>
          <a:xfrm>
            <a:off x="4841550" y="1332725"/>
            <a:ext cx="1238970" cy="2614800"/>
          </a:xfrm>
          <a:custGeom>
            <a:rect b="b" l="l" r="r" t="t"/>
            <a:pathLst>
              <a:path extrusionOk="0" h="104592" w="40476">
                <a:moveTo>
                  <a:pt x="1250" y="0"/>
                </a:moveTo>
                <a:cubicBezTo>
                  <a:pt x="7775" y="8677"/>
                  <a:pt x="39773" y="35540"/>
                  <a:pt x="40398" y="52060"/>
                </a:cubicBezTo>
                <a:cubicBezTo>
                  <a:pt x="41023" y="68580"/>
                  <a:pt x="11731" y="90445"/>
                  <a:pt x="4998" y="99122"/>
                </a:cubicBezTo>
                <a:cubicBezTo>
                  <a:pt x="-1735" y="107799"/>
                  <a:pt x="833" y="103287"/>
                  <a:pt x="0" y="104120"/>
                </a:cubicBezTo>
              </a:path>
            </a:pathLst>
          </a:cu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234" name="Google Shape;234;p36"/>
          <p:cNvSpPr/>
          <p:nvPr/>
        </p:nvSpPr>
        <p:spPr>
          <a:xfrm>
            <a:off x="84219" y="999550"/>
            <a:ext cx="3799425" cy="3050700"/>
          </a:xfrm>
          <a:custGeom>
            <a:rect b="b" l="l" r="r" t="t"/>
            <a:pathLst>
              <a:path extrusionOk="0" h="122028" w="151977">
                <a:moveTo>
                  <a:pt x="22869" y="122028"/>
                </a:moveTo>
                <a:cubicBezTo>
                  <a:pt x="20231" y="107313"/>
                  <a:pt x="-14475" y="54073"/>
                  <a:pt x="7043" y="33735"/>
                </a:cubicBezTo>
                <a:cubicBezTo>
                  <a:pt x="28561" y="13397"/>
                  <a:pt x="127821" y="5623"/>
                  <a:pt x="151977" y="0"/>
                </a:cubicBezTo>
              </a:path>
            </a:pathLst>
          </a:cu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sp>
      <p:cxnSp>
        <p:nvCxnSpPr>
          <p:cNvPr id="235" name="Google Shape;235;p36"/>
          <p:cNvCxnSpPr/>
          <p:nvPr/>
        </p:nvCxnSpPr>
        <p:spPr>
          <a:xfrm>
            <a:off x="5940338" y="2896863"/>
            <a:ext cx="843300" cy="8331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36" name="Google Shape;236;p36"/>
          <p:cNvCxnSpPr/>
          <p:nvPr/>
        </p:nvCxnSpPr>
        <p:spPr>
          <a:xfrm>
            <a:off x="7559075" y="3196475"/>
            <a:ext cx="0" cy="2811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37" name="Google Shape;237;p36"/>
          <p:cNvCxnSpPr>
            <a:stCxn id="226" idx="3"/>
          </p:cNvCxnSpPr>
          <p:nvPr/>
        </p:nvCxnSpPr>
        <p:spPr>
          <a:xfrm>
            <a:off x="5445425" y="4180225"/>
            <a:ext cx="1270200" cy="1719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38" name="Google Shape;238;p36"/>
          <p:cNvSpPr/>
          <p:nvPr/>
        </p:nvSpPr>
        <p:spPr>
          <a:xfrm>
            <a:off x="4893625" y="914328"/>
            <a:ext cx="4046825" cy="2914550"/>
          </a:xfrm>
          <a:custGeom>
            <a:rect b="b" l="l" r="r" t="t"/>
            <a:pathLst>
              <a:path extrusionOk="0" h="116582" w="161873">
                <a:moveTo>
                  <a:pt x="0" y="6741"/>
                </a:moveTo>
                <a:cubicBezTo>
                  <a:pt x="24711" y="6880"/>
                  <a:pt x="122653" y="-8877"/>
                  <a:pt x="148266" y="7574"/>
                </a:cubicBezTo>
                <a:cubicBezTo>
                  <a:pt x="173879" y="24025"/>
                  <a:pt x="155554" y="87468"/>
                  <a:pt x="153680" y="105446"/>
                </a:cubicBezTo>
                <a:cubicBezTo>
                  <a:pt x="151806" y="123424"/>
                  <a:pt x="139798" y="113775"/>
                  <a:pt x="137021" y="115441"/>
                </a:cubicBezTo>
              </a:path>
            </a:pathLst>
          </a:cu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239" name="Google Shape;239;p36"/>
          <p:cNvSpPr txBox="1"/>
          <p:nvPr/>
        </p:nvSpPr>
        <p:spPr>
          <a:xfrm>
            <a:off x="7111350" y="1186950"/>
            <a:ext cx="20511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</a:rPr>
              <a:t>history</a:t>
            </a:r>
            <a:endParaRPr sz="1800">
              <a:solidFill>
                <a:schemeClr val="dk2"/>
              </a:solidFill>
            </a:endParaRPr>
          </a:p>
        </p:txBody>
      </p:sp>
      <p:cxnSp>
        <p:nvCxnSpPr>
          <p:cNvPr id="240" name="Google Shape;240;p36"/>
          <p:cNvCxnSpPr/>
          <p:nvPr/>
        </p:nvCxnSpPr>
        <p:spPr>
          <a:xfrm>
            <a:off x="4300125" y="3217300"/>
            <a:ext cx="0" cy="3747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41" name="Google Shape;241;p36"/>
          <p:cNvCxnSpPr/>
          <p:nvPr/>
        </p:nvCxnSpPr>
        <p:spPr>
          <a:xfrm flipH="1" rot="10800000">
            <a:off x="1759625" y="3092425"/>
            <a:ext cx="1384800" cy="7704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42" name="Google Shape;242;p36"/>
          <p:cNvCxnSpPr/>
          <p:nvPr/>
        </p:nvCxnSpPr>
        <p:spPr>
          <a:xfrm flipH="1" rot="10800000">
            <a:off x="6049350" y="1780425"/>
            <a:ext cx="1072500" cy="2499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43" name="Google Shape;243;p36"/>
          <p:cNvCxnSpPr/>
          <p:nvPr/>
        </p:nvCxnSpPr>
        <p:spPr>
          <a:xfrm>
            <a:off x="5455850" y="1197375"/>
            <a:ext cx="1457700" cy="1458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44" name="Google Shape;244;p36"/>
          <p:cNvSpPr/>
          <p:nvPr/>
        </p:nvSpPr>
        <p:spPr>
          <a:xfrm>
            <a:off x="7902675" y="1478500"/>
            <a:ext cx="1073925" cy="2748750"/>
          </a:xfrm>
          <a:custGeom>
            <a:rect b="b" l="l" r="r" t="t"/>
            <a:pathLst>
              <a:path extrusionOk="0" h="109950" w="42957">
                <a:moveTo>
                  <a:pt x="0" y="0"/>
                </a:moveTo>
                <a:cubicBezTo>
                  <a:pt x="7080" y="14160"/>
                  <a:pt x="39010" y="66636"/>
                  <a:pt x="42480" y="84961"/>
                </a:cubicBezTo>
                <a:cubicBezTo>
                  <a:pt x="45951" y="103286"/>
                  <a:pt x="24433" y="105785"/>
                  <a:pt x="20823" y="109950"/>
                </a:cubicBezTo>
              </a:path>
            </a:pathLst>
          </a:cu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245" name="Google Shape;245;p36"/>
          <p:cNvSpPr txBox="1"/>
          <p:nvPr/>
        </p:nvSpPr>
        <p:spPr>
          <a:xfrm>
            <a:off x="4885651" y="4584825"/>
            <a:ext cx="12702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</a:rPr>
              <a:t>landscape</a:t>
            </a:r>
            <a:endParaRPr sz="1800">
              <a:solidFill>
                <a:schemeClr val="dk2"/>
              </a:solidFill>
            </a:endParaRPr>
          </a:p>
        </p:txBody>
      </p:sp>
      <p:cxnSp>
        <p:nvCxnSpPr>
          <p:cNvPr id="246" name="Google Shape;246;p36"/>
          <p:cNvCxnSpPr/>
          <p:nvPr/>
        </p:nvCxnSpPr>
        <p:spPr>
          <a:xfrm flipH="1" rot="10800000">
            <a:off x="6155851" y="4550175"/>
            <a:ext cx="497400" cy="2655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47" name="Google Shape;247;p36"/>
          <p:cNvCxnSpPr/>
          <p:nvPr/>
        </p:nvCxnSpPr>
        <p:spPr>
          <a:xfrm flipH="1">
            <a:off x="5945350" y="3019475"/>
            <a:ext cx="801600" cy="14784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48" name="Google Shape;248;p36"/>
          <p:cNvSpPr/>
          <p:nvPr/>
        </p:nvSpPr>
        <p:spPr>
          <a:xfrm>
            <a:off x="6215925" y="1281277"/>
            <a:ext cx="2692625" cy="3867900"/>
          </a:xfrm>
          <a:custGeom>
            <a:rect b="b" l="l" r="r" t="t"/>
            <a:pathLst>
              <a:path extrusionOk="0" h="154716" w="107705">
                <a:moveTo>
                  <a:pt x="0" y="145743"/>
                </a:moveTo>
                <a:cubicBezTo>
                  <a:pt x="16798" y="145535"/>
                  <a:pt x="84823" y="166637"/>
                  <a:pt x="100788" y="144494"/>
                </a:cubicBezTo>
                <a:cubicBezTo>
                  <a:pt x="116753" y="122351"/>
                  <a:pt x="100371" y="36279"/>
                  <a:pt x="95790" y="12887"/>
                </a:cubicBezTo>
                <a:cubicBezTo>
                  <a:pt x="91209" y="-10505"/>
                  <a:pt x="77048" y="5599"/>
                  <a:pt x="73300" y="4141"/>
                </a:cubicBezTo>
              </a:path>
            </a:pathLst>
          </a:cu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sp>
      <p:cxnSp>
        <p:nvCxnSpPr>
          <p:cNvPr id="249" name="Google Shape;249;p36"/>
          <p:cNvCxnSpPr/>
          <p:nvPr/>
        </p:nvCxnSpPr>
        <p:spPr>
          <a:xfrm>
            <a:off x="1738800" y="4477125"/>
            <a:ext cx="2790600" cy="3645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50" name="Google Shape;250;p36"/>
          <p:cNvSpPr/>
          <p:nvPr/>
        </p:nvSpPr>
        <p:spPr>
          <a:xfrm>
            <a:off x="84225" y="723400"/>
            <a:ext cx="4653114" cy="4358900"/>
          </a:xfrm>
          <a:custGeom>
            <a:rect b="b" l="l" r="r" t="t"/>
            <a:pathLst>
              <a:path extrusionOk="0" h="174356" w="191565">
                <a:moveTo>
                  <a:pt x="191566" y="168891"/>
                </a:moveTo>
                <a:cubicBezTo>
                  <a:pt x="162274" y="167503"/>
                  <a:pt x="43370" y="186383"/>
                  <a:pt x="15813" y="160561"/>
                </a:cubicBezTo>
                <a:cubicBezTo>
                  <a:pt x="-11744" y="134739"/>
                  <a:pt x="56" y="39852"/>
                  <a:pt x="26225" y="13961"/>
                </a:cubicBezTo>
                <a:cubicBezTo>
                  <a:pt x="52394" y="-11930"/>
                  <a:pt x="148392" y="6673"/>
                  <a:pt x="172825" y="5215"/>
                </a:cubicBezTo>
              </a:path>
            </a:pathLst>
          </a:cu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3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r</a:t>
            </a: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eadings, performance and space, p.1: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256" name="Google Shape;256;p3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3301" y="1084675"/>
            <a:ext cx="2419374" cy="3476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7" name="Google Shape;257;p3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369938" y="1017725"/>
            <a:ext cx="2404116" cy="35430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58" name="Google Shape;258;p3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247974" y="1017725"/>
            <a:ext cx="2506857" cy="3543050"/>
          </a:xfrm>
          <a:prstGeom prst="rect">
            <a:avLst/>
          </a:prstGeom>
          <a:noFill/>
          <a:ln>
            <a:noFill/>
          </a:ln>
        </p:spPr>
      </p:pic>
      <p:sp>
        <p:nvSpPr>
          <p:cNvPr id="259" name="Google Shape;259;p37"/>
          <p:cNvSpPr txBox="1"/>
          <p:nvPr/>
        </p:nvSpPr>
        <p:spPr>
          <a:xfrm>
            <a:off x="553300" y="4560775"/>
            <a:ext cx="24195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(amazon, no date c)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60" name="Google Shape;260;p37"/>
          <p:cNvSpPr txBox="1"/>
          <p:nvPr/>
        </p:nvSpPr>
        <p:spPr>
          <a:xfrm>
            <a:off x="3441950" y="4498600"/>
            <a:ext cx="26106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(university of exeter press, 2007)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61" name="Google Shape;261;p37"/>
          <p:cNvSpPr txBox="1"/>
          <p:nvPr/>
        </p:nvSpPr>
        <p:spPr>
          <a:xfrm>
            <a:off x="6247975" y="4560775"/>
            <a:ext cx="28902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(michael shanks, no date)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5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p3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9285"/>
              <a:buFont typeface="Arial"/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readings, performance and space, p.2: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267" name="Google Shape;267;p3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36125" y="1170125"/>
            <a:ext cx="3773201" cy="3359576"/>
          </a:xfrm>
          <a:prstGeom prst="rect">
            <a:avLst/>
          </a:prstGeom>
          <a:noFill/>
          <a:ln>
            <a:noFill/>
          </a:ln>
        </p:spPr>
      </p:pic>
      <p:pic>
        <p:nvPicPr>
          <p:cNvPr id="268" name="Google Shape;268;p3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717400" y="1170125"/>
            <a:ext cx="2173846" cy="3359574"/>
          </a:xfrm>
          <a:prstGeom prst="rect">
            <a:avLst/>
          </a:prstGeom>
          <a:noFill/>
          <a:ln>
            <a:noFill/>
          </a:ln>
        </p:spPr>
      </p:pic>
      <p:sp>
        <p:nvSpPr>
          <p:cNvPr id="269" name="Google Shape;269;p38"/>
          <p:cNvSpPr txBox="1"/>
          <p:nvPr/>
        </p:nvSpPr>
        <p:spPr>
          <a:xfrm>
            <a:off x="836125" y="4529700"/>
            <a:ext cx="37731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(amazon, no date e)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70" name="Google Shape;270;p38"/>
          <p:cNvSpPr txBox="1"/>
          <p:nvPr/>
        </p:nvSpPr>
        <p:spPr>
          <a:xfrm>
            <a:off x="5717400" y="4529700"/>
            <a:ext cx="34731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(amazon, no date f)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4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3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r</a:t>
            </a: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eadings, semiotics: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276" name="Google Shape;276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02325" y="1115750"/>
            <a:ext cx="2146050" cy="3382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77" name="Google Shape;277;p3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216875" y="1142938"/>
            <a:ext cx="2033721" cy="3328500"/>
          </a:xfrm>
          <a:prstGeom prst="rect">
            <a:avLst/>
          </a:prstGeom>
          <a:noFill/>
          <a:ln>
            <a:noFill/>
          </a:ln>
        </p:spPr>
      </p:pic>
      <p:sp>
        <p:nvSpPr>
          <p:cNvPr id="278" name="Google Shape;278;p39"/>
          <p:cNvSpPr txBox="1"/>
          <p:nvPr/>
        </p:nvSpPr>
        <p:spPr>
          <a:xfrm>
            <a:off x="1247200" y="4498625"/>
            <a:ext cx="22563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(amazon, no date b)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79" name="Google Shape;279;p39"/>
          <p:cNvSpPr txBox="1"/>
          <p:nvPr/>
        </p:nvSpPr>
        <p:spPr>
          <a:xfrm>
            <a:off x="5105587" y="4498625"/>
            <a:ext cx="22563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(amazon, no date g)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3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4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r</a:t>
            </a: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eadings, history: 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285" name="Google Shape;285;p4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08800" y="1115750"/>
            <a:ext cx="2200400" cy="3406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86" name="Google Shape;286;p4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967050" y="1115750"/>
            <a:ext cx="2619345" cy="3406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87" name="Google Shape;287;p4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944250" y="1115749"/>
            <a:ext cx="2432007" cy="3406175"/>
          </a:xfrm>
          <a:prstGeom prst="rect">
            <a:avLst/>
          </a:prstGeom>
          <a:noFill/>
          <a:ln>
            <a:noFill/>
          </a:ln>
        </p:spPr>
      </p:pic>
      <p:sp>
        <p:nvSpPr>
          <p:cNvPr id="288" name="Google Shape;288;p40"/>
          <p:cNvSpPr txBox="1"/>
          <p:nvPr/>
        </p:nvSpPr>
        <p:spPr>
          <a:xfrm>
            <a:off x="5944250" y="4521925"/>
            <a:ext cx="24321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(amazon, no date a)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89" name="Google Shape;289;p40"/>
          <p:cNvSpPr txBox="1"/>
          <p:nvPr/>
        </p:nvSpPr>
        <p:spPr>
          <a:xfrm>
            <a:off x="2967050" y="4521925"/>
            <a:ext cx="26193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(amazon, no date d)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90" name="Google Shape;290;p40"/>
          <p:cNvSpPr txBox="1"/>
          <p:nvPr/>
        </p:nvSpPr>
        <p:spPr>
          <a:xfrm>
            <a:off x="240950" y="4521925"/>
            <a:ext cx="27261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(world of books, no date)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4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p4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r</a:t>
            </a: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eadings, archaeological theory: 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296" name="Google Shape;296;p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2150" y="1017725"/>
            <a:ext cx="2398300" cy="3597450"/>
          </a:xfrm>
          <a:prstGeom prst="rect">
            <a:avLst/>
          </a:prstGeom>
          <a:noFill/>
          <a:ln>
            <a:noFill/>
          </a:ln>
        </p:spPr>
      </p:pic>
      <p:sp>
        <p:nvSpPr>
          <p:cNvPr id="297" name="Google Shape;297;p41"/>
          <p:cNvSpPr txBox="1"/>
          <p:nvPr/>
        </p:nvSpPr>
        <p:spPr>
          <a:xfrm>
            <a:off x="311700" y="4615175"/>
            <a:ext cx="31143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(stanford university, no date) 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298" name="Google Shape;298;p41"/>
          <p:cNvPicPr preferRelativeResize="0"/>
          <p:nvPr/>
        </p:nvPicPr>
        <p:blipFill rotWithShape="1">
          <a:blip r:embed="rId4">
            <a:alphaModFix/>
          </a:blip>
          <a:srcRect b="-1708" l="0" r="-1708" t="0"/>
          <a:stretch/>
        </p:blipFill>
        <p:spPr>
          <a:xfrm>
            <a:off x="3364750" y="1017725"/>
            <a:ext cx="2398300" cy="3595638"/>
          </a:xfrm>
          <a:prstGeom prst="rect">
            <a:avLst/>
          </a:prstGeom>
          <a:noFill/>
          <a:ln>
            <a:noFill/>
          </a:ln>
        </p:spPr>
      </p:pic>
      <p:sp>
        <p:nvSpPr>
          <p:cNvPr id="299" name="Google Shape;299;p41"/>
          <p:cNvSpPr txBox="1"/>
          <p:nvPr/>
        </p:nvSpPr>
        <p:spPr>
          <a:xfrm>
            <a:off x="3262350" y="4615175"/>
            <a:ext cx="26193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(amazon, no date h)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300" name="Google Shape;300;p4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002975" y="1017725"/>
            <a:ext cx="2282336" cy="3595650"/>
          </a:xfrm>
          <a:prstGeom prst="rect">
            <a:avLst/>
          </a:prstGeom>
          <a:noFill/>
          <a:ln>
            <a:noFill/>
          </a:ln>
        </p:spPr>
      </p:pic>
      <p:sp>
        <p:nvSpPr>
          <p:cNvPr id="301" name="Google Shape;301;p41"/>
          <p:cNvSpPr txBox="1"/>
          <p:nvPr/>
        </p:nvSpPr>
        <p:spPr>
          <a:xfrm>
            <a:off x="5973900" y="4615175"/>
            <a:ext cx="31701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(internet archive, no date)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5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4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r</a:t>
            </a: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eadings, new materialism: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307" name="Google Shape;307;p4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19900" y="1017725"/>
            <a:ext cx="2314025" cy="3538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08" name="Google Shape;308;p4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12900" y="1017725"/>
            <a:ext cx="2254011" cy="3538276"/>
          </a:xfrm>
          <a:prstGeom prst="rect">
            <a:avLst/>
          </a:prstGeom>
          <a:noFill/>
          <a:ln>
            <a:noFill/>
          </a:ln>
        </p:spPr>
      </p:pic>
      <p:sp>
        <p:nvSpPr>
          <p:cNvPr id="309" name="Google Shape;309;p42"/>
          <p:cNvSpPr txBox="1"/>
          <p:nvPr/>
        </p:nvSpPr>
        <p:spPr>
          <a:xfrm>
            <a:off x="1429212" y="4556000"/>
            <a:ext cx="24954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(waterstones, no date)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310" name="Google Shape;310;p42"/>
          <p:cNvSpPr txBox="1"/>
          <p:nvPr/>
        </p:nvSpPr>
        <p:spPr>
          <a:xfrm>
            <a:off x="4212050" y="4556000"/>
            <a:ext cx="40557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(university of chicago press, no date)</a:t>
            </a:r>
            <a:endParaRPr sz="1800">
              <a:solidFill>
                <a:schemeClr val="dk2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4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p4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bibliography, p.1,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316" name="Google Shape;316;p43"/>
          <p:cNvSpPr txBox="1"/>
          <p:nvPr>
            <p:ph idx="1" type="body"/>
          </p:nvPr>
        </p:nvSpPr>
        <p:spPr>
          <a:xfrm>
            <a:off x="311700" y="1152475"/>
            <a:ext cx="8520600" cy="366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75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mazon (no date) a.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A History of Lampeter.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Available at: https://www.amazon.co.uk/history-Lampeter-W-J-Lewis/dp/0905579011 (Accessed on 13th of December 2024).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mazon (no date)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 b.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Image Music Text.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vailable at: </a:t>
            </a:r>
            <a:r>
              <a:rPr lang="en-GB" sz="11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3"/>
              </a:rPr>
              <a:t>https://www.amazon.co.uk/Image-Music-Text-Roland-Barthes/dp/0006861350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 (Accessed on 13th of December 2024).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mazon (no date) c.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Site-Specific Art: Performance, Place and Documentation.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Available at: </a:t>
            </a:r>
            <a:r>
              <a:rPr lang="en-GB" sz="11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4"/>
              </a:rPr>
              <a:t>https://www.amazon.co.uk/Site-Specific-Art-Performance-Place-Documentation/dp/0415185599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 (Accessed on 13th of December 2024).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Amazon (no date) d.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Carmarthen: a History and Celebration of the Town (The Francis Frith collection).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Available at: </a:t>
            </a:r>
            <a:r>
              <a:rPr lang="en-GB" sz="11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5"/>
              </a:rPr>
              <a:t>https://www.amazon.co.uk/Carmarthen-History-Celebration-Francis-collection/dp/1904938159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  (Accessed on 13th of December 2024).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Amazon (no date) e.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Richard Long - Walking the Line.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Available at: </a:t>
            </a:r>
            <a:r>
              <a:rPr lang="en-GB" sz="11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6"/>
              </a:rPr>
              <a:t>https://www.amazon.co.uk/Richard-Long-Walking-Line/dp/0500284091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 (Accessed on 13th of December 2024).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Amazon (no date) f.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A Phenomenology of Landscape: Places, Paths and Monuments (Explorations in Anthropology).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Available at: </a:t>
            </a:r>
            <a:r>
              <a:rPr lang="en-GB" sz="11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7"/>
              </a:rPr>
              <a:t>https://www.amazon.co.uk/Phenomenology-Landscape-Monuments-Explorations-Anthropology/dp/1859730760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 (Accessed on 13th of December 2024).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Amazon (no date) g.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Ways of Seeing: John Berger (Penguin Modern Classics).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Available at: </a:t>
            </a:r>
            <a:r>
              <a:rPr lang="en-GB" sz="11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8"/>
              </a:rPr>
              <a:t>https://www.amazon.co.uk/Ways-Seeing-Penguin-Modern-Classics/dp/014103579X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  (Accessed on 13th of December 2024).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Amazon (no date) h.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Experiencing the Past: On the Character of Archaeology (Material Cultures).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Available at: </a:t>
            </a:r>
            <a:r>
              <a:rPr lang="en-GB" sz="11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9"/>
              </a:rPr>
              <a:t>https://www.amazon.co.uk/Experiencing-Material-Cultures-Michael-Shanks/dp/0415514835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 (Accessed on 13th of December 2024).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The Art Newspaper (2021)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Ancient history? Worcester University to close its archaeology department in another blow to heritage sector.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Available at: </a:t>
            </a:r>
            <a:r>
              <a:rPr lang="en-GB" sz="11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10"/>
              </a:rPr>
              <a:t>https://www.theartnewspaper.com/2021/08/18/ancient-history-worcester-university-to-close-its-archaeology-department-in-another-blow-to-heritage-sector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 (Accessed on 13th December 2024).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0" name="Shape 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Google Shape;321;p4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b</a:t>
            </a: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ibliography, p.2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322" name="Google Shape;322;p44"/>
          <p:cNvSpPr txBox="1"/>
          <p:nvPr>
            <p:ph idx="1" type="body"/>
          </p:nvPr>
        </p:nvSpPr>
        <p:spPr>
          <a:xfrm>
            <a:off x="311700" y="113122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0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Barthes, R. (1977)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Image Music Text.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London: Fontana Press.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Bennett, J. (2010)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Vibrant Matter: A Political Ecology Of Things.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Durham, North Carolina: Duke University Press.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Clarke, D. L. (1977)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Spatial Archaeology.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London: Academic Press.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Google Maps (2024)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Bronwydd To Carmarthen.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Available at: </a:t>
            </a:r>
            <a:r>
              <a:rPr lang="en-GB" sz="1100" u="sng">
                <a:solidFill>
                  <a:schemeClr val="accent5"/>
                </a:solidFill>
                <a:latin typeface="Helvetica Neue"/>
                <a:ea typeface="Helvetica Neue"/>
                <a:cs typeface="Helvetica Neue"/>
                <a:sym typeface="Helvetica Neue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google.com/maps/dir/bronwydd+arms,+carmarthen/carmarthen/@51.8736256,-4.3195139,5415m/am=t/data=!3m2!1e3!4b1!4m14!4m13!1m5!1m1!1s0x486ee10738c4c36d:0x3d1a945048e56e2!2m2!1d-4.3017009!2d51.8896609!1m5!1m1!1s0x486ec2cd35b50bdd:0x9776ccada9011a67!2m2!1d-4.312131!2d51.85762!3e0?authuser=2&amp;entry=ttu&amp;g_ep=egoymdi0mtixms4wikxmdsojldewmjexmjmzsafqaw%3d%3d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 (Accessed on 13th of December 2024).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Internet Archive (no date)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Spatial Archaeology.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Available at: </a:t>
            </a:r>
            <a:r>
              <a:rPr lang="en-GB" sz="11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4"/>
              </a:rPr>
              <a:t>https://archive.org/details/spatialarchaeolo0000unse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 (Accessed on 13th of December 2024).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Kaye, N. (2000)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Site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-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Specific Art.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Oxon: Routledge. 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Lewis, W.J. (1997)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A History Of Lampeter.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Ceredigion: Ceredigion County Council. 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Michael Shanks (no date)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Theatre/Archaeology.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Available at: </a:t>
            </a:r>
            <a:r>
              <a:rPr lang="en-GB" sz="1100" u="sng">
                <a:solidFill>
                  <a:schemeClr val="accent5"/>
                </a:solidFill>
                <a:latin typeface="Helvetica Neue"/>
                <a:ea typeface="Helvetica Neue"/>
                <a:cs typeface="Helvetica Neue"/>
                <a:sym typeface="Helvetica Neue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https://mshanks.com/theatrearchaeology/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 (Accessed on 13th of December 2024).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Olorun Sports (no date)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Johnstown Primary School.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Available at: </a:t>
            </a:r>
            <a:r>
              <a:rPr lang="en-GB" sz="1100" u="sng">
                <a:solidFill>
                  <a:schemeClr val="accent5"/>
                </a:solidFill>
                <a:latin typeface="Helvetica Neue"/>
                <a:ea typeface="Helvetica Neue"/>
                <a:cs typeface="Helvetica Neue"/>
                <a:sym typeface="Helvetica Neue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https://olorunsports.com/collections/johnstown-primary-school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 (Accessed on 13th of December 2024).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Pearson, M. (2006)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In Comes I.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Exeter: University Of Exeter Press.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Pearson, M. (2011)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Warplands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[video]. Available at: </a:t>
            </a:r>
            <a:r>
              <a:rPr lang="en-GB" sz="1100" u="sng">
                <a:solidFill>
                  <a:schemeClr val="hlink"/>
                </a:solidFill>
                <a:latin typeface="Helvetica Neue"/>
                <a:ea typeface="Helvetica Neue"/>
                <a:cs typeface="Helvetica Neue"/>
                <a:sym typeface="Helvetica Neue"/>
                <a:hlinkClick r:id="rId7"/>
              </a:rPr>
              <a:t>http://www.landscape.ac.uk/impactfellowship/peforminggeographieswarplands/warplands.aspx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 (Accessed on 16th of December 2024).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6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p4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Helvetica Neue"/>
                <a:ea typeface="Helvetica Neue"/>
                <a:cs typeface="Helvetica Neue"/>
                <a:sym typeface="Helvetica Neue"/>
              </a:rPr>
              <a:t>bibliography, p.3 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328" name="Google Shape;328;p45"/>
          <p:cNvSpPr txBox="1"/>
          <p:nvPr>
            <p:ph idx="1" type="body"/>
          </p:nvPr>
        </p:nvSpPr>
        <p:spPr>
          <a:xfrm>
            <a:off x="311700" y="1142050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0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Pearson, M. and Shanks, M. (2001)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Theatre/Archaeology.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London: Routledge. 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Price, D.T.W. (1977)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A History Of Saint David’s University College Lampeter: Volume One: To 1898.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Cardiff: University Of Wales Press.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Price, D.T.W. (1990)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A History Of Saint David’s University College Lampeter: Volume Two: 1898 - 1971.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Cardiff: University Of Wales Press.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Shanks, M. (1992)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Experiencing The Past: On The Character Of Archaeology.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London: Routledge.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Shanks, M. And Tilley, C. (1992)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Re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-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Constructing Archeology: Theory And Practice.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2nd Edn. London: Routledge. 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See Around Britain (2020)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Mcdonalds Carmarthen, Carmarthen, Carmarthenshire.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Available At: </a:t>
            </a:r>
            <a:r>
              <a:rPr lang="en-GB" sz="1100" u="sng">
                <a:solidFill>
                  <a:schemeClr val="accent5"/>
                </a:solidFill>
                <a:latin typeface="Helvetica Neue"/>
                <a:ea typeface="Helvetica Neue"/>
                <a:cs typeface="Helvetica Neue"/>
                <a:sym typeface="Helvetica Neue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https://seearoundbritain.com/venues/mcdonalds-carmarthen-carmarthen-carmarthenshire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 (Accessed on 13th of December 2024)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Stanford University (no date)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ReConstructing Archaeology.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Available at: </a:t>
            </a:r>
            <a:r>
              <a:rPr lang="en-GB" sz="1100" u="sng">
                <a:solidFill>
                  <a:schemeClr val="accent5"/>
                </a:solidFill>
                <a:latin typeface="Helvetica Neue"/>
                <a:ea typeface="Helvetica Neue"/>
                <a:cs typeface="Helvetica Neue"/>
                <a:sym typeface="Helvetica Neue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https://web.stanford.edu/~mshanks/MichaelShanks/73.html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 (Accessed on 13th of December 2024).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Tilley, C. (1994)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A Phenomenology of Landscape: Places, Paths and Monuments.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Oxford: Berg. 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U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niversity of Exeter Press (2007)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In Comes I.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Available at: </a:t>
            </a:r>
            <a:r>
              <a:rPr lang="en-GB" sz="1100" u="sng">
                <a:solidFill>
                  <a:schemeClr val="accent5"/>
                </a:solidFill>
                <a:latin typeface="Helvetica Neue"/>
                <a:ea typeface="Helvetica Neue"/>
                <a:cs typeface="Helvetica Neue"/>
                <a:sym typeface="Helvetica Neue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https://www.exeterpress.co.uk/products/in-comes-i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 (Accessed on 13th of December 2024).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W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aterstones (no date)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Vibrant Matter: A Political Ecology of Things - A John Hope Franklin Center Book (Paperback). 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Available at: </a:t>
            </a:r>
            <a:r>
              <a:rPr lang="en-GB" sz="1100" u="sng">
                <a:solidFill>
                  <a:schemeClr val="accent5"/>
                </a:solidFill>
                <a:latin typeface="Helvetica Neue"/>
                <a:ea typeface="Helvetica Neue"/>
                <a:cs typeface="Helvetica Neue"/>
                <a:sym typeface="Helvetica Neue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https://www.waterstones.com/book/vibrant-matter/jane-bennett/9780822346333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 (Accessed on 14th of December 2024).</a:t>
            </a:r>
            <a:endParaRPr sz="110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W</a:t>
            </a:r>
            <a:r>
              <a:rPr lang="en-GB" sz="1100">
                <a:latin typeface="Helvetica Neue"/>
                <a:ea typeface="Helvetica Neue"/>
                <a:cs typeface="Helvetica Neue"/>
                <a:sym typeface="Helvetica Neue"/>
              </a:rPr>
              <a:t>orld of Books (no date) 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A History of Trinity College, Carmarthen, 1848-1998. Available at: </a:t>
            </a:r>
            <a:r>
              <a:rPr i="1" lang="en-GB" sz="1100" u="sng">
                <a:solidFill>
                  <a:schemeClr val="accent5"/>
                </a:solidFill>
                <a:latin typeface="Helvetica Neue"/>
                <a:ea typeface="Helvetica Neue"/>
                <a:cs typeface="Helvetica Neue"/>
                <a:sym typeface="Helvetica Neue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https://www.worldofbooks.com/en-gb/products/history-of-trinity-college-carmarthen-1848-1998-book-russell-grigg-9780708314869?sku=GOR011185554&amp;gad_source=1&amp;gclid=Cj0KCQiA0--6BhCBARIsADYqyL-JHzCxFAuLOH2F7ea-AI1rRvshtgMLg0179wPApsV0Ts28fcUlvUcaAvM9EALw_wcB</a:t>
            </a:r>
            <a:r>
              <a:rPr i="1" lang="en-GB" sz="1100">
                <a:latin typeface="Helvetica Neue"/>
                <a:ea typeface="Helvetica Neue"/>
                <a:cs typeface="Helvetica Neue"/>
                <a:sym typeface="Helvetica Neue"/>
              </a:rPr>
              <a:t> (Accessed on 13th of December 2024).</a:t>
            </a:r>
            <a:endParaRPr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