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62" r:id="rId6"/>
    <p:sldId id="263" r:id="rId7"/>
    <p:sldId id="258" r:id="rId8"/>
    <p:sldId id="261" r:id="rId9"/>
    <p:sldId id="259" r:id="rId10"/>
    <p:sldId id="260" r:id="rId11"/>
    <p:sldId id="264" r:id="rId12"/>
    <p:sldId id="265" r:id="rId13"/>
    <p:sldId id="266" r:id="rId14"/>
    <p:sldId id="268" r:id="rId15"/>
    <p:sldId id="269" r:id="rId16"/>
    <p:sldId id="271" r:id="rId17"/>
    <p:sldId id="270"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5E03A-A21A-4190-9559-900965AC8977}" v="30" dt="2020-04-27T17:24:42.022"/>
    <p1510:client id="{4AAD82AB-9B77-44BA-48A3-BCD3552B662D}" v="24" dt="2020-04-27T10:29:27.737"/>
    <p1510:client id="{6FF469F7-2A7D-0EAD-D2F3-3EEBACCC85A8}" v="29" dt="2020-04-27T08:32:34.122"/>
    <p1510:client id="{97DA95D8-60CD-392A-5C34-D4311AFEE093}" v="9" dt="2020-04-27T10:32:45.607"/>
    <p1510:client id="{B33B1CCD-B5EB-4753-93C5-10AB5ACAE06A}" v="5" dt="2020-04-27T18:35:20.585"/>
    <p1510:client id="{CD4C03A2-56F1-4B31-B61E-377EB24DBE19}" v="33" dt="2020-04-27T18:08:29.2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5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AFFE4F-9CD1-40C9-89CE-9CC28F2FD28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GB"/>
        </a:p>
      </dgm:t>
    </dgm:pt>
    <dgm:pt modelId="{A8A1C110-ABD0-4804-887D-177ABFC2541C}">
      <dgm:prSet phldrT="[Text]" phldr="0"/>
      <dgm:spPr/>
      <dgm:t>
        <a:bodyPr/>
        <a:lstStyle/>
        <a:p>
          <a:r>
            <a:rPr lang="en-GB" b="1">
              <a:latin typeface="Calibri Light" panose="020F0302020204030204"/>
            </a:rPr>
            <a:t>Lectures </a:t>
          </a:r>
          <a:endParaRPr lang="en-GB" b="1"/>
        </a:p>
      </dgm:t>
    </dgm:pt>
    <dgm:pt modelId="{3432FC6E-E99D-4365-9659-8C371925AC4C}" type="parTrans" cxnId="{9D12B89A-EDE0-4687-BDC1-D8AFA16FDE47}">
      <dgm:prSet/>
      <dgm:spPr/>
      <dgm:t>
        <a:bodyPr/>
        <a:lstStyle/>
        <a:p>
          <a:endParaRPr lang="en-GB"/>
        </a:p>
      </dgm:t>
    </dgm:pt>
    <dgm:pt modelId="{DAC0D5A0-A3D0-45A2-8BAA-3E52026A1205}" type="sibTrans" cxnId="{9D12B89A-EDE0-4687-BDC1-D8AFA16FDE47}">
      <dgm:prSet/>
      <dgm:spPr/>
      <dgm:t>
        <a:bodyPr/>
        <a:lstStyle/>
        <a:p>
          <a:endParaRPr lang="en-GB"/>
        </a:p>
      </dgm:t>
    </dgm:pt>
    <dgm:pt modelId="{E79E10FC-AC39-45EF-B572-EC260C1C6AA9}">
      <dgm:prSet phldrT="[Text]" phldr="0"/>
      <dgm:spPr/>
      <dgm:t>
        <a:bodyPr/>
        <a:lstStyle/>
        <a:p>
          <a:r>
            <a:rPr lang="en-GB" b="1">
              <a:latin typeface="Calibri Light" panose="020F0302020204030204"/>
            </a:rPr>
            <a:t>Learning 2.0</a:t>
          </a:r>
          <a:endParaRPr lang="en-GB" b="1"/>
        </a:p>
      </dgm:t>
    </dgm:pt>
    <dgm:pt modelId="{3EEA42DF-E203-428D-8E8C-6FADEFBBE5FB}" type="parTrans" cxnId="{E93C64E5-44EC-44D2-A54A-874683F7249B}">
      <dgm:prSet/>
      <dgm:spPr/>
      <dgm:t>
        <a:bodyPr/>
        <a:lstStyle/>
        <a:p>
          <a:endParaRPr lang="en-GB"/>
        </a:p>
      </dgm:t>
    </dgm:pt>
    <dgm:pt modelId="{E9915FB4-9B54-4AC5-9555-263D74045ABB}" type="sibTrans" cxnId="{E93C64E5-44EC-44D2-A54A-874683F7249B}">
      <dgm:prSet/>
      <dgm:spPr/>
      <dgm:t>
        <a:bodyPr/>
        <a:lstStyle/>
        <a:p>
          <a:endParaRPr lang="en-GB"/>
        </a:p>
      </dgm:t>
    </dgm:pt>
    <dgm:pt modelId="{7F6D6BE5-8A7E-4CAC-9002-9CBF6E9D080B}">
      <dgm:prSet phldrT="[Text]" phldr="0"/>
      <dgm:spPr/>
      <dgm:t>
        <a:bodyPr/>
        <a:lstStyle/>
        <a:p>
          <a:r>
            <a:rPr lang="en-GB" b="1">
              <a:latin typeface="Calibri Light" panose="020F0302020204030204"/>
            </a:rPr>
            <a:t>Self-motivation</a:t>
          </a:r>
          <a:r>
            <a:rPr lang="en-GB">
              <a:latin typeface="Calibri Light" panose="020F0302020204030204"/>
            </a:rPr>
            <a:t> </a:t>
          </a:r>
          <a:endParaRPr lang="en-GB"/>
        </a:p>
      </dgm:t>
    </dgm:pt>
    <dgm:pt modelId="{DB876E7D-502D-4812-8AC9-96B83360B516}" type="parTrans" cxnId="{AB532DE0-04A7-42E1-AB25-799ED338287A}">
      <dgm:prSet/>
      <dgm:spPr/>
      <dgm:t>
        <a:bodyPr/>
        <a:lstStyle/>
        <a:p>
          <a:endParaRPr lang="en-GB"/>
        </a:p>
      </dgm:t>
    </dgm:pt>
    <dgm:pt modelId="{A9239DDF-1075-4C0C-A0AE-63D7D3BD69EE}" type="sibTrans" cxnId="{AB532DE0-04A7-42E1-AB25-799ED338287A}">
      <dgm:prSet/>
      <dgm:spPr/>
      <dgm:t>
        <a:bodyPr/>
        <a:lstStyle/>
        <a:p>
          <a:endParaRPr lang="en-GB"/>
        </a:p>
      </dgm:t>
    </dgm:pt>
    <dgm:pt modelId="{32C67B80-DE46-4E05-AD8E-12383F5AC676}">
      <dgm:prSet phldrT="[Text]" phldr="0"/>
      <dgm:spPr/>
      <dgm:t>
        <a:bodyPr/>
        <a:lstStyle/>
        <a:p>
          <a:r>
            <a:rPr lang="en-GB" b="1">
              <a:latin typeface="Calibri Light" panose="020F0302020204030204"/>
            </a:rPr>
            <a:t>Research </a:t>
          </a:r>
          <a:endParaRPr lang="en-GB" b="1"/>
        </a:p>
      </dgm:t>
    </dgm:pt>
    <dgm:pt modelId="{3D374034-A35C-4838-A450-CE7B1784F8B8}" type="parTrans" cxnId="{9C0B8983-8DCF-4588-A292-07A7BA1EBFED}">
      <dgm:prSet/>
      <dgm:spPr/>
      <dgm:t>
        <a:bodyPr/>
        <a:lstStyle/>
        <a:p>
          <a:endParaRPr lang="en-GB"/>
        </a:p>
      </dgm:t>
    </dgm:pt>
    <dgm:pt modelId="{C948CC3B-F197-4897-8C97-3F763FEA3443}" type="sibTrans" cxnId="{9C0B8983-8DCF-4588-A292-07A7BA1EBFED}">
      <dgm:prSet/>
      <dgm:spPr/>
      <dgm:t>
        <a:bodyPr/>
        <a:lstStyle/>
        <a:p>
          <a:endParaRPr lang="en-GB"/>
        </a:p>
      </dgm:t>
    </dgm:pt>
    <dgm:pt modelId="{232D405B-A3FD-4080-806E-D81468C06CA4}">
      <dgm:prSet phldrT="[Text]" phldr="0"/>
      <dgm:spPr/>
      <dgm:t>
        <a:bodyPr/>
        <a:lstStyle/>
        <a:p>
          <a:pPr rtl="0"/>
          <a:r>
            <a:rPr lang="en-GB" b="1">
              <a:latin typeface="Calibri Light" panose="020F0302020204030204"/>
            </a:rPr>
            <a:t>Communicating with other students via messenger</a:t>
          </a:r>
          <a:endParaRPr lang="en-GB" b="1"/>
        </a:p>
      </dgm:t>
    </dgm:pt>
    <dgm:pt modelId="{E42A0B38-1AD1-4446-9951-B269FF0205B8}" type="parTrans" cxnId="{03987252-9590-4B58-ADDB-507AE8118730}">
      <dgm:prSet/>
      <dgm:spPr/>
      <dgm:t>
        <a:bodyPr/>
        <a:lstStyle/>
        <a:p>
          <a:endParaRPr lang="en-GB"/>
        </a:p>
      </dgm:t>
    </dgm:pt>
    <dgm:pt modelId="{BA943C5F-9EF2-41C0-BE80-C4BCCCEC0A64}" type="sibTrans" cxnId="{03987252-9590-4B58-ADDB-507AE8118730}">
      <dgm:prSet/>
      <dgm:spPr/>
      <dgm:t>
        <a:bodyPr/>
        <a:lstStyle/>
        <a:p>
          <a:endParaRPr lang="en-GB"/>
        </a:p>
      </dgm:t>
    </dgm:pt>
    <dgm:pt modelId="{09ED22B2-E377-41ED-A47B-CBB8948B8923}">
      <dgm:prSet phldr="0"/>
      <dgm:spPr/>
      <dgm:t>
        <a:bodyPr/>
        <a:lstStyle/>
        <a:p>
          <a:pPr rtl="0"/>
          <a:r>
            <a:rPr lang="en-GB" b="1">
              <a:latin typeface="Calibri Light" panose="020F0302020204030204"/>
            </a:rPr>
            <a:t>International students valuable contribution</a:t>
          </a:r>
        </a:p>
      </dgm:t>
    </dgm:pt>
    <dgm:pt modelId="{9E6CCB5F-E395-4D02-87A8-9CF929119FBB}" type="parTrans" cxnId="{49DE33E3-EA9A-471E-8E69-80149E44DF17}">
      <dgm:prSet/>
      <dgm:spPr/>
      <dgm:t>
        <a:bodyPr/>
        <a:lstStyle/>
        <a:p>
          <a:endParaRPr lang="en-GB"/>
        </a:p>
      </dgm:t>
    </dgm:pt>
    <dgm:pt modelId="{34A68EDD-2FF5-4435-83CD-52C83BB41E4C}" type="sibTrans" cxnId="{49DE33E3-EA9A-471E-8E69-80149E44DF17}">
      <dgm:prSet/>
      <dgm:spPr/>
      <dgm:t>
        <a:bodyPr/>
        <a:lstStyle/>
        <a:p>
          <a:endParaRPr lang="en-US"/>
        </a:p>
      </dgm:t>
    </dgm:pt>
    <dgm:pt modelId="{69EBA7C3-6E74-461E-811B-2AD0068B0CBF}">
      <dgm:prSet phldr="0"/>
      <dgm:spPr/>
      <dgm:t>
        <a:bodyPr/>
        <a:lstStyle/>
        <a:p>
          <a:pPr rtl="0"/>
          <a:r>
            <a:rPr lang="en-GB" b="1">
              <a:latin typeface="+mj-lt"/>
            </a:rPr>
            <a:t>Ability to seek help </a:t>
          </a:r>
          <a:r>
            <a:rPr lang="en-GB" b="1">
              <a:latin typeface="Calibri Light" panose="020F0302020204030204"/>
            </a:rPr>
            <a:t>from tutor and peers</a:t>
          </a:r>
        </a:p>
      </dgm:t>
    </dgm:pt>
    <dgm:pt modelId="{A70C5976-D163-4BE0-82F5-FAB918838459}" type="parTrans" cxnId="{3E72C6B3-E374-4CCC-A61E-B8ED0BA81BFF}">
      <dgm:prSet/>
      <dgm:spPr/>
      <dgm:t>
        <a:bodyPr/>
        <a:lstStyle/>
        <a:p>
          <a:endParaRPr lang="en-GB"/>
        </a:p>
      </dgm:t>
    </dgm:pt>
    <dgm:pt modelId="{866AFD24-893A-4663-BA22-F7E741CE2EA9}" type="sibTrans" cxnId="{3E72C6B3-E374-4CCC-A61E-B8ED0BA81BFF}">
      <dgm:prSet/>
      <dgm:spPr/>
      <dgm:t>
        <a:bodyPr/>
        <a:lstStyle/>
        <a:p>
          <a:endParaRPr lang="en-US"/>
        </a:p>
      </dgm:t>
    </dgm:pt>
    <dgm:pt modelId="{E327B29B-5059-4707-8D9E-8DF11715FB05}" type="pres">
      <dgm:prSet presAssocID="{2CAFFE4F-9CD1-40C9-89CE-9CC28F2FD284}" presName="vert0" presStyleCnt="0">
        <dgm:presLayoutVars>
          <dgm:dir/>
          <dgm:animOne val="branch"/>
          <dgm:animLvl val="lvl"/>
        </dgm:presLayoutVars>
      </dgm:prSet>
      <dgm:spPr/>
    </dgm:pt>
    <dgm:pt modelId="{206BEFED-00A9-499A-8029-A3331B32A9DB}" type="pres">
      <dgm:prSet presAssocID="{A8A1C110-ABD0-4804-887D-177ABFC2541C}" presName="thickLine" presStyleLbl="alignNode1" presStyleIdx="0" presStyleCnt="7"/>
      <dgm:spPr/>
    </dgm:pt>
    <dgm:pt modelId="{83E8B4AE-A2EE-4FAF-9F2F-5D84D0D063AF}" type="pres">
      <dgm:prSet presAssocID="{A8A1C110-ABD0-4804-887D-177ABFC2541C}" presName="horz1" presStyleCnt="0"/>
      <dgm:spPr/>
    </dgm:pt>
    <dgm:pt modelId="{8005CCE4-9016-4AFA-AA93-7488B685B122}" type="pres">
      <dgm:prSet presAssocID="{A8A1C110-ABD0-4804-887D-177ABFC2541C}" presName="tx1" presStyleLbl="revTx" presStyleIdx="0" presStyleCnt="7"/>
      <dgm:spPr/>
    </dgm:pt>
    <dgm:pt modelId="{223D984E-34F4-4574-9313-899DC06923D9}" type="pres">
      <dgm:prSet presAssocID="{A8A1C110-ABD0-4804-887D-177ABFC2541C}" presName="vert1" presStyleCnt="0"/>
      <dgm:spPr/>
    </dgm:pt>
    <dgm:pt modelId="{D2F61D49-A9F4-4D83-AA8B-ED0017F379A1}" type="pres">
      <dgm:prSet presAssocID="{E79E10FC-AC39-45EF-B572-EC260C1C6AA9}" presName="thickLine" presStyleLbl="alignNode1" presStyleIdx="1" presStyleCnt="7"/>
      <dgm:spPr/>
    </dgm:pt>
    <dgm:pt modelId="{D764EAF7-A331-401A-8B8D-511C29130B15}" type="pres">
      <dgm:prSet presAssocID="{E79E10FC-AC39-45EF-B572-EC260C1C6AA9}" presName="horz1" presStyleCnt="0"/>
      <dgm:spPr/>
    </dgm:pt>
    <dgm:pt modelId="{DB811382-EF0C-4BB3-B809-C6A59B4F60D7}" type="pres">
      <dgm:prSet presAssocID="{E79E10FC-AC39-45EF-B572-EC260C1C6AA9}" presName="tx1" presStyleLbl="revTx" presStyleIdx="1" presStyleCnt="7"/>
      <dgm:spPr/>
    </dgm:pt>
    <dgm:pt modelId="{B2D8C3C5-2D02-469E-8E39-4F177EB76FB4}" type="pres">
      <dgm:prSet presAssocID="{E79E10FC-AC39-45EF-B572-EC260C1C6AA9}" presName="vert1" presStyleCnt="0"/>
      <dgm:spPr/>
    </dgm:pt>
    <dgm:pt modelId="{E4C514CE-9736-4CC7-9DE6-C42B810A03A7}" type="pres">
      <dgm:prSet presAssocID="{7F6D6BE5-8A7E-4CAC-9002-9CBF6E9D080B}" presName="thickLine" presStyleLbl="alignNode1" presStyleIdx="2" presStyleCnt="7"/>
      <dgm:spPr/>
    </dgm:pt>
    <dgm:pt modelId="{5E75BD5C-E9C5-4A69-B726-36DD0B771970}" type="pres">
      <dgm:prSet presAssocID="{7F6D6BE5-8A7E-4CAC-9002-9CBF6E9D080B}" presName="horz1" presStyleCnt="0"/>
      <dgm:spPr/>
    </dgm:pt>
    <dgm:pt modelId="{DFE7471D-67DB-4FEF-BE2E-7C6E3AF03DF3}" type="pres">
      <dgm:prSet presAssocID="{7F6D6BE5-8A7E-4CAC-9002-9CBF6E9D080B}" presName="tx1" presStyleLbl="revTx" presStyleIdx="2" presStyleCnt="7"/>
      <dgm:spPr/>
    </dgm:pt>
    <dgm:pt modelId="{9E54FFE0-8F55-4307-9025-E717658225F4}" type="pres">
      <dgm:prSet presAssocID="{7F6D6BE5-8A7E-4CAC-9002-9CBF6E9D080B}" presName="vert1" presStyleCnt="0"/>
      <dgm:spPr/>
    </dgm:pt>
    <dgm:pt modelId="{769D81E0-649A-4E03-99C4-0A7EEF278F78}" type="pres">
      <dgm:prSet presAssocID="{32C67B80-DE46-4E05-AD8E-12383F5AC676}" presName="thickLine" presStyleLbl="alignNode1" presStyleIdx="3" presStyleCnt="7"/>
      <dgm:spPr/>
    </dgm:pt>
    <dgm:pt modelId="{73162B42-1CC1-43F6-BE49-0D53CFFA9840}" type="pres">
      <dgm:prSet presAssocID="{32C67B80-DE46-4E05-AD8E-12383F5AC676}" presName="horz1" presStyleCnt="0"/>
      <dgm:spPr/>
    </dgm:pt>
    <dgm:pt modelId="{120B7D79-5D77-4191-8C64-1AA8843CBC7F}" type="pres">
      <dgm:prSet presAssocID="{32C67B80-DE46-4E05-AD8E-12383F5AC676}" presName="tx1" presStyleLbl="revTx" presStyleIdx="3" presStyleCnt="7"/>
      <dgm:spPr/>
    </dgm:pt>
    <dgm:pt modelId="{F50918B0-5DB7-4430-875B-2C07F5FFB57C}" type="pres">
      <dgm:prSet presAssocID="{32C67B80-DE46-4E05-AD8E-12383F5AC676}" presName="vert1" presStyleCnt="0"/>
      <dgm:spPr/>
    </dgm:pt>
    <dgm:pt modelId="{0359AF4A-040C-4947-9C5B-ED6FC5296D0B}" type="pres">
      <dgm:prSet presAssocID="{232D405B-A3FD-4080-806E-D81468C06CA4}" presName="thickLine" presStyleLbl="alignNode1" presStyleIdx="4" presStyleCnt="7"/>
      <dgm:spPr/>
    </dgm:pt>
    <dgm:pt modelId="{A5EA5466-3C1B-41FD-A9FE-49FC56E236AB}" type="pres">
      <dgm:prSet presAssocID="{232D405B-A3FD-4080-806E-D81468C06CA4}" presName="horz1" presStyleCnt="0"/>
      <dgm:spPr/>
    </dgm:pt>
    <dgm:pt modelId="{95C452FE-0CFA-4E16-941C-0DE231894E1A}" type="pres">
      <dgm:prSet presAssocID="{232D405B-A3FD-4080-806E-D81468C06CA4}" presName="tx1" presStyleLbl="revTx" presStyleIdx="4" presStyleCnt="7"/>
      <dgm:spPr/>
    </dgm:pt>
    <dgm:pt modelId="{A3C20C6E-A777-4278-AC97-6A0950AA4910}" type="pres">
      <dgm:prSet presAssocID="{232D405B-A3FD-4080-806E-D81468C06CA4}" presName="vert1" presStyleCnt="0"/>
      <dgm:spPr/>
    </dgm:pt>
    <dgm:pt modelId="{7088CF99-DC8B-4CE0-9B17-B3242CE86470}" type="pres">
      <dgm:prSet presAssocID="{69EBA7C3-6E74-461E-811B-2AD0068B0CBF}" presName="thickLine" presStyleLbl="alignNode1" presStyleIdx="5" presStyleCnt="7"/>
      <dgm:spPr/>
    </dgm:pt>
    <dgm:pt modelId="{A899CA24-0B8A-45D7-A9F2-5632739DE18C}" type="pres">
      <dgm:prSet presAssocID="{69EBA7C3-6E74-461E-811B-2AD0068B0CBF}" presName="horz1" presStyleCnt="0"/>
      <dgm:spPr/>
    </dgm:pt>
    <dgm:pt modelId="{D6F9CD72-3179-4DE5-A57F-E3B18771F2D9}" type="pres">
      <dgm:prSet presAssocID="{69EBA7C3-6E74-461E-811B-2AD0068B0CBF}" presName="tx1" presStyleLbl="revTx" presStyleIdx="5" presStyleCnt="7"/>
      <dgm:spPr/>
    </dgm:pt>
    <dgm:pt modelId="{87AB105B-AFB2-4EE3-A9DB-43206969A561}" type="pres">
      <dgm:prSet presAssocID="{69EBA7C3-6E74-461E-811B-2AD0068B0CBF}" presName="vert1" presStyleCnt="0"/>
      <dgm:spPr/>
    </dgm:pt>
    <dgm:pt modelId="{116D91CE-5E39-414D-9ADE-AB646F3C638A}" type="pres">
      <dgm:prSet presAssocID="{09ED22B2-E377-41ED-A47B-CBB8948B8923}" presName="thickLine" presStyleLbl="alignNode1" presStyleIdx="6" presStyleCnt="7"/>
      <dgm:spPr/>
    </dgm:pt>
    <dgm:pt modelId="{C6100510-7A91-4000-8954-488E081F9C72}" type="pres">
      <dgm:prSet presAssocID="{09ED22B2-E377-41ED-A47B-CBB8948B8923}" presName="horz1" presStyleCnt="0"/>
      <dgm:spPr/>
    </dgm:pt>
    <dgm:pt modelId="{AA59FDC7-37A3-4975-94BD-84584E83CC17}" type="pres">
      <dgm:prSet presAssocID="{09ED22B2-E377-41ED-A47B-CBB8948B8923}" presName="tx1" presStyleLbl="revTx" presStyleIdx="6" presStyleCnt="7"/>
      <dgm:spPr/>
    </dgm:pt>
    <dgm:pt modelId="{3E80B60D-1CEC-4AC7-A5AA-EE443E5F7196}" type="pres">
      <dgm:prSet presAssocID="{09ED22B2-E377-41ED-A47B-CBB8948B8923}" presName="vert1" presStyleCnt="0"/>
      <dgm:spPr/>
    </dgm:pt>
  </dgm:ptLst>
  <dgm:cxnLst>
    <dgm:cxn modelId="{4FF4720A-C616-4F3D-BCBF-5EDFFC58C2EA}" type="presOf" srcId="{2CAFFE4F-9CD1-40C9-89CE-9CC28F2FD284}" destId="{E327B29B-5059-4707-8D9E-8DF11715FB05}" srcOrd="0" destOrd="0" presId="urn:microsoft.com/office/officeart/2008/layout/LinedList"/>
    <dgm:cxn modelId="{4E8DF062-D328-480B-B1BC-778EB5FC99EE}" type="presOf" srcId="{A8A1C110-ABD0-4804-887D-177ABFC2541C}" destId="{8005CCE4-9016-4AFA-AA93-7488B685B122}" srcOrd="0" destOrd="0" presId="urn:microsoft.com/office/officeart/2008/layout/LinedList"/>
    <dgm:cxn modelId="{03987252-9590-4B58-ADDB-507AE8118730}" srcId="{2CAFFE4F-9CD1-40C9-89CE-9CC28F2FD284}" destId="{232D405B-A3FD-4080-806E-D81468C06CA4}" srcOrd="4" destOrd="0" parTransId="{E42A0B38-1AD1-4446-9951-B269FF0205B8}" sibTransId="{BA943C5F-9EF2-41C0-BE80-C4BCCCEC0A64}"/>
    <dgm:cxn modelId="{9C0B8983-8DCF-4588-A292-07A7BA1EBFED}" srcId="{2CAFFE4F-9CD1-40C9-89CE-9CC28F2FD284}" destId="{32C67B80-DE46-4E05-AD8E-12383F5AC676}" srcOrd="3" destOrd="0" parTransId="{3D374034-A35C-4838-A450-CE7B1784F8B8}" sibTransId="{C948CC3B-F197-4897-8C97-3F763FEA3443}"/>
    <dgm:cxn modelId="{226D9888-0DC2-471A-94F9-CFEC9A4CC1C4}" type="presOf" srcId="{E79E10FC-AC39-45EF-B572-EC260C1C6AA9}" destId="{DB811382-EF0C-4BB3-B809-C6A59B4F60D7}" srcOrd="0" destOrd="0" presId="urn:microsoft.com/office/officeart/2008/layout/LinedList"/>
    <dgm:cxn modelId="{9D12B89A-EDE0-4687-BDC1-D8AFA16FDE47}" srcId="{2CAFFE4F-9CD1-40C9-89CE-9CC28F2FD284}" destId="{A8A1C110-ABD0-4804-887D-177ABFC2541C}" srcOrd="0" destOrd="0" parTransId="{3432FC6E-E99D-4365-9659-8C371925AC4C}" sibTransId="{DAC0D5A0-A3D0-45A2-8BAA-3E52026A1205}"/>
    <dgm:cxn modelId="{3E72C6B3-E374-4CCC-A61E-B8ED0BA81BFF}" srcId="{2CAFFE4F-9CD1-40C9-89CE-9CC28F2FD284}" destId="{69EBA7C3-6E74-461E-811B-2AD0068B0CBF}" srcOrd="5" destOrd="0" parTransId="{A70C5976-D163-4BE0-82F5-FAB918838459}" sibTransId="{866AFD24-893A-4663-BA22-F7E741CE2EA9}"/>
    <dgm:cxn modelId="{35FAD0D3-002B-4058-BF73-BA752A66D3CC}" type="presOf" srcId="{32C67B80-DE46-4E05-AD8E-12383F5AC676}" destId="{120B7D79-5D77-4191-8C64-1AA8843CBC7F}" srcOrd="0" destOrd="0" presId="urn:microsoft.com/office/officeart/2008/layout/LinedList"/>
    <dgm:cxn modelId="{661D05DE-276F-4DB6-BB6E-431F05A6929C}" type="presOf" srcId="{09ED22B2-E377-41ED-A47B-CBB8948B8923}" destId="{AA59FDC7-37A3-4975-94BD-84584E83CC17}" srcOrd="0" destOrd="0" presId="urn:microsoft.com/office/officeart/2008/layout/LinedList"/>
    <dgm:cxn modelId="{AB532DE0-04A7-42E1-AB25-799ED338287A}" srcId="{2CAFFE4F-9CD1-40C9-89CE-9CC28F2FD284}" destId="{7F6D6BE5-8A7E-4CAC-9002-9CBF6E9D080B}" srcOrd="2" destOrd="0" parTransId="{DB876E7D-502D-4812-8AC9-96B83360B516}" sibTransId="{A9239DDF-1075-4C0C-A0AE-63D7D3BD69EE}"/>
    <dgm:cxn modelId="{49DE33E3-EA9A-471E-8E69-80149E44DF17}" srcId="{2CAFFE4F-9CD1-40C9-89CE-9CC28F2FD284}" destId="{09ED22B2-E377-41ED-A47B-CBB8948B8923}" srcOrd="6" destOrd="0" parTransId="{9E6CCB5F-E395-4D02-87A8-9CF929119FBB}" sibTransId="{34A68EDD-2FF5-4435-83CD-52C83BB41E4C}"/>
    <dgm:cxn modelId="{E93C64E5-44EC-44D2-A54A-874683F7249B}" srcId="{2CAFFE4F-9CD1-40C9-89CE-9CC28F2FD284}" destId="{E79E10FC-AC39-45EF-B572-EC260C1C6AA9}" srcOrd="1" destOrd="0" parTransId="{3EEA42DF-E203-428D-8E8C-6FADEFBBE5FB}" sibTransId="{E9915FB4-9B54-4AC5-9555-263D74045ABB}"/>
    <dgm:cxn modelId="{6C57BEE7-3F0C-45FC-9478-541A2C694713}" type="presOf" srcId="{7F6D6BE5-8A7E-4CAC-9002-9CBF6E9D080B}" destId="{DFE7471D-67DB-4FEF-BE2E-7C6E3AF03DF3}" srcOrd="0" destOrd="0" presId="urn:microsoft.com/office/officeart/2008/layout/LinedList"/>
    <dgm:cxn modelId="{3940F3EE-D4D2-48D0-89AC-4F2D72E63A00}" type="presOf" srcId="{232D405B-A3FD-4080-806E-D81468C06CA4}" destId="{95C452FE-0CFA-4E16-941C-0DE231894E1A}" srcOrd="0" destOrd="0" presId="urn:microsoft.com/office/officeart/2008/layout/LinedList"/>
    <dgm:cxn modelId="{11D29FFA-3259-4FBA-B0F0-FC78AF571AA3}" type="presOf" srcId="{69EBA7C3-6E74-461E-811B-2AD0068B0CBF}" destId="{D6F9CD72-3179-4DE5-A57F-E3B18771F2D9}" srcOrd="0" destOrd="0" presId="urn:microsoft.com/office/officeart/2008/layout/LinedList"/>
    <dgm:cxn modelId="{205A612E-8108-470E-84DC-F6004800796E}" type="presParOf" srcId="{E327B29B-5059-4707-8D9E-8DF11715FB05}" destId="{206BEFED-00A9-499A-8029-A3331B32A9DB}" srcOrd="0" destOrd="0" presId="urn:microsoft.com/office/officeart/2008/layout/LinedList"/>
    <dgm:cxn modelId="{EC9A928C-F539-4C14-A9C3-DC970B2A46ED}" type="presParOf" srcId="{E327B29B-5059-4707-8D9E-8DF11715FB05}" destId="{83E8B4AE-A2EE-4FAF-9F2F-5D84D0D063AF}" srcOrd="1" destOrd="0" presId="urn:microsoft.com/office/officeart/2008/layout/LinedList"/>
    <dgm:cxn modelId="{EDD02C2D-7388-470F-BBC5-165E4864CF5C}" type="presParOf" srcId="{83E8B4AE-A2EE-4FAF-9F2F-5D84D0D063AF}" destId="{8005CCE4-9016-4AFA-AA93-7488B685B122}" srcOrd="0" destOrd="0" presId="urn:microsoft.com/office/officeart/2008/layout/LinedList"/>
    <dgm:cxn modelId="{C8222698-A7A6-4700-991B-B0A6AEF1936D}" type="presParOf" srcId="{83E8B4AE-A2EE-4FAF-9F2F-5D84D0D063AF}" destId="{223D984E-34F4-4574-9313-899DC06923D9}" srcOrd="1" destOrd="0" presId="urn:microsoft.com/office/officeart/2008/layout/LinedList"/>
    <dgm:cxn modelId="{68684C00-9D0A-4FDD-BA93-15E1CC42D9BC}" type="presParOf" srcId="{E327B29B-5059-4707-8D9E-8DF11715FB05}" destId="{D2F61D49-A9F4-4D83-AA8B-ED0017F379A1}" srcOrd="2" destOrd="0" presId="urn:microsoft.com/office/officeart/2008/layout/LinedList"/>
    <dgm:cxn modelId="{B5BFC422-3120-46BF-81EE-1DB678ECFCD5}" type="presParOf" srcId="{E327B29B-5059-4707-8D9E-8DF11715FB05}" destId="{D764EAF7-A331-401A-8B8D-511C29130B15}" srcOrd="3" destOrd="0" presId="urn:microsoft.com/office/officeart/2008/layout/LinedList"/>
    <dgm:cxn modelId="{821E0794-3F00-4E31-AFC4-73692661B6FB}" type="presParOf" srcId="{D764EAF7-A331-401A-8B8D-511C29130B15}" destId="{DB811382-EF0C-4BB3-B809-C6A59B4F60D7}" srcOrd="0" destOrd="0" presId="urn:microsoft.com/office/officeart/2008/layout/LinedList"/>
    <dgm:cxn modelId="{90C021FA-5587-4D9C-9A31-EF06A2C85DD7}" type="presParOf" srcId="{D764EAF7-A331-401A-8B8D-511C29130B15}" destId="{B2D8C3C5-2D02-469E-8E39-4F177EB76FB4}" srcOrd="1" destOrd="0" presId="urn:microsoft.com/office/officeart/2008/layout/LinedList"/>
    <dgm:cxn modelId="{196C0A9F-C6F6-4856-9B6D-6051DCB3941C}" type="presParOf" srcId="{E327B29B-5059-4707-8D9E-8DF11715FB05}" destId="{E4C514CE-9736-4CC7-9DE6-C42B810A03A7}" srcOrd="4" destOrd="0" presId="urn:microsoft.com/office/officeart/2008/layout/LinedList"/>
    <dgm:cxn modelId="{BA93034B-3DDD-4A5F-B9E7-BC63494F7A5C}" type="presParOf" srcId="{E327B29B-5059-4707-8D9E-8DF11715FB05}" destId="{5E75BD5C-E9C5-4A69-B726-36DD0B771970}" srcOrd="5" destOrd="0" presId="urn:microsoft.com/office/officeart/2008/layout/LinedList"/>
    <dgm:cxn modelId="{D23659DD-5A5D-4350-A747-BADDC60AF8C0}" type="presParOf" srcId="{5E75BD5C-E9C5-4A69-B726-36DD0B771970}" destId="{DFE7471D-67DB-4FEF-BE2E-7C6E3AF03DF3}" srcOrd="0" destOrd="0" presId="urn:microsoft.com/office/officeart/2008/layout/LinedList"/>
    <dgm:cxn modelId="{0E113ADE-3F86-4DD7-8457-EF7F2F3C98B8}" type="presParOf" srcId="{5E75BD5C-E9C5-4A69-B726-36DD0B771970}" destId="{9E54FFE0-8F55-4307-9025-E717658225F4}" srcOrd="1" destOrd="0" presId="urn:microsoft.com/office/officeart/2008/layout/LinedList"/>
    <dgm:cxn modelId="{7414A9C7-362D-4445-B643-5011528B0666}" type="presParOf" srcId="{E327B29B-5059-4707-8D9E-8DF11715FB05}" destId="{769D81E0-649A-4E03-99C4-0A7EEF278F78}" srcOrd="6" destOrd="0" presId="urn:microsoft.com/office/officeart/2008/layout/LinedList"/>
    <dgm:cxn modelId="{B1BE3EC7-D5FB-4ABF-B63E-4D3643CA9607}" type="presParOf" srcId="{E327B29B-5059-4707-8D9E-8DF11715FB05}" destId="{73162B42-1CC1-43F6-BE49-0D53CFFA9840}" srcOrd="7" destOrd="0" presId="urn:microsoft.com/office/officeart/2008/layout/LinedList"/>
    <dgm:cxn modelId="{6019A563-6C06-47D2-8454-8F3E9ABD1F61}" type="presParOf" srcId="{73162B42-1CC1-43F6-BE49-0D53CFFA9840}" destId="{120B7D79-5D77-4191-8C64-1AA8843CBC7F}" srcOrd="0" destOrd="0" presId="urn:microsoft.com/office/officeart/2008/layout/LinedList"/>
    <dgm:cxn modelId="{EA2412D4-7B0B-4BD4-A814-F96569A3E7ED}" type="presParOf" srcId="{73162B42-1CC1-43F6-BE49-0D53CFFA9840}" destId="{F50918B0-5DB7-4430-875B-2C07F5FFB57C}" srcOrd="1" destOrd="0" presId="urn:microsoft.com/office/officeart/2008/layout/LinedList"/>
    <dgm:cxn modelId="{CD9E668F-636C-4E06-8135-7E7AF57799FB}" type="presParOf" srcId="{E327B29B-5059-4707-8D9E-8DF11715FB05}" destId="{0359AF4A-040C-4947-9C5B-ED6FC5296D0B}" srcOrd="8" destOrd="0" presId="urn:microsoft.com/office/officeart/2008/layout/LinedList"/>
    <dgm:cxn modelId="{E90EA276-CDEF-4653-9627-101EF7D233C7}" type="presParOf" srcId="{E327B29B-5059-4707-8D9E-8DF11715FB05}" destId="{A5EA5466-3C1B-41FD-A9FE-49FC56E236AB}" srcOrd="9" destOrd="0" presId="urn:microsoft.com/office/officeart/2008/layout/LinedList"/>
    <dgm:cxn modelId="{447C2056-5146-4483-B149-05700BF2463C}" type="presParOf" srcId="{A5EA5466-3C1B-41FD-A9FE-49FC56E236AB}" destId="{95C452FE-0CFA-4E16-941C-0DE231894E1A}" srcOrd="0" destOrd="0" presId="urn:microsoft.com/office/officeart/2008/layout/LinedList"/>
    <dgm:cxn modelId="{52E5FE63-4239-4D11-ABC3-81F2DB67F0B6}" type="presParOf" srcId="{A5EA5466-3C1B-41FD-A9FE-49FC56E236AB}" destId="{A3C20C6E-A777-4278-AC97-6A0950AA4910}" srcOrd="1" destOrd="0" presId="urn:microsoft.com/office/officeart/2008/layout/LinedList"/>
    <dgm:cxn modelId="{6D766D43-09C4-47C5-AF7E-6AA383FAF0BE}" type="presParOf" srcId="{E327B29B-5059-4707-8D9E-8DF11715FB05}" destId="{7088CF99-DC8B-4CE0-9B17-B3242CE86470}" srcOrd="10" destOrd="0" presId="urn:microsoft.com/office/officeart/2008/layout/LinedList"/>
    <dgm:cxn modelId="{6AEAFA81-6A2C-4177-898C-410206ED9919}" type="presParOf" srcId="{E327B29B-5059-4707-8D9E-8DF11715FB05}" destId="{A899CA24-0B8A-45D7-A9F2-5632739DE18C}" srcOrd="11" destOrd="0" presId="urn:microsoft.com/office/officeart/2008/layout/LinedList"/>
    <dgm:cxn modelId="{DB4A221F-2CB1-45A5-82BE-1154530698DF}" type="presParOf" srcId="{A899CA24-0B8A-45D7-A9F2-5632739DE18C}" destId="{D6F9CD72-3179-4DE5-A57F-E3B18771F2D9}" srcOrd="0" destOrd="0" presId="urn:microsoft.com/office/officeart/2008/layout/LinedList"/>
    <dgm:cxn modelId="{CA6E0FD0-365C-4576-8519-814962E16B41}" type="presParOf" srcId="{A899CA24-0B8A-45D7-A9F2-5632739DE18C}" destId="{87AB105B-AFB2-4EE3-A9DB-43206969A561}" srcOrd="1" destOrd="0" presId="urn:microsoft.com/office/officeart/2008/layout/LinedList"/>
    <dgm:cxn modelId="{B1731FBE-B3F7-40C9-985E-793C028F0D98}" type="presParOf" srcId="{E327B29B-5059-4707-8D9E-8DF11715FB05}" destId="{116D91CE-5E39-414D-9ADE-AB646F3C638A}" srcOrd="12" destOrd="0" presId="urn:microsoft.com/office/officeart/2008/layout/LinedList"/>
    <dgm:cxn modelId="{7F212A09-F3C1-449A-A69A-2222243BB42D}" type="presParOf" srcId="{E327B29B-5059-4707-8D9E-8DF11715FB05}" destId="{C6100510-7A91-4000-8954-488E081F9C72}" srcOrd="13" destOrd="0" presId="urn:microsoft.com/office/officeart/2008/layout/LinedList"/>
    <dgm:cxn modelId="{EF4FA204-BBFA-4FE0-A063-B8D0672CC346}" type="presParOf" srcId="{C6100510-7A91-4000-8954-488E081F9C72}" destId="{AA59FDC7-37A3-4975-94BD-84584E83CC17}" srcOrd="0" destOrd="0" presId="urn:microsoft.com/office/officeart/2008/layout/LinedList"/>
    <dgm:cxn modelId="{383F08CA-2303-4114-9CCF-E26F3DC9998D}" type="presParOf" srcId="{C6100510-7A91-4000-8954-488E081F9C72}" destId="{3E80B60D-1CEC-4AC7-A5AA-EE443E5F7196}" srcOrd="1" destOrd="0" presId="urn:microsoft.com/office/officeart/2008/layout/LinedLis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21A8A9-5167-4E37-94D2-A39E36699C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E61AC7E8-A60E-467E-93E5-3EBE4B5F8903}">
      <dgm:prSet phldrT="[Text]"/>
      <dgm:spPr/>
      <dgm:t>
        <a:bodyPr/>
        <a:lstStyle/>
        <a:p>
          <a:pPr>
            <a:lnSpc>
              <a:spcPct val="100000"/>
            </a:lnSpc>
          </a:pPr>
          <a:endParaRPr lang="en-GB"/>
        </a:p>
        <a:p>
          <a:pPr>
            <a:lnSpc>
              <a:spcPct val="100000"/>
            </a:lnSpc>
          </a:pPr>
          <a:r>
            <a:rPr lang="en-GB"/>
            <a:t>Description - What happened?</a:t>
          </a:r>
        </a:p>
        <a:p>
          <a:pPr>
            <a:lnSpc>
              <a:spcPct val="100000"/>
            </a:lnSpc>
          </a:pPr>
          <a:r>
            <a:rPr lang="en-GB"/>
            <a:t> </a:t>
          </a:r>
        </a:p>
      </dgm:t>
    </dgm:pt>
    <dgm:pt modelId="{EE235E23-D8D0-4243-A0CF-988EB3E45B94}" type="parTrans" cxnId="{06EEA1AC-F8F0-4AF5-A401-A296A41398FD}">
      <dgm:prSet/>
      <dgm:spPr/>
      <dgm:t>
        <a:bodyPr/>
        <a:lstStyle/>
        <a:p>
          <a:endParaRPr lang="en-GB"/>
        </a:p>
      </dgm:t>
    </dgm:pt>
    <dgm:pt modelId="{8FC0BEB4-3E47-4BE8-8556-4D84B82E1963}" type="sibTrans" cxnId="{06EEA1AC-F8F0-4AF5-A401-A296A41398FD}">
      <dgm:prSet/>
      <dgm:spPr/>
      <dgm:t>
        <a:bodyPr/>
        <a:lstStyle/>
        <a:p>
          <a:endParaRPr lang="en-GB"/>
        </a:p>
      </dgm:t>
    </dgm:pt>
    <dgm:pt modelId="{668257F7-CE22-41A0-AB70-8DD67FF3FB17}">
      <dgm:prSet phldrT="[Text]"/>
      <dgm:spPr/>
      <dgm:t>
        <a:bodyPr/>
        <a:lstStyle/>
        <a:p>
          <a:pPr>
            <a:lnSpc>
              <a:spcPct val="100000"/>
            </a:lnSpc>
          </a:pPr>
          <a:r>
            <a:rPr lang="en-GB"/>
            <a:t>Feelings - What were you thinking and feeling?</a:t>
          </a:r>
        </a:p>
      </dgm:t>
    </dgm:pt>
    <dgm:pt modelId="{0DEF7D6D-6C53-459B-86ED-49D0E632C734}" type="parTrans" cxnId="{91AA7CE3-CAD0-4C91-913B-792D4488E442}">
      <dgm:prSet/>
      <dgm:spPr/>
      <dgm:t>
        <a:bodyPr/>
        <a:lstStyle/>
        <a:p>
          <a:endParaRPr lang="en-GB"/>
        </a:p>
      </dgm:t>
    </dgm:pt>
    <dgm:pt modelId="{E51B87B8-FB2B-4BB6-945C-94926881D846}" type="sibTrans" cxnId="{91AA7CE3-CAD0-4C91-913B-792D4488E442}">
      <dgm:prSet/>
      <dgm:spPr/>
      <dgm:t>
        <a:bodyPr/>
        <a:lstStyle/>
        <a:p>
          <a:endParaRPr lang="en-GB"/>
        </a:p>
      </dgm:t>
    </dgm:pt>
    <dgm:pt modelId="{2BB65615-598D-462A-81E8-E5BF8CCD1C45}">
      <dgm:prSet phldrT="[Text]"/>
      <dgm:spPr/>
      <dgm:t>
        <a:bodyPr/>
        <a:lstStyle/>
        <a:p>
          <a:pPr>
            <a:lnSpc>
              <a:spcPct val="100000"/>
            </a:lnSpc>
          </a:pPr>
          <a:r>
            <a:rPr lang="en-GB"/>
            <a:t>Evaluation - What was good and bad ?</a:t>
          </a:r>
        </a:p>
      </dgm:t>
    </dgm:pt>
    <dgm:pt modelId="{1C59DA78-EB59-46D4-B667-69F4CE98C5B8}" type="parTrans" cxnId="{ECB268FB-B278-4740-92D7-64C074F4300E}">
      <dgm:prSet/>
      <dgm:spPr/>
      <dgm:t>
        <a:bodyPr/>
        <a:lstStyle/>
        <a:p>
          <a:endParaRPr lang="en-GB"/>
        </a:p>
      </dgm:t>
    </dgm:pt>
    <dgm:pt modelId="{7FD69CA3-13D2-47D3-9367-D6B62913A89E}" type="sibTrans" cxnId="{ECB268FB-B278-4740-92D7-64C074F4300E}">
      <dgm:prSet/>
      <dgm:spPr/>
      <dgm:t>
        <a:bodyPr/>
        <a:lstStyle/>
        <a:p>
          <a:endParaRPr lang="en-GB"/>
        </a:p>
      </dgm:t>
    </dgm:pt>
    <dgm:pt modelId="{AB05CB8F-AC51-4D76-8DB7-042E228C5CD9}">
      <dgm:prSet phldrT="[Text]"/>
      <dgm:spPr/>
      <dgm:t>
        <a:bodyPr/>
        <a:lstStyle/>
        <a:p>
          <a:pPr>
            <a:lnSpc>
              <a:spcPct val="100000"/>
            </a:lnSpc>
          </a:pPr>
          <a:r>
            <a:rPr lang="en-GB"/>
            <a:t>Analysis -What sense can you make of the situation?</a:t>
          </a:r>
        </a:p>
      </dgm:t>
    </dgm:pt>
    <dgm:pt modelId="{2F29C057-689C-4CCE-87F9-884B07AEE05B}" type="parTrans" cxnId="{F5636005-AE99-477B-9C85-88405C5F45C4}">
      <dgm:prSet/>
      <dgm:spPr/>
      <dgm:t>
        <a:bodyPr/>
        <a:lstStyle/>
        <a:p>
          <a:endParaRPr lang="en-GB"/>
        </a:p>
      </dgm:t>
    </dgm:pt>
    <dgm:pt modelId="{11964A40-2919-4D66-A199-157C9DACED0F}" type="sibTrans" cxnId="{F5636005-AE99-477B-9C85-88405C5F45C4}">
      <dgm:prSet/>
      <dgm:spPr/>
      <dgm:t>
        <a:bodyPr/>
        <a:lstStyle/>
        <a:p>
          <a:endParaRPr lang="en-GB"/>
        </a:p>
      </dgm:t>
    </dgm:pt>
    <dgm:pt modelId="{9DEF1599-EAC3-44A3-961A-4DAFD403F749}">
      <dgm:prSet phldrT="[Text]"/>
      <dgm:spPr/>
      <dgm:t>
        <a:bodyPr/>
        <a:lstStyle/>
        <a:p>
          <a:pPr>
            <a:lnSpc>
              <a:spcPct val="100000"/>
            </a:lnSpc>
          </a:pPr>
          <a:r>
            <a:rPr lang="en-GB"/>
            <a:t>Conclusion - What else could you have done? </a:t>
          </a:r>
        </a:p>
      </dgm:t>
    </dgm:pt>
    <dgm:pt modelId="{BF7009C9-4D78-47A4-A068-B566DB96ECCA}" type="parTrans" cxnId="{309DA854-86AA-42E1-A233-FCAE3BF0E699}">
      <dgm:prSet/>
      <dgm:spPr/>
      <dgm:t>
        <a:bodyPr/>
        <a:lstStyle/>
        <a:p>
          <a:endParaRPr lang="en-GB"/>
        </a:p>
      </dgm:t>
    </dgm:pt>
    <dgm:pt modelId="{4F4F8345-F0DC-4DAC-A2F9-9B5D29D9C406}" type="sibTrans" cxnId="{309DA854-86AA-42E1-A233-FCAE3BF0E699}">
      <dgm:prSet/>
      <dgm:spPr/>
      <dgm:t>
        <a:bodyPr/>
        <a:lstStyle/>
        <a:p>
          <a:endParaRPr lang="en-GB"/>
        </a:p>
      </dgm:t>
    </dgm:pt>
    <dgm:pt modelId="{36DEE0A8-64E9-4302-AC44-8AEF6F178F90}">
      <dgm:prSet phldrT="[Text]"/>
      <dgm:spPr/>
      <dgm:t>
        <a:bodyPr/>
        <a:lstStyle/>
        <a:p>
          <a:pPr>
            <a:lnSpc>
              <a:spcPct val="100000"/>
            </a:lnSpc>
          </a:pPr>
          <a:r>
            <a:rPr lang="en-GB"/>
            <a:t>Action plan -  if the problem arose next time what would you do?</a:t>
          </a:r>
        </a:p>
        <a:p>
          <a:pPr>
            <a:lnSpc>
              <a:spcPct val="100000"/>
            </a:lnSpc>
          </a:pPr>
          <a:endParaRPr lang="en-GB"/>
        </a:p>
      </dgm:t>
    </dgm:pt>
    <dgm:pt modelId="{BF87B277-C4D3-4096-AD3F-39A0FBE92658}" type="parTrans" cxnId="{ED0C6993-6098-4ADC-8CD0-A99486BD42D6}">
      <dgm:prSet/>
      <dgm:spPr/>
      <dgm:t>
        <a:bodyPr/>
        <a:lstStyle/>
        <a:p>
          <a:endParaRPr lang="en-GB"/>
        </a:p>
      </dgm:t>
    </dgm:pt>
    <dgm:pt modelId="{A6992692-B573-4587-A997-0B7F51455508}" type="sibTrans" cxnId="{ED0C6993-6098-4ADC-8CD0-A99486BD42D6}">
      <dgm:prSet/>
      <dgm:spPr/>
      <dgm:t>
        <a:bodyPr/>
        <a:lstStyle/>
        <a:p>
          <a:endParaRPr lang="en-GB"/>
        </a:p>
      </dgm:t>
    </dgm:pt>
    <dgm:pt modelId="{7D0BE520-76B5-4A45-BF31-57AF70E740AF}" type="pres">
      <dgm:prSet presAssocID="{6C21A8A9-5167-4E37-94D2-A39E36699C82}" presName="root" presStyleCnt="0">
        <dgm:presLayoutVars>
          <dgm:dir/>
          <dgm:resizeHandles val="exact"/>
        </dgm:presLayoutVars>
      </dgm:prSet>
      <dgm:spPr/>
    </dgm:pt>
    <dgm:pt modelId="{913DBA31-1F81-47D8-A564-A054593E1EC6}" type="pres">
      <dgm:prSet presAssocID="{E61AC7E8-A60E-467E-93E5-3EBE4B5F8903}" presName="compNode" presStyleCnt="0"/>
      <dgm:spPr/>
    </dgm:pt>
    <dgm:pt modelId="{CFB15A1E-A93F-4465-83E7-BDBBECD2C0C6}" type="pres">
      <dgm:prSet presAssocID="{E61AC7E8-A60E-467E-93E5-3EBE4B5F8903}" presName="bgRect" presStyleLbl="bgShp" presStyleIdx="0" presStyleCnt="6"/>
      <dgm:spPr/>
    </dgm:pt>
    <dgm:pt modelId="{3E7278D0-40D1-4A7C-8C09-D65B4FEE8A17}" type="pres">
      <dgm:prSet presAssocID="{E61AC7E8-A60E-467E-93E5-3EBE4B5F8903}" presName="iconRect" presStyleLbl="node1" presStyleIdx="0" presStyleCnt="6" custScaleX="122259" custScaleY="134714" custLinFactNeighborX="-5241" custLinFactNeighborY="2176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6F1F78F3-630F-46C7-A1FD-B16E8A17CE3E}" type="pres">
      <dgm:prSet presAssocID="{E61AC7E8-A60E-467E-93E5-3EBE4B5F8903}" presName="spaceRect" presStyleCnt="0"/>
      <dgm:spPr/>
    </dgm:pt>
    <dgm:pt modelId="{B5823619-C87B-474D-A905-57AB414000AA}" type="pres">
      <dgm:prSet presAssocID="{E61AC7E8-A60E-467E-93E5-3EBE4B5F8903}" presName="parTx" presStyleLbl="revTx" presStyleIdx="0" presStyleCnt="6">
        <dgm:presLayoutVars>
          <dgm:chMax val="0"/>
          <dgm:chPref val="0"/>
        </dgm:presLayoutVars>
      </dgm:prSet>
      <dgm:spPr/>
    </dgm:pt>
    <dgm:pt modelId="{E654DBCE-18D4-4CA8-97C1-E79546B4CDE2}" type="pres">
      <dgm:prSet presAssocID="{8FC0BEB4-3E47-4BE8-8556-4D84B82E1963}" presName="sibTrans" presStyleCnt="0"/>
      <dgm:spPr/>
    </dgm:pt>
    <dgm:pt modelId="{75EC9A24-B48D-4ACC-B5BC-CF520A193FA6}" type="pres">
      <dgm:prSet presAssocID="{668257F7-CE22-41A0-AB70-8DD67FF3FB17}" presName="compNode" presStyleCnt="0"/>
      <dgm:spPr/>
    </dgm:pt>
    <dgm:pt modelId="{251267C4-1ABB-4B93-AEBD-5EAF17684699}" type="pres">
      <dgm:prSet presAssocID="{668257F7-CE22-41A0-AB70-8DD67FF3FB17}" presName="bgRect" presStyleLbl="bgShp" presStyleIdx="1" presStyleCnt="6"/>
      <dgm:spPr/>
    </dgm:pt>
    <dgm:pt modelId="{33701E94-9AE5-40CD-B2F7-44585A0A21FF}" type="pres">
      <dgm:prSet presAssocID="{668257F7-CE22-41A0-AB70-8DD67FF3FB1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757C8917-BD21-4621-8078-5722629F1D16}" type="pres">
      <dgm:prSet presAssocID="{668257F7-CE22-41A0-AB70-8DD67FF3FB17}" presName="spaceRect" presStyleCnt="0"/>
      <dgm:spPr/>
    </dgm:pt>
    <dgm:pt modelId="{43230EFE-E669-4BB9-B796-3494E68FF6E5}" type="pres">
      <dgm:prSet presAssocID="{668257F7-CE22-41A0-AB70-8DD67FF3FB17}" presName="parTx" presStyleLbl="revTx" presStyleIdx="1" presStyleCnt="6">
        <dgm:presLayoutVars>
          <dgm:chMax val="0"/>
          <dgm:chPref val="0"/>
        </dgm:presLayoutVars>
      </dgm:prSet>
      <dgm:spPr/>
    </dgm:pt>
    <dgm:pt modelId="{3DB3C2AD-D229-4FF9-B7F9-B495C8DF7ACE}" type="pres">
      <dgm:prSet presAssocID="{E51B87B8-FB2B-4BB6-945C-94926881D846}" presName="sibTrans" presStyleCnt="0"/>
      <dgm:spPr/>
    </dgm:pt>
    <dgm:pt modelId="{EBB67D69-A39F-4437-B3DF-9E9C427AE6C7}" type="pres">
      <dgm:prSet presAssocID="{2BB65615-598D-462A-81E8-E5BF8CCD1C45}" presName="compNode" presStyleCnt="0"/>
      <dgm:spPr/>
    </dgm:pt>
    <dgm:pt modelId="{B394F859-C59E-482E-ADE2-83BD283160E8}" type="pres">
      <dgm:prSet presAssocID="{2BB65615-598D-462A-81E8-E5BF8CCD1C45}" presName="bgRect" presStyleLbl="bgShp" presStyleIdx="2" presStyleCnt="6" custLinFactNeighborX="416" custLinFactNeighborY="1536"/>
      <dgm:spPr/>
    </dgm:pt>
    <dgm:pt modelId="{98A0478D-D954-4554-8FA8-D329F73F6DEF}" type="pres">
      <dgm:prSet presAssocID="{2BB65615-598D-462A-81E8-E5BF8CCD1C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18EF2EF-30B8-4817-8351-23A27EDAD30E}" type="pres">
      <dgm:prSet presAssocID="{2BB65615-598D-462A-81E8-E5BF8CCD1C45}" presName="spaceRect" presStyleCnt="0"/>
      <dgm:spPr/>
    </dgm:pt>
    <dgm:pt modelId="{68C9AD9A-11BD-4B7D-A819-5D77D5A9F437}" type="pres">
      <dgm:prSet presAssocID="{2BB65615-598D-462A-81E8-E5BF8CCD1C45}" presName="parTx" presStyleLbl="revTx" presStyleIdx="2" presStyleCnt="6">
        <dgm:presLayoutVars>
          <dgm:chMax val="0"/>
          <dgm:chPref val="0"/>
        </dgm:presLayoutVars>
      </dgm:prSet>
      <dgm:spPr/>
    </dgm:pt>
    <dgm:pt modelId="{064B7905-72BC-4B22-B06C-5850107BFAED}" type="pres">
      <dgm:prSet presAssocID="{7FD69CA3-13D2-47D3-9367-D6B62913A89E}" presName="sibTrans" presStyleCnt="0"/>
      <dgm:spPr/>
    </dgm:pt>
    <dgm:pt modelId="{C9E26B86-8503-49F6-9E48-197565AD7BA1}" type="pres">
      <dgm:prSet presAssocID="{AB05CB8F-AC51-4D76-8DB7-042E228C5CD9}" presName="compNode" presStyleCnt="0"/>
      <dgm:spPr/>
    </dgm:pt>
    <dgm:pt modelId="{56F50D05-3190-4413-85AB-D3632C85DC18}" type="pres">
      <dgm:prSet presAssocID="{AB05CB8F-AC51-4D76-8DB7-042E228C5CD9}" presName="bgRect" presStyleLbl="bgShp" presStyleIdx="3" presStyleCnt="6"/>
      <dgm:spPr/>
    </dgm:pt>
    <dgm:pt modelId="{C1C7A7CF-C3BB-412E-BB1C-91D4BF27DED5}" type="pres">
      <dgm:prSet presAssocID="{AB05CB8F-AC51-4D76-8DB7-042E228C5CD9}" presName="iconRect" presStyleLbl="node1" presStyleIdx="3" presStyleCnt="6" custLinFactNeighborX="-1819" custLinFactNeighborY="1801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C8280F85-26F2-44AF-9513-501123449C21}" type="pres">
      <dgm:prSet presAssocID="{AB05CB8F-AC51-4D76-8DB7-042E228C5CD9}" presName="spaceRect" presStyleCnt="0"/>
      <dgm:spPr/>
    </dgm:pt>
    <dgm:pt modelId="{AD009E08-DF6D-44D4-BB63-55C6AD2F10D0}" type="pres">
      <dgm:prSet presAssocID="{AB05CB8F-AC51-4D76-8DB7-042E228C5CD9}" presName="parTx" presStyleLbl="revTx" presStyleIdx="3" presStyleCnt="6">
        <dgm:presLayoutVars>
          <dgm:chMax val="0"/>
          <dgm:chPref val="0"/>
        </dgm:presLayoutVars>
      </dgm:prSet>
      <dgm:spPr/>
    </dgm:pt>
    <dgm:pt modelId="{0D2BF3D7-8A1C-4C40-8680-3C244B58D8EE}" type="pres">
      <dgm:prSet presAssocID="{11964A40-2919-4D66-A199-157C9DACED0F}" presName="sibTrans" presStyleCnt="0"/>
      <dgm:spPr/>
    </dgm:pt>
    <dgm:pt modelId="{453058CD-ADB0-4096-9F44-376C4029CDD5}" type="pres">
      <dgm:prSet presAssocID="{9DEF1599-EAC3-44A3-961A-4DAFD403F749}" presName="compNode" presStyleCnt="0"/>
      <dgm:spPr/>
    </dgm:pt>
    <dgm:pt modelId="{7C02AB36-2459-4B61-BD17-C0B90E7D9182}" type="pres">
      <dgm:prSet presAssocID="{9DEF1599-EAC3-44A3-961A-4DAFD403F749}" presName="bgRect" presStyleLbl="bgShp" presStyleIdx="4" presStyleCnt="6"/>
      <dgm:spPr/>
    </dgm:pt>
    <dgm:pt modelId="{0CAF1C88-3D3D-402A-92B3-0048EF8E3EB8}" type="pres">
      <dgm:prSet presAssocID="{9DEF1599-EAC3-44A3-961A-4DAFD403F74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1F339119-10FE-4894-8084-77B849C61A1A}" type="pres">
      <dgm:prSet presAssocID="{9DEF1599-EAC3-44A3-961A-4DAFD403F749}" presName="spaceRect" presStyleCnt="0"/>
      <dgm:spPr/>
    </dgm:pt>
    <dgm:pt modelId="{8A6CF0E2-87CD-4DF4-9143-5178E4BBF6CF}" type="pres">
      <dgm:prSet presAssocID="{9DEF1599-EAC3-44A3-961A-4DAFD403F749}" presName="parTx" presStyleLbl="revTx" presStyleIdx="4" presStyleCnt="6">
        <dgm:presLayoutVars>
          <dgm:chMax val="0"/>
          <dgm:chPref val="0"/>
        </dgm:presLayoutVars>
      </dgm:prSet>
      <dgm:spPr/>
    </dgm:pt>
    <dgm:pt modelId="{9C27CD5D-901C-4C7C-AE70-FC24DE704264}" type="pres">
      <dgm:prSet presAssocID="{4F4F8345-F0DC-4DAC-A2F9-9B5D29D9C406}" presName="sibTrans" presStyleCnt="0"/>
      <dgm:spPr/>
    </dgm:pt>
    <dgm:pt modelId="{15D48AAD-F394-475D-BB4F-836571008B0A}" type="pres">
      <dgm:prSet presAssocID="{36DEE0A8-64E9-4302-AC44-8AEF6F178F90}" presName="compNode" presStyleCnt="0"/>
      <dgm:spPr/>
    </dgm:pt>
    <dgm:pt modelId="{E3E84FA4-57F9-4400-B1D0-E62448C0B736}" type="pres">
      <dgm:prSet presAssocID="{36DEE0A8-64E9-4302-AC44-8AEF6F178F90}" presName="bgRect" presStyleLbl="bgShp" presStyleIdx="5" presStyleCnt="6"/>
      <dgm:spPr/>
    </dgm:pt>
    <dgm:pt modelId="{2131FEFF-7E93-4DBC-8825-E11C8CBF49D8}" type="pres">
      <dgm:prSet presAssocID="{36DEE0A8-64E9-4302-AC44-8AEF6F178F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D1FC2B4F-3AC1-4965-A7C3-5CDBC67ACB23}" type="pres">
      <dgm:prSet presAssocID="{36DEE0A8-64E9-4302-AC44-8AEF6F178F90}" presName="spaceRect" presStyleCnt="0"/>
      <dgm:spPr/>
    </dgm:pt>
    <dgm:pt modelId="{14D28F1C-3896-4426-8EB9-16435C96FD9E}" type="pres">
      <dgm:prSet presAssocID="{36DEE0A8-64E9-4302-AC44-8AEF6F178F90}" presName="parTx" presStyleLbl="revTx" presStyleIdx="5" presStyleCnt="6">
        <dgm:presLayoutVars>
          <dgm:chMax val="0"/>
          <dgm:chPref val="0"/>
        </dgm:presLayoutVars>
      </dgm:prSet>
      <dgm:spPr/>
    </dgm:pt>
  </dgm:ptLst>
  <dgm:cxnLst>
    <dgm:cxn modelId="{F5636005-AE99-477B-9C85-88405C5F45C4}" srcId="{6C21A8A9-5167-4E37-94D2-A39E36699C82}" destId="{AB05CB8F-AC51-4D76-8DB7-042E228C5CD9}" srcOrd="3" destOrd="0" parTransId="{2F29C057-689C-4CCE-87F9-884B07AEE05B}" sibTransId="{11964A40-2919-4D66-A199-157C9DACED0F}"/>
    <dgm:cxn modelId="{54146A0A-7999-4DE6-AB81-7A7EDFFA52F6}" type="presOf" srcId="{2BB65615-598D-462A-81E8-E5BF8CCD1C45}" destId="{68C9AD9A-11BD-4B7D-A819-5D77D5A9F437}" srcOrd="0" destOrd="0" presId="urn:microsoft.com/office/officeart/2018/2/layout/IconVerticalSolidList"/>
    <dgm:cxn modelId="{8DCBC517-D89E-4A78-973C-97A284E86E62}" type="presOf" srcId="{36DEE0A8-64E9-4302-AC44-8AEF6F178F90}" destId="{14D28F1C-3896-4426-8EB9-16435C96FD9E}" srcOrd="0" destOrd="0" presId="urn:microsoft.com/office/officeart/2018/2/layout/IconVerticalSolidList"/>
    <dgm:cxn modelId="{8F7A5E6E-0155-4CCD-9EED-6E2295DF9841}" type="presOf" srcId="{668257F7-CE22-41A0-AB70-8DD67FF3FB17}" destId="{43230EFE-E669-4BB9-B796-3494E68FF6E5}" srcOrd="0" destOrd="0" presId="urn:microsoft.com/office/officeart/2018/2/layout/IconVerticalSolidList"/>
    <dgm:cxn modelId="{D57F424E-14F8-43F6-A17F-1F76FD076EDE}" type="presOf" srcId="{6C21A8A9-5167-4E37-94D2-A39E36699C82}" destId="{7D0BE520-76B5-4A45-BF31-57AF70E740AF}" srcOrd="0" destOrd="0" presId="urn:microsoft.com/office/officeart/2018/2/layout/IconVerticalSolidList"/>
    <dgm:cxn modelId="{309DA854-86AA-42E1-A233-FCAE3BF0E699}" srcId="{6C21A8A9-5167-4E37-94D2-A39E36699C82}" destId="{9DEF1599-EAC3-44A3-961A-4DAFD403F749}" srcOrd="4" destOrd="0" parTransId="{BF7009C9-4D78-47A4-A068-B566DB96ECCA}" sibTransId="{4F4F8345-F0DC-4DAC-A2F9-9B5D29D9C406}"/>
    <dgm:cxn modelId="{33B5B454-86C8-4557-99DC-301D2264B003}" type="presOf" srcId="{9DEF1599-EAC3-44A3-961A-4DAFD403F749}" destId="{8A6CF0E2-87CD-4DF4-9143-5178E4BBF6CF}" srcOrd="0" destOrd="0" presId="urn:microsoft.com/office/officeart/2018/2/layout/IconVerticalSolidList"/>
    <dgm:cxn modelId="{D4449A92-8DE6-40F4-BBC3-A308424C86D0}" type="presOf" srcId="{E61AC7E8-A60E-467E-93E5-3EBE4B5F8903}" destId="{B5823619-C87B-474D-A905-57AB414000AA}" srcOrd="0" destOrd="0" presId="urn:microsoft.com/office/officeart/2018/2/layout/IconVerticalSolidList"/>
    <dgm:cxn modelId="{ED0C6993-6098-4ADC-8CD0-A99486BD42D6}" srcId="{6C21A8A9-5167-4E37-94D2-A39E36699C82}" destId="{36DEE0A8-64E9-4302-AC44-8AEF6F178F90}" srcOrd="5" destOrd="0" parTransId="{BF87B277-C4D3-4096-AD3F-39A0FBE92658}" sibTransId="{A6992692-B573-4587-A997-0B7F51455508}"/>
    <dgm:cxn modelId="{E709159D-A91F-4153-B114-CAB392737FCD}" type="presOf" srcId="{AB05CB8F-AC51-4D76-8DB7-042E228C5CD9}" destId="{AD009E08-DF6D-44D4-BB63-55C6AD2F10D0}" srcOrd="0" destOrd="0" presId="urn:microsoft.com/office/officeart/2018/2/layout/IconVerticalSolidList"/>
    <dgm:cxn modelId="{06EEA1AC-F8F0-4AF5-A401-A296A41398FD}" srcId="{6C21A8A9-5167-4E37-94D2-A39E36699C82}" destId="{E61AC7E8-A60E-467E-93E5-3EBE4B5F8903}" srcOrd="0" destOrd="0" parTransId="{EE235E23-D8D0-4243-A0CF-988EB3E45B94}" sibTransId="{8FC0BEB4-3E47-4BE8-8556-4D84B82E1963}"/>
    <dgm:cxn modelId="{91AA7CE3-CAD0-4C91-913B-792D4488E442}" srcId="{6C21A8A9-5167-4E37-94D2-A39E36699C82}" destId="{668257F7-CE22-41A0-AB70-8DD67FF3FB17}" srcOrd="1" destOrd="0" parTransId="{0DEF7D6D-6C53-459B-86ED-49D0E632C734}" sibTransId="{E51B87B8-FB2B-4BB6-945C-94926881D846}"/>
    <dgm:cxn modelId="{ECB268FB-B278-4740-92D7-64C074F4300E}" srcId="{6C21A8A9-5167-4E37-94D2-A39E36699C82}" destId="{2BB65615-598D-462A-81E8-E5BF8CCD1C45}" srcOrd="2" destOrd="0" parTransId="{1C59DA78-EB59-46D4-B667-69F4CE98C5B8}" sibTransId="{7FD69CA3-13D2-47D3-9367-D6B62913A89E}"/>
    <dgm:cxn modelId="{CE1221F3-E508-4D76-9112-1AAAC4228C16}" type="presParOf" srcId="{7D0BE520-76B5-4A45-BF31-57AF70E740AF}" destId="{913DBA31-1F81-47D8-A564-A054593E1EC6}" srcOrd="0" destOrd="0" presId="urn:microsoft.com/office/officeart/2018/2/layout/IconVerticalSolidList"/>
    <dgm:cxn modelId="{85068451-6305-4EE9-8E74-4D4151ED1498}" type="presParOf" srcId="{913DBA31-1F81-47D8-A564-A054593E1EC6}" destId="{CFB15A1E-A93F-4465-83E7-BDBBECD2C0C6}" srcOrd="0" destOrd="0" presId="urn:microsoft.com/office/officeart/2018/2/layout/IconVerticalSolidList"/>
    <dgm:cxn modelId="{D1899B79-6253-4510-9518-A88B1341CAD1}" type="presParOf" srcId="{913DBA31-1F81-47D8-A564-A054593E1EC6}" destId="{3E7278D0-40D1-4A7C-8C09-D65B4FEE8A17}" srcOrd="1" destOrd="0" presId="urn:microsoft.com/office/officeart/2018/2/layout/IconVerticalSolidList"/>
    <dgm:cxn modelId="{A9379E7C-CB26-4270-918E-B13247F0643C}" type="presParOf" srcId="{913DBA31-1F81-47D8-A564-A054593E1EC6}" destId="{6F1F78F3-630F-46C7-A1FD-B16E8A17CE3E}" srcOrd="2" destOrd="0" presId="urn:microsoft.com/office/officeart/2018/2/layout/IconVerticalSolidList"/>
    <dgm:cxn modelId="{ECC7884A-DAC9-4E00-86A4-DF56358F00BA}" type="presParOf" srcId="{913DBA31-1F81-47D8-A564-A054593E1EC6}" destId="{B5823619-C87B-474D-A905-57AB414000AA}" srcOrd="3" destOrd="0" presId="urn:microsoft.com/office/officeart/2018/2/layout/IconVerticalSolidList"/>
    <dgm:cxn modelId="{021E38C7-0E16-4CF8-917A-1147A8B7C8FB}" type="presParOf" srcId="{7D0BE520-76B5-4A45-BF31-57AF70E740AF}" destId="{E654DBCE-18D4-4CA8-97C1-E79546B4CDE2}" srcOrd="1" destOrd="0" presId="urn:microsoft.com/office/officeart/2018/2/layout/IconVerticalSolidList"/>
    <dgm:cxn modelId="{9E504F94-1200-4881-A016-8461791D5012}" type="presParOf" srcId="{7D0BE520-76B5-4A45-BF31-57AF70E740AF}" destId="{75EC9A24-B48D-4ACC-B5BC-CF520A193FA6}" srcOrd="2" destOrd="0" presId="urn:microsoft.com/office/officeart/2018/2/layout/IconVerticalSolidList"/>
    <dgm:cxn modelId="{7E1D568E-18C4-42C1-B044-D3C75DE4CB31}" type="presParOf" srcId="{75EC9A24-B48D-4ACC-B5BC-CF520A193FA6}" destId="{251267C4-1ABB-4B93-AEBD-5EAF17684699}" srcOrd="0" destOrd="0" presId="urn:microsoft.com/office/officeart/2018/2/layout/IconVerticalSolidList"/>
    <dgm:cxn modelId="{70625708-F824-4BE0-A77D-99527AD69A14}" type="presParOf" srcId="{75EC9A24-B48D-4ACC-B5BC-CF520A193FA6}" destId="{33701E94-9AE5-40CD-B2F7-44585A0A21FF}" srcOrd="1" destOrd="0" presId="urn:microsoft.com/office/officeart/2018/2/layout/IconVerticalSolidList"/>
    <dgm:cxn modelId="{E425A320-4839-4E60-88CC-EE8529F9676B}" type="presParOf" srcId="{75EC9A24-B48D-4ACC-B5BC-CF520A193FA6}" destId="{757C8917-BD21-4621-8078-5722629F1D16}" srcOrd="2" destOrd="0" presId="urn:microsoft.com/office/officeart/2018/2/layout/IconVerticalSolidList"/>
    <dgm:cxn modelId="{734A4A4B-3661-4238-B906-31977648A846}" type="presParOf" srcId="{75EC9A24-B48D-4ACC-B5BC-CF520A193FA6}" destId="{43230EFE-E669-4BB9-B796-3494E68FF6E5}" srcOrd="3" destOrd="0" presId="urn:microsoft.com/office/officeart/2018/2/layout/IconVerticalSolidList"/>
    <dgm:cxn modelId="{FD9DDB0E-5093-4996-AD7C-A6EF43D73B77}" type="presParOf" srcId="{7D0BE520-76B5-4A45-BF31-57AF70E740AF}" destId="{3DB3C2AD-D229-4FF9-B7F9-B495C8DF7ACE}" srcOrd="3" destOrd="0" presId="urn:microsoft.com/office/officeart/2018/2/layout/IconVerticalSolidList"/>
    <dgm:cxn modelId="{5A347C9A-41C4-4081-9961-2B46A6F60440}" type="presParOf" srcId="{7D0BE520-76B5-4A45-BF31-57AF70E740AF}" destId="{EBB67D69-A39F-4437-B3DF-9E9C427AE6C7}" srcOrd="4" destOrd="0" presId="urn:microsoft.com/office/officeart/2018/2/layout/IconVerticalSolidList"/>
    <dgm:cxn modelId="{3EF97157-871C-43FA-9762-5C8AD5E5E04D}" type="presParOf" srcId="{EBB67D69-A39F-4437-B3DF-9E9C427AE6C7}" destId="{B394F859-C59E-482E-ADE2-83BD283160E8}" srcOrd="0" destOrd="0" presId="urn:microsoft.com/office/officeart/2018/2/layout/IconVerticalSolidList"/>
    <dgm:cxn modelId="{8A3041B2-3E4A-408E-AEAD-BCCA7577A069}" type="presParOf" srcId="{EBB67D69-A39F-4437-B3DF-9E9C427AE6C7}" destId="{98A0478D-D954-4554-8FA8-D329F73F6DEF}" srcOrd="1" destOrd="0" presId="urn:microsoft.com/office/officeart/2018/2/layout/IconVerticalSolidList"/>
    <dgm:cxn modelId="{C83EE406-8872-4E19-B57E-E21B686E7161}" type="presParOf" srcId="{EBB67D69-A39F-4437-B3DF-9E9C427AE6C7}" destId="{B18EF2EF-30B8-4817-8351-23A27EDAD30E}" srcOrd="2" destOrd="0" presId="urn:microsoft.com/office/officeart/2018/2/layout/IconVerticalSolidList"/>
    <dgm:cxn modelId="{BDA1513C-25E1-4D99-9B3E-DD139C823DC1}" type="presParOf" srcId="{EBB67D69-A39F-4437-B3DF-9E9C427AE6C7}" destId="{68C9AD9A-11BD-4B7D-A819-5D77D5A9F437}" srcOrd="3" destOrd="0" presId="urn:microsoft.com/office/officeart/2018/2/layout/IconVerticalSolidList"/>
    <dgm:cxn modelId="{2476ACB6-8B3C-436A-B3B6-E7C485798ECD}" type="presParOf" srcId="{7D0BE520-76B5-4A45-BF31-57AF70E740AF}" destId="{064B7905-72BC-4B22-B06C-5850107BFAED}" srcOrd="5" destOrd="0" presId="urn:microsoft.com/office/officeart/2018/2/layout/IconVerticalSolidList"/>
    <dgm:cxn modelId="{6E4198CA-3782-4FA7-8AF4-48F44E63FE6D}" type="presParOf" srcId="{7D0BE520-76B5-4A45-BF31-57AF70E740AF}" destId="{C9E26B86-8503-49F6-9E48-197565AD7BA1}" srcOrd="6" destOrd="0" presId="urn:microsoft.com/office/officeart/2018/2/layout/IconVerticalSolidList"/>
    <dgm:cxn modelId="{33F1E0BD-7ABF-478B-BF6A-E353559C26AB}" type="presParOf" srcId="{C9E26B86-8503-49F6-9E48-197565AD7BA1}" destId="{56F50D05-3190-4413-85AB-D3632C85DC18}" srcOrd="0" destOrd="0" presId="urn:microsoft.com/office/officeart/2018/2/layout/IconVerticalSolidList"/>
    <dgm:cxn modelId="{1230B67C-E6BD-4980-9D02-83DB3DE30E71}" type="presParOf" srcId="{C9E26B86-8503-49F6-9E48-197565AD7BA1}" destId="{C1C7A7CF-C3BB-412E-BB1C-91D4BF27DED5}" srcOrd="1" destOrd="0" presId="urn:microsoft.com/office/officeart/2018/2/layout/IconVerticalSolidList"/>
    <dgm:cxn modelId="{7D38D935-73CE-482E-800D-8CB3E6E17D49}" type="presParOf" srcId="{C9E26B86-8503-49F6-9E48-197565AD7BA1}" destId="{C8280F85-26F2-44AF-9513-501123449C21}" srcOrd="2" destOrd="0" presId="urn:microsoft.com/office/officeart/2018/2/layout/IconVerticalSolidList"/>
    <dgm:cxn modelId="{16742A15-ACA7-43E0-9F79-DA3556D291CB}" type="presParOf" srcId="{C9E26B86-8503-49F6-9E48-197565AD7BA1}" destId="{AD009E08-DF6D-44D4-BB63-55C6AD2F10D0}" srcOrd="3" destOrd="0" presId="urn:microsoft.com/office/officeart/2018/2/layout/IconVerticalSolidList"/>
    <dgm:cxn modelId="{A2747526-5E06-4CB0-81DA-FB2B4EF133A6}" type="presParOf" srcId="{7D0BE520-76B5-4A45-BF31-57AF70E740AF}" destId="{0D2BF3D7-8A1C-4C40-8680-3C244B58D8EE}" srcOrd="7" destOrd="0" presId="urn:microsoft.com/office/officeart/2018/2/layout/IconVerticalSolidList"/>
    <dgm:cxn modelId="{108F2196-89C8-45B4-9306-3636970EA0C6}" type="presParOf" srcId="{7D0BE520-76B5-4A45-BF31-57AF70E740AF}" destId="{453058CD-ADB0-4096-9F44-376C4029CDD5}" srcOrd="8" destOrd="0" presId="urn:microsoft.com/office/officeart/2018/2/layout/IconVerticalSolidList"/>
    <dgm:cxn modelId="{8C1A4FD0-8A43-4A36-8190-288BCA4BC126}" type="presParOf" srcId="{453058CD-ADB0-4096-9F44-376C4029CDD5}" destId="{7C02AB36-2459-4B61-BD17-C0B90E7D9182}" srcOrd="0" destOrd="0" presId="urn:microsoft.com/office/officeart/2018/2/layout/IconVerticalSolidList"/>
    <dgm:cxn modelId="{1862F243-91F5-4B5C-B2E2-B62DD9D498C3}" type="presParOf" srcId="{453058CD-ADB0-4096-9F44-376C4029CDD5}" destId="{0CAF1C88-3D3D-402A-92B3-0048EF8E3EB8}" srcOrd="1" destOrd="0" presId="urn:microsoft.com/office/officeart/2018/2/layout/IconVerticalSolidList"/>
    <dgm:cxn modelId="{DE06C406-C0AB-47E6-9279-7F9C55BA60EB}" type="presParOf" srcId="{453058CD-ADB0-4096-9F44-376C4029CDD5}" destId="{1F339119-10FE-4894-8084-77B849C61A1A}" srcOrd="2" destOrd="0" presId="urn:microsoft.com/office/officeart/2018/2/layout/IconVerticalSolidList"/>
    <dgm:cxn modelId="{9552EE4A-2D55-4025-A8FA-B88DB25E8BC6}" type="presParOf" srcId="{453058CD-ADB0-4096-9F44-376C4029CDD5}" destId="{8A6CF0E2-87CD-4DF4-9143-5178E4BBF6CF}" srcOrd="3" destOrd="0" presId="urn:microsoft.com/office/officeart/2018/2/layout/IconVerticalSolidList"/>
    <dgm:cxn modelId="{9673391B-5847-4781-9C73-ED981DD3D9D2}" type="presParOf" srcId="{7D0BE520-76B5-4A45-BF31-57AF70E740AF}" destId="{9C27CD5D-901C-4C7C-AE70-FC24DE704264}" srcOrd="9" destOrd="0" presId="urn:microsoft.com/office/officeart/2018/2/layout/IconVerticalSolidList"/>
    <dgm:cxn modelId="{F6A8E4D6-22D7-4214-A037-B01168A5F27B}" type="presParOf" srcId="{7D0BE520-76B5-4A45-BF31-57AF70E740AF}" destId="{15D48AAD-F394-475D-BB4F-836571008B0A}" srcOrd="10" destOrd="0" presId="urn:microsoft.com/office/officeart/2018/2/layout/IconVerticalSolidList"/>
    <dgm:cxn modelId="{9465FC9B-F18E-4647-BADC-CA7459B74D6D}" type="presParOf" srcId="{15D48AAD-F394-475D-BB4F-836571008B0A}" destId="{E3E84FA4-57F9-4400-B1D0-E62448C0B736}" srcOrd="0" destOrd="0" presId="urn:microsoft.com/office/officeart/2018/2/layout/IconVerticalSolidList"/>
    <dgm:cxn modelId="{E84F438D-7D34-4076-9F5B-0AFA841B7B01}" type="presParOf" srcId="{15D48AAD-F394-475D-BB4F-836571008B0A}" destId="{2131FEFF-7E93-4DBC-8825-E11C8CBF49D8}" srcOrd="1" destOrd="0" presId="urn:microsoft.com/office/officeart/2018/2/layout/IconVerticalSolidList"/>
    <dgm:cxn modelId="{E243D1F4-C72B-4705-9631-F9C4609F4378}" type="presParOf" srcId="{15D48AAD-F394-475D-BB4F-836571008B0A}" destId="{D1FC2B4F-3AC1-4965-A7C3-5CDBC67ACB23}" srcOrd="2" destOrd="0" presId="urn:microsoft.com/office/officeart/2018/2/layout/IconVerticalSolidList"/>
    <dgm:cxn modelId="{0DED50F3-97C2-4778-AD9F-DF1495D8618D}" type="presParOf" srcId="{15D48AAD-F394-475D-BB4F-836571008B0A}" destId="{14D28F1C-3896-4426-8EB9-16435C96FD9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BEFED-00A9-499A-8029-A3331B32A9DB}">
      <dsp:nvSpPr>
        <dsp:cNvPr id="0" name=""/>
        <dsp:cNvSpPr/>
      </dsp:nvSpPr>
      <dsp:spPr>
        <a:xfrm>
          <a:off x="0" y="476"/>
          <a:ext cx="3336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05CCE4-9016-4AFA-AA93-7488B685B122}">
      <dsp:nvSpPr>
        <dsp:cNvPr id="0" name=""/>
        <dsp:cNvSpPr/>
      </dsp:nvSpPr>
      <dsp:spPr>
        <a:xfrm>
          <a:off x="0" y="476"/>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latin typeface="Calibri Light" panose="020F0302020204030204"/>
            </a:rPr>
            <a:t>Lectures </a:t>
          </a:r>
          <a:endParaRPr lang="en-GB" sz="1500" b="1" kern="1200"/>
        </a:p>
      </dsp:txBody>
      <dsp:txXfrm>
        <a:off x="0" y="476"/>
        <a:ext cx="3336546" cy="557359"/>
      </dsp:txXfrm>
    </dsp:sp>
    <dsp:sp modelId="{D2F61D49-A9F4-4D83-AA8B-ED0017F379A1}">
      <dsp:nvSpPr>
        <dsp:cNvPr id="0" name=""/>
        <dsp:cNvSpPr/>
      </dsp:nvSpPr>
      <dsp:spPr>
        <a:xfrm>
          <a:off x="0" y="557836"/>
          <a:ext cx="3336546"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811382-EF0C-4BB3-B809-C6A59B4F60D7}">
      <dsp:nvSpPr>
        <dsp:cNvPr id="0" name=""/>
        <dsp:cNvSpPr/>
      </dsp:nvSpPr>
      <dsp:spPr>
        <a:xfrm>
          <a:off x="0" y="557836"/>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latin typeface="Calibri Light" panose="020F0302020204030204"/>
            </a:rPr>
            <a:t>Learning 2.0</a:t>
          </a:r>
          <a:endParaRPr lang="en-GB" sz="1500" b="1" kern="1200"/>
        </a:p>
      </dsp:txBody>
      <dsp:txXfrm>
        <a:off x="0" y="557836"/>
        <a:ext cx="3336546" cy="557359"/>
      </dsp:txXfrm>
    </dsp:sp>
    <dsp:sp modelId="{E4C514CE-9736-4CC7-9DE6-C42B810A03A7}">
      <dsp:nvSpPr>
        <dsp:cNvPr id="0" name=""/>
        <dsp:cNvSpPr/>
      </dsp:nvSpPr>
      <dsp:spPr>
        <a:xfrm>
          <a:off x="0" y="1115196"/>
          <a:ext cx="3336546"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E7471D-67DB-4FEF-BE2E-7C6E3AF03DF3}">
      <dsp:nvSpPr>
        <dsp:cNvPr id="0" name=""/>
        <dsp:cNvSpPr/>
      </dsp:nvSpPr>
      <dsp:spPr>
        <a:xfrm>
          <a:off x="0" y="1115196"/>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latin typeface="Calibri Light" panose="020F0302020204030204"/>
            </a:rPr>
            <a:t>Self-motivation</a:t>
          </a:r>
          <a:r>
            <a:rPr lang="en-GB" sz="1500" kern="1200">
              <a:latin typeface="Calibri Light" panose="020F0302020204030204"/>
            </a:rPr>
            <a:t> </a:t>
          </a:r>
          <a:endParaRPr lang="en-GB" sz="1500" kern="1200"/>
        </a:p>
      </dsp:txBody>
      <dsp:txXfrm>
        <a:off x="0" y="1115196"/>
        <a:ext cx="3336546" cy="557359"/>
      </dsp:txXfrm>
    </dsp:sp>
    <dsp:sp modelId="{769D81E0-649A-4E03-99C4-0A7EEF278F78}">
      <dsp:nvSpPr>
        <dsp:cNvPr id="0" name=""/>
        <dsp:cNvSpPr/>
      </dsp:nvSpPr>
      <dsp:spPr>
        <a:xfrm>
          <a:off x="0" y="1672556"/>
          <a:ext cx="333654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B7D79-5D77-4191-8C64-1AA8843CBC7F}">
      <dsp:nvSpPr>
        <dsp:cNvPr id="0" name=""/>
        <dsp:cNvSpPr/>
      </dsp:nvSpPr>
      <dsp:spPr>
        <a:xfrm>
          <a:off x="0" y="1672556"/>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latin typeface="Calibri Light" panose="020F0302020204030204"/>
            </a:rPr>
            <a:t>Research </a:t>
          </a:r>
          <a:endParaRPr lang="en-GB" sz="1500" b="1" kern="1200"/>
        </a:p>
      </dsp:txBody>
      <dsp:txXfrm>
        <a:off x="0" y="1672556"/>
        <a:ext cx="3336546" cy="557359"/>
      </dsp:txXfrm>
    </dsp:sp>
    <dsp:sp modelId="{0359AF4A-040C-4947-9C5B-ED6FC5296D0B}">
      <dsp:nvSpPr>
        <dsp:cNvPr id="0" name=""/>
        <dsp:cNvSpPr/>
      </dsp:nvSpPr>
      <dsp:spPr>
        <a:xfrm>
          <a:off x="0" y="2229915"/>
          <a:ext cx="3336546"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C452FE-0CFA-4E16-941C-0DE231894E1A}">
      <dsp:nvSpPr>
        <dsp:cNvPr id="0" name=""/>
        <dsp:cNvSpPr/>
      </dsp:nvSpPr>
      <dsp:spPr>
        <a:xfrm>
          <a:off x="0" y="2229915"/>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1" kern="1200">
              <a:latin typeface="Calibri Light" panose="020F0302020204030204"/>
            </a:rPr>
            <a:t>Communicating with other students via messenger</a:t>
          </a:r>
          <a:endParaRPr lang="en-GB" sz="1500" b="1" kern="1200"/>
        </a:p>
      </dsp:txBody>
      <dsp:txXfrm>
        <a:off x="0" y="2229915"/>
        <a:ext cx="3336546" cy="557359"/>
      </dsp:txXfrm>
    </dsp:sp>
    <dsp:sp modelId="{7088CF99-DC8B-4CE0-9B17-B3242CE86470}">
      <dsp:nvSpPr>
        <dsp:cNvPr id="0" name=""/>
        <dsp:cNvSpPr/>
      </dsp:nvSpPr>
      <dsp:spPr>
        <a:xfrm>
          <a:off x="0" y="2787275"/>
          <a:ext cx="3336546"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9CD72-3179-4DE5-A57F-E3B18771F2D9}">
      <dsp:nvSpPr>
        <dsp:cNvPr id="0" name=""/>
        <dsp:cNvSpPr/>
      </dsp:nvSpPr>
      <dsp:spPr>
        <a:xfrm>
          <a:off x="0" y="2787275"/>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1" kern="1200">
              <a:latin typeface="+mj-lt"/>
            </a:rPr>
            <a:t>Ability to seek help </a:t>
          </a:r>
          <a:r>
            <a:rPr lang="en-GB" sz="1500" b="1" kern="1200">
              <a:latin typeface="Calibri Light" panose="020F0302020204030204"/>
            </a:rPr>
            <a:t>from tutor and peers</a:t>
          </a:r>
        </a:p>
      </dsp:txBody>
      <dsp:txXfrm>
        <a:off x="0" y="2787275"/>
        <a:ext cx="3336546" cy="557359"/>
      </dsp:txXfrm>
    </dsp:sp>
    <dsp:sp modelId="{116D91CE-5E39-414D-9ADE-AB646F3C638A}">
      <dsp:nvSpPr>
        <dsp:cNvPr id="0" name=""/>
        <dsp:cNvSpPr/>
      </dsp:nvSpPr>
      <dsp:spPr>
        <a:xfrm>
          <a:off x="0" y="3344635"/>
          <a:ext cx="333654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59FDC7-37A3-4975-94BD-84584E83CC17}">
      <dsp:nvSpPr>
        <dsp:cNvPr id="0" name=""/>
        <dsp:cNvSpPr/>
      </dsp:nvSpPr>
      <dsp:spPr>
        <a:xfrm>
          <a:off x="0" y="3344635"/>
          <a:ext cx="3336546" cy="557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1" kern="1200">
              <a:latin typeface="Calibri Light" panose="020F0302020204030204"/>
            </a:rPr>
            <a:t>International students valuable contribution</a:t>
          </a:r>
        </a:p>
      </dsp:txBody>
      <dsp:txXfrm>
        <a:off x="0" y="3344635"/>
        <a:ext cx="3336546" cy="557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15A1E-A93F-4465-83E7-BDBBECD2C0C6}">
      <dsp:nvSpPr>
        <dsp:cNvPr id="0" name=""/>
        <dsp:cNvSpPr/>
      </dsp:nvSpPr>
      <dsp:spPr>
        <a:xfrm>
          <a:off x="0" y="4784"/>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278D0-40D1-4A7C-8C09-D65B4FEE8A17}">
      <dsp:nvSpPr>
        <dsp:cNvPr id="0" name=""/>
        <dsp:cNvSpPr/>
      </dsp:nvSpPr>
      <dsp:spPr>
        <a:xfrm>
          <a:off x="134597" y="162752"/>
          <a:ext cx="426582" cy="469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823619-C87B-474D-A905-57AB414000AA}">
      <dsp:nvSpPr>
        <dsp:cNvPr id="0" name=""/>
        <dsp:cNvSpPr/>
      </dsp:nvSpPr>
      <dsp:spPr>
        <a:xfrm>
          <a:off x="732350" y="478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endParaRPr lang="en-GB" sz="1400" kern="1200"/>
        </a:p>
        <a:p>
          <a:pPr marL="0" lvl="0" indent="0" algn="l" defTabSz="622300">
            <a:lnSpc>
              <a:spcPct val="100000"/>
            </a:lnSpc>
            <a:spcBef>
              <a:spcPct val="0"/>
            </a:spcBef>
            <a:spcAft>
              <a:spcPct val="35000"/>
            </a:spcAft>
            <a:buNone/>
          </a:pPr>
          <a:r>
            <a:rPr lang="en-GB" sz="1400" kern="1200"/>
            <a:t>Description - What happened?</a:t>
          </a:r>
        </a:p>
        <a:p>
          <a:pPr marL="0" lvl="0" indent="0" algn="l" defTabSz="622300">
            <a:lnSpc>
              <a:spcPct val="100000"/>
            </a:lnSpc>
            <a:spcBef>
              <a:spcPct val="0"/>
            </a:spcBef>
            <a:spcAft>
              <a:spcPct val="35000"/>
            </a:spcAft>
            <a:buNone/>
          </a:pPr>
          <a:r>
            <a:rPr lang="en-GB" sz="1400" kern="1200"/>
            <a:t> </a:t>
          </a:r>
        </a:p>
      </dsp:txBody>
      <dsp:txXfrm>
        <a:off x="732350" y="4784"/>
        <a:ext cx="5757832" cy="812023"/>
      </dsp:txXfrm>
    </dsp:sp>
    <dsp:sp modelId="{251267C4-1ABB-4B93-AEBD-5EAF17684699}">
      <dsp:nvSpPr>
        <dsp:cNvPr id="0" name=""/>
        <dsp:cNvSpPr/>
      </dsp:nvSpPr>
      <dsp:spPr>
        <a:xfrm>
          <a:off x="0" y="1019814"/>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701E94-9AE5-40CD-B2F7-44585A0A21FF}">
      <dsp:nvSpPr>
        <dsp:cNvPr id="0" name=""/>
        <dsp:cNvSpPr/>
      </dsp:nvSpPr>
      <dsp:spPr>
        <a:xfrm>
          <a:off x="191716" y="1162414"/>
          <a:ext cx="348916" cy="348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30EFE-E669-4BB9-B796-3494E68FF6E5}">
      <dsp:nvSpPr>
        <dsp:cNvPr id="0" name=""/>
        <dsp:cNvSpPr/>
      </dsp:nvSpPr>
      <dsp:spPr>
        <a:xfrm>
          <a:off x="732350" y="101981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r>
            <a:rPr lang="en-GB" sz="1400" kern="1200"/>
            <a:t>Feelings - What were you thinking and feeling?</a:t>
          </a:r>
        </a:p>
      </dsp:txBody>
      <dsp:txXfrm>
        <a:off x="732350" y="1019814"/>
        <a:ext cx="5757832" cy="812023"/>
      </dsp:txXfrm>
    </dsp:sp>
    <dsp:sp modelId="{B394F859-C59E-482E-ADE2-83BD283160E8}">
      <dsp:nvSpPr>
        <dsp:cNvPr id="0" name=""/>
        <dsp:cNvSpPr/>
      </dsp:nvSpPr>
      <dsp:spPr>
        <a:xfrm>
          <a:off x="0" y="2044579"/>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A0478D-D954-4554-8FA8-D329F73F6DEF}">
      <dsp:nvSpPr>
        <dsp:cNvPr id="0" name=""/>
        <dsp:cNvSpPr/>
      </dsp:nvSpPr>
      <dsp:spPr>
        <a:xfrm>
          <a:off x="191716" y="2177443"/>
          <a:ext cx="348916" cy="348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9AD9A-11BD-4B7D-A819-5D77D5A9F437}">
      <dsp:nvSpPr>
        <dsp:cNvPr id="0" name=""/>
        <dsp:cNvSpPr/>
      </dsp:nvSpPr>
      <dsp:spPr>
        <a:xfrm>
          <a:off x="732350" y="203484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r>
            <a:rPr lang="en-GB" sz="1400" kern="1200"/>
            <a:t>Evaluation - What was good and bad ?</a:t>
          </a:r>
        </a:p>
      </dsp:txBody>
      <dsp:txXfrm>
        <a:off x="732350" y="2034844"/>
        <a:ext cx="5757832" cy="812023"/>
      </dsp:txXfrm>
    </dsp:sp>
    <dsp:sp modelId="{56F50D05-3190-4413-85AB-D3632C85DC18}">
      <dsp:nvSpPr>
        <dsp:cNvPr id="0" name=""/>
        <dsp:cNvSpPr/>
      </dsp:nvSpPr>
      <dsp:spPr>
        <a:xfrm>
          <a:off x="0" y="3049874"/>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7A7CF-C3BB-412E-BB1C-91D4BF27DED5}">
      <dsp:nvSpPr>
        <dsp:cNvPr id="0" name=""/>
        <dsp:cNvSpPr/>
      </dsp:nvSpPr>
      <dsp:spPr>
        <a:xfrm>
          <a:off x="185370" y="3255273"/>
          <a:ext cx="348916" cy="348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009E08-DF6D-44D4-BB63-55C6AD2F10D0}">
      <dsp:nvSpPr>
        <dsp:cNvPr id="0" name=""/>
        <dsp:cNvSpPr/>
      </dsp:nvSpPr>
      <dsp:spPr>
        <a:xfrm>
          <a:off x="732350" y="304987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r>
            <a:rPr lang="en-GB" sz="1400" kern="1200"/>
            <a:t>Analysis -What sense can you make of the situation?</a:t>
          </a:r>
        </a:p>
      </dsp:txBody>
      <dsp:txXfrm>
        <a:off x="732350" y="3049874"/>
        <a:ext cx="5757832" cy="812023"/>
      </dsp:txXfrm>
    </dsp:sp>
    <dsp:sp modelId="{7C02AB36-2459-4B61-BD17-C0B90E7D9182}">
      <dsp:nvSpPr>
        <dsp:cNvPr id="0" name=""/>
        <dsp:cNvSpPr/>
      </dsp:nvSpPr>
      <dsp:spPr>
        <a:xfrm>
          <a:off x="0" y="4064904"/>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F1C88-3D3D-402A-92B3-0048EF8E3EB8}">
      <dsp:nvSpPr>
        <dsp:cNvPr id="0" name=""/>
        <dsp:cNvSpPr/>
      </dsp:nvSpPr>
      <dsp:spPr>
        <a:xfrm>
          <a:off x="191716" y="4207503"/>
          <a:ext cx="348916" cy="348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6CF0E2-87CD-4DF4-9143-5178E4BBF6CF}">
      <dsp:nvSpPr>
        <dsp:cNvPr id="0" name=""/>
        <dsp:cNvSpPr/>
      </dsp:nvSpPr>
      <dsp:spPr>
        <a:xfrm>
          <a:off x="732350" y="406490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r>
            <a:rPr lang="en-GB" sz="1400" kern="1200"/>
            <a:t>Conclusion - What else could you have done? </a:t>
          </a:r>
        </a:p>
      </dsp:txBody>
      <dsp:txXfrm>
        <a:off x="732350" y="4064904"/>
        <a:ext cx="5757832" cy="812023"/>
      </dsp:txXfrm>
    </dsp:sp>
    <dsp:sp modelId="{E3E84FA4-57F9-4400-B1D0-E62448C0B736}">
      <dsp:nvSpPr>
        <dsp:cNvPr id="0" name=""/>
        <dsp:cNvSpPr/>
      </dsp:nvSpPr>
      <dsp:spPr>
        <a:xfrm>
          <a:off x="0" y="5079934"/>
          <a:ext cx="6588691" cy="6337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1FEFF-7E93-4DBC-8825-E11C8CBF49D8}">
      <dsp:nvSpPr>
        <dsp:cNvPr id="0" name=""/>
        <dsp:cNvSpPr/>
      </dsp:nvSpPr>
      <dsp:spPr>
        <a:xfrm>
          <a:off x="191716" y="5222533"/>
          <a:ext cx="348916" cy="3485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28F1C-3896-4426-8EB9-16435C96FD9E}">
      <dsp:nvSpPr>
        <dsp:cNvPr id="0" name=""/>
        <dsp:cNvSpPr/>
      </dsp:nvSpPr>
      <dsp:spPr>
        <a:xfrm>
          <a:off x="732350" y="5079934"/>
          <a:ext cx="5757832"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622300">
            <a:lnSpc>
              <a:spcPct val="100000"/>
            </a:lnSpc>
            <a:spcBef>
              <a:spcPct val="0"/>
            </a:spcBef>
            <a:spcAft>
              <a:spcPct val="35000"/>
            </a:spcAft>
            <a:buNone/>
          </a:pPr>
          <a:r>
            <a:rPr lang="en-GB" sz="1400" kern="1200"/>
            <a:t>Action plan -  if the problem arose next time what would you do?</a:t>
          </a:r>
        </a:p>
        <a:p>
          <a:pPr marL="0" lvl="0" indent="0" algn="l" defTabSz="622300">
            <a:lnSpc>
              <a:spcPct val="100000"/>
            </a:lnSpc>
            <a:spcBef>
              <a:spcPct val="0"/>
            </a:spcBef>
            <a:spcAft>
              <a:spcPct val="35000"/>
            </a:spcAft>
            <a:buNone/>
          </a:pPr>
          <a:endParaRPr lang="en-GB" sz="1400" kern="1200"/>
        </a:p>
      </dsp:txBody>
      <dsp:txXfrm>
        <a:off x="732350" y="5079934"/>
        <a:ext cx="5757832" cy="8120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FB23DF-BBD5-4F9F-82F6-C68A4CEE1ACE}" type="datetimeFigureOut">
              <a:rPr lang="en-GB"/>
              <a:t>27/04/2020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2E4A1-AF30-4C9F-AFF4-E23C36E69952}" type="slidenum">
              <a:rPr lang="en-GB"/>
              <a:t>‹#›</a:t>
            </a:fld>
            <a:endParaRPr lang="en-GB"/>
          </a:p>
        </p:txBody>
      </p:sp>
    </p:spTree>
    <p:extLst>
      <p:ext uri="{BB962C8B-B14F-4D97-AF65-F5344CB8AC3E}">
        <p14:creationId xmlns:p14="http://schemas.microsoft.com/office/powerpoint/2010/main" val="2890082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Introduction </a:t>
            </a:r>
          </a:p>
          <a:p>
            <a:endParaRPr lang="en-US">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intercultural workplace is an environment which encompasses many unique differences. Within this presentation I will discuss relevant theory and give examples, with appropriate references. </a:t>
            </a:r>
            <a:endParaRPr lang="en-GB" sz="1200" kern="1200">
              <a:solidFill>
                <a:schemeClr val="tx1"/>
              </a:solidFill>
              <a:effectLst/>
              <a:latin typeface="+mn-lt"/>
              <a:ea typeface="+mn-ea"/>
              <a:cs typeface="+mn-cs"/>
            </a:endParaRPr>
          </a:p>
          <a:p>
            <a:endParaRPr lang="en-US">
              <a:cs typeface="Calibri"/>
            </a:endParaRPr>
          </a:p>
          <a:p>
            <a:endParaRPr lang="en-US">
              <a:cs typeface="Calibri"/>
            </a:endParaRPr>
          </a:p>
          <a:p>
            <a:endParaRPr lang="en-US">
              <a:cs typeface="Calibri"/>
            </a:endParaRPr>
          </a:p>
          <a:p>
            <a:endParaRPr lang="en-US">
              <a:cs typeface="Calibri"/>
            </a:endParaRP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2FA2E4A1-AF30-4C9F-AFF4-E23C36E69952}" type="slidenum">
              <a:rPr lang="en-GB"/>
              <a:t>2</a:t>
            </a:fld>
            <a:endParaRPr lang="en-GB"/>
          </a:p>
        </p:txBody>
      </p:sp>
    </p:spTree>
    <p:extLst>
      <p:ext uri="{BB962C8B-B14F-4D97-AF65-F5344CB8AC3E}">
        <p14:creationId xmlns:p14="http://schemas.microsoft.com/office/powerpoint/2010/main" val="578790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 have found this module compliments some of the other modules we have studied. We were fortunate to have some classroom-based learning before the Covid 19 lockdown. Thus, the module has evolved into learning 2.0 through Moodle. We were fortunate to study this way of learning at level 4. </a:t>
            </a:r>
            <a:r>
              <a:rPr lang="en-GB" sz="1200" kern="1200">
                <a:solidFill>
                  <a:schemeClr val="tx1"/>
                </a:solidFill>
                <a:effectLst/>
                <a:latin typeface="+mn-lt"/>
                <a:ea typeface="+mn-ea"/>
                <a:cs typeface="+mn-cs"/>
              </a:rPr>
              <a:t>(Tyagi, 2012)</a:t>
            </a:r>
            <a:r>
              <a:rPr lang="en-US" sz="1200" kern="1200">
                <a:solidFill>
                  <a:schemeClr val="tx1"/>
                </a:solidFill>
                <a:effectLst/>
                <a:latin typeface="+mn-lt"/>
                <a:ea typeface="+mn-ea"/>
                <a:cs typeface="+mn-cs"/>
              </a:rPr>
              <a:t> argues that “</a:t>
            </a:r>
            <a:r>
              <a:rPr lang="en-GB" sz="1200" kern="1200">
                <a:solidFill>
                  <a:schemeClr val="tx1"/>
                </a:solidFill>
                <a:effectLst/>
                <a:latin typeface="+mn-lt"/>
                <a:ea typeface="+mn-ea"/>
                <a:cs typeface="+mn-cs"/>
              </a:rPr>
              <a:t>Web 2.0 is an emergent key driver changing learning paradigms at academic institutions. Besides technology, Web 2.0 challenges intellectual property and transforms consumers into active users creating and curating knowledge”.</a:t>
            </a:r>
            <a:r>
              <a:rPr lang="en-US" sz="1200" kern="1200">
                <a:solidFill>
                  <a:schemeClr val="tx1"/>
                </a:solidFill>
                <a:effectLst/>
                <a:latin typeface="+mn-lt"/>
                <a:ea typeface="+mn-ea"/>
                <a:cs typeface="+mn-cs"/>
              </a:rPr>
              <a:t>  I do however enjoy our classroom sessions and input from my fellow students. Their ideas help to shape how I develop my thoughts and ideas. We had the pleasure of welcoming 2 international students from Canada, they gave some interesting insights and contributions.  I am developing confidence in the online learning approach and hope this will continue throughout the course. Motivation has been difficult, adjusting to my new life under the pandemic lockdown. </a:t>
            </a:r>
            <a:endParaRPr lang="en-GB" sz="1200" kern="1200">
              <a:solidFill>
                <a:schemeClr val="tx1"/>
              </a:solidFill>
              <a:effectLst/>
              <a:latin typeface="+mn-lt"/>
              <a:ea typeface="+mn-ea"/>
              <a:cs typeface="+mn-cs"/>
            </a:endParaRPr>
          </a:p>
          <a:p>
            <a:endParaRPr lang="en-US">
              <a:cs typeface="Calibri"/>
            </a:endParaRPr>
          </a:p>
        </p:txBody>
      </p:sp>
      <p:sp>
        <p:nvSpPr>
          <p:cNvPr id="4" name="Slide Number Placeholder 3"/>
          <p:cNvSpPr>
            <a:spLocks noGrp="1"/>
          </p:cNvSpPr>
          <p:nvPr>
            <p:ph type="sldNum" sz="quarter" idx="5"/>
          </p:nvPr>
        </p:nvSpPr>
        <p:spPr/>
        <p:txBody>
          <a:bodyPr/>
          <a:lstStyle/>
          <a:p>
            <a:fld id="{2FA2E4A1-AF30-4C9F-AFF4-E23C36E69952}" type="slidenum">
              <a:rPr lang="en-GB"/>
              <a:t>3</a:t>
            </a:fld>
            <a:endParaRPr lang="en-GB"/>
          </a:p>
        </p:txBody>
      </p:sp>
    </p:spTree>
    <p:extLst>
      <p:ext uri="{BB962C8B-B14F-4D97-AF65-F5344CB8AC3E}">
        <p14:creationId xmlns:p14="http://schemas.microsoft.com/office/powerpoint/2010/main" val="2418967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Reflective practise in learning can be beneficial in looking objectively at situations   (Edinburgh, 2019)  propose that “Gibbs' Reflective Cycle was developed by Graham Gibbs in 1988 to give structure to learning from experiences.  It offers a framework for examining experiences, and given its cyclic nature lends itself particularly well to repeated experiences, allowing you to learn and plan from things that either went well or didn’t go well”.</a:t>
            </a:r>
          </a:p>
          <a:p>
            <a:r>
              <a:rPr lang="en-GB" sz="1200" kern="1200">
                <a:solidFill>
                  <a:schemeClr val="tx1"/>
                </a:solidFill>
                <a:effectLst/>
                <a:latin typeface="+mn-lt"/>
                <a:ea typeface="+mn-ea"/>
                <a:cs typeface="+mn-cs"/>
              </a:rPr>
              <a:t>In this reflection I shall aim the process at Assignment 1 which I was not able to complete. </a:t>
            </a:r>
          </a:p>
          <a:p>
            <a:r>
              <a:rPr lang="en-GB" sz="1200" u="sng" kern="1200">
                <a:solidFill>
                  <a:schemeClr val="tx1"/>
                </a:solidFill>
                <a:effectLst/>
                <a:latin typeface="+mn-lt"/>
                <a:ea typeface="+mn-ea"/>
                <a:cs typeface="+mn-cs"/>
              </a:rPr>
              <a:t>Description</a:t>
            </a:r>
            <a:r>
              <a:rPr lang="en-GB" sz="1200" kern="1200">
                <a:solidFill>
                  <a:schemeClr val="tx1"/>
                </a:solidFill>
                <a:effectLst/>
                <a:latin typeface="+mn-lt"/>
                <a:ea typeface="+mn-ea"/>
                <a:cs typeface="+mn-cs"/>
              </a:rPr>
              <a:t>. The module began and I missed a few lectures due to personal circumstances. I tried to catch up on Moodle and got back on track. Coronavirus brought lockdown and additional stress with home schooling my children. I was unable to complete assignment 1, due to time constraints and lack of equipment as there was 3 of us sharing a laptop. I was granted extenuating circumstances </a:t>
            </a:r>
          </a:p>
          <a:p>
            <a:r>
              <a:rPr lang="en-GB" sz="1200" u="sng" kern="1200">
                <a:solidFill>
                  <a:schemeClr val="tx1"/>
                </a:solidFill>
                <a:effectLst/>
                <a:latin typeface="+mn-lt"/>
                <a:ea typeface="+mn-ea"/>
                <a:cs typeface="+mn-cs"/>
              </a:rPr>
              <a:t>Feelings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 spent the first couple of weeks in lockdown completely overwhelmed. I worried I wouldn’t complete the assignment, every time I had opportunity I sat at the computer. It seemed as though I’d lost the ability to write. I was upset and felt that I was failing and angry as I had worked so hard up to this point. I did not cope well with my anxiety, which got progressively worse. I reached out to administration and tutors and asked for extenuating circumstances.</a:t>
            </a:r>
          </a:p>
          <a:p>
            <a:r>
              <a:rPr lang="en-GB" sz="1200" u="sng" kern="1200">
                <a:solidFill>
                  <a:schemeClr val="tx1"/>
                </a:solidFill>
                <a:effectLst/>
                <a:latin typeface="+mn-lt"/>
                <a:ea typeface="+mn-ea"/>
                <a:cs typeface="+mn-cs"/>
              </a:rPr>
              <a:t>Evaluation </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This is an experience; I and my fellow students have not witnessed in our lifetime. I could not make sense of my new situation; it was a little scary. Support was offered by our messenger group, where we reassured each other. </a:t>
            </a:r>
          </a:p>
          <a:p>
            <a:r>
              <a:rPr lang="en-GB" sz="1200" u="sng" kern="1200">
                <a:solidFill>
                  <a:schemeClr val="tx1"/>
                </a:solidFill>
                <a:effectLst/>
                <a:latin typeface="+mn-lt"/>
                <a:ea typeface="+mn-ea"/>
                <a:cs typeface="+mn-cs"/>
              </a:rPr>
              <a:t>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 feel I coped as well as I could given the circumstances. I was disappointed with myself, although reaching out for help gave me the breathing space I needed, in order to evaluate my new environment. This helped me to re-focus and continue with future assignments. Being able to focus on this assignment has given me an important purpose in this uncertain time. Conclusion and action plan would need careful consideration given the circumstances.</a:t>
            </a:r>
          </a:p>
          <a:p>
            <a:r>
              <a:rPr lang="en-GB" sz="1200" u="none" strike="noStrike"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r>
              <a:rPr lang="en-GB" sz="1200" u="none" strike="noStrike"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4</a:t>
            </a:fld>
            <a:endParaRPr lang="en-GB"/>
          </a:p>
        </p:txBody>
      </p:sp>
    </p:spTree>
    <p:extLst>
      <p:ext uri="{BB962C8B-B14F-4D97-AF65-F5344CB8AC3E}">
        <p14:creationId xmlns:p14="http://schemas.microsoft.com/office/powerpoint/2010/main" val="30366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Human resource management can be described as the act of supporting and managing individuals within and organisation. This requires managers to provide appropriate support and training. HR management adds value to businesses by delivering objectives and promoting effective people management. Recognising that people are the most important asset to a company is crucial and can have positive effects on productivity. Feeling valued and supported as an employee can have a profound effect, especially on the company’s public image.</a:t>
            </a:r>
          </a:p>
          <a:p>
            <a:r>
              <a:rPr lang="en-GB" sz="1200" kern="1200">
                <a:solidFill>
                  <a:schemeClr val="tx1"/>
                </a:solidFill>
                <a:effectLst/>
                <a:latin typeface="+mn-lt"/>
                <a:ea typeface="+mn-ea"/>
                <a:cs typeface="+mn-cs"/>
              </a:rPr>
              <a:t>(Christy &amp; Mullins, 2016) state that “It is people who are the organisation. It is important to recognise the main influences on behaviour in the work organisations, the effective management of the human resource and the nature of the people-organisation relationship”. It can be argued that some organisations have a HR department, however it is more for appearance, that it is effectively assisting employees. Indeed, (Castaneda &amp;  Toulson, 2013) propose that   “It is recognised and accepted by business leaders and academic scholars alike that people (human resources) are  an organisation’s most critical assets in the contemporary knowledge economy. While this may be true, this rhetoric is often not matched by the reality of employment practices related to this important yet ambiguous resource.”</a:t>
            </a: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5</a:t>
            </a:fld>
            <a:endParaRPr lang="en-GB"/>
          </a:p>
        </p:txBody>
      </p:sp>
    </p:spTree>
    <p:extLst>
      <p:ext uri="{BB962C8B-B14F-4D97-AF65-F5344CB8AC3E}">
        <p14:creationId xmlns:p14="http://schemas.microsoft.com/office/powerpoint/2010/main" val="3158486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Communication could possibly be one of the most important aspects of any working environment. It is important as almost every interaction involves communication. </a:t>
            </a:r>
          </a:p>
          <a:p>
            <a:r>
              <a:rPr lang="en-GB" sz="1200" kern="1200">
                <a:solidFill>
                  <a:schemeClr val="tx1"/>
                </a:solidFill>
                <a:effectLst/>
                <a:latin typeface="+mn-lt"/>
                <a:ea typeface="+mn-ea"/>
                <a:cs typeface="+mn-cs"/>
              </a:rPr>
              <a:t>( Liu, et al:, 2010) propose that “The quality of communication experienced by individuals plays a significant role in the outcomes of intercultural interactions, such as cross-border negotiations”. Effective communication develops relationships and trust, building relationships builds success. An important part of communication is reflective listening, this ensures people have understood correctly and in turn adds a feeling of value. Barriers to effective communication can fall into two main categories, Personal and physical. Aspects such as body language and gestures may be received differently by various cultures. It is important to consider the audience with which you are communicating. </a:t>
            </a: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6</a:t>
            </a:fld>
            <a:endParaRPr lang="en-GB"/>
          </a:p>
        </p:txBody>
      </p:sp>
    </p:spTree>
    <p:extLst>
      <p:ext uri="{BB962C8B-B14F-4D97-AF65-F5344CB8AC3E}">
        <p14:creationId xmlns:p14="http://schemas.microsoft.com/office/powerpoint/2010/main" val="3207660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There will undoubtedly be cultural considerations for organisations operating across continents.   </a:t>
            </a:r>
          </a:p>
          <a:p>
            <a:r>
              <a:rPr lang="en-GB" sz="1200" kern="1200">
                <a:solidFill>
                  <a:schemeClr val="tx1"/>
                </a:solidFill>
                <a:effectLst/>
                <a:latin typeface="+mn-lt"/>
                <a:ea typeface="+mn-ea"/>
                <a:cs typeface="+mn-cs"/>
              </a:rPr>
              <a:t>(Hooker, 2012) argues that “Despite the globalization of commerce, intercultural communication skills remain important in business, and may become even more so in an increasingly multi-polar world economy”. Cultural differences include religion, Ethics and values and social organisation. It could be easy to offend by not observing a cultural custom, this could have an effect on the success of an organisation. An understanding of all cultural differences it vital. Some countries require certain working times or time for prayer. Uniforms could differ greatly according to religious beliefs and values. Cultural differences are evolving, for example, non-binary, a wish not to be recognised by gender. ( Emanuel, 2009)  suggests that “Culture also varies from era to another, that’s why theoretical models in the field of conflict resolution and negotiation shift and change with time.</a:t>
            </a:r>
          </a:p>
          <a:p>
            <a:r>
              <a:rPr lang="en-GB" sz="1200" u="none" strike="noStrike"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7</a:t>
            </a:fld>
            <a:endParaRPr lang="en-GB"/>
          </a:p>
        </p:txBody>
      </p:sp>
    </p:spTree>
    <p:extLst>
      <p:ext uri="{BB962C8B-B14F-4D97-AF65-F5344CB8AC3E}">
        <p14:creationId xmlns:p14="http://schemas.microsoft.com/office/powerpoint/2010/main" val="398246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Every human organisation creates its own individual culture, which is unique. It is influenced by beliefs and assumptions. Adaptation is an important aspect of organisational culture. There are several different models including Charles Handy’s model of organisational culture. He proposed there were four types of culture. Power, Role, Task and Personal.</a:t>
            </a:r>
          </a:p>
          <a:p>
            <a:r>
              <a:rPr lang="en-GB" sz="1200" u="none" strike="noStrike" kern="1200">
                <a:solidFill>
                  <a:schemeClr val="tx1"/>
                </a:solidFill>
                <a:effectLst/>
                <a:latin typeface="+mn-lt"/>
                <a:ea typeface="+mn-ea"/>
                <a:cs typeface="+mn-cs"/>
              </a:rPr>
              <a:t> </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Edgar Schein’s, 2004 model displays what he proposes to be the three levels of organisational culture. The model has been described by using the shape of an iceberg. The smallest part at the top is what is described as the organisation’s artefacts. In other words what we see, the symbols of the organisation and what it stands for. What can be heard, felt and observed. The largest part of the iceberg, we cannot see as its underwater. This contains a further two sections, the organisation’s values and beliefs, and underlying assumptions. Values and beliefs are the companies mission statement beliefs and why the company behaves in the way it does. This can be very different experience when working within an organisation. Underlying assumptions are the perception of the organisation.</a:t>
            </a:r>
          </a:p>
          <a:p>
            <a:r>
              <a:rPr lang="en-GB" sz="1200" kern="1200">
                <a:solidFill>
                  <a:schemeClr val="tx1"/>
                </a:solidFill>
                <a:effectLst/>
                <a:latin typeface="+mn-lt"/>
                <a:ea typeface="+mn-ea"/>
                <a:cs typeface="+mn-cs"/>
              </a:rPr>
              <a:t>Both models have different interpretations.  ( </a:t>
            </a:r>
            <a:r>
              <a:rPr lang="en-GB" sz="1200" kern="1200" err="1">
                <a:solidFill>
                  <a:schemeClr val="tx1"/>
                </a:solidFill>
                <a:effectLst/>
                <a:latin typeface="+mn-lt"/>
                <a:ea typeface="+mn-ea"/>
                <a:cs typeface="+mn-cs"/>
              </a:rPr>
              <a:t>Cacciattolo</a:t>
            </a:r>
            <a:r>
              <a:rPr lang="en-GB" sz="1200" kern="1200">
                <a:solidFill>
                  <a:schemeClr val="tx1"/>
                </a:solidFill>
                <a:effectLst/>
                <a:latin typeface="+mn-lt"/>
                <a:ea typeface="+mn-ea"/>
                <a:cs typeface="+mn-cs"/>
              </a:rPr>
              <a:t>, 2014)  proposes that “Handy illustrated the fact that employees who are successful in an organisation with a particular culture, may not be so in another, whereas Schein defined culture as an entity which is nearly impossible to measure, study or change.     </a:t>
            </a: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8</a:t>
            </a:fld>
            <a:endParaRPr lang="en-GB"/>
          </a:p>
        </p:txBody>
      </p:sp>
    </p:spTree>
    <p:extLst>
      <p:ext uri="{BB962C8B-B14F-4D97-AF65-F5344CB8AC3E}">
        <p14:creationId xmlns:p14="http://schemas.microsoft.com/office/powerpoint/2010/main" val="1303833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Swot and Pestel are utilised by many organisations, determining factors that may have positive or adverse effects on business.</a:t>
            </a:r>
            <a:r>
              <a:rPr lang="en-GB" sz="1200" b="1" kern="1200">
                <a:solidFill>
                  <a:schemeClr val="tx1"/>
                </a:solidFill>
                <a:effectLst/>
                <a:latin typeface="+mn-lt"/>
                <a:ea typeface="+mn-ea"/>
                <a:cs typeface="+mn-cs"/>
              </a:rPr>
              <a:t> </a:t>
            </a:r>
            <a:r>
              <a:rPr lang="en-GB" sz="1200" kern="1200">
                <a:solidFill>
                  <a:schemeClr val="tx1"/>
                </a:solidFill>
                <a:effectLst/>
                <a:latin typeface="+mn-lt"/>
                <a:ea typeface="+mn-ea"/>
                <a:cs typeface="+mn-cs"/>
              </a:rPr>
              <a:t>Swot and pest impact HR practices, by identifying areas that may have an impact on employees. (</a:t>
            </a:r>
            <a:r>
              <a:rPr lang="en-GB" sz="1200" kern="1200" err="1">
                <a:solidFill>
                  <a:schemeClr val="tx1"/>
                </a:solidFill>
                <a:effectLst/>
                <a:latin typeface="+mn-lt"/>
                <a:ea typeface="+mn-ea"/>
                <a:cs typeface="+mn-cs"/>
              </a:rPr>
              <a:t>Saban</a:t>
            </a:r>
            <a:r>
              <a:rPr lang="en-GB" sz="1200" kern="1200">
                <a:solidFill>
                  <a:schemeClr val="tx1"/>
                </a:solidFill>
                <a:effectLst/>
                <a:latin typeface="+mn-lt"/>
                <a:ea typeface="+mn-ea"/>
                <a:cs typeface="+mn-cs"/>
              </a:rPr>
              <a:t> </a:t>
            </a:r>
            <a:r>
              <a:rPr lang="en-GB" sz="1200" kern="1200" err="1">
                <a:solidFill>
                  <a:schemeClr val="tx1"/>
                </a:solidFill>
                <a:effectLst/>
                <a:latin typeface="+mn-lt"/>
                <a:ea typeface="+mn-ea"/>
                <a:cs typeface="+mn-cs"/>
              </a:rPr>
              <a:t>Echdar</a:t>
            </a:r>
            <a:r>
              <a:rPr lang="en-GB" sz="1200" kern="1200">
                <a:solidFill>
                  <a:schemeClr val="tx1"/>
                </a:solidFill>
                <a:effectLst/>
                <a:latin typeface="+mn-lt"/>
                <a:ea typeface="+mn-ea"/>
                <a:cs typeface="+mn-cs"/>
              </a:rPr>
              <a:t>, 2013) studied the positive and negative effects of the internal and external environment on human capital development. Finding that the external environment had a positive effect on the implementation of HR, but no effect on employee’s progression, training and job satisfaction. On the contrary, the internal environment had positive and profound effect on HR planning and management, employee progression, satisfaction, performance and the development of human capital.</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 Organisations are not able to influence external factors. A good example of this applies to the Coronavirus. This will likely influence and change the direction of HR practises. Economically, socially, and politically, this threat could not have been anticipated and it is likely that HR Managers have had an increasing workload ensuring the wellbeing of employees. New processes and tools will be created, to assist in this unprecedented time.</a:t>
            </a:r>
          </a:p>
          <a:p>
            <a:r>
              <a:rPr lang="en-GB" sz="1200" kern="1200">
                <a:solidFill>
                  <a:schemeClr val="tx1"/>
                </a:solidFill>
                <a:effectLst/>
                <a:latin typeface="+mn-lt"/>
                <a:ea typeface="+mn-ea"/>
                <a:cs typeface="+mn-cs"/>
              </a:rPr>
              <a:t>   (Coronavirus (COVID-19) advice for UK employers, 2020) state that “Employees’ health, safety and well-being during this pandemic should be paramount. Employers have a statutory duty of care for people’s health and safety, and to provide a safe place to work, but there’s also a strong moral responsibility to ensure that employees feel safe and secure in their employment”. </a:t>
            </a: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9</a:t>
            </a:fld>
            <a:endParaRPr lang="en-GB"/>
          </a:p>
        </p:txBody>
      </p:sp>
    </p:spTree>
    <p:extLst>
      <p:ext uri="{BB962C8B-B14F-4D97-AF65-F5344CB8AC3E}">
        <p14:creationId xmlns:p14="http://schemas.microsoft.com/office/powerpoint/2010/main" val="854403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Customers expect companies to behave ethically in their practises. Where greenwashing was once difficult to prove, developments in technology have changed this. Customers are able to research and dispute claims through social media platforms. This somewhat holds organisations accountable for their practises.  ( Delmas &amp; </a:t>
            </a:r>
            <a:r>
              <a:rPr lang="en-GB" sz="1200" kern="1200" err="1">
                <a:solidFill>
                  <a:schemeClr val="tx1"/>
                </a:solidFill>
                <a:effectLst/>
                <a:latin typeface="+mn-lt"/>
                <a:ea typeface="+mn-ea"/>
                <a:cs typeface="+mn-cs"/>
              </a:rPr>
              <a:t>Burbano</a:t>
            </a:r>
            <a:r>
              <a:rPr lang="en-GB" sz="1200" kern="1200">
                <a:solidFill>
                  <a:schemeClr val="tx1"/>
                </a:solidFill>
                <a:effectLst/>
                <a:latin typeface="+mn-lt"/>
                <a:ea typeface="+mn-ea"/>
                <a:cs typeface="+mn-cs"/>
              </a:rPr>
              <a:t>, 2011) argue that “More and more firms are engaging in greenwashing, misleading consumers about their environmental performance or the environmental benefits of a product or service.”.  However, this is likely to have changed since 2011. Organisations have an obligation to how it treats is employees, suppliers and customers. (Branco &amp; Rodrigues, 2006) suggest that “The notion of corporate social responsibility (CSR)is related to ethical and moral issues concerning corporate decision-making and behaviour”.</a:t>
            </a:r>
          </a:p>
          <a:p>
            <a:r>
              <a:rPr lang="en-GB" sz="1200" kern="120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5"/>
          </p:nvPr>
        </p:nvSpPr>
        <p:spPr/>
        <p:txBody>
          <a:bodyPr/>
          <a:lstStyle/>
          <a:p>
            <a:fld id="{2FA2E4A1-AF30-4C9F-AFF4-E23C36E69952}" type="slidenum">
              <a:rPr lang="en-GB" smtClean="0"/>
              <a:t>10</a:t>
            </a:fld>
            <a:endParaRPr lang="en-GB"/>
          </a:p>
        </p:txBody>
      </p:sp>
    </p:spTree>
    <p:extLst>
      <p:ext uri="{BB962C8B-B14F-4D97-AF65-F5344CB8AC3E}">
        <p14:creationId xmlns:p14="http://schemas.microsoft.com/office/powerpoint/2010/main" val="2033212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png"/><Relationship Id="rId18" Type="http://schemas.openxmlformats.org/officeDocument/2006/relationships/diagramData" Target="../diagrams/data1.xml"/><Relationship Id="rId3" Type="http://schemas.openxmlformats.org/officeDocument/2006/relationships/slideLayout" Target="../slideLayouts/slideLayout7.xml"/><Relationship Id="rId21" Type="http://schemas.openxmlformats.org/officeDocument/2006/relationships/diagramColors" Target="../diagrams/colors1.xml"/><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6.svg"/><Relationship Id="rId2" Type="http://schemas.openxmlformats.org/officeDocument/2006/relationships/audio" Target="../media/media2.m4a"/><Relationship Id="rId16" Type="http://schemas.openxmlformats.org/officeDocument/2006/relationships/image" Target="../media/image15.png"/><Relationship Id="rId20" Type="http://schemas.openxmlformats.org/officeDocument/2006/relationships/diagramQuickStyle" Target="../diagrams/quickStyle1.xml"/><Relationship Id="rId1" Type="http://schemas.microsoft.com/office/2007/relationships/media" Target="../media/media2.m4a"/><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3.png"/><Relationship Id="rId10" Type="http://schemas.openxmlformats.org/officeDocument/2006/relationships/image" Target="../media/image9.svg"/><Relationship Id="rId19" Type="http://schemas.openxmlformats.org/officeDocument/2006/relationships/diagramLayout" Target="../diagrams/layout1.xml"/><Relationship Id="rId4" Type="http://schemas.openxmlformats.org/officeDocument/2006/relationships/notesSlide" Target="../notesSlides/notesSlide2.xml"/><Relationship Id="rId9" Type="http://schemas.openxmlformats.org/officeDocument/2006/relationships/image" Target="../media/image8.png"/><Relationship Id="rId14" Type="http://schemas.openxmlformats.org/officeDocument/2006/relationships/image" Target="../media/image13.svg"/><Relationship Id="rId22"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9.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32.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3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4237" y="914400"/>
            <a:ext cx="3657600" cy="2887579"/>
          </a:xfrm>
        </p:spPr>
        <p:txBody>
          <a:bodyPr vert="horz" lIns="91440" tIns="45720" rIns="91440" bIns="45720" rtlCol="0">
            <a:normAutofit/>
          </a:bodyPr>
          <a:lstStyle/>
          <a:p>
            <a:r>
              <a:rPr lang="en-GB" sz="3700" b="1">
                <a:solidFill>
                  <a:srgbClr val="FFFFFF"/>
                </a:solidFill>
                <a:latin typeface="Arial"/>
                <a:cs typeface="Calibri Light"/>
              </a:rPr>
              <a:t>The Intercultural Workplace</a:t>
            </a:r>
            <a:br>
              <a:rPr lang="en-GB" sz="3700" b="1">
                <a:latin typeface="Arial"/>
                <a:cs typeface="Calibri Light"/>
              </a:rPr>
            </a:br>
            <a:r>
              <a:rPr lang="en-GB" sz="3700" b="1">
                <a:solidFill>
                  <a:srgbClr val="FFFFFF"/>
                </a:solidFill>
                <a:latin typeface="Arial"/>
                <a:cs typeface="Calibri Light"/>
              </a:rPr>
              <a:t>BMSP5002 </a:t>
            </a:r>
            <a:br>
              <a:rPr lang="en-GB" sz="3700" b="1">
                <a:latin typeface="Calibri"/>
                <a:cs typeface="Calibri Light"/>
              </a:rPr>
            </a:br>
            <a:endParaRPr lang="en-GB" sz="3700" b="1">
              <a:solidFill>
                <a:srgbClr val="FFFFFF"/>
              </a:solidFill>
              <a:latin typeface="Calibri"/>
              <a:cs typeface="Calibri Light"/>
            </a:endParaRPr>
          </a:p>
        </p:txBody>
      </p:sp>
      <p:sp>
        <p:nvSpPr>
          <p:cNvPr id="3" name="Subtitle 2"/>
          <p:cNvSpPr>
            <a:spLocks noGrp="1"/>
          </p:cNvSpPr>
          <p:nvPr>
            <p:ph type="subTitle" idx="1"/>
          </p:nvPr>
        </p:nvSpPr>
        <p:spPr>
          <a:xfrm>
            <a:off x="674237" y="4170501"/>
            <a:ext cx="3657600" cy="1525597"/>
          </a:xfrm>
        </p:spPr>
        <p:txBody>
          <a:bodyPr vert="horz" lIns="91440" tIns="45720" rIns="91440" bIns="45720" rtlCol="0">
            <a:normAutofit/>
          </a:bodyPr>
          <a:lstStyle/>
          <a:p>
            <a:r>
              <a:rPr lang="en-GB" sz="2000">
                <a:solidFill>
                  <a:srgbClr val="FFFFFF"/>
                </a:solidFill>
                <a:latin typeface="Arial"/>
                <a:cs typeface="Calibri"/>
              </a:rPr>
              <a:t>Natalie Male 1702161</a:t>
            </a:r>
          </a:p>
          <a:p>
            <a:r>
              <a:rPr lang="en-GB" sz="2000">
                <a:solidFill>
                  <a:srgbClr val="FFFFFF"/>
                </a:solidFill>
                <a:latin typeface="Arial"/>
                <a:cs typeface="Calibri"/>
              </a:rPr>
              <a:t>Tutor: Glenn Behenna </a:t>
            </a:r>
          </a:p>
        </p:txBody>
      </p:sp>
      <p:cxnSp>
        <p:nvCxnSpPr>
          <p:cNvPr id="53" name="Straight Connector 5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oy&#10;&#10;Description generated with very high confidence">
            <a:extLst>
              <a:ext uri="{FF2B5EF4-FFF2-40B4-BE49-F238E27FC236}">
                <a16:creationId xmlns:a16="http://schemas.microsoft.com/office/drawing/2014/main" id="{F4553B40-B95C-42B2-863A-46A5A41A88BE}"/>
              </a:ext>
            </a:extLst>
          </p:cNvPr>
          <p:cNvPicPr>
            <a:picLocks noChangeAspect="1"/>
          </p:cNvPicPr>
          <p:nvPr/>
        </p:nvPicPr>
        <p:blipFill rotWithShape="1">
          <a:blip r:embed="rId2"/>
          <a:srcRect t="3784" b="14988"/>
          <a:stretch/>
        </p:blipFill>
        <p:spPr>
          <a:xfrm>
            <a:off x="5153822" y="1589776"/>
            <a:ext cx="6553545" cy="36863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DAEB-81A6-4C2D-BB6D-0956C10F51E7}"/>
              </a:ext>
            </a:extLst>
          </p:cNvPr>
          <p:cNvSpPr>
            <a:spLocks noGrp="1"/>
          </p:cNvSpPr>
          <p:nvPr>
            <p:ph type="title"/>
          </p:nvPr>
        </p:nvSpPr>
        <p:spPr>
          <a:xfrm>
            <a:off x="1850923" y="438867"/>
            <a:ext cx="10515600" cy="1325563"/>
          </a:xfrm>
        </p:spPr>
        <p:txBody>
          <a:bodyPr/>
          <a:lstStyle/>
          <a:p>
            <a:br>
              <a:rPr lang="en-GB"/>
            </a:br>
            <a:endParaRPr lang="en-GB"/>
          </a:p>
        </p:txBody>
      </p:sp>
      <p:pic>
        <p:nvPicPr>
          <p:cNvPr id="8" name="Picture 7" descr="A screenshot of a cell phone&#10;&#10;Description automatically generated">
            <a:extLst>
              <a:ext uri="{FF2B5EF4-FFF2-40B4-BE49-F238E27FC236}">
                <a16:creationId xmlns:a16="http://schemas.microsoft.com/office/drawing/2014/main" id="{7E4402F6-E7D2-4ED1-8FA8-7E1E1D05F3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7349" y="769117"/>
            <a:ext cx="9517420" cy="5786087"/>
          </a:xfrm>
          <a:prstGeom prst="rect">
            <a:avLst/>
          </a:prstGeom>
        </p:spPr>
      </p:pic>
      <p:pic>
        <p:nvPicPr>
          <p:cNvPr id="4" name="Audio 3">
            <a:hlinkClick r:id="" action="ppaction://media"/>
            <a:extLst>
              <a:ext uri="{FF2B5EF4-FFF2-40B4-BE49-F238E27FC236}">
                <a16:creationId xmlns:a16="http://schemas.microsoft.com/office/drawing/2014/main" id="{C3A8F60A-EC6C-4AEB-8B69-3783B6BD1E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71158189"/>
      </p:ext>
    </p:extLst>
  </p:cSld>
  <p:clrMapOvr>
    <a:masterClrMapping/>
  </p:clrMapOvr>
  <mc:AlternateContent xmlns:mc="http://schemas.openxmlformats.org/markup-compatibility/2006">
    <mc:Choice xmlns:p14="http://schemas.microsoft.com/office/powerpoint/2010/main" Requires="p14">
      <p:transition spd="slow" p14:dur="2000" advTm="14635"/>
    </mc:Choice>
    <mc:Fallback>
      <p:transition spd="slow" advTm="1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C5C6-CC44-4818-AA5E-529C00C5DD2C}"/>
              </a:ext>
            </a:extLst>
          </p:cNvPr>
          <p:cNvSpPr>
            <a:spLocks noGrp="1"/>
          </p:cNvSpPr>
          <p:nvPr>
            <p:ph type="title" idx="4294967295"/>
          </p:nvPr>
        </p:nvSpPr>
        <p:spPr>
          <a:xfrm>
            <a:off x="7315207" y="447274"/>
            <a:ext cx="5088828" cy="1735779"/>
          </a:xfrm>
        </p:spPr>
        <p:txBody>
          <a:bodyPr vert="horz" lIns="91440" tIns="45720" rIns="91440" bIns="45720" rtlCol="0" anchor="ctr">
            <a:normAutofit/>
          </a:bodyPr>
          <a:lstStyle/>
          <a:p>
            <a:r>
              <a:rPr lang="en-US" sz="3600" b="1" kern="1200">
                <a:solidFill>
                  <a:schemeClr val="tx1"/>
                </a:solidFill>
                <a:latin typeface="+mj-lt"/>
                <a:ea typeface="+mj-ea"/>
                <a:cs typeface="+mj-cs"/>
              </a:rPr>
              <a:t>My Learning experience </a:t>
            </a:r>
          </a:p>
        </p:txBody>
      </p:sp>
      <p:pic>
        <p:nvPicPr>
          <p:cNvPr id="190" name="Graphic 190" descr="Open book">
            <a:extLst>
              <a:ext uri="{FF2B5EF4-FFF2-40B4-BE49-F238E27FC236}">
                <a16:creationId xmlns:a16="http://schemas.microsoft.com/office/drawing/2014/main" id="{79AF6501-1F7D-4FC7-B0D9-B898C965DC1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7261" y="375320"/>
            <a:ext cx="3848658" cy="3848658"/>
          </a:xfrm>
          <a:prstGeom prst="rect">
            <a:avLst/>
          </a:prstGeom>
        </p:spPr>
      </p:pic>
      <p:pic>
        <p:nvPicPr>
          <p:cNvPr id="1607" name="Graphic 1607" descr="Classroom">
            <a:extLst>
              <a:ext uri="{FF2B5EF4-FFF2-40B4-BE49-F238E27FC236}">
                <a16:creationId xmlns:a16="http://schemas.microsoft.com/office/drawing/2014/main" id="{68AF4FAD-9123-486D-AED5-B88BA504DA4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391706" y="375320"/>
            <a:ext cx="1657612" cy="1657612"/>
          </a:xfrm>
          <a:prstGeom prst="rect">
            <a:avLst/>
          </a:prstGeom>
        </p:spPr>
      </p:pic>
      <p:pic>
        <p:nvPicPr>
          <p:cNvPr id="1605" name="Graphic 1605" descr="Computer">
            <a:extLst>
              <a:ext uri="{FF2B5EF4-FFF2-40B4-BE49-F238E27FC236}">
                <a16:creationId xmlns:a16="http://schemas.microsoft.com/office/drawing/2014/main" id="{5344F597-D014-48D4-81C3-0F10E1F5B5F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317111" y="2424609"/>
            <a:ext cx="1799367" cy="1799367"/>
          </a:xfrm>
          <a:prstGeom prst="rect">
            <a:avLst/>
          </a:prstGeom>
        </p:spPr>
      </p:pic>
      <p:pic>
        <p:nvPicPr>
          <p:cNvPr id="1601" name="Graphic 1601" descr="Questions">
            <a:extLst>
              <a:ext uri="{FF2B5EF4-FFF2-40B4-BE49-F238E27FC236}">
                <a16:creationId xmlns:a16="http://schemas.microsoft.com/office/drawing/2014/main" id="{6E343FA5-E799-4036-800A-61B52D83916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07076" y="4911833"/>
            <a:ext cx="1448019" cy="1448019"/>
          </a:xfrm>
          <a:prstGeom prst="rect">
            <a:avLst/>
          </a:prstGeom>
        </p:spPr>
      </p:pic>
      <p:pic>
        <p:nvPicPr>
          <p:cNvPr id="1603" name="Graphic 1603" descr="Hero Female">
            <a:extLst>
              <a:ext uri="{FF2B5EF4-FFF2-40B4-BE49-F238E27FC236}">
                <a16:creationId xmlns:a16="http://schemas.microsoft.com/office/drawing/2014/main" id="{1BEC9A3F-D116-47DF-B659-8739775BD06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761748" y="4911833"/>
            <a:ext cx="1448024" cy="1448024"/>
          </a:xfrm>
          <a:prstGeom prst="rect">
            <a:avLst/>
          </a:prstGeom>
        </p:spPr>
      </p:pic>
      <p:pic>
        <p:nvPicPr>
          <p:cNvPr id="1644" name="Picture 1644" descr="A picture containing drawing&#10;&#10;Description generated with very high confidence">
            <a:extLst>
              <a:ext uri="{FF2B5EF4-FFF2-40B4-BE49-F238E27FC236}">
                <a16:creationId xmlns:a16="http://schemas.microsoft.com/office/drawing/2014/main" id="{5F58B7DE-8A52-4D93-891D-7F85B9F3AC3F}"/>
              </a:ext>
            </a:extLst>
          </p:cNvPr>
          <p:cNvPicPr>
            <a:picLocks noChangeAspect="1"/>
          </p:cNvPicPr>
          <p:nvPr/>
        </p:nvPicPr>
        <p:blipFill rotWithShape="1">
          <a:blip r:embed="rId15"/>
          <a:srcRect t="2485"/>
          <a:stretch/>
        </p:blipFill>
        <p:spPr>
          <a:xfrm>
            <a:off x="5481972" y="4912224"/>
            <a:ext cx="1484517" cy="1447628"/>
          </a:xfrm>
          <a:prstGeom prst="rect">
            <a:avLst/>
          </a:prstGeom>
        </p:spPr>
      </p:pic>
      <p:cxnSp>
        <p:nvCxnSpPr>
          <p:cNvPr id="1647" name="Straight Connector 191">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653" name="Straight Connector 192">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09" name="Graphic 1609" descr="Graduation cap">
            <a:extLst>
              <a:ext uri="{FF2B5EF4-FFF2-40B4-BE49-F238E27FC236}">
                <a16:creationId xmlns:a16="http://schemas.microsoft.com/office/drawing/2014/main" id="{FA14AD40-E2D7-4D78-AC88-2111821D2BEC}"/>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58372" y="5548085"/>
            <a:ext cx="832757" cy="796472"/>
          </a:xfrm>
          <a:prstGeom prst="rect">
            <a:avLst/>
          </a:prstGeom>
        </p:spPr>
      </p:pic>
      <p:graphicFrame>
        <p:nvGraphicFramePr>
          <p:cNvPr id="174" name="Diagram 174">
            <a:extLst>
              <a:ext uri="{FF2B5EF4-FFF2-40B4-BE49-F238E27FC236}">
                <a16:creationId xmlns:a16="http://schemas.microsoft.com/office/drawing/2014/main" id="{4EDB352D-74FD-4B55-9161-418D9D4C5B43}"/>
              </a:ext>
            </a:extLst>
          </p:cNvPr>
          <p:cNvGraphicFramePr/>
          <p:nvPr>
            <p:extLst>
              <p:ext uri="{D42A27DB-BD31-4B8C-83A1-F6EECF244321}">
                <p14:modId xmlns:p14="http://schemas.microsoft.com/office/powerpoint/2010/main" val="2897845674"/>
              </p:ext>
            </p:extLst>
          </p:nvPr>
        </p:nvGraphicFramePr>
        <p:xfrm>
          <a:off x="8017254" y="2274491"/>
          <a:ext cx="3336546" cy="3902472"/>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pic>
        <p:nvPicPr>
          <p:cNvPr id="5" name="Audio 4">
            <a:hlinkClick r:id="" action="ppaction://media"/>
            <a:extLst>
              <a:ext uri="{FF2B5EF4-FFF2-40B4-BE49-F238E27FC236}">
                <a16:creationId xmlns:a16="http://schemas.microsoft.com/office/drawing/2014/main" id="{478A78AF-A79A-4C88-A123-F04BB6CB25D9}"/>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2138341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248"/>
    </mc:Choice>
    <mc:Fallback>
      <p:transition spd="slow" advTm="63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DDB6A-9D62-4FFB-8A2F-7974A48A2023}"/>
              </a:ext>
            </a:extLst>
          </p:cNvPr>
          <p:cNvSpPr>
            <a:spLocks noGrp="1"/>
          </p:cNvSpPr>
          <p:nvPr>
            <p:ph type="title"/>
          </p:nvPr>
        </p:nvSpPr>
        <p:spPr>
          <a:xfrm>
            <a:off x="594360" y="637125"/>
            <a:ext cx="3802276" cy="5370483"/>
          </a:xfrm>
        </p:spPr>
        <p:txBody>
          <a:bodyPr vert="horz" lIns="91440" tIns="45720" rIns="91440" bIns="45720" rtlCol="0" anchor="ctr">
            <a:normAutofit/>
          </a:bodyPr>
          <a:lstStyle/>
          <a:p>
            <a:r>
              <a:rPr lang="en-US" sz="3700" kern="1200">
                <a:solidFill>
                  <a:schemeClr val="bg1"/>
                </a:solidFill>
                <a:latin typeface="+mj-lt"/>
                <a:ea typeface="+mj-ea"/>
                <a:cs typeface="+mj-cs"/>
              </a:rPr>
              <a:t>Gibbs Reflective cycle </a:t>
            </a:r>
            <a:br>
              <a:rPr lang="en-US" sz="3700" kern="1200">
                <a:solidFill>
                  <a:schemeClr val="bg1"/>
                </a:solidFill>
                <a:latin typeface="+mj-lt"/>
                <a:ea typeface="+mj-ea"/>
                <a:cs typeface="+mj-cs"/>
              </a:rPr>
            </a:br>
            <a:br>
              <a:rPr lang="en-US" sz="3700" kern="1200">
                <a:solidFill>
                  <a:schemeClr val="bg1"/>
                </a:solidFill>
                <a:latin typeface="+mj-lt"/>
                <a:ea typeface="+mj-ea"/>
                <a:cs typeface="+mj-cs"/>
              </a:rPr>
            </a:br>
            <a:r>
              <a:rPr lang="en-US" sz="3700" kern="1200">
                <a:solidFill>
                  <a:schemeClr val="bg1"/>
                </a:solidFill>
                <a:latin typeface="+mj-lt"/>
                <a:ea typeface="+mj-ea"/>
                <a:cs typeface="+mj-cs"/>
              </a:rPr>
              <a:t>              </a:t>
            </a:r>
            <a:br>
              <a:rPr lang="en-US" sz="3700" kern="1200">
                <a:solidFill>
                  <a:schemeClr val="bg1"/>
                </a:solidFill>
                <a:latin typeface="+mj-lt"/>
                <a:ea typeface="+mj-ea"/>
                <a:cs typeface="+mj-cs"/>
              </a:rPr>
            </a:br>
            <a:r>
              <a:rPr lang="en-US" sz="3700" kern="1200">
                <a:solidFill>
                  <a:schemeClr val="bg1"/>
                </a:solidFill>
                <a:latin typeface="+mj-lt"/>
                <a:ea typeface="+mj-ea"/>
                <a:cs typeface="+mj-cs"/>
              </a:rPr>
              <a:t>                        </a:t>
            </a:r>
            <a:br>
              <a:rPr lang="en-US" sz="3700" kern="1200">
                <a:solidFill>
                  <a:schemeClr val="bg1"/>
                </a:solidFill>
                <a:latin typeface="+mj-lt"/>
                <a:ea typeface="+mj-ea"/>
                <a:cs typeface="+mj-cs"/>
              </a:rPr>
            </a:br>
            <a:r>
              <a:rPr lang="en-US" sz="3700" kern="1200">
                <a:solidFill>
                  <a:schemeClr val="bg1"/>
                </a:solidFill>
                <a:latin typeface="+mj-lt"/>
                <a:ea typeface="+mj-ea"/>
                <a:cs typeface="+mj-cs"/>
              </a:rPr>
              <a:t>  </a:t>
            </a:r>
            <a:br>
              <a:rPr lang="en-US" sz="3700" kern="1200">
                <a:solidFill>
                  <a:schemeClr val="bg1"/>
                </a:solidFill>
                <a:latin typeface="+mj-lt"/>
                <a:ea typeface="+mj-ea"/>
                <a:cs typeface="+mj-cs"/>
              </a:rPr>
            </a:br>
            <a:br>
              <a:rPr lang="en-US" sz="3700" kern="1200">
                <a:solidFill>
                  <a:schemeClr val="bg1"/>
                </a:solidFill>
                <a:latin typeface="+mj-lt"/>
                <a:ea typeface="+mj-ea"/>
                <a:cs typeface="+mj-cs"/>
              </a:rPr>
            </a:br>
            <a:br>
              <a:rPr lang="en-US" sz="3700" kern="1200">
                <a:solidFill>
                  <a:schemeClr val="bg1"/>
                </a:solidFill>
                <a:latin typeface="+mj-lt"/>
                <a:ea typeface="+mj-ea"/>
                <a:cs typeface="+mj-cs"/>
              </a:rPr>
            </a:br>
            <a:br>
              <a:rPr lang="en-US" sz="3700" kern="1200">
                <a:solidFill>
                  <a:schemeClr val="bg1"/>
                </a:solidFill>
                <a:latin typeface="+mj-lt"/>
                <a:ea typeface="+mj-ea"/>
                <a:cs typeface="+mj-cs"/>
              </a:rPr>
            </a:br>
            <a:endParaRPr lang="en-US" sz="3700" kern="1200">
              <a:solidFill>
                <a:schemeClr val="bg1"/>
              </a:solidFill>
              <a:latin typeface="+mj-lt"/>
              <a:ea typeface="+mj-ea"/>
              <a:cs typeface="+mj-cs"/>
            </a:endParaRPr>
          </a:p>
        </p:txBody>
      </p:sp>
      <p:graphicFrame>
        <p:nvGraphicFramePr>
          <p:cNvPr id="3" name="Diagram 2">
            <a:extLst>
              <a:ext uri="{FF2B5EF4-FFF2-40B4-BE49-F238E27FC236}">
                <a16:creationId xmlns:a16="http://schemas.microsoft.com/office/drawing/2014/main" id="{15A339D2-F005-4A33-BE51-DAAEB453705E}"/>
              </a:ext>
            </a:extLst>
          </p:cNvPr>
          <p:cNvGraphicFramePr/>
          <p:nvPr>
            <p:extLst>
              <p:ext uri="{D42A27DB-BD31-4B8C-83A1-F6EECF244321}">
                <p14:modId xmlns:p14="http://schemas.microsoft.com/office/powerpoint/2010/main" val="2667176389"/>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6" name="Arrow: Down 35">
            <a:extLst>
              <a:ext uri="{FF2B5EF4-FFF2-40B4-BE49-F238E27FC236}">
                <a16:creationId xmlns:a16="http://schemas.microsoft.com/office/drawing/2014/main" id="{3B50FF33-A228-495B-B32D-4502C0C06E31}"/>
              </a:ext>
            </a:extLst>
          </p:cNvPr>
          <p:cNvSpPr/>
          <p:nvPr/>
        </p:nvSpPr>
        <p:spPr>
          <a:xfrm>
            <a:off x="5385816" y="969264"/>
            <a:ext cx="192024" cy="356616"/>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Down 37">
            <a:extLst>
              <a:ext uri="{FF2B5EF4-FFF2-40B4-BE49-F238E27FC236}">
                <a16:creationId xmlns:a16="http://schemas.microsoft.com/office/drawing/2014/main" id="{F59B2BEF-94DC-4C7E-AE40-792B5911135C}"/>
              </a:ext>
            </a:extLst>
          </p:cNvPr>
          <p:cNvSpPr/>
          <p:nvPr/>
        </p:nvSpPr>
        <p:spPr>
          <a:xfrm>
            <a:off x="5426964" y="1991553"/>
            <a:ext cx="192024" cy="356616"/>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Down 38">
            <a:extLst>
              <a:ext uri="{FF2B5EF4-FFF2-40B4-BE49-F238E27FC236}">
                <a16:creationId xmlns:a16="http://schemas.microsoft.com/office/drawing/2014/main" id="{9CFC4A61-F5B4-4426-8371-07720B26B43E}"/>
              </a:ext>
            </a:extLst>
          </p:cNvPr>
          <p:cNvSpPr/>
          <p:nvPr/>
        </p:nvSpPr>
        <p:spPr>
          <a:xfrm>
            <a:off x="5426964" y="3013842"/>
            <a:ext cx="192024" cy="356616"/>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Down 39">
            <a:extLst>
              <a:ext uri="{FF2B5EF4-FFF2-40B4-BE49-F238E27FC236}">
                <a16:creationId xmlns:a16="http://schemas.microsoft.com/office/drawing/2014/main" id="{4EBF90CD-078A-42A6-B5F9-F6C61D7EA4B8}"/>
              </a:ext>
            </a:extLst>
          </p:cNvPr>
          <p:cNvSpPr/>
          <p:nvPr/>
        </p:nvSpPr>
        <p:spPr>
          <a:xfrm>
            <a:off x="5431536" y="3976695"/>
            <a:ext cx="192024" cy="356616"/>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Down 40">
            <a:extLst>
              <a:ext uri="{FF2B5EF4-FFF2-40B4-BE49-F238E27FC236}">
                <a16:creationId xmlns:a16="http://schemas.microsoft.com/office/drawing/2014/main" id="{64E90993-F6AA-4AC5-AA49-E5D67585354F}"/>
              </a:ext>
            </a:extLst>
          </p:cNvPr>
          <p:cNvSpPr/>
          <p:nvPr/>
        </p:nvSpPr>
        <p:spPr>
          <a:xfrm>
            <a:off x="5426964" y="4998984"/>
            <a:ext cx="192024" cy="356616"/>
          </a:xfrm>
          <a:prstGeom prst="downArrow">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0421A72D-55B2-43D2-A931-05449B46802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219488271"/>
      </p:ext>
    </p:extLst>
  </p:cSld>
  <p:clrMapOvr>
    <a:masterClrMapping/>
  </p:clrMapOvr>
  <mc:AlternateContent xmlns:mc="http://schemas.openxmlformats.org/markup-compatibility/2006">
    <mc:Choice xmlns:p14="http://schemas.microsoft.com/office/powerpoint/2010/main" Requires="p14">
      <p:transition spd="slow" p14:dur="2000" advTm="123883"/>
    </mc:Choice>
    <mc:Fallback>
      <p:transition spd="slow" advTm="123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E208D-0DA7-4CDA-B8C9-6B7EF9B3C00C}"/>
              </a:ext>
            </a:extLst>
          </p:cNvPr>
          <p:cNvSpPr>
            <a:spLocks noGrp="1"/>
          </p:cNvSpPr>
          <p:nvPr>
            <p:ph type="title"/>
          </p:nvPr>
        </p:nvSpPr>
        <p:spPr>
          <a:xfrm>
            <a:off x="1382597" y="3679987"/>
            <a:ext cx="9426806" cy="1424410"/>
          </a:xfrm>
        </p:spPr>
        <p:txBody>
          <a:bodyPr vert="horz" lIns="91440" tIns="45720" rIns="91440" bIns="45720" rtlCol="0" anchor="b">
            <a:normAutofit/>
          </a:bodyPr>
          <a:lstStyle/>
          <a:p>
            <a:pPr algn="ctr"/>
            <a:r>
              <a:rPr lang="en-US" sz="5600"/>
              <a:t>Human resource management </a:t>
            </a:r>
          </a:p>
        </p:txBody>
      </p:sp>
      <p:grpSp>
        <p:nvGrpSpPr>
          <p:cNvPr id="22" name="Group 21">
            <a:extLst>
              <a:ext uri="{FF2B5EF4-FFF2-40B4-BE49-F238E27FC236}">
                <a16:creationId xmlns:a16="http://schemas.microsoft.com/office/drawing/2014/main" id="{A593CEE4-E162-4607-B41F-8B5C94E932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40045" y="919232"/>
            <a:ext cx="3111910" cy="2465933"/>
            <a:chOff x="7807230" y="2012810"/>
            <a:chExt cx="3251252" cy="3459865"/>
          </a:xfrm>
        </p:grpSpPr>
        <p:sp>
          <p:nvSpPr>
            <p:cNvPr id="23" name="Rectangle 22">
              <a:extLst>
                <a:ext uri="{FF2B5EF4-FFF2-40B4-BE49-F238E27FC236}">
                  <a16:creationId xmlns:a16="http://schemas.microsoft.com/office/drawing/2014/main" id="{97E1F1E4-E1B9-4F6B-8BBD-652E55B3C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E1974EC-8A03-40D1-9A4E-9F2ABEF0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4C4C4C"/>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2DAED695-BDE2-495D-B051-6580B9117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692" y="1077778"/>
            <a:ext cx="2790616" cy="2148840"/>
          </a:xfrm>
          <a:prstGeom prst="rect">
            <a:avLst/>
          </a:prstGeom>
          <a:solidFill>
            <a:srgbClr val="FFFFFE"/>
          </a:solidFill>
          <a:ln w="6350">
            <a:solidFill>
              <a:srgbClr val="E7E6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19AD3C8-2A74-438D-A560-D1369A23E073}"/>
              </a:ext>
            </a:extLst>
          </p:cNvPr>
          <p:cNvPicPr>
            <a:picLocks noChangeAspect="1"/>
          </p:cNvPicPr>
          <p:nvPr/>
        </p:nvPicPr>
        <p:blipFill rotWithShape="1">
          <a:blip r:embed="rId5">
            <a:extLst>
              <a:ext uri="{28A0092B-C50C-407E-A947-70E740481C1C}">
                <a14:useLocalDpi xmlns:a14="http://schemas.microsoft.com/office/drawing/2010/main" val="0"/>
              </a:ext>
            </a:extLst>
          </a:blip>
          <a:srcRect t="4398" r="2" b="14984"/>
          <a:stretch/>
        </p:blipFill>
        <p:spPr>
          <a:xfrm>
            <a:off x="4861560" y="1237798"/>
            <a:ext cx="2468880" cy="1828800"/>
          </a:xfrm>
          <a:prstGeom prst="rect">
            <a:avLst/>
          </a:prstGeom>
        </p:spPr>
      </p:pic>
      <p:cxnSp>
        <p:nvCxnSpPr>
          <p:cNvPr id="28" name="Straight Connector 27">
            <a:extLst>
              <a:ext uri="{FF2B5EF4-FFF2-40B4-BE49-F238E27FC236}">
                <a16:creationId xmlns:a16="http://schemas.microsoft.com/office/drawing/2014/main" id="{9AD20FE8-ED02-4CDE-83B1-A1436305C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75960" y="5277717"/>
            <a:ext cx="640080" cy="0"/>
          </a:xfrm>
          <a:prstGeom prst="line">
            <a:avLst/>
          </a:prstGeom>
          <a:ln w="28575">
            <a:solidFill>
              <a:srgbClr val="FC9D0C"/>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44583653-A344-4EC4-BA48-CCF5D1FA2E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90735094"/>
      </p:ext>
    </p:extLst>
  </p:cSld>
  <p:clrMapOvr>
    <a:masterClrMapping/>
  </p:clrMapOvr>
  <mc:AlternateContent xmlns:mc="http://schemas.openxmlformats.org/markup-compatibility/2006">
    <mc:Choice xmlns:p14="http://schemas.microsoft.com/office/powerpoint/2010/main" Requires="p14">
      <p:transition spd="slow" p14:dur="2000" advTm="87321"/>
    </mc:Choice>
    <mc:Fallback>
      <p:transition spd="slow" advTm="87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game, table&#10;&#10;Description automatically generated">
            <a:extLst>
              <a:ext uri="{FF2B5EF4-FFF2-40B4-BE49-F238E27FC236}">
                <a16:creationId xmlns:a16="http://schemas.microsoft.com/office/drawing/2014/main" id="{73A88BFF-6052-4BF9-8167-4A9E3E8632AD}"/>
              </a:ext>
            </a:extLst>
          </p:cNvPr>
          <p:cNvPicPr>
            <a:picLocks noChangeAspect="1"/>
          </p:cNvPicPr>
          <p:nvPr/>
        </p:nvPicPr>
        <p:blipFill rotWithShape="1">
          <a:blip r:embed="rId5">
            <a:extLst>
              <a:ext uri="{28A0092B-C50C-407E-A947-70E740481C1C}">
                <a14:useLocalDpi xmlns:a14="http://schemas.microsoft.com/office/drawing/2010/main" val="0"/>
              </a:ext>
            </a:extLst>
          </a:blip>
          <a:srcRect t="19606" b="10375"/>
          <a:stretch/>
        </p:blipFill>
        <p:spPr>
          <a:xfrm>
            <a:off x="20" y="206071"/>
            <a:ext cx="12191980" cy="4801868"/>
          </a:xfrm>
          <a:prstGeom prst="rect">
            <a:avLst/>
          </a:prstGeom>
        </p:spPr>
      </p:pic>
      <p:pic>
        <p:nvPicPr>
          <p:cNvPr id="22" name="Picture 15">
            <a:extLst>
              <a:ext uri="{FF2B5EF4-FFF2-40B4-BE49-F238E27FC236}">
                <a16:creationId xmlns:a16="http://schemas.microsoft.com/office/drawing/2014/main" id="{D266A5D8-E184-4E8F-9001-D6F41E3974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8235" t="20008" r="8214" b="59122"/>
          <a:stretch/>
        </p:blipFill>
        <p:spPr>
          <a:xfrm flipV="1">
            <a:off x="0" y="0"/>
            <a:ext cx="12191999" cy="1713062"/>
          </a:xfrm>
          <a:custGeom>
            <a:avLst/>
            <a:gdLst>
              <a:gd name="connsiteX0" fmla="*/ 0 w 12191999"/>
              <a:gd name="connsiteY0" fmla="*/ 1713062 h 1713062"/>
              <a:gd name="connsiteX1" fmla="*/ 12191999 w 12191999"/>
              <a:gd name="connsiteY1" fmla="*/ 1713062 h 1713062"/>
              <a:gd name="connsiteX2" fmla="*/ 12191999 w 12191999"/>
              <a:gd name="connsiteY2" fmla="*/ 0 h 1713062"/>
              <a:gd name="connsiteX3" fmla="*/ 0 w 12191999"/>
              <a:gd name="connsiteY3" fmla="*/ 0 h 1713062"/>
            </a:gdLst>
            <a:ahLst/>
            <a:cxnLst>
              <a:cxn ang="0">
                <a:pos x="connsiteX0" y="connsiteY0"/>
              </a:cxn>
              <a:cxn ang="0">
                <a:pos x="connsiteX1" y="connsiteY1"/>
              </a:cxn>
              <a:cxn ang="0">
                <a:pos x="connsiteX2" y="connsiteY2"/>
              </a:cxn>
              <a:cxn ang="0">
                <a:pos x="connsiteX3" y="connsiteY3"/>
              </a:cxn>
            </a:cxnLst>
            <a:rect l="l" t="t" r="r" b="b"/>
            <a:pathLst>
              <a:path w="12191999" h="1713062">
                <a:moveTo>
                  <a:pt x="0" y="1713062"/>
                </a:moveTo>
                <a:lnTo>
                  <a:pt x="12191999" y="1713062"/>
                </a:lnTo>
                <a:lnTo>
                  <a:pt x="12191999" y="0"/>
                </a:lnTo>
                <a:lnTo>
                  <a:pt x="0" y="0"/>
                </a:lnTo>
                <a:close/>
              </a:path>
            </a:pathLst>
          </a:custGeom>
        </p:spPr>
      </p:pic>
      <p:pic>
        <p:nvPicPr>
          <p:cNvPr id="23" name="Picture 17">
            <a:extLst>
              <a:ext uri="{FF2B5EF4-FFF2-40B4-BE49-F238E27FC236}">
                <a16:creationId xmlns:a16="http://schemas.microsoft.com/office/drawing/2014/main" id="{4EB1D02B-BBFA-4A97-A021-7816ECC34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8235" t="-1" r="8214" b="80325"/>
          <a:stretch/>
        </p:blipFill>
        <p:spPr>
          <a:xfrm flipV="1">
            <a:off x="0" y="3840845"/>
            <a:ext cx="12195047"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4" name="Rectangle 19">
            <a:extLst>
              <a:ext uri="{FF2B5EF4-FFF2-40B4-BE49-F238E27FC236}">
                <a16:creationId xmlns:a16="http://schemas.microsoft.com/office/drawing/2014/main" id="{BDD7BED2-CC5E-4866-AC0C-DCF928AF8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5390368"/>
            <a:ext cx="12188952" cy="14676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D5374-8834-4579-ACC9-32E614F8D297}"/>
              </a:ext>
            </a:extLst>
          </p:cNvPr>
          <p:cNvSpPr>
            <a:spLocks noGrp="1"/>
          </p:cNvSpPr>
          <p:nvPr>
            <p:ph type="title"/>
          </p:nvPr>
        </p:nvSpPr>
        <p:spPr>
          <a:xfrm>
            <a:off x="804484" y="5566756"/>
            <a:ext cx="10592174" cy="656946"/>
          </a:xfrm>
        </p:spPr>
        <p:txBody>
          <a:bodyPr vert="horz" lIns="91440" tIns="45720" rIns="91440" bIns="45720" rtlCol="0" anchor="t">
            <a:normAutofit/>
          </a:bodyPr>
          <a:lstStyle/>
          <a:p>
            <a:r>
              <a:rPr lang="en-US" sz="4000">
                <a:solidFill>
                  <a:srgbClr val="000000"/>
                </a:solidFill>
              </a:rPr>
              <a:t>Communication </a:t>
            </a:r>
          </a:p>
        </p:txBody>
      </p:sp>
      <p:pic>
        <p:nvPicPr>
          <p:cNvPr id="3" name="Audio 2">
            <a:hlinkClick r:id="" action="ppaction://media"/>
            <a:extLst>
              <a:ext uri="{FF2B5EF4-FFF2-40B4-BE49-F238E27FC236}">
                <a16:creationId xmlns:a16="http://schemas.microsoft.com/office/drawing/2014/main" id="{9E95778F-75BC-46D0-88E8-B032C24CE8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395440931"/>
      </p:ext>
    </p:extLst>
  </p:cSld>
  <p:clrMapOvr>
    <a:masterClrMapping/>
  </p:clrMapOvr>
  <mc:AlternateContent xmlns:mc="http://schemas.openxmlformats.org/markup-compatibility/2006">
    <mc:Choice xmlns:p14="http://schemas.microsoft.com/office/powerpoint/2010/main" Requires="p14">
      <p:transition spd="slow" p14:dur="2000" advTm="57057"/>
    </mc:Choice>
    <mc:Fallback>
      <p:transition spd="slow" advTm="57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8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indoor, looking, table, photo&#10;&#10;Description automatically generated">
            <a:extLst>
              <a:ext uri="{FF2B5EF4-FFF2-40B4-BE49-F238E27FC236}">
                <a16:creationId xmlns:a16="http://schemas.microsoft.com/office/drawing/2014/main" id="{630A938A-3ADA-454D-8BFD-E40CA63AA994}"/>
              </a:ext>
            </a:extLst>
          </p:cNvPr>
          <p:cNvPicPr>
            <a:picLocks noChangeAspect="1"/>
          </p:cNvPicPr>
          <p:nvPr/>
        </p:nvPicPr>
        <p:blipFill rotWithShape="1">
          <a:blip r:embed="rId5">
            <a:extLst>
              <a:ext uri="{28A0092B-C50C-407E-A947-70E740481C1C}">
                <a14:useLocalDpi xmlns:a14="http://schemas.microsoft.com/office/drawing/2010/main" val="0"/>
              </a:ext>
            </a:extLst>
          </a:blip>
          <a:srcRect l="237" r="23061" b="9091"/>
          <a:stretch/>
        </p:blipFill>
        <p:spPr>
          <a:xfrm>
            <a:off x="3523488" y="10"/>
            <a:ext cx="8668512" cy="6857990"/>
          </a:xfrm>
          <a:prstGeom prst="rect">
            <a:avLst/>
          </a:prstGeom>
        </p:spPr>
      </p:pic>
      <p:sp>
        <p:nvSpPr>
          <p:cNvPr id="85" name="Rectangle 8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A3497-5466-4062-91DD-E5281792F95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Cultural Considerations </a:t>
            </a:r>
          </a:p>
        </p:txBody>
      </p:sp>
      <p:sp>
        <p:nvSpPr>
          <p:cNvPr id="87" name="Rectangle 8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9" name="Rectangle 8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31F527BC-B31F-48F5-8662-25E2C3DEE8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5200938"/>
      </p:ext>
    </p:extLst>
  </p:cSld>
  <p:clrMapOvr>
    <a:masterClrMapping/>
  </p:clrMapOvr>
  <mc:AlternateContent xmlns:mc="http://schemas.openxmlformats.org/markup-compatibility/2006">
    <mc:Choice xmlns:p14="http://schemas.microsoft.com/office/powerpoint/2010/main" Requires="p14">
      <p:transition spd="slow" p14:dur="2000" advTm="65288"/>
    </mc:Choice>
    <mc:Fallback>
      <p:transition spd="slow" advTm="65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2257994-BD97-4691-8B89-198A6D2BA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E0B02-69AF-4021-95FF-A8DC1A2876BB}"/>
              </a:ext>
            </a:extLst>
          </p:cNvPr>
          <p:cNvSpPr>
            <a:spLocks noGrp="1"/>
          </p:cNvSpPr>
          <p:nvPr>
            <p:ph type="title"/>
          </p:nvPr>
        </p:nvSpPr>
        <p:spPr>
          <a:xfrm>
            <a:off x="1600200" y="4269282"/>
            <a:ext cx="8991600" cy="1264762"/>
          </a:xfrm>
          <a:prstGeom prst="ellipse">
            <a:avLst/>
          </a:prstGeom>
          <a:solidFill>
            <a:srgbClr val="FFFFFF"/>
          </a:solidFill>
          <a:ln w="38100">
            <a:solidFill>
              <a:srgbClr val="404040"/>
            </a:solidFill>
            <a:miter lim="800000"/>
          </a:ln>
        </p:spPr>
        <p:txBody>
          <a:bodyPr vert="horz" lIns="91440" tIns="45720" rIns="91440" bIns="45720" rtlCol="0" anchor="ctr">
            <a:normAutofit/>
          </a:bodyPr>
          <a:lstStyle/>
          <a:p>
            <a:pPr algn="ctr"/>
            <a:r>
              <a:rPr lang="en-US" sz="4000">
                <a:solidFill>
                  <a:srgbClr val="404040"/>
                </a:solidFill>
              </a:rPr>
              <a:t>Organisational Culture </a:t>
            </a:r>
          </a:p>
        </p:txBody>
      </p:sp>
      <p:pic>
        <p:nvPicPr>
          <p:cNvPr id="7" name="Picture 8" descr="A screenshot of a cell phone&#10;&#10;Description generated with very high confidence">
            <a:extLst>
              <a:ext uri="{FF2B5EF4-FFF2-40B4-BE49-F238E27FC236}">
                <a16:creationId xmlns:a16="http://schemas.microsoft.com/office/drawing/2014/main" id="{9E840244-9F9C-4715-8AD8-52C8678AACCB}"/>
              </a:ext>
            </a:extLst>
          </p:cNvPr>
          <p:cNvPicPr>
            <a:picLocks noChangeAspect="1"/>
          </p:cNvPicPr>
          <p:nvPr/>
        </p:nvPicPr>
        <p:blipFill>
          <a:blip r:embed="rId5"/>
          <a:stretch>
            <a:fillRect/>
          </a:stretch>
        </p:blipFill>
        <p:spPr>
          <a:xfrm>
            <a:off x="1207497" y="468977"/>
            <a:ext cx="4163607" cy="3539066"/>
          </a:xfrm>
          <a:prstGeom prst="rect">
            <a:avLst/>
          </a:prstGeom>
        </p:spPr>
      </p:pic>
      <p:pic>
        <p:nvPicPr>
          <p:cNvPr id="3" name="Picture 3" descr="A close up of a piece of paper&#10;&#10;Description generated with high confidence">
            <a:extLst>
              <a:ext uri="{FF2B5EF4-FFF2-40B4-BE49-F238E27FC236}">
                <a16:creationId xmlns:a16="http://schemas.microsoft.com/office/drawing/2014/main" id="{73CD2828-DAF1-486C-BBB8-C3408E196EF9}"/>
              </a:ext>
            </a:extLst>
          </p:cNvPr>
          <p:cNvPicPr>
            <a:picLocks noChangeAspect="1"/>
          </p:cNvPicPr>
          <p:nvPr/>
        </p:nvPicPr>
        <p:blipFill>
          <a:blip r:embed="rId6"/>
          <a:stretch>
            <a:fillRect/>
          </a:stretch>
        </p:blipFill>
        <p:spPr>
          <a:xfrm>
            <a:off x="6256868" y="658209"/>
            <a:ext cx="5316388" cy="3160601"/>
          </a:xfrm>
          <a:prstGeom prst="rect">
            <a:avLst/>
          </a:prstGeom>
        </p:spPr>
      </p:pic>
      <p:pic>
        <p:nvPicPr>
          <p:cNvPr id="5" name="Audio 4">
            <a:hlinkClick r:id="" action="ppaction://media"/>
            <a:extLst>
              <a:ext uri="{FF2B5EF4-FFF2-40B4-BE49-F238E27FC236}">
                <a16:creationId xmlns:a16="http://schemas.microsoft.com/office/drawing/2014/main" id="{A77ABE40-DE12-4834-9157-467B32C262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33972216"/>
      </p:ext>
    </p:extLst>
  </p:cSld>
  <p:clrMapOvr>
    <a:masterClrMapping/>
  </p:clrMapOvr>
  <mc:AlternateContent xmlns:mc="http://schemas.openxmlformats.org/markup-compatibility/2006">
    <mc:Choice xmlns:p14="http://schemas.microsoft.com/office/powerpoint/2010/main" Requires="p14">
      <p:transition spd="slow" p14:dur="2000" advTm="93958"/>
    </mc:Choice>
    <mc:Fallback>
      <p:transition spd="slow" advTm="93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2" name="Straight Connector 41">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0997A-F1D0-4A37-8B67-1212A4A3D58B}"/>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b="1">
                <a:solidFill>
                  <a:srgbClr val="FFFFFF"/>
                </a:solidFill>
              </a:rPr>
              <a:t>Swot and Pestel </a:t>
            </a:r>
          </a:p>
        </p:txBody>
      </p:sp>
      <p:pic>
        <p:nvPicPr>
          <p:cNvPr id="10" name="Picture 9" descr="A close up of a blackboard&#10;&#10;Description automatically generated">
            <a:extLst>
              <a:ext uri="{FF2B5EF4-FFF2-40B4-BE49-F238E27FC236}">
                <a16:creationId xmlns:a16="http://schemas.microsoft.com/office/drawing/2014/main" id="{C8FE2981-7C28-4C35-9162-89086C4CEB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2907" y="307731"/>
            <a:ext cx="5330182" cy="3997637"/>
          </a:xfrm>
          <a:prstGeom prst="rect">
            <a:avLst/>
          </a:prstGeom>
        </p:spPr>
      </p:pic>
      <p:pic>
        <p:nvPicPr>
          <p:cNvPr id="4" name="Picture 3" descr="A close up of a newspaper&#10;&#10;Description automatically generated">
            <a:extLst>
              <a:ext uri="{FF2B5EF4-FFF2-40B4-BE49-F238E27FC236}">
                <a16:creationId xmlns:a16="http://schemas.microsoft.com/office/drawing/2014/main" id="{70D3B46E-6447-4F3C-97AA-C47533EBBF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16043" y="778893"/>
            <a:ext cx="5455917" cy="3055313"/>
          </a:xfrm>
          <a:prstGeom prst="rect">
            <a:avLst/>
          </a:prstGeom>
        </p:spPr>
      </p:pic>
      <p:cxnSp>
        <p:nvCxnSpPr>
          <p:cNvPr id="46" name="Straight Connector 4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2DAECAB7-DC26-4A3C-8A29-18EE5B3CCAE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06521872"/>
      </p:ext>
    </p:extLst>
  </p:cSld>
  <p:clrMapOvr>
    <a:masterClrMapping/>
  </p:clrMapOvr>
  <mc:AlternateContent xmlns:mc="http://schemas.openxmlformats.org/markup-compatibility/2006">
    <mc:Choice xmlns:p14="http://schemas.microsoft.com/office/powerpoint/2010/main" Requires="p14">
      <p:transition spd="slow" p14:dur="2000" advTm="92606"/>
    </mc:Choice>
    <mc:Fallback>
      <p:transition spd="slow" advTm="92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5DC4-A9E9-4017-92BE-C1BCA507C49C}"/>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200">
                <a:solidFill>
                  <a:schemeClr val="bg1"/>
                </a:solidFill>
              </a:rPr>
              <a:t>Corporate Social  and Environmental Responsibility </a:t>
            </a:r>
          </a:p>
        </p:txBody>
      </p:sp>
      <p:pic>
        <p:nvPicPr>
          <p:cNvPr id="6" name="Picture 5" descr="A picture containing text&#10;&#10;Description automatically generated">
            <a:extLst>
              <a:ext uri="{FF2B5EF4-FFF2-40B4-BE49-F238E27FC236}">
                <a16:creationId xmlns:a16="http://schemas.microsoft.com/office/drawing/2014/main" id="{14BDB68E-3A06-4946-B143-DFAC4E5CCE69}"/>
              </a:ext>
            </a:extLst>
          </p:cNvPr>
          <p:cNvPicPr>
            <a:picLocks noChangeAspect="1"/>
          </p:cNvPicPr>
          <p:nvPr/>
        </p:nvPicPr>
        <p:blipFill rotWithShape="1">
          <a:blip r:embed="rId5">
            <a:extLst>
              <a:ext uri="{28A0092B-C50C-407E-A947-70E740481C1C}">
                <a14:useLocalDpi xmlns:a14="http://schemas.microsoft.com/office/drawing/2010/main" val="0"/>
              </a:ext>
            </a:extLst>
          </a:blip>
          <a:srcRect t="10091"/>
          <a:stretch/>
        </p:blipFill>
        <p:spPr>
          <a:xfrm>
            <a:off x="4051038" y="961812"/>
            <a:ext cx="7163323" cy="4930987"/>
          </a:xfrm>
          <a:prstGeom prst="rect">
            <a:avLst/>
          </a:prstGeom>
        </p:spPr>
      </p:pic>
      <p:pic>
        <p:nvPicPr>
          <p:cNvPr id="4" name="Audio 3">
            <a:hlinkClick r:id="" action="ppaction://media"/>
            <a:extLst>
              <a:ext uri="{FF2B5EF4-FFF2-40B4-BE49-F238E27FC236}">
                <a16:creationId xmlns:a16="http://schemas.microsoft.com/office/drawing/2014/main" id="{72838182-BF0C-4EBE-9036-BE514D6D5F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520354915"/>
      </p:ext>
    </p:extLst>
  </p:cSld>
  <p:clrMapOvr>
    <a:masterClrMapping/>
  </p:clrMapOvr>
  <mc:AlternateContent xmlns:mc="http://schemas.openxmlformats.org/markup-compatibility/2006">
    <mc:Choice xmlns:p14="http://schemas.microsoft.com/office/powerpoint/2010/main" Requires="p14">
      <p:transition spd="slow" p14:dur="2000" advTm="50325"/>
    </mc:Choice>
    <mc:Fallback>
      <p:transition spd="slow" advTm="5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7AB35-3587-4708-8C3C-ABC89320929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Conclusion </a:t>
            </a:r>
          </a:p>
        </p:txBody>
      </p:sp>
      <p:pic>
        <p:nvPicPr>
          <p:cNvPr id="8" name="Picture 7" descr="A screenshot of a cell phone&#10;&#10;Description automatically generated">
            <a:extLst>
              <a:ext uri="{FF2B5EF4-FFF2-40B4-BE49-F238E27FC236}">
                <a16:creationId xmlns:a16="http://schemas.microsoft.com/office/drawing/2014/main" id="{227ACB3D-71FF-4035-8C67-C513C83C6F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8600" y="1243890"/>
            <a:ext cx="7188199" cy="4366830"/>
          </a:xfrm>
          <a:prstGeom prst="rect">
            <a:avLst/>
          </a:prstGeom>
        </p:spPr>
      </p:pic>
      <p:pic>
        <p:nvPicPr>
          <p:cNvPr id="4" name="Audio 3">
            <a:hlinkClick r:id="" action="ppaction://media"/>
            <a:extLst>
              <a:ext uri="{FF2B5EF4-FFF2-40B4-BE49-F238E27FC236}">
                <a16:creationId xmlns:a16="http://schemas.microsoft.com/office/drawing/2014/main" id="{513858CE-8E62-46AF-A278-2F922AE1A7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556994368"/>
      </p:ext>
    </p:extLst>
  </p:cSld>
  <p:clrMapOvr>
    <a:masterClrMapping/>
  </p:clrMapOvr>
  <mc:AlternateContent xmlns:mc="http://schemas.openxmlformats.org/markup-compatibility/2006">
    <mc:Choice xmlns:p14="http://schemas.microsoft.com/office/powerpoint/2010/main" Requires="p14">
      <p:transition spd="slow" p14:dur="2000" advTm="23579"/>
    </mc:Choice>
    <mc:Fallback>
      <p:transition spd="slow" advTm="23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1751B9-3A89-4D2A-BFEF-EA54654B6F24}"/>
              </a:ext>
            </a:extLst>
          </p:cNvPr>
          <p:cNvSpPr/>
          <p:nvPr/>
        </p:nvSpPr>
        <p:spPr>
          <a:xfrm>
            <a:off x="246888" y="0"/>
            <a:ext cx="11375136" cy="5963620"/>
          </a:xfrm>
          <a:prstGeom prst="rect">
            <a:avLst/>
          </a:prstGeom>
        </p:spPr>
        <p:txBody>
          <a:bodyPr wrap="square">
            <a:spAutoFit/>
          </a:bodyPr>
          <a:lstStyle/>
          <a:p>
            <a:pPr marL="457200" indent="-457200">
              <a:lnSpc>
                <a:spcPct val="200000"/>
              </a:lnSpc>
              <a:spcAft>
                <a:spcPts val="800"/>
              </a:spcAft>
            </a:pPr>
            <a:r>
              <a:rPr lang="en-GB" err="1">
                <a:latin typeface="Times New Roman" panose="02020603050405020304" pitchFamily="18" charset="0"/>
                <a:ea typeface="Calibri" panose="020F0502020204030204" pitchFamily="34" charset="0"/>
                <a:cs typeface="Arial" panose="020B0604020202020204" pitchFamily="34" charset="0"/>
              </a:rPr>
              <a:t>Cacciattolo</a:t>
            </a:r>
            <a:r>
              <a:rPr lang="en-GB">
                <a:latin typeface="Times New Roman" panose="02020603050405020304" pitchFamily="18" charset="0"/>
                <a:ea typeface="Calibri" panose="020F0502020204030204" pitchFamily="34" charset="0"/>
                <a:cs typeface="Arial" panose="020B0604020202020204" pitchFamily="34" charset="0"/>
              </a:rPr>
              <a:t>, K. (2014). UNDERSTANDING ORGANISATIONAL CULTURES. </a:t>
            </a:r>
            <a:r>
              <a:rPr lang="en-GB" i="1">
                <a:latin typeface="Times New Roman" panose="02020603050405020304" pitchFamily="18" charset="0"/>
                <a:ea typeface="Calibri" panose="020F0502020204030204" pitchFamily="34" charset="0"/>
                <a:cs typeface="Arial" panose="020B0604020202020204" pitchFamily="34" charset="0"/>
              </a:rPr>
              <a:t>European Scientific Journal November</a:t>
            </a:r>
            <a:r>
              <a:rPr lang="en-GB">
                <a:latin typeface="Times New Roman" panose="02020603050405020304" pitchFamily="18" charset="0"/>
                <a:ea typeface="Calibri" panose="020F0502020204030204" pitchFamily="34" charset="0"/>
                <a:cs typeface="Arial" panose="020B0604020202020204" pitchFamily="34" charset="0"/>
              </a:rPr>
              <a:t>, 1-7.</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Delmas , M. A., &amp; </a:t>
            </a:r>
            <a:r>
              <a:rPr lang="en-GB" err="1">
                <a:latin typeface="Times New Roman" panose="02020603050405020304" pitchFamily="18" charset="0"/>
                <a:ea typeface="Calibri" panose="020F0502020204030204" pitchFamily="34" charset="0"/>
                <a:cs typeface="Arial" panose="020B0604020202020204" pitchFamily="34" charset="0"/>
              </a:rPr>
              <a:t>Burbano</a:t>
            </a:r>
            <a:r>
              <a:rPr lang="en-GB">
                <a:latin typeface="Times New Roman" panose="02020603050405020304" pitchFamily="18" charset="0"/>
                <a:ea typeface="Calibri" panose="020F0502020204030204" pitchFamily="34" charset="0"/>
                <a:cs typeface="Arial" panose="020B0604020202020204" pitchFamily="34" charset="0"/>
              </a:rPr>
              <a:t>, V. C. (2011). The Drivers of Greenwashing. </a:t>
            </a:r>
            <a:r>
              <a:rPr lang="en-GB" i="1">
                <a:latin typeface="Times New Roman" panose="02020603050405020304" pitchFamily="18" charset="0"/>
                <a:ea typeface="Calibri" panose="020F0502020204030204" pitchFamily="34" charset="0"/>
                <a:cs typeface="Arial" panose="020B0604020202020204" pitchFamily="34" charset="0"/>
              </a:rPr>
              <a:t>CALIFORNIA MANAGEMENT REVIEW</a:t>
            </a:r>
            <a:r>
              <a:rPr lang="en-GB">
                <a:latin typeface="Times New Roman" panose="02020603050405020304" pitchFamily="18" charset="0"/>
                <a:ea typeface="Calibri" panose="020F0502020204030204" pitchFamily="34" charset="0"/>
                <a:cs typeface="Arial" panose="020B0604020202020204" pitchFamily="34" charset="0"/>
              </a:rPr>
              <a:t>, 65-87.</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Emanuel, P. (2009). </a:t>
            </a:r>
            <a:r>
              <a:rPr lang="en-GB" i="1">
                <a:latin typeface="Times New Roman" panose="02020603050405020304" pitchFamily="18" charset="0"/>
                <a:ea typeface="Calibri" panose="020F0502020204030204" pitchFamily="34" charset="0"/>
                <a:cs typeface="Arial" panose="020B0604020202020204" pitchFamily="34" charset="0"/>
              </a:rPr>
              <a:t>BUSINESS RESEARCH YEARBOOK Global Business Perspectives.</a:t>
            </a:r>
            <a:r>
              <a:rPr lang="en-GB">
                <a:latin typeface="Times New Roman" panose="02020603050405020304" pitchFamily="18" charset="0"/>
                <a:ea typeface="Calibri" panose="020F0502020204030204" pitchFamily="34" charset="0"/>
                <a:cs typeface="Arial" panose="020B0604020202020204" pitchFamily="34" charset="0"/>
              </a:rPr>
              <a:t> New York: International Academy of Business Disciplines.</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Liu, et al:, L. A. (2010). Quality of Communication Experience: Deﬁnition, Measurement, and Implications for Intercultural Negotiations. </a:t>
            </a:r>
            <a:r>
              <a:rPr lang="en-GB" i="1">
                <a:latin typeface="Times New Roman" panose="02020603050405020304" pitchFamily="18" charset="0"/>
                <a:ea typeface="Calibri" panose="020F0502020204030204" pitchFamily="34" charset="0"/>
                <a:cs typeface="Arial" panose="020B0604020202020204" pitchFamily="34" charset="0"/>
              </a:rPr>
              <a:t>Journal of Applied Psychology,</a:t>
            </a:r>
            <a:r>
              <a:rPr lang="en-GB">
                <a:latin typeface="Times New Roman" panose="02020603050405020304" pitchFamily="18" charset="0"/>
                <a:ea typeface="Calibri" panose="020F0502020204030204" pitchFamily="34" charset="0"/>
                <a:cs typeface="Arial" panose="020B0604020202020204" pitchFamily="34" charset="0"/>
              </a:rPr>
              <a:t>, 469-487. Retrieved from https://epubdev.wu.ac.at/3046/2/comm2010_JAP_final_28_Jan_2010_with_author_infox.pdf</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Branco, M. C., &amp; Rodrigues, L. L. (2006). Corporate Social Responsibility and Resourced- Based perspectives. </a:t>
            </a:r>
            <a:r>
              <a:rPr lang="en-GB" i="1">
                <a:latin typeface="Times New Roman" panose="02020603050405020304" pitchFamily="18" charset="0"/>
                <a:ea typeface="Calibri" panose="020F0502020204030204" pitchFamily="34" charset="0"/>
                <a:cs typeface="Arial" panose="020B0604020202020204" pitchFamily="34" charset="0"/>
              </a:rPr>
              <a:t>Journal of Business Ethics</a:t>
            </a:r>
            <a:r>
              <a:rPr lang="en-GB">
                <a:latin typeface="Times New Roman" panose="02020603050405020304" pitchFamily="18" charset="0"/>
                <a:ea typeface="Calibri" panose="020F0502020204030204" pitchFamily="34" charset="0"/>
                <a:cs typeface="Arial" panose="020B0604020202020204" pitchFamily="34" charset="0"/>
              </a:rPr>
              <a:t>, 111-132.</a:t>
            </a:r>
            <a:endParaRPr lang="en-GB" sz="16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14516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F47739-5B42-4356-AB8F-B4D77ED29F62}"/>
              </a:ext>
            </a:extLst>
          </p:cNvPr>
          <p:cNvSpPr/>
          <p:nvPr/>
        </p:nvSpPr>
        <p:spPr>
          <a:xfrm>
            <a:off x="594360" y="549782"/>
            <a:ext cx="11100816" cy="5358133"/>
          </a:xfrm>
          <a:prstGeom prst="rect">
            <a:avLst/>
          </a:prstGeom>
        </p:spPr>
        <p:txBody>
          <a:bodyPr wrap="square">
            <a:spAutoFit/>
          </a:bodyPr>
          <a:lstStyle/>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Castaneda, D., &amp;  Toulson, P. (2013). The Value of Human Resources Measurement in Intellectual Capital  and Knowledge sharing . </a:t>
            </a:r>
            <a:r>
              <a:rPr lang="en-GB" i="1">
                <a:latin typeface="Times New Roman" panose="02020603050405020304" pitchFamily="18" charset="0"/>
                <a:ea typeface="Calibri" panose="020F0502020204030204" pitchFamily="34" charset="0"/>
                <a:cs typeface="Arial" panose="020B0604020202020204" pitchFamily="34" charset="0"/>
              </a:rPr>
              <a:t>Electronic Journal of Knowledge Management</a:t>
            </a:r>
            <a:r>
              <a:rPr lang="en-GB">
                <a:latin typeface="Times New Roman" panose="02020603050405020304" pitchFamily="18" charset="0"/>
                <a:ea typeface="Calibri" panose="020F0502020204030204" pitchFamily="34" charset="0"/>
                <a:cs typeface="Arial" panose="020B0604020202020204" pitchFamily="34" charset="0"/>
              </a:rPr>
              <a:t>, 226-234.</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Christy, G., &amp; Mullins, L. J. (2016). </a:t>
            </a:r>
            <a:r>
              <a:rPr lang="en-GB" i="1">
                <a:latin typeface="Times New Roman" panose="02020603050405020304" pitchFamily="18" charset="0"/>
                <a:ea typeface="Calibri" panose="020F0502020204030204" pitchFamily="34" charset="0"/>
                <a:cs typeface="Arial" panose="020B0604020202020204" pitchFamily="34" charset="0"/>
              </a:rPr>
              <a:t>Management and Organisational Behaviour.</a:t>
            </a:r>
            <a:r>
              <a:rPr lang="en-GB">
                <a:latin typeface="Times New Roman" panose="02020603050405020304" pitchFamily="18" charset="0"/>
                <a:ea typeface="Calibri" panose="020F0502020204030204" pitchFamily="34" charset="0"/>
                <a:cs typeface="Arial" panose="020B0604020202020204" pitchFamily="34" charset="0"/>
              </a:rPr>
              <a:t> London: Pearson.</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i="1">
                <a:latin typeface="Times New Roman" panose="02020603050405020304" pitchFamily="18" charset="0"/>
                <a:ea typeface="Calibri" panose="020F0502020204030204" pitchFamily="34" charset="0"/>
                <a:cs typeface="Arial" panose="020B0604020202020204" pitchFamily="34" charset="0"/>
              </a:rPr>
              <a:t>Coronavirus (COVID-19) advice for UK employers</a:t>
            </a:r>
            <a:r>
              <a:rPr lang="en-GB">
                <a:latin typeface="Times New Roman" panose="02020603050405020304" pitchFamily="18" charset="0"/>
                <a:ea typeface="Calibri" panose="020F0502020204030204" pitchFamily="34" charset="0"/>
                <a:cs typeface="Arial" panose="020B0604020202020204" pitchFamily="34" charset="0"/>
              </a:rPr>
              <a:t>. (2020, April 22nd). Retrieved from CIPD.co.uk: https://www.cipd.co.uk/knowledge/fundamentals/emp-law/health-safety/coronavirus-factsheet</a:t>
            </a:r>
          </a:p>
          <a:p>
            <a:pPr marL="457200" indent="-457200">
              <a:lnSpc>
                <a:spcPct val="200000"/>
              </a:lnSpc>
              <a:spcAft>
                <a:spcPts val="800"/>
              </a:spcAft>
            </a:pPr>
            <a:r>
              <a:rPr lang="en-GB">
                <a:latin typeface="Times New Roman" panose="02020603050405020304" pitchFamily="18" charset="0"/>
                <a:cs typeface="Times New Roman" panose="02020603050405020304" pitchFamily="18" charset="0"/>
              </a:rPr>
              <a:t>Edinburgh, T. u. (2019, March 20th). </a:t>
            </a:r>
            <a:r>
              <a:rPr lang="en-GB" i="1">
                <a:latin typeface="Times New Roman" panose="02020603050405020304" pitchFamily="18" charset="0"/>
                <a:cs typeface="Times New Roman" panose="02020603050405020304" pitchFamily="18" charset="0"/>
              </a:rPr>
              <a:t>Gibbs' reflective cycle</a:t>
            </a:r>
            <a:r>
              <a:rPr lang="en-GB">
                <a:latin typeface="Times New Roman" panose="02020603050405020304" pitchFamily="18" charset="0"/>
                <a:cs typeface="Times New Roman" panose="02020603050405020304" pitchFamily="18" charset="0"/>
              </a:rPr>
              <a:t>. Retrieved from ed.ac.uk: https://www.ed.ac.uk/reflection/reflectors-toolkit/reflecting-on-experience/gibbs-reflective-cycle</a:t>
            </a:r>
          </a:p>
          <a:p>
            <a:pPr marL="457200" indent="-457200">
              <a:lnSpc>
                <a:spcPct val="200000"/>
              </a:lnSpc>
              <a:spcAft>
                <a:spcPts val="800"/>
              </a:spcAft>
            </a:pPr>
            <a:endParaRPr lang="en-GB" sz="16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65541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A19B3D-772A-4608-97DA-37E2FC7EE885}"/>
              </a:ext>
            </a:extLst>
          </p:cNvPr>
          <p:cNvSpPr/>
          <p:nvPr/>
        </p:nvSpPr>
        <p:spPr>
          <a:xfrm>
            <a:off x="493776" y="826781"/>
            <a:ext cx="9710928" cy="3542445"/>
          </a:xfrm>
          <a:prstGeom prst="rect">
            <a:avLst/>
          </a:prstGeom>
        </p:spPr>
        <p:txBody>
          <a:bodyPr wrap="square">
            <a:spAutoFit/>
          </a:bodyPr>
          <a:lstStyle/>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Hooker, J. (2012). </a:t>
            </a:r>
            <a:r>
              <a:rPr lang="en-GB" i="1">
                <a:latin typeface="Times New Roman" panose="02020603050405020304" pitchFamily="18" charset="0"/>
                <a:ea typeface="Calibri" panose="020F0502020204030204" pitchFamily="34" charset="0"/>
                <a:cs typeface="Arial" panose="020B0604020202020204" pitchFamily="34" charset="0"/>
              </a:rPr>
              <a:t>The Handbook of Intercultural Discourse and Communication.</a:t>
            </a:r>
            <a:r>
              <a:rPr lang="en-GB">
                <a:latin typeface="Times New Roman" panose="02020603050405020304" pitchFamily="18" charset="0"/>
                <a:ea typeface="Calibri" panose="020F0502020204030204" pitchFamily="34" charset="0"/>
                <a:cs typeface="Arial" panose="020B0604020202020204" pitchFamily="34" charset="0"/>
              </a:rPr>
              <a:t> Blackwell publishing.</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err="1">
                <a:latin typeface="Times New Roman" panose="02020603050405020304" pitchFamily="18" charset="0"/>
                <a:ea typeface="Calibri" panose="020F0502020204030204" pitchFamily="34" charset="0"/>
                <a:cs typeface="Arial" panose="020B0604020202020204" pitchFamily="34" charset="0"/>
              </a:rPr>
              <a:t>Saban</a:t>
            </a:r>
            <a:r>
              <a:rPr lang="en-GB">
                <a:latin typeface="Times New Roman" panose="02020603050405020304" pitchFamily="18" charset="0"/>
                <a:ea typeface="Calibri" panose="020F0502020204030204" pitchFamily="34" charset="0"/>
                <a:cs typeface="Arial" panose="020B0604020202020204" pitchFamily="34" charset="0"/>
              </a:rPr>
              <a:t> </a:t>
            </a:r>
            <a:r>
              <a:rPr lang="en-GB" err="1">
                <a:latin typeface="Times New Roman" panose="02020603050405020304" pitchFamily="18" charset="0"/>
                <a:ea typeface="Calibri" panose="020F0502020204030204" pitchFamily="34" charset="0"/>
                <a:cs typeface="Arial" panose="020B0604020202020204" pitchFamily="34" charset="0"/>
              </a:rPr>
              <a:t>Echdar</a:t>
            </a:r>
            <a:r>
              <a:rPr lang="en-GB">
                <a:latin typeface="Times New Roman" panose="02020603050405020304" pitchFamily="18" charset="0"/>
                <a:ea typeface="Calibri" panose="020F0502020204030204" pitchFamily="34" charset="0"/>
                <a:cs typeface="Arial" panose="020B0604020202020204" pitchFamily="34" charset="0"/>
              </a:rPr>
              <a:t>, D. (2013). Effect of Internal and External Environment of Human Capital Development . </a:t>
            </a:r>
            <a:r>
              <a:rPr lang="en-GB" i="1">
                <a:latin typeface="Times New Roman" panose="02020603050405020304" pitchFamily="18" charset="0"/>
                <a:ea typeface="Calibri" panose="020F0502020204030204" pitchFamily="34" charset="0"/>
                <a:cs typeface="Arial" panose="020B0604020202020204" pitchFamily="34" charset="0"/>
              </a:rPr>
              <a:t>Journal of Business and Management</a:t>
            </a:r>
            <a:r>
              <a:rPr lang="en-GB">
                <a:latin typeface="Times New Roman" panose="02020603050405020304" pitchFamily="18" charset="0"/>
                <a:ea typeface="Calibri" panose="020F0502020204030204" pitchFamily="34" charset="0"/>
                <a:cs typeface="Arial" panose="020B0604020202020204" pitchFamily="34" charset="0"/>
              </a:rPr>
              <a:t>, 39-56.</a:t>
            </a:r>
            <a:endParaRPr lang="en-GB" sz="1600">
              <a:latin typeface="Calibri" panose="020F0502020204030204" pitchFamily="34" charset="0"/>
              <a:ea typeface="Calibri" panose="020F0502020204030204" pitchFamily="34" charset="0"/>
              <a:cs typeface="Arial" panose="020B0604020202020204" pitchFamily="34" charset="0"/>
            </a:endParaRPr>
          </a:p>
          <a:p>
            <a:pPr marL="457200" indent="-457200">
              <a:lnSpc>
                <a:spcPct val="200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Tyagi, S. (2012). Adoption of Web 2.0 technology in higher education:. </a:t>
            </a:r>
            <a:r>
              <a:rPr lang="en-GB" i="1">
                <a:latin typeface="Times New Roman" panose="02020603050405020304" pitchFamily="18" charset="0"/>
                <a:ea typeface="Calibri" panose="020F0502020204030204" pitchFamily="34" charset="0"/>
                <a:cs typeface="Arial" panose="020B0604020202020204" pitchFamily="34" charset="0"/>
              </a:rPr>
              <a:t>International Journal of Education and Development using Information and Communication Technology</a:t>
            </a:r>
            <a:r>
              <a:rPr lang="en-GB">
                <a:latin typeface="Times New Roman" panose="02020603050405020304" pitchFamily="18" charset="0"/>
                <a:ea typeface="Calibri" panose="020F0502020204030204" pitchFamily="34" charset="0"/>
                <a:cs typeface="Arial" panose="020B0604020202020204" pitchFamily="34" charset="0"/>
              </a:rPr>
              <a:t>, 28-43.</a:t>
            </a:r>
            <a:endParaRPr lang="en-GB" sz="16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947122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4" ma:contentTypeDescription="Create a new document." ma:contentTypeScope="" ma:versionID="918d35eaf712e05f1bf53b2019bf86f0">
  <xsd:schema xmlns:xsd="http://www.w3.org/2001/XMLSchema" xmlns:xs="http://www.w3.org/2001/XMLSchema" xmlns:p="http://schemas.microsoft.com/office/2006/metadata/properties" xmlns:ns3="ed25a739-d205-4a8f-b117-2566f909cb60" targetNamespace="http://schemas.microsoft.com/office/2006/metadata/properties" ma:root="true" ma:fieldsID="909e60b41e8f3123ec06dbad2996093d" ns3:_="">
    <xsd:import namespace="ed25a739-d205-4a8f-b117-2566f909cb6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B12C2F-983B-4914-A021-648CE23D10A9}">
  <ds:schemaRefs>
    <ds:schemaRef ds:uri="http://schemas.microsoft.com/sharepoint/v3/contenttype/forms"/>
  </ds:schemaRefs>
</ds:datastoreItem>
</file>

<file path=customXml/itemProps2.xml><?xml version="1.0" encoding="utf-8"?>
<ds:datastoreItem xmlns:ds="http://schemas.openxmlformats.org/officeDocument/2006/customXml" ds:itemID="{D43FE661-FBBE-4CCD-A957-BF7B68EC8150}">
  <ds:schemaRefs>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29E63EA-B35E-41A2-981C-B34DD70BD94F}">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2322</Words>
  <Application>Microsoft Office PowerPoint</Application>
  <PresentationFormat>Widescreen</PresentationFormat>
  <Paragraphs>86</Paragraphs>
  <Slides>14</Slides>
  <Notes>9</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The Intercultural Workplace BMSP5002  </vt:lpstr>
      <vt:lpstr> </vt:lpstr>
      <vt:lpstr>My Learning experience </vt:lpstr>
      <vt:lpstr>Gibbs Reflective cycle                                                 </vt:lpstr>
      <vt:lpstr>Human resource management </vt:lpstr>
      <vt:lpstr>Communication </vt:lpstr>
      <vt:lpstr>Cultural Considerations </vt:lpstr>
      <vt:lpstr>Organisational Culture </vt:lpstr>
      <vt:lpstr>Swot and Pestel </vt:lpstr>
      <vt:lpstr>Corporate Social  and Environmental Responsibility </vt:lpstr>
      <vt:lpstr>Conclusion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 BMSP5002</dc:title>
  <dc:creator>lee male</dc:creator>
  <cp:lastModifiedBy>Natalie Male (1702161)</cp:lastModifiedBy>
  <cp:revision>1</cp:revision>
  <dcterms:created xsi:type="dcterms:W3CDTF">2020-04-25T14:03:27Z</dcterms:created>
  <dcterms:modified xsi:type="dcterms:W3CDTF">2020-04-27T18:35:21Z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