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74289-C3B7-4693-BCCC-027FA9C47E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3CD67DC-44FF-421B-A553-1271E2BE24E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A3E8014-886D-4B50-A4B1-0761ACDF4758}"/>
              </a:ext>
            </a:extLst>
          </p:cNvPr>
          <p:cNvSpPr>
            <a:spLocks noGrp="1"/>
          </p:cNvSpPr>
          <p:nvPr>
            <p:ph type="dt" sz="half" idx="10"/>
          </p:nvPr>
        </p:nvSpPr>
        <p:spPr/>
        <p:txBody>
          <a:bodyPr/>
          <a:lstStyle/>
          <a:p>
            <a:fld id="{DFADFC1B-2D76-4EC0-8056-02D426A537AC}" type="datetimeFigureOut">
              <a:rPr lang="en-GB" smtClean="0"/>
              <a:t>10/12/2018</a:t>
            </a:fld>
            <a:endParaRPr lang="en-GB"/>
          </a:p>
        </p:txBody>
      </p:sp>
      <p:sp>
        <p:nvSpPr>
          <p:cNvPr id="5" name="Footer Placeholder 4">
            <a:extLst>
              <a:ext uri="{FF2B5EF4-FFF2-40B4-BE49-F238E27FC236}">
                <a16:creationId xmlns:a16="http://schemas.microsoft.com/office/drawing/2014/main" id="{0D9AE4BF-C796-438B-998C-378C0E02AF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E664DF-CA19-4A9A-98E9-88DC496881F7}"/>
              </a:ext>
            </a:extLst>
          </p:cNvPr>
          <p:cNvSpPr>
            <a:spLocks noGrp="1"/>
          </p:cNvSpPr>
          <p:nvPr>
            <p:ph type="sldNum" sz="quarter" idx="12"/>
          </p:nvPr>
        </p:nvSpPr>
        <p:spPr/>
        <p:txBody>
          <a:bodyPr/>
          <a:lstStyle/>
          <a:p>
            <a:fld id="{E12FD450-DB72-41B9-A53D-DC6FE7788CC4}" type="slidenum">
              <a:rPr lang="en-GB" smtClean="0"/>
              <a:t>‹#›</a:t>
            </a:fld>
            <a:endParaRPr lang="en-GB"/>
          </a:p>
        </p:txBody>
      </p:sp>
    </p:spTree>
    <p:extLst>
      <p:ext uri="{BB962C8B-B14F-4D97-AF65-F5344CB8AC3E}">
        <p14:creationId xmlns:p14="http://schemas.microsoft.com/office/powerpoint/2010/main" val="2598076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9B357-DE65-4363-AAA2-3D27DC2F69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60040D-BE8F-4817-A3A4-33E28B90DD2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F31599-A729-49B3-A8A9-4C14E4C3328E}"/>
              </a:ext>
            </a:extLst>
          </p:cNvPr>
          <p:cNvSpPr>
            <a:spLocks noGrp="1"/>
          </p:cNvSpPr>
          <p:nvPr>
            <p:ph type="dt" sz="half" idx="10"/>
          </p:nvPr>
        </p:nvSpPr>
        <p:spPr/>
        <p:txBody>
          <a:bodyPr/>
          <a:lstStyle/>
          <a:p>
            <a:fld id="{DFADFC1B-2D76-4EC0-8056-02D426A537AC}" type="datetimeFigureOut">
              <a:rPr lang="en-GB" smtClean="0"/>
              <a:t>10/12/2018</a:t>
            </a:fld>
            <a:endParaRPr lang="en-GB"/>
          </a:p>
        </p:txBody>
      </p:sp>
      <p:sp>
        <p:nvSpPr>
          <p:cNvPr id="5" name="Footer Placeholder 4">
            <a:extLst>
              <a:ext uri="{FF2B5EF4-FFF2-40B4-BE49-F238E27FC236}">
                <a16:creationId xmlns:a16="http://schemas.microsoft.com/office/drawing/2014/main" id="{18A3071E-3BBA-4333-ABC9-276E992D4C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82A69F-0CC6-4791-BDB9-EA83DF0BC6B3}"/>
              </a:ext>
            </a:extLst>
          </p:cNvPr>
          <p:cNvSpPr>
            <a:spLocks noGrp="1"/>
          </p:cNvSpPr>
          <p:nvPr>
            <p:ph type="sldNum" sz="quarter" idx="12"/>
          </p:nvPr>
        </p:nvSpPr>
        <p:spPr/>
        <p:txBody>
          <a:bodyPr/>
          <a:lstStyle/>
          <a:p>
            <a:fld id="{E12FD450-DB72-41B9-A53D-DC6FE7788CC4}" type="slidenum">
              <a:rPr lang="en-GB" smtClean="0"/>
              <a:t>‹#›</a:t>
            </a:fld>
            <a:endParaRPr lang="en-GB"/>
          </a:p>
        </p:txBody>
      </p:sp>
    </p:spTree>
    <p:extLst>
      <p:ext uri="{BB962C8B-B14F-4D97-AF65-F5344CB8AC3E}">
        <p14:creationId xmlns:p14="http://schemas.microsoft.com/office/powerpoint/2010/main" val="2396771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CB17B-FF81-4096-B3AD-D1E33430699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7966FC0-3AED-4429-B5F8-D999FBCFFA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35256EE-7C32-4AED-8695-E1419366EADC}"/>
              </a:ext>
            </a:extLst>
          </p:cNvPr>
          <p:cNvSpPr>
            <a:spLocks noGrp="1"/>
          </p:cNvSpPr>
          <p:nvPr>
            <p:ph type="dt" sz="half" idx="10"/>
          </p:nvPr>
        </p:nvSpPr>
        <p:spPr/>
        <p:txBody>
          <a:bodyPr/>
          <a:lstStyle/>
          <a:p>
            <a:fld id="{DFADFC1B-2D76-4EC0-8056-02D426A537AC}" type="datetimeFigureOut">
              <a:rPr lang="en-GB" smtClean="0"/>
              <a:t>10/12/2018</a:t>
            </a:fld>
            <a:endParaRPr lang="en-GB"/>
          </a:p>
        </p:txBody>
      </p:sp>
      <p:sp>
        <p:nvSpPr>
          <p:cNvPr id="5" name="Footer Placeholder 4">
            <a:extLst>
              <a:ext uri="{FF2B5EF4-FFF2-40B4-BE49-F238E27FC236}">
                <a16:creationId xmlns:a16="http://schemas.microsoft.com/office/drawing/2014/main" id="{B925318A-EED6-4496-9F6A-8CC0CA5CD2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0D7520-CF27-498F-820E-00997CA62103}"/>
              </a:ext>
            </a:extLst>
          </p:cNvPr>
          <p:cNvSpPr>
            <a:spLocks noGrp="1"/>
          </p:cNvSpPr>
          <p:nvPr>
            <p:ph type="sldNum" sz="quarter" idx="12"/>
          </p:nvPr>
        </p:nvSpPr>
        <p:spPr/>
        <p:txBody>
          <a:bodyPr/>
          <a:lstStyle/>
          <a:p>
            <a:fld id="{E12FD450-DB72-41B9-A53D-DC6FE7788CC4}" type="slidenum">
              <a:rPr lang="en-GB" smtClean="0"/>
              <a:t>‹#›</a:t>
            </a:fld>
            <a:endParaRPr lang="en-GB"/>
          </a:p>
        </p:txBody>
      </p:sp>
    </p:spTree>
    <p:extLst>
      <p:ext uri="{BB962C8B-B14F-4D97-AF65-F5344CB8AC3E}">
        <p14:creationId xmlns:p14="http://schemas.microsoft.com/office/powerpoint/2010/main" val="2842391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50DC4-CF1D-4383-A447-80FDB5E1BA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6F8A5E-8C7C-4E0E-BC27-BC22F47BEB1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E8E12E-CF71-46A1-A2FA-E4CBC7EC646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619D1E-322B-43A0-BB43-F187D44550DF}"/>
              </a:ext>
            </a:extLst>
          </p:cNvPr>
          <p:cNvSpPr>
            <a:spLocks noGrp="1"/>
          </p:cNvSpPr>
          <p:nvPr>
            <p:ph type="dt" sz="half" idx="10"/>
          </p:nvPr>
        </p:nvSpPr>
        <p:spPr/>
        <p:txBody>
          <a:bodyPr/>
          <a:lstStyle/>
          <a:p>
            <a:fld id="{DFADFC1B-2D76-4EC0-8056-02D426A537AC}" type="datetimeFigureOut">
              <a:rPr lang="en-GB" smtClean="0"/>
              <a:t>10/12/2018</a:t>
            </a:fld>
            <a:endParaRPr lang="en-GB"/>
          </a:p>
        </p:txBody>
      </p:sp>
      <p:sp>
        <p:nvSpPr>
          <p:cNvPr id="6" name="Footer Placeholder 5">
            <a:extLst>
              <a:ext uri="{FF2B5EF4-FFF2-40B4-BE49-F238E27FC236}">
                <a16:creationId xmlns:a16="http://schemas.microsoft.com/office/drawing/2014/main" id="{E56873D6-1182-413E-9027-DAB26235E0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0CDC4A-DF99-41C5-A0EF-80C572265EE2}"/>
              </a:ext>
            </a:extLst>
          </p:cNvPr>
          <p:cNvSpPr>
            <a:spLocks noGrp="1"/>
          </p:cNvSpPr>
          <p:nvPr>
            <p:ph type="sldNum" sz="quarter" idx="12"/>
          </p:nvPr>
        </p:nvSpPr>
        <p:spPr/>
        <p:txBody>
          <a:bodyPr/>
          <a:lstStyle/>
          <a:p>
            <a:fld id="{E12FD450-DB72-41B9-A53D-DC6FE7788CC4}" type="slidenum">
              <a:rPr lang="en-GB" smtClean="0"/>
              <a:t>‹#›</a:t>
            </a:fld>
            <a:endParaRPr lang="en-GB"/>
          </a:p>
        </p:txBody>
      </p:sp>
    </p:spTree>
    <p:extLst>
      <p:ext uri="{BB962C8B-B14F-4D97-AF65-F5344CB8AC3E}">
        <p14:creationId xmlns:p14="http://schemas.microsoft.com/office/powerpoint/2010/main" val="551226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E7A79-4C8E-4A32-83AC-27395E89108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68A9F9-0A8E-47A9-95E1-0E03759B01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F2F5090-CB4B-403B-9414-2B39EE704A7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313950C-1CDA-4F61-8518-9884A08285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09F3D720-053A-4B1A-81E1-B88B56593D3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5150D40-A1F2-42C4-BCCD-B1028FDC2723}"/>
              </a:ext>
            </a:extLst>
          </p:cNvPr>
          <p:cNvSpPr>
            <a:spLocks noGrp="1"/>
          </p:cNvSpPr>
          <p:nvPr>
            <p:ph type="dt" sz="half" idx="10"/>
          </p:nvPr>
        </p:nvSpPr>
        <p:spPr/>
        <p:txBody>
          <a:bodyPr/>
          <a:lstStyle/>
          <a:p>
            <a:fld id="{DFADFC1B-2D76-4EC0-8056-02D426A537AC}" type="datetimeFigureOut">
              <a:rPr lang="en-GB" smtClean="0"/>
              <a:t>10/12/2018</a:t>
            </a:fld>
            <a:endParaRPr lang="en-GB"/>
          </a:p>
        </p:txBody>
      </p:sp>
      <p:sp>
        <p:nvSpPr>
          <p:cNvPr id="8" name="Footer Placeholder 7">
            <a:extLst>
              <a:ext uri="{FF2B5EF4-FFF2-40B4-BE49-F238E27FC236}">
                <a16:creationId xmlns:a16="http://schemas.microsoft.com/office/drawing/2014/main" id="{D861CA6C-5728-4671-9DE6-DCA3223E2F1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F09546-BDDD-4172-9451-404FB1E91A28}"/>
              </a:ext>
            </a:extLst>
          </p:cNvPr>
          <p:cNvSpPr>
            <a:spLocks noGrp="1"/>
          </p:cNvSpPr>
          <p:nvPr>
            <p:ph type="sldNum" sz="quarter" idx="12"/>
          </p:nvPr>
        </p:nvSpPr>
        <p:spPr/>
        <p:txBody>
          <a:bodyPr/>
          <a:lstStyle/>
          <a:p>
            <a:fld id="{E12FD450-DB72-41B9-A53D-DC6FE7788CC4}" type="slidenum">
              <a:rPr lang="en-GB" smtClean="0"/>
              <a:t>‹#›</a:t>
            </a:fld>
            <a:endParaRPr lang="en-GB"/>
          </a:p>
        </p:txBody>
      </p:sp>
    </p:spTree>
    <p:extLst>
      <p:ext uri="{BB962C8B-B14F-4D97-AF65-F5344CB8AC3E}">
        <p14:creationId xmlns:p14="http://schemas.microsoft.com/office/powerpoint/2010/main" val="31709226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196E2-062C-4122-92D9-97EB85FE376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41A93E-7CE0-4C5C-9067-E742C3C852B4}"/>
              </a:ext>
            </a:extLst>
          </p:cNvPr>
          <p:cNvSpPr>
            <a:spLocks noGrp="1"/>
          </p:cNvSpPr>
          <p:nvPr>
            <p:ph type="dt" sz="half" idx="10"/>
          </p:nvPr>
        </p:nvSpPr>
        <p:spPr/>
        <p:txBody>
          <a:bodyPr/>
          <a:lstStyle/>
          <a:p>
            <a:fld id="{DFADFC1B-2D76-4EC0-8056-02D426A537AC}" type="datetimeFigureOut">
              <a:rPr lang="en-GB" smtClean="0"/>
              <a:t>10/12/2018</a:t>
            </a:fld>
            <a:endParaRPr lang="en-GB"/>
          </a:p>
        </p:txBody>
      </p:sp>
      <p:sp>
        <p:nvSpPr>
          <p:cNvPr id="4" name="Footer Placeholder 3">
            <a:extLst>
              <a:ext uri="{FF2B5EF4-FFF2-40B4-BE49-F238E27FC236}">
                <a16:creationId xmlns:a16="http://schemas.microsoft.com/office/drawing/2014/main" id="{0F30C87A-F036-481C-B3E5-C17E5B7F71E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947A576-B181-4310-986B-C10A6F35AE37}"/>
              </a:ext>
            </a:extLst>
          </p:cNvPr>
          <p:cNvSpPr>
            <a:spLocks noGrp="1"/>
          </p:cNvSpPr>
          <p:nvPr>
            <p:ph type="sldNum" sz="quarter" idx="12"/>
          </p:nvPr>
        </p:nvSpPr>
        <p:spPr/>
        <p:txBody>
          <a:bodyPr/>
          <a:lstStyle/>
          <a:p>
            <a:fld id="{E12FD450-DB72-41B9-A53D-DC6FE7788CC4}" type="slidenum">
              <a:rPr lang="en-GB" smtClean="0"/>
              <a:t>‹#›</a:t>
            </a:fld>
            <a:endParaRPr lang="en-GB"/>
          </a:p>
        </p:txBody>
      </p:sp>
    </p:spTree>
    <p:extLst>
      <p:ext uri="{BB962C8B-B14F-4D97-AF65-F5344CB8AC3E}">
        <p14:creationId xmlns:p14="http://schemas.microsoft.com/office/powerpoint/2010/main" val="2887318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325F97-88A2-4DE6-92F3-CDFD3AC56241}"/>
              </a:ext>
            </a:extLst>
          </p:cNvPr>
          <p:cNvSpPr>
            <a:spLocks noGrp="1"/>
          </p:cNvSpPr>
          <p:nvPr>
            <p:ph type="dt" sz="half" idx="10"/>
          </p:nvPr>
        </p:nvSpPr>
        <p:spPr/>
        <p:txBody>
          <a:bodyPr/>
          <a:lstStyle/>
          <a:p>
            <a:fld id="{DFADFC1B-2D76-4EC0-8056-02D426A537AC}" type="datetimeFigureOut">
              <a:rPr lang="en-GB" smtClean="0"/>
              <a:t>10/12/2018</a:t>
            </a:fld>
            <a:endParaRPr lang="en-GB"/>
          </a:p>
        </p:txBody>
      </p:sp>
      <p:sp>
        <p:nvSpPr>
          <p:cNvPr id="3" name="Footer Placeholder 2">
            <a:extLst>
              <a:ext uri="{FF2B5EF4-FFF2-40B4-BE49-F238E27FC236}">
                <a16:creationId xmlns:a16="http://schemas.microsoft.com/office/drawing/2014/main" id="{5C27F7D1-5628-4745-9365-F1166FF528C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5912F5C-B6F7-470C-9333-230E83FEB15B}"/>
              </a:ext>
            </a:extLst>
          </p:cNvPr>
          <p:cNvSpPr>
            <a:spLocks noGrp="1"/>
          </p:cNvSpPr>
          <p:nvPr>
            <p:ph type="sldNum" sz="quarter" idx="12"/>
          </p:nvPr>
        </p:nvSpPr>
        <p:spPr/>
        <p:txBody>
          <a:bodyPr/>
          <a:lstStyle/>
          <a:p>
            <a:fld id="{E12FD450-DB72-41B9-A53D-DC6FE7788CC4}" type="slidenum">
              <a:rPr lang="en-GB" smtClean="0"/>
              <a:t>‹#›</a:t>
            </a:fld>
            <a:endParaRPr lang="en-GB"/>
          </a:p>
        </p:txBody>
      </p:sp>
    </p:spTree>
    <p:extLst>
      <p:ext uri="{BB962C8B-B14F-4D97-AF65-F5344CB8AC3E}">
        <p14:creationId xmlns:p14="http://schemas.microsoft.com/office/powerpoint/2010/main" val="1159981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9CEE3-8EEB-4FAC-9C85-1C98E3698B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E7794C-BECA-43F5-9E2E-D7E399A005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91FBC5-E54F-4EB8-8D48-BB31BFE0CD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1C87BBA-B0C4-4BB8-A2EC-4B8C0B467A5A}"/>
              </a:ext>
            </a:extLst>
          </p:cNvPr>
          <p:cNvSpPr>
            <a:spLocks noGrp="1"/>
          </p:cNvSpPr>
          <p:nvPr>
            <p:ph type="dt" sz="half" idx="10"/>
          </p:nvPr>
        </p:nvSpPr>
        <p:spPr/>
        <p:txBody>
          <a:bodyPr/>
          <a:lstStyle/>
          <a:p>
            <a:fld id="{DFADFC1B-2D76-4EC0-8056-02D426A537AC}" type="datetimeFigureOut">
              <a:rPr lang="en-GB" smtClean="0"/>
              <a:t>10/12/2018</a:t>
            </a:fld>
            <a:endParaRPr lang="en-GB"/>
          </a:p>
        </p:txBody>
      </p:sp>
      <p:sp>
        <p:nvSpPr>
          <p:cNvPr id="6" name="Footer Placeholder 5">
            <a:extLst>
              <a:ext uri="{FF2B5EF4-FFF2-40B4-BE49-F238E27FC236}">
                <a16:creationId xmlns:a16="http://schemas.microsoft.com/office/drawing/2014/main" id="{0C3D306F-6FCA-49CB-9BFC-339514BDD8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ECF0E3-D8EE-4A1B-A689-D70A11190676}"/>
              </a:ext>
            </a:extLst>
          </p:cNvPr>
          <p:cNvSpPr>
            <a:spLocks noGrp="1"/>
          </p:cNvSpPr>
          <p:nvPr>
            <p:ph type="sldNum" sz="quarter" idx="12"/>
          </p:nvPr>
        </p:nvSpPr>
        <p:spPr/>
        <p:txBody>
          <a:bodyPr/>
          <a:lstStyle/>
          <a:p>
            <a:fld id="{E12FD450-DB72-41B9-A53D-DC6FE7788CC4}" type="slidenum">
              <a:rPr lang="en-GB" smtClean="0"/>
              <a:t>‹#›</a:t>
            </a:fld>
            <a:endParaRPr lang="en-GB"/>
          </a:p>
        </p:txBody>
      </p:sp>
    </p:spTree>
    <p:extLst>
      <p:ext uri="{BB962C8B-B14F-4D97-AF65-F5344CB8AC3E}">
        <p14:creationId xmlns:p14="http://schemas.microsoft.com/office/powerpoint/2010/main" val="2692915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227C9-3F1C-4138-BE89-A4258910FA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FAB86C-CD71-4F76-8D72-A89ACEBEE5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10F45D-B1BD-4947-9547-2FA3E20C7A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0BE1780-3BAE-4BA1-8A34-EE17DA227E57}"/>
              </a:ext>
            </a:extLst>
          </p:cNvPr>
          <p:cNvSpPr>
            <a:spLocks noGrp="1"/>
          </p:cNvSpPr>
          <p:nvPr>
            <p:ph type="dt" sz="half" idx="10"/>
          </p:nvPr>
        </p:nvSpPr>
        <p:spPr/>
        <p:txBody>
          <a:bodyPr/>
          <a:lstStyle/>
          <a:p>
            <a:fld id="{DFADFC1B-2D76-4EC0-8056-02D426A537AC}" type="datetimeFigureOut">
              <a:rPr lang="en-GB" smtClean="0"/>
              <a:t>10/12/2018</a:t>
            </a:fld>
            <a:endParaRPr lang="en-GB"/>
          </a:p>
        </p:txBody>
      </p:sp>
      <p:sp>
        <p:nvSpPr>
          <p:cNvPr id="6" name="Footer Placeholder 5">
            <a:extLst>
              <a:ext uri="{FF2B5EF4-FFF2-40B4-BE49-F238E27FC236}">
                <a16:creationId xmlns:a16="http://schemas.microsoft.com/office/drawing/2014/main" id="{6D740602-DAA4-4DE5-A49C-1CF9592FD7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7ADFBF-EE9C-46EA-8B6D-AFC917F985ED}"/>
              </a:ext>
            </a:extLst>
          </p:cNvPr>
          <p:cNvSpPr>
            <a:spLocks noGrp="1"/>
          </p:cNvSpPr>
          <p:nvPr>
            <p:ph type="sldNum" sz="quarter" idx="12"/>
          </p:nvPr>
        </p:nvSpPr>
        <p:spPr/>
        <p:txBody>
          <a:bodyPr/>
          <a:lstStyle/>
          <a:p>
            <a:fld id="{E12FD450-DB72-41B9-A53D-DC6FE7788CC4}" type="slidenum">
              <a:rPr lang="en-GB" smtClean="0"/>
              <a:t>‹#›</a:t>
            </a:fld>
            <a:endParaRPr lang="en-GB"/>
          </a:p>
        </p:txBody>
      </p:sp>
    </p:spTree>
    <p:extLst>
      <p:ext uri="{BB962C8B-B14F-4D97-AF65-F5344CB8AC3E}">
        <p14:creationId xmlns:p14="http://schemas.microsoft.com/office/powerpoint/2010/main" val="2253600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358F0-7D5E-4087-95BF-B123EC296C9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F470D6-32D4-47FF-AC02-4E87AF683AA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A181F2-6F4B-46BF-B968-3AB2C5ABA056}"/>
              </a:ext>
            </a:extLst>
          </p:cNvPr>
          <p:cNvSpPr>
            <a:spLocks noGrp="1"/>
          </p:cNvSpPr>
          <p:nvPr>
            <p:ph type="dt" sz="half" idx="10"/>
          </p:nvPr>
        </p:nvSpPr>
        <p:spPr/>
        <p:txBody>
          <a:bodyPr/>
          <a:lstStyle/>
          <a:p>
            <a:fld id="{DFADFC1B-2D76-4EC0-8056-02D426A537AC}" type="datetimeFigureOut">
              <a:rPr lang="en-GB" smtClean="0"/>
              <a:t>10/12/2018</a:t>
            </a:fld>
            <a:endParaRPr lang="en-GB"/>
          </a:p>
        </p:txBody>
      </p:sp>
      <p:sp>
        <p:nvSpPr>
          <p:cNvPr id="5" name="Footer Placeholder 4">
            <a:extLst>
              <a:ext uri="{FF2B5EF4-FFF2-40B4-BE49-F238E27FC236}">
                <a16:creationId xmlns:a16="http://schemas.microsoft.com/office/drawing/2014/main" id="{026EFE1C-3CE8-421A-85B5-EA54E7AD89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974A96-0320-4013-97E2-6F5A3E274B9F}"/>
              </a:ext>
            </a:extLst>
          </p:cNvPr>
          <p:cNvSpPr>
            <a:spLocks noGrp="1"/>
          </p:cNvSpPr>
          <p:nvPr>
            <p:ph type="sldNum" sz="quarter" idx="12"/>
          </p:nvPr>
        </p:nvSpPr>
        <p:spPr/>
        <p:txBody>
          <a:bodyPr/>
          <a:lstStyle/>
          <a:p>
            <a:fld id="{E12FD450-DB72-41B9-A53D-DC6FE7788CC4}" type="slidenum">
              <a:rPr lang="en-GB" smtClean="0"/>
              <a:t>‹#›</a:t>
            </a:fld>
            <a:endParaRPr lang="en-GB"/>
          </a:p>
        </p:txBody>
      </p:sp>
    </p:spTree>
    <p:extLst>
      <p:ext uri="{BB962C8B-B14F-4D97-AF65-F5344CB8AC3E}">
        <p14:creationId xmlns:p14="http://schemas.microsoft.com/office/powerpoint/2010/main" val="15056174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419C4B-2FB1-4647-81F3-D0BB6D48355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1B7B01-E129-4D71-9388-808ABCCF904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06BF1B-CAD2-4516-B41C-E02E1B646547}"/>
              </a:ext>
            </a:extLst>
          </p:cNvPr>
          <p:cNvSpPr>
            <a:spLocks noGrp="1"/>
          </p:cNvSpPr>
          <p:nvPr>
            <p:ph type="dt" sz="half" idx="10"/>
          </p:nvPr>
        </p:nvSpPr>
        <p:spPr/>
        <p:txBody>
          <a:bodyPr/>
          <a:lstStyle/>
          <a:p>
            <a:fld id="{DFADFC1B-2D76-4EC0-8056-02D426A537AC}" type="datetimeFigureOut">
              <a:rPr lang="en-GB" smtClean="0"/>
              <a:t>10/12/2018</a:t>
            </a:fld>
            <a:endParaRPr lang="en-GB"/>
          </a:p>
        </p:txBody>
      </p:sp>
      <p:sp>
        <p:nvSpPr>
          <p:cNvPr id="5" name="Footer Placeholder 4">
            <a:extLst>
              <a:ext uri="{FF2B5EF4-FFF2-40B4-BE49-F238E27FC236}">
                <a16:creationId xmlns:a16="http://schemas.microsoft.com/office/drawing/2014/main" id="{4B5AF37D-5BC3-4B4E-A090-1113B38A2C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A7E0CF-E624-4CEF-B30D-C3FB4DE8D695}"/>
              </a:ext>
            </a:extLst>
          </p:cNvPr>
          <p:cNvSpPr>
            <a:spLocks noGrp="1"/>
          </p:cNvSpPr>
          <p:nvPr>
            <p:ph type="sldNum" sz="quarter" idx="12"/>
          </p:nvPr>
        </p:nvSpPr>
        <p:spPr/>
        <p:txBody>
          <a:bodyPr/>
          <a:lstStyle/>
          <a:p>
            <a:fld id="{E12FD450-DB72-41B9-A53D-DC6FE7788CC4}" type="slidenum">
              <a:rPr lang="en-GB" smtClean="0"/>
              <a:t>‹#›</a:t>
            </a:fld>
            <a:endParaRPr lang="en-GB"/>
          </a:p>
        </p:txBody>
      </p:sp>
    </p:spTree>
    <p:extLst>
      <p:ext uri="{BB962C8B-B14F-4D97-AF65-F5344CB8AC3E}">
        <p14:creationId xmlns:p14="http://schemas.microsoft.com/office/powerpoint/2010/main" val="100193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465451-F47A-4BCB-8434-7D4BFF9FA6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EF608B-FE37-4761-B38E-D423CDED05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B45F97-1E7F-41A3-ABF4-ABCA92E72A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ADFC1B-2D76-4EC0-8056-02D426A537AC}" type="datetimeFigureOut">
              <a:rPr lang="en-GB" smtClean="0"/>
              <a:t>10/12/2018</a:t>
            </a:fld>
            <a:endParaRPr lang="en-GB"/>
          </a:p>
        </p:txBody>
      </p:sp>
      <p:sp>
        <p:nvSpPr>
          <p:cNvPr id="5" name="Footer Placeholder 4">
            <a:extLst>
              <a:ext uri="{FF2B5EF4-FFF2-40B4-BE49-F238E27FC236}">
                <a16:creationId xmlns:a16="http://schemas.microsoft.com/office/drawing/2014/main" id="{06805F43-B8DB-43E9-A50E-5079C8621C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B39AB48-82BF-47C4-ADF5-0EE7BA33CF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2FD450-DB72-41B9-A53D-DC6FE7788CC4}" type="slidenum">
              <a:rPr lang="en-GB" smtClean="0"/>
              <a:t>‹#›</a:t>
            </a:fld>
            <a:endParaRPr lang="en-GB"/>
          </a:p>
        </p:txBody>
      </p:sp>
    </p:spTree>
    <p:extLst>
      <p:ext uri="{BB962C8B-B14F-4D97-AF65-F5344CB8AC3E}">
        <p14:creationId xmlns:p14="http://schemas.microsoft.com/office/powerpoint/2010/main" val="40310788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90FE7E2-C9CC-4BD1-8380-E88EE9C82D68}"/>
              </a:ext>
            </a:extLst>
          </p:cNvPr>
          <p:cNvSpPr>
            <a:spLocks noGrp="1"/>
          </p:cNvSpPr>
          <p:nvPr>
            <p:ph type="title"/>
          </p:nvPr>
        </p:nvSpPr>
        <p:spPr>
          <a:xfrm>
            <a:off x="4109316" y="239151"/>
            <a:ext cx="7497702" cy="422031"/>
          </a:xfrm>
        </p:spPr>
        <p:txBody>
          <a:bodyPr>
            <a:normAutofit fontScale="90000"/>
          </a:bodyPr>
          <a:lstStyle/>
          <a:p>
            <a:pPr algn="ctr"/>
            <a:r>
              <a:rPr lang="en-GB" b="1" dirty="0">
                <a:solidFill>
                  <a:srgbClr val="FF0000"/>
                </a:solidFill>
              </a:rPr>
              <a:t>Stigma Effects - Bulimia Nervosa </a:t>
            </a:r>
          </a:p>
        </p:txBody>
      </p:sp>
      <p:pic>
        <p:nvPicPr>
          <p:cNvPr id="6" name="Picture 5" descr="A picture containing clothing&#10;&#10;Description automatically generated">
            <a:extLst>
              <a:ext uri="{FF2B5EF4-FFF2-40B4-BE49-F238E27FC236}">
                <a16:creationId xmlns:a16="http://schemas.microsoft.com/office/drawing/2014/main" id="{C3D5AE22-834F-435C-959A-1DE39709AC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91511" y="1676400"/>
            <a:ext cx="2600325" cy="1752600"/>
          </a:xfrm>
          <a:prstGeom prst="rect">
            <a:avLst/>
          </a:prstGeom>
        </p:spPr>
      </p:pic>
      <p:pic>
        <p:nvPicPr>
          <p:cNvPr id="8" name="Picture 7" descr="A screenshot of a cell phone&#10;&#10;Description automatically generated">
            <a:extLst>
              <a:ext uri="{FF2B5EF4-FFF2-40B4-BE49-F238E27FC236}">
                <a16:creationId xmlns:a16="http://schemas.microsoft.com/office/drawing/2014/main" id="{F8110D34-E76F-4016-885E-40D376415E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09316" y="885375"/>
            <a:ext cx="3973367" cy="5482960"/>
          </a:xfrm>
          <a:prstGeom prst="rect">
            <a:avLst/>
          </a:prstGeom>
        </p:spPr>
      </p:pic>
      <p:sp>
        <p:nvSpPr>
          <p:cNvPr id="9" name="TextBox 8">
            <a:extLst>
              <a:ext uri="{FF2B5EF4-FFF2-40B4-BE49-F238E27FC236}">
                <a16:creationId xmlns:a16="http://schemas.microsoft.com/office/drawing/2014/main" id="{D8D6F5B8-F896-46AC-85F9-85DC93F7A0FC}"/>
              </a:ext>
            </a:extLst>
          </p:cNvPr>
          <p:cNvSpPr txBox="1"/>
          <p:nvPr/>
        </p:nvSpPr>
        <p:spPr>
          <a:xfrm>
            <a:off x="196948" y="239151"/>
            <a:ext cx="4267339" cy="1938992"/>
          </a:xfrm>
          <a:prstGeom prst="rect">
            <a:avLst/>
          </a:prstGeom>
          <a:noFill/>
        </p:spPr>
        <p:txBody>
          <a:bodyPr wrap="square" rtlCol="0">
            <a:spAutoFit/>
          </a:bodyPr>
          <a:lstStyle/>
          <a:p>
            <a:r>
              <a:rPr lang="en-GB" sz="1200" i="1" dirty="0">
                <a:solidFill>
                  <a:srgbClr val="FF0000"/>
                </a:solidFill>
              </a:rPr>
              <a:t>Bulimia Nervosa </a:t>
            </a:r>
            <a:r>
              <a:rPr lang="en-GB" sz="1200" i="1" dirty="0"/>
              <a:t>is a psychological eating disorder characterised by repeated episodes of binge eating followed by compensatory behaviours such as vomiting, excessive exercising or starvation. Sufferers of Bulimia have typically low self esteem and self worth, causing them to have these episodes of binging/purging so they can reach their ‘ideal’ weight. This cycle that occurs in Bulimia causes many negative side effects and stigmatization, not just an unhealthy obsession with food. Stigmatisation of Bulimia, along with other eating disorders can affect the sufferer in the following ways…</a:t>
            </a:r>
          </a:p>
        </p:txBody>
      </p:sp>
      <p:sp>
        <p:nvSpPr>
          <p:cNvPr id="2" name="TextBox 1">
            <a:extLst>
              <a:ext uri="{FF2B5EF4-FFF2-40B4-BE49-F238E27FC236}">
                <a16:creationId xmlns:a16="http://schemas.microsoft.com/office/drawing/2014/main" id="{336D3BD2-AFAF-4528-BB15-856A443F854A}"/>
              </a:ext>
            </a:extLst>
          </p:cNvPr>
          <p:cNvSpPr txBox="1"/>
          <p:nvPr/>
        </p:nvSpPr>
        <p:spPr>
          <a:xfrm>
            <a:off x="196948" y="2178143"/>
            <a:ext cx="3912368" cy="4324261"/>
          </a:xfrm>
          <a:prstGeom prst="rect">
            <a:avLst/>
          </a:prstGeom>
          <a:noFill/>
        </p:spPr>
        <p:txBody>
          <a:bodyPr wrap="square" rtlCol="0">
            <a:spAutoFit/>
          </a:bodyPr>
          <a:lstStyle/>
          <a:p>
            <a:pPr marL="171450" indent="-171450">
              <a:buFont typeface="Arial" panose="020B0604020202020204" pitchFamily="34" charset="0"/>
              <a:buChar char="•"/>
            </a:pPr>
            <a:r>
              <a:rPr lang="en-GB" sz="1100" i="1" dirty="0">
                <a:solidFill>
                  <a:srgbClr val="FF0000"/>
                </a:solidFill>
              </a:rPr>
              <a:t>Social Anxiety  </a:t>
            </a:r>
            <a:r>
              <a:rPr lang="en-GB" sz="1100" i="1" dirty="0"/>
              <a:t>is commonly suffered by those with Bulimia. Their eating habits (binging/purging) may affect their social skills, as they will want to be alone to hide their symptoms. This impacts in many areas of a sufferers life; </a:t>
            </a:r>
            <a:endParaRPr lang="en-GB" sz="1100" i="1" dirty="0">
              <a:solidFill>
                <a:srgbClr val="FF0000"/>
              </a:solidFill>
            </a:endParaRPr>
          </a:p>
          <a:p>
            <a:pPr marL="171450" indent="-171450">
              <a:buFont typeface="Arial" panose="020B0604020202020204" pitchFamily="34" charset="0"/>
              <a:buChar char="•"/>
            </a:pPr>
            <a:r>
              <a:rPr lang="en-GB" sz="1100" i="1" dirty="0">
                <a:solidFill>
                  <a:srgbClr val="FF0000"/>
                </a:solidFill>
              </a:rPr>
              <a:t>Low self esteem  </a:t>
            </a:r>
            <a:r>
              <a:rPr lang="en-GB" sz="1100" i="1" dirty="0"/>
              <a:t>sufferers that are exposed to stigma regarding an eating disorder are more likely to have low self perceptions and self esteem. Because of this, depression is prevalent among women with bulimia (</a:t>
            </a:r>
            <a:r>
              <a:rPr lang="en-GB" sz="1100" i="1" dirty="0" err="1"/>
              <a:t>Hinz</a:t>
            </a:r>
            <a:r>
              <a:rPr lang="en-GB" sz="1100" i="1" dirty="0"/>
              <a:t> &amp; Williamson, 1987)</a:t>
            </a:r>
            <a:endParaRPr lang="en-GB" sz="1100" i="1" dirty="0">
              <a:solidFill>
                <a:srgbClr val="FF0000"/>
              </a:solidFill>
            </a:endParaRPr>
          </a:p>
          <a:p>
            <a:pPr marL="171450" indent="-171450">
              <a:buFont typeface="Arial" panose="020B0604020202020204" pitchFamily="34" charset="0"/>
              <a:buChar char="•"/>
            </a:pPr>
            <a:r>
              <a:rPr lang="en-GB" sz="1100" i="1" dirty="0">
                <a:solidFill>
                  <a:srgbClr val="FF0000"/>
                </a:solidFill>
              </a:rPr>
              <a:t>Alienation </a:t>
            </a:r>
            <a:r>
              <a:rPr lang="en-GB" sz="1100" i="1" dirty="0"/>
              <a:t>goes hand in hand with social withdrawal. Boyd et al (2014) studied sufferers of Bulimia and found that they may take on others peoples opinions of themselves as their own leading to alienation, withdrawing from social life and reducing the amount of time spent with others in fear of rejection. </a:t>
            </a:r>
            <a:endParaRPr lang="en-GB" sz="1100" i="1" dirty="0">
              <a:solidFill>
                <a:srgbClr val="FF0000"/>
              </a:solidFill>
            </a:endParaRPr>
          </a:p>
          <a:p>
            <a:r>
              <a:rPr lang="en-GB" sz="1100" i="1" dirty="0">
                <a:solidFill>
                  <a:srgbClr val="FF0000"/>
                </a:solidFill>
              </a:rPr>
              <a:t> </a:t>
            </a:r>
          </a:p>
          <a:p>
            <a:endParaRPr lang="en-GB" sz="1100" i="1" dirty="0">
              <a:solidFill>
                <a:srgbClr val="FF0000"/>
              </a:solidFill>
            </a:endParaRPr>
          </a:p>
          <a:p>
            <a:endParaRPr lang="en-GB" sz="1100" i="1" dirty="0">
              <a:solidFill>
                <a:srgbClr val="FF0000"/>
              </a:solidFill>
            </a:endParaRPr>
          </a:p>
          <a:p>
            <a:endParaRPr lang="en-GB" sz="1100" i="1" dirty="0">
              <a:solidFill>
                <a:srgbClr val="FF0000"/>
              </a:solidFill>
            </a:endParaRPr>
          </a:p>
          <a:p>
            <a:endParaRPr lang="en-GB" sz="1100" i="1" dirty="0">
              <a:solidFill>
                <a:srgbClr val="FF0000"/>
              </a:solidFill>
            </a:endParaRPr>
          </a:p>
          <a:p>
            <a:endParaRPr lang="en-GB" sz="1100" i="1" dirty="0">
              <a:solidFill>
                <a:srgbClr val="FF0000"/>
              </a:solidFill>
            </a:endParaRPr>
          </a:p>
          <a:p>
            <a:endParaRPr lang="en-GB" sz="1100" i="1" dirty="0">
              <a:solidFill>
                <a:srgbClr val="FF0000"/>
              </a:solidFill>
            </a:endParaRPr>
          </a:p>
          <a:p>
            <a:endParaRPr lang="en-GB" sz="1100" i="1" dirty="0">
              <a:solidFill>
                <a:srgbClr val="FF0000"/>
              </a:solidFill>
            </a:endParaRPr>
          </a:p>
          <a:p>
            <a:endParaRPr lang="en-GB" sz="1100" i="1" dirty="0">
              <a:solidFill>
                <a:srgbClr val="FF0000"/>
              </a:solidFill>
            </a:endParaRPr>
          </a:p>
          <a:p>
            <a:endParaRPr lang="en-GB" sz="1100" i="1" dirty="0">
              <a:solidFill>
                <a:srgbClr val="FF0000"/>
              </a:solidFill>
            </a:endParaRPr>
          </a:p>
        </p:txBody>
      </p:sp>
      <p:sp>
        <p:nvSpPr>
          <p:cNvPr id="3" name="TextBox 2">
            <a:extLst>
              <a:ext uri="{FF2B5EF4-FFF2-40B4-BE49-F238E27FC236}">
                <a16:creationId xmlns:a16="http://schemas.microsoft.com/office/drawing/2014/main" id="{6309DAEE-CA22-41D0-9A60-356C74105016}"/>
              </a:ext>
            </a:extLst>
          </p:cNvPr>
          <p:cNvSpPr txBox="1"/>
          <p:nvPr/>
        </p:nvSpPr>
        <p:spPr>
          <a:xfrm>
            <a:off x="8488586" y="817274"/>
            <a:ext cx="3231644" cy="600164"/>
          </a:xfrm>
          <a:prstGeom prst="rect">
            <a:avLst/>
          </a:prstGeom>
          <a:noFill/>
          <a:ln>
            <a:solidFill>
              <a:srgbClr val="FF0000"/>
            </a:solidFill>
          </a:ln>
        </p:spPr>
        <p:txBody>
          <a:bodyPr wrap="square" rtlCol="0">
            <a:spAutoFit/>
          </a:bodyPr>
          <a:lstStyle/>
          <a:p>
            <a:r>
              <a:rPr lang="en-GB" sz="1100" i="1" dirty="0">
                <a:solidFill>
                  <a:srgbClr val="FF0000"/>
                </a:solidFill>
              </a:rPr>
              <a:t>Physical symptoms </a:t>
            </a:r>
            <a:r>
              <a:rPr lang="en-GB" sz="1100" i="1" dirty="0"/>
              <a:t>go further than a preoccupation with food and weight. The image to the left shows a wide range of physical symptoms of Bulimia. </a:t>
            </a:r>
            <a:endParaRPr lang="en-GB" sz="1100" i="1" dirty="0">
              <a:solidFill>
                <a:srgbClr val="FF0000"/>
              </a:solidFill>
            </a:endParaRPr>
          </a:p>
        </p:txBody>
      </p:sp>
      <p:cxnSp>
        <p:nvCxnSpPr>
          <p:cNvPr id="11" name="Straight Arrow Connector 10">
            <a:extLst>
              <a:ext uri="{FF2B5EF4-FFF2-40B4-BE49-F238E27FC236}">
                <a16:creationId xmlns:a16="http://schemas.microsoft.com/office/drawing/2014/main" id="{B4339446-C90B-4287-A749-21812787630D}"/>
              </a:ext>
            </a:extLst>
          </p:cNvPr>
          <p:cNvCxnSpPr>
            <a:cxnSpLocks/>
          </p:cNvCxnSpPr>
          <p:nvPr/>
        </p:nvCxnSpPr>
        <p:spPr>
          <a:xfrm flipH="1">
            <a:off x="8038483" y="1092585"/>
            <a:ext cx="354968" cy="324853"/>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52AFD3AF-66F0-46DF-827A-61A181E16BBD}"/>
              </a:ext>
            </a:extLst>
          </p:cNvPr>
          <p:cNvPicPr>
            <a:picLocks noChangeAspect="1"/>
          </p:cNvPicPr>
          <p:nvPr/>
        </p:nvPicPr>
        <p:blipFill>
          <a:blip r:embed="rId4"/>
          <a:stretch>
            <a:fillRect/>
          </a:stretch>
        </p:blipFill>
        <p:spPr>
          <a:xfrm>
            <a:off x="919644" y="4770999"/>
            <a:ext cx="2466975" cy="1847850"/>
          </a:xfrm>
          <a:prstGeom prst="rect">
            <a:avLst/>
          </a:prstGeom>
        </p:spPr>
      </p:pic>
      <p:sp>
        <p:nvSpPr>
          <p:cNvPr id="14" name="TextBox 13">
            <a:extLst>
              <a:ext uri="{FF2B5EF4-FFF2-40B4-BE49-F238E27FC236}">
                <a16:creationId xmlns:a16="http://schemas.microsoft.com/office/drawing/2014/main" id="{1D5C3C27-DB56-4728-811A-6A5B03BFD3B4}"/>
              </a:ext>
            </a:extLst>
          </p:cNvPr>
          <p:cNvSpPr txBox="1"/>
          <p:nvPr/>
        </p:nvSpPr>
        <p:spPr>
          <a:xfrm>
            <a:off x="8463118" y="3031958"/>
            <a:ext cx="3257112" cy="3647152"/>
          </a:xfrm>
          <a:prstGeom prst="rect">
            <a:avLst/>
          </a:prstGeom>
          <a:noFill/>
        </p:spPr>
        <p:txBody>
          <a:bodyPr wrap="square" rtlCol="0">
            <a:spAutoFit/>
          </a:bodyPr>
          <a:lstStyle/>
          <a:p>
            <a:pPr marL="171450" lvl="0" indent="-171450">
              <a:buFont typeface="Arial" panose="020B0604020202020204" pitchFamily="34" charset="0"/>
              <a:buChar char="•"/>
            </a:pPr>
            <a:endParaRPr lang="en-GB" sz="1100" i="1" dirty="0">
              <a:solidFill>
                <a:srgbClr val="FF0000"/>
              </a:solidFill>
            </a:endParaRPr>
          </a:p>
          <a:p>
            <a:pPr marL="171450" lvl="0" indent="-171450">
              <a:buFont typeface="Arial" panose="020B0604020202020204" pitchFamily="34" charset="0"/>
              <a:buChar char="•"/>
            </a:pPr>
            <a:endParaRPr lang="en-GB" sz="1100" i="1" dirty="0">
              <a:solidFill>
                <a:srgbClr val="FF0000"/>
              </a:solidFill>
            </a:endParaRPr>
          </a:p>
          <a:p>
            <a:pPr marL="171450" lvl="0" indent="-171450">
              <a:buFont typeface="Arial" panose="020B0604020202020204" pitchFamily="34" charset="0"/>
              <a:buChar char="•"/>
            </a:pPr>
            <a:endParaRPr lang="en-GB" sz="1100" i="1" dirty="0">
              <a:solidFill>
                <a:srgbClr val="FF0000"/>
              </a:solidFill>
            </a:endParaRPr>
          </a:p>
          <a:p>
            <a:pPr lvl="0"/>
            <a:endParaRPr lang="en-GB" sz="1100" i="1" dirty="0">
              <a:solidFill>
                <a:srgbClr val="FF0000"/>
              </a:solidFill>
            </a:endParaRPr>
          </a:p>
          <a:p>
            <a:pPr marL="171450" lvl="0" indent="-171450">
              <a:buFont typeface="Arial" panose="020B0604020202020204" pitchFamily="34" charset="0"/>
              <a:buChar char="•"/>
            </a:pPr>
            <a:r>
              <a:rPr lang="en-GB" sz="1100" i="1" dirty="0">
                <a:solidFill>
                  <a:srgbClr val="FF0000"/>
                </a:solidFill>
              </a:rPr>
              <a:t>Internalisation. –  following social withdrawal </a:t>
            </a:r>
            <a:r>
              <a:rPr lang="en-GB" sz="1100" i="1" dirty="0">
                <a:solidFill>
                  <a:prstClr val="black"/>
                </a:solidFill>
              </a:rPr>
              <a:t>stigmatization directly leads to self blame, resulting in internalisation and lowered likelihood of help seeking (Rodgers, 2013)</a:t>
            </a:r>
            <a:endParaRPr lang="en-GB" sz="1100" i="1" dirty="0">
              <a:solidFill>
                <a:srgbClr val="FF0000"/>
              </a:solidFill>
            </a:endParaRPr>
          </a:p>
          <a:p>
            <a:pPr marL="171450" indent="-171450">
              <a:buFont typeface="Arial" panose="020B0604020202020204" pitchFamily="34" charset="0"/>
              <a:buChar char="•"/>
            </a:pPr>
            <a:r>
              <a:rPr lang="en-GB" sz="1100" i="1" dirty="0">
                <a:solidFill>
                  <a:srgbClr val="FF0000"/>
                </a:solidFill>
              </a:rPr>
              <a:t>Lack of social support </a:t>
            </a:r>
            <a:r>
              <a:rPr lang="en-GB" sz="1100" i="1" dirty="0" err="1"/>
              <a:t>Ebetner</a:t>
            </a:r>
            <a:r>
              <a:rPr lang="en-GB" sz="1100" i="1" dirty="0"/>
              <a:t> (2011) found that social support from peers is a coping strategy, when sufferers internalise, sufferers will rely more of maladaptive coping strategies like binging and purging</a:t>
            </a:r>
            <a:r>
              <a:rPr lang="en-GB" sz="1100" i="1" dirty="0">
                <a:solidFill>
                  <a:srgbClr val="FF0000"/>
                </a:solidFill>
              </a:rPr>
              <a:t>.</a:t>
            </a:r>
          </a:p>
          <a:p>
            <a:pPr marL="171450" indent="-171450">
              <a:buFont typeface="Arial" panose="020B0604020202020204" pitchFamily="34" charset="0"/>
              <a:buChar char="•"/>
            </a:pPr>
            <a:endParaRPr lang="en-GB" sz="1100" i="1" dirty="0">
              <a:solidFill>
                <a:srgbClr val="FF0000"/>
              </a:solidFill>
            </a:endParaRPr>
          </a:p>
          <a:p>
            <a:endParaRPr lang="en-GB" sz="1100" i="1" dirty="0">
              <a:solidFill>
                <a:srgbClr val="FF0000"/>
              </a:solidFill>
            </a:endParaRPr>
          </a:p>
          <a:p>
            <a:r>
              <a:rPr lang="en-GB" sz="1100" i="1" dirty="0">
                <a:solidFill>
                  <a:srgbClr val="FF0000"/>
                </a:solidFill>
              </a:rPr>
              <a:t>Conclusions </a:t>
            </a:r>
          </a:p>
          <a:p>
            <a:r>
              <a:rPr lang="en-GB" sz="1100" i="1" dirty="0"/>
              <a:t>This presentation has highlighted the negative effects of stigma surrounding eating disorders. Increased exposure to stigmatization of eating disorders is coherent with the severity of symptoms. </a:t>
            </a:r>
          </a:p>
          <a:p>
            <a:endParaRPr lang="en-GB" sz="1100" dirty="0"/>
          </a:p>
        </p:txBody>
      </p:sp>
    </p:spTree>
    <p:extLst>
      <p:ext uri="{BB962C8B-B14F-4D97-AF65-F5344CB8AC3E}">
        <p14:creationId xmlns:p14="http://schemas.microsoft.com/office/powerpoint/2010/main" val="216315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8943DC-C592-4716-AA3E-8BBB92293091}"/>
              </a:ext>
            </a:extLst>
          </p:cNvPr>
          <p:cNvSpPr txBox="1"/>
          <p:nvPr/>
        </p:nvSpPr>
        <p:spPr>
          <a:xfrm>
            <a:off x="331304" y="374374"/>
            <a:ext cx="11423374" cy="6678751"/>
          </a:xfrm>
          <a:prstGeom prst="rect">
            <a:avLst/>
          </a:prstGeom>
          <a:noFill/>
          <a:ln>
            <a:solidFill>
              <a:schemeClr val="tx1"/>
            </a:solidFill>
          </a:ln>
        </p:spPr>
        <p:txBody>
          <a:bodyPr wrap="square" rtlCol="0">
            <a:spAutoFit/>
          </a:bodyPr>
          <a:lstStyle/>
          <a:p>
            <a:r>
              <a:rPr lang="en-GB" sz="1100" i="1" u="sng" dirty="0"/>
              <a:t>References</a:t>
            </a:r>
            <a:r>
              <a:rPr lang="en-GB" sz="1100" dirty="0"/>
              <a:t> </a:t>
            </a:r>
          </a:p>
          <a:p>
            <a:endParaRPr lang="en-GB" sz="1100" dirty="0">
              <a:latin typeface="Arial" panose="020B0604020202020204" pitchFamily="34" charset="0"/>
              <a:cs typeface="Arial" panose="020B0604020202020204" pitchFamily="34" charset="0"/>
            </a:endParaRPr>
          </a:p>
          <a:p>
            <a:r>
              <a:rPr lang="en-GB" sz="1100" dirty="0">
                <a:solidFill>
                  <a:srgbClr val="222222"/>
                </a:solidFill>
                <a:latin typeface="Arial" panose="020B0604020202020204" pitchFamily="34" charset="0"/>
                <a:cs typeface="Arial" panose="020B0604020202020204" pitchFamily="34" charset="0"/>
              </a:rPr>
              <a:t>Boyd, J. E., Adler, E. P., </a:t>
            </a:r>
            <a:r>
              <a:rPr lang="en-GB" sz="1100" dirty="0" err="1">
                <a:solidFill>
                  <a:srgbClr val="222222"/>
                </a:solidFill>
                <a:latin typeface="Arial" panose="020B0604020202020204" pitchFamily="34" charset="0"/>
                <a:cs typeface="Arial" panose="020B0604020202020204" pitchFamily="34" charset="0"/>
              </a:rPr>
              <a:t>Otilingam</a:t>
            </a:r>
            <a:r>
              <a:rPr lang="en-GB" sz="1100" dirty="0">
                <a:solidFill>
                  <a:srgbClr val="222222"/>
                </a:solidFill>
                <a:latin typeface="Arial" panose="020B0604020202020204" pitchFamily="34" charset="0"/>
                <a:cs typeface="Arial" panose="020B0604020202020204" pitchFamily="34" charset="0"/>
              </a:rPr>
              <a:t>, P. G., &amp; Peters, T. (2014). Internalized Stigma of Mental Illness (ISMI) scale: a multinational review. </a:t>
            </a:r>
            <a:r>
              <a:rPr lang="en-GB" sz="1100" i="1" dirty="0">
                <a:solidFill>
                  <a:srgbClr val="222222"/>
                </a:solidFill>
                <a:latin typeface="Arial" panose="020B0604020202020204" pitchFamily="34" charset="0"/>
                <a:cs typeface="Arial" panose="020B0604020202020204" pitchFamily="34" charset="0"/>
              </a:rPr>
              <a:t>Comprehensive Psychiatry</a:t>
            </a:r>
            <a:r>
              <a:rPr lang="en-GB" sz="1100" dirty="0">
                <a:solidFill>
                  <a:srgbClr val="222222"/>
                </a:solidFill>
                <a:latin typeface="Arial" panose="020B0604020202020204" pitchFamily="34" charset="0"/>
                <a:cs typeface="Arial" panose="020B0604020202020204" pitchFamily="34" charset="0"/>
              </a:rPr>
              <a:t>, </a:t>
            </a:r>
            <a:r>
              <a:rPr lang="en-GB" sz="1100" i="1" dirty="0">
                <a:solidFill>
                  <a:srgbClr val="222222"/>
                </a:solidFill>
                <a:latin typeface="Arial" panose="020B0604020202020204" pitchFamily="34" charset="0"/>
                <a:cs typeface="Arial" panose="020B0604020202020204" pitchFamily="34" charset="0"/>
              </a:rPr>
              <a:t>55</a:t>
            </a:r>
            <a:r>
              <a:rPr lang="en-GB" sz="1100" dirty="0">
                <a:solidFill>
                  <a:srgbClr val="222222"/>
                </a:solidFill>
                <a:latin typeface="Arial" panose="020B0604020202020204" pitchFamily="34" charset="0"/>
                <a:cs typeface="Arial" panose="020B0604020202020204" pitchFamily="34" charset="0"/>
              </a:rPr>
              <a:t>(1), 221-231.</a:t>
            </a:r>
            <a:endParaRPr lang="en-US" sz="1100" dirty="0">
              <a:solidFill>
                <a:srgbClr val="222222"/>
              </a:solidFill>
              <a:latin typeface="Arial" panose="020B0604020202020204" pitchFamily="34" charset="0"/>
              <a:cs typeface="Arial" panose="020B0604020202020204" pitchFamily="34" charset="0"/>
            </a:endParaRPr>
          </a:p>
          <a:p>
            <a:endParaRPr lang="en-US" sz="1100" dirty="0">
              <a:solidFill>
                <a:srgbClr val="222222"/>
              </a:solidFill>
              <a:latin typeface="Arial" panose="020B0604020202020204" pitchFamily="34" charset="0"/>
              <a:cs typeface="Arial" panose="020B0604020202020204" pitchFamily="34" charset="0"/>
            </a:endParaRPr>
          </a:p>
          <a:p>
            <a:r>
              <a:rPr lang="en-US" sz="1100" dirty="0" err="1">
                <a:solidFill>
                  <a:srgbClr val="222222"/>
                </a:solidFill>
                <a:latin typeface="Arial" panose="020B0604020202020204" pitchFamily="34" charset="0"/>
                <a:cs typeface="Arial" panose="020B0604020202020204" pitchFamily="34" charset="0"/>
              </a:rPr>
              <a:t>Ebneter</a:t>
            </a:r>
            <a:r>
              <a:rPr lang="en-US" sz="1100" dirty="0">
                <a:solidFill>
                  <a:srgbClr val="222222"/>
                </a:solidFill>
                <a:latin typeface="Arial" panose="020B0604020202020204" pitchFamily="34" charset="0"/>
                <a:cs typeface="Arial" panose="020B0604020202020204" pitchFamily="34" charset="0"/>
              </a:rPr>
              <a:t>, D. S., </a:t>
            </a:r>
            <a:r>
              <a:rPr lang="en-US" sz="1100" dirty="0" err="1">
                <a:solidFill>
                  <a:srgbClr val="222222"/>
                </a:solidFill>
                <a:latin typeface="Arial" panose="020B0604020202020204" pitchFamily="34" charset="0"/>
                <a:cs typeface="Arial" panose="020B0604020202020204" pitchFamily="34" charset="0"/>
              </a:rPr>
              <a:t>Latner</a:t>
            </a:r>
            <a:r>
              <a:rPr lang="en-US" sz="1100" dirty="0">
                <a:solidFill>
                  <a:srgbClr val="222222"/>
                </a:solidFill>
                <a:latin typeface="Arial" panose="020B0604020202020204" pitchFamily="34" charset="0"/>
                <a:cs typeface="Arial" panose="020B0604020202020204" pitchFamily="34" charset="0"/>
              </a:rPr>
              <a:t>, J. D., &amp; O’Brien, K. S. (2011). Just world beliefs, causal beliefs, and acquaintance: Associations with stigma toward eating disorders and obesity. </a:t>
            </a:r>
            <a:r>
              <a:rPr lang="en-US" sz="1100" i="1" dirty="0">
                <a:solidFill>
                  <a:srgbClr val="222222"/>
                </a:solidFill>
                <a:latin typeface="Arial" panose="020B0604020202020204" pitchFamily="34" charset="0"/>
                <a:cs typeface="Arial" panose="020B0604020202020204" pitchFamily="34" charset="0"/>
              </a:rPr>
              <a:t>Personality and Individual Differences</a:t>
            </a:r>
            <a:r>
              <a:rPr lang="en-US" sz="1100" dirty="0">
                <a:solidFill>
                  <a:srgbClr val="222222"/>
                </a:solidFill>
                <a:latin typeface="Arial" panose="020B0604020202020204" pitchFamily="34" charset="0"/>
                <a:cs typeface="Arial" panose="020B0604020202020204" pitchFamily="34" charset="0"/>
              </a:rPr>
              <a:t>, </a:t>
            </a:r>
            <a:r>
              <a:rPr lang="en-US" sz="1100" i="1" dirty="0">
                <a:solidFill>
                  <a:srgbClr val="222222"/>
                </a:solidFill>
                <a:latin typeface="Arial" panose="020B0604020202020204" pitchFamily="34" charset="0"/>
                <a:cs typeface="Arial" panose="020B0604020202020204" pitchFamily="34" charset="0"/>
              </a:rPr>
              <a:t>51</a:t>
            </a:r>
            <a:r>
              <a:rPr lang="en-US" sz="1100" dirty="0">
                <a:solidFill>
                  <a:srgbClr val="222222"/>
                </a:solidFill>
                <a:latin typeface="Arial" panose="020B0604020202020204" pitchFamily="34" charset="0"/>
                <a:cs typeface="Arial" panose="020B0604020202020204" pitchFamily="34" charset="0"/>
              </a:rPr>
              <a:t>(5), 618-622.</a:t>
            </a:r>
          </a:p>
          <a:p>
            <a:endParaRPr lang="en-US" sz="1100" dirty="0">
              <a:solidFill>
                <a:srgbClr val="222222"/>
              </a:solidFill>
              <a:latin typeface="Arial" panose="020B0604020202020204" pitchFamily="34" charset="0"/>
              <a:cs typeface="Arial" panose="020B0604020202020204" pitchFamily="34" charset="0"/>
            </a:endParaRPr>
          </a:p>
          <a:p>
            <a:r>
              <a:rPr lang="en-US" sz="1100" dirty="0" err="1">
                <a:solidFill>
                  <a:srgbClr val="222222"/>
                </a:solidFill>
                <a:latin typeface="Arial" panose="020B0604020202020204" pitchFamily="34" charset="0"/>
              </a:rPr>
              <a:t>Ebneter</a:t>
            </a:r>
            <a:r>
              <a:rPr lang="en-US" sz="1100" dirty="0">
                <a:solidFill>
                  <a:srgbClr val="222222"/>
                </a:solidFill>
                <a:latin typeface="Arial" panose="020B0604020202020204" pitchFamily="34" charset="0"/>
              </a:rPr>
              <a:t>, D. S., &amp; </a:t>
            </a:r>
            <a:r>
              <a:rPr lang="en-US" sz="1100" dirty="0" err="1">
                <a:solidFill>
                  <a:srgbClr val="222222"/>
                </a:solidFill>
                <a:latin typeface="Arial" panose="020B0604020202020204" pitchFamily="34" charset="0"/>
              </a:rPr>
              <a:t>Latner</a:t>
            </a:r>
            <a:r>
              <a:rPr lang="en-US" sz="1100" dirty="0">
                <a:solidFill>
                  <a:srgbClr val="222222"/>
                </a:solidFill>
                <a:latin typeface="Arial" panose="020B0604020202020204" pitchFamily="34" charset="0"/>
              </a:rPr>
              <a:t>, J. D. (2013). Stigmatizing attitudes differ across mental health disorders: a comparison of stigma across eating disorders, obesity, and major depressive disorder. </a:t>
            </a:r>
            <a:r>
              <a:rPr lang="en-US" sz="1100" i="1" dirty="0">
                <a:solidFill>
                  <a:srgbClr val="222222"/>
                </a:solidFill>
                <a:latin typeface="Arial" panose="020B0604020202020204" pitchFamily="34" charset="0"/>
              </a:rPr>
              <a:t>The Journal of nervous and mental disease</a:t>
            </a:r>
            <a:r>
              <a:rPr lang="en-US" sz="1100" dirty="0">
                <a:solidFill>
                  <a:srgbClr val="222222"/>
                </a:solidFill>
                <a:latin typeface="Arial" panose="020B0604020202020204" pitchFamily="34" charset="0"/>
              </a:rPr>
              <a:t>, </a:t>
            </a:r>
            <a:r>
              <a:rPr lang="en-US" sz="1100" i="1" dirty="0">
                <a:solidFill>
                  <a:srgbClr val="222222"/>
                </a:solidFill>
                <a:latin typeface="Arial" panose="020B0604020202020204" pitchFamily="34" charset="0"/>
              </a:rPr>
              <a:t>201</a:t>
            </a:r>
            <a:r>
              <a:rPr lang="en-US" sz="1100" dirty="0">
                <a:solidFill>
                  <a:srgbClr val="222222"/>
                </a:solidFill>
                <a:latin typeface="Arial" panose="020B0604020202020204" pitchFamily="34" charset="0"/>
              </a:rPr>
              <a:t>(4), 281-285.</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Gonçalves, S. F., Machado, B. C., Martins, C., &amp; Machado, P. P. (2014). Eating and weight/shape criticism as a specific life-event related to bulimia nervosa: a case control study. </a:t>
            </a:r>
            <a:r>
              <a:rPr lang="en-US" sz="1100" i="1" dirty="0">
                <a:latin typeface="Arial" panose="020B0604020202020204" pitchFamily="34" charset="0"/>
                <a:cs typeface="Arial" panose="020B0604020202020204" pitchFamily="34" charset="0"/>
              </a:rPr>
              <a:t>The Journal of psychology</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148</a:t>
            </a:r>
            <a:r>
              <a:rPr lang="en-US" sz="1100" dirty="0">
                <a:latin typeface="Arial" panose="020B0604020202020204" pitchFamily="34" charset="0"/>
                <a:cs typeface="Arial" panose="020B0604020202020204" pitchFamily="34" charset="0"/>
              </a:rPr>
              <a:t>(1), 61-72.</a:t>
            </a:r>
          </a:p>
          <a:p>
            <a:endParaRPr lang="en-US" sz="1100" dirty="0">
              <a:latin typeface="Arial" panose="020B0604020202020204" pitchFamily="34" charset="0"/>
              <a:cs typeface="Arial" panose="020B0604020202020204" pitchFamily="34" charset="0"/>
            </a:endParaRPr>
          </a:p>
          <a:p>
            <a:r>
              <a:rPr lang="en-US" sz="1100" dirty="0">
                <a:solidFill>
                  <a:srgbClr val="222222"/>
                </a:solidFill>
                <a:latin typeface="Arial" panose="020B0604020202020204" pitchFamily="34" charset="0"/>
                <a:cs typeface="Arial" panose="020B0604020202020204" pitchFamily="34" charset="0"/>
              </a:rPr>
              <a:t>Griffiths, S., Murray, S. B., &amp; </a:t>
            </a:r>
            <a:r>
              <a:rPr lang="en-US" sz="1100" dirty="0" err="1">
                <a:solidFill>
                  <a:srgbClr val="222222"/>
                </a:solidFill>
                <a:latin typeface="Arial" panose="020B0604020202020204" pitchFamily="34" charset="0"/>
                <a:cs typeface="Arial" panose="020B0604020202020204" pitchFamily="34" charset="0"/>
              </a:rPr>
              <a:t>Touyz</a:t>
            </a:r>
            <a:r>
              <a:rPr lang="en-US" sz="1100" dirty="0">
                <a:solidFill>
                  <a:srgbClr val="222222"/>
                </a:solidFill>
                <a:latin typeface="Arial" panose="020B0604020202020204" pitchFamily="34" charset="0"/>
                <a:cs typeface="Arial" panose="020B0604020202020204" pitchFamily="34" charset="0"/>
              </a:rPr>
              <a:t>, S. (2015). Extending the masculinity hypothesis: An investigation of gender role conformity, body dissatisfaction, and disordered eating in young heterosexual men. </a:t>
            </a:r>
            <a:r>
              <a:rPr lang="en-US" sz="1100" i="1" dirty="0">
                <a:solidFill>
                  <a:srgbClr val="222222"/>
                </a:solidFill>
                <a:latin typeface="Arial" panose="020B0604020202020204" pitchFamily="34" charset="0"/>
                <a:cs typeface="Arial" panose="020B0604020202020204" pitchFamily="34" charset="0"/>
              </a:rPr>
              <a:t>Psychology of Men &amp; Masculinity</a:t>
            </a:r>
            <a:r>
              <a:rPr lang="en-US" sz="1100" dirty="0">
                <a:solidFill>
                  <a:srgbClr val="222222"/>
                </a:solidFill>
                <a:latin typeface="Arial" panose="020B0604020202020204" pitchFamily="34" charset="0"/>
                <a:cs typeface="Arial" panose="020B0604020202020204" pitchFamily="34" charset="0"/>
              </a:rPr>
              <a:t>, </a:t>
            </a:r>
            <a:r>
              <a:rPr lang="en-US" sz="1100" i="1" dirty="0">
                <a:solidFill>
                  <a:srgbClr val="222222"/>
                </a:solidFill>
                <a:latin typeface="Arial" panose="020B0604020202020204" pitchFamily="34" charset="0"/>
                <a:cs typeface="Arial" panose="020B0604020202020204" pitchFamily="34" charset="0"/>
              </a:rPr>
              <a:t>16</a:t>
            </a:r>
            <a:r>
              <a:rPr lang="en-US" sz="1100" dirty="0">
                <a:solidFill>
                  <a:srgbClr val="222222"/>
                </a:solidFill>
                <a:latin typeface="Arial" panose="020B0604020202020204" pitchFamily="34" charset="0"/>
                <a:cs typeface="Arial" panose="020B0604020202020204" pitchFamily="34" charset="0"/>
              </a:rPr>
              <a:t>(1), 108.</a:t>
            </a:r>
          </a:p>
          <a:p>
            <a:endParaRPr lang="en-US" sz="1100" dirty="0">
              <a:solidFill>
                <a:srgbClr val="222222"/>
              </a:solidFill>
              <a:latin typeface="Arial" panose="020B0604020202020204" pitchFamily="34" charset="0"/>
              <a:cs typeface="Arial" panose="020B0604020202020204" pitchFamily="34" charset="0"/>
            </a:endParaRPr>
          </a:p>
          <a:p>
            <a:r>
              <a:rPr lang="en-US" sz="1100" dirty="0">
                <a:solidFill>
                  <a:srgbClr val="222222"/>
                </a:solidFill>
                <a:latin typeface="Arial" panose="020B0604020202020204" pitchFamily="34" charset="0"/>
              </a:rPr>
              <a:t>Hackler, A. H., Vogel, D. L., &amp; Wade, N. G. (2010). Attitudes toward seeking professional help for an eating disorder: The role of stigma and anticipated outcomes. </a:t>
            </a:r>
            <a:r>
              <a:rPr lang="en-US" sz="1100" i="1" dirty="0">
                <a:solidFill>
                  <a:srgbClr val="222222"/>
                </a:solidFill>
                <a:latin typeface="Arial" panose="020B0604020202020204" pitchFamily="34" charset="0"/>
              </a:rPr>
              <a:t>Journal of Counseling &amp; Development</a:t>
            </a:r>
            <a:r>
              <a:rPr lang="en-US" sz="1100" dirty="0">
                <a:solidFill>
                  <a:srgbClr val="222222"/>
                </a:solidFill>
                <a:latin typeface="Arial" panose="020B0604020202020204" pitchFamily="34" charset="0"/>
              </a:rPr>
              <a:t>, </a:t>
            </a:r>
            <a:r>
              <a:rPr lang="en-US" sz="1100" i="1" dirty="0">
                <a:solidFill>
                  <a:srgbClr val="222222"/>
                </a:solidFill>
                <a:latin typeface="Arial" panose="020B0604020202020204" pitchFamily="34" charset="0"/>
              </a:rPr>
              <a:t>88</a:t>
            </a:r>
            <a:r>
              <a:rPr lang="en-US" sz="1100" dirty="0">
                <a:solidFill>
                  <a:srgbClr val="222222"/>
                </a:solidFill>
                <a:latin typeface="Arial" panose="020B0604020202020204" pitchFamily="34" charset="0"/>
              </a:rPr>
              <a:t>(4), 424-431.</a:t>
            </a:r>
          </a:p>
          <a:p>
            <a:endParaRPr lang="en-US" sz="1100" dirty="0">
              <a:solidFill>
                <a:srgbClr val="222222"/>
              </a:solidFill>
              <a:latin typeface="Arial" panose="020B0604020202020204" pitchFamily="34" charset="0"/>
              <a:cs typeface="Arial" panose="020B0604020202020204" pitchFamily="34" charset="0"/>
            </a:endParaRPr>
          </a:p>
          <a:p>
            <a:r>
              <a:rPr lang="en-US" sz="1100" dirty="0" err="1">
                <a:solidFill>
                  <a:srgbClr val="222222"/>
                </a:solidFill>
                <a:latin typeface="Arial" panose="020B0604020202020204" pitchFamily="34" charset="0"/>
              </a:rPr>
              <a:t>Hinz</a:t>
            </a:r>
            <a:r>
              <a:rPr lang="en-US" sz="1100" dirty="0">
                <a:solidFill>
                  <a:srgbClr val="222222"/>
                </a:solidFill>
                <a:latin typeface="Arial" panose="020B0604020202020204" pitchFamily="34" charset="0"/>
              </a:rPr>
              <a:t>, L. D., &amp; Williamson, D. A. (1987). Bulimia and depression: A review of the affective variant hypothesis. </a:t>
            </a:r>
            <a:r>
              <a:rPr lang="en-US" sz="1100" i="1" dirty="0">
                <a:solidFill>
                  <a:srgbClr val="222222"/>
                </a:solidFill>
                <a:latin typeface="Arial" panose="020B0604020202020204" pitchFamily="34" charset="0"/>
              </a:rPr>
              <a:t>Psychological Bulletin</a:t>
            </a:r>
            <a:r>
              <a:rPr lang="en-US" sz="1100" dirty="0">
                <a:solidFill>
                  <a:srgbClr val="222222"/>
                </a:solidFill>
                <a:latin typeface="Arial" panose="020B0604020202020204" pitchFamily="34" charset="0"/>
              </a:rPr>
              <a:t>, </a:t>
            </a:r>
            <a:r>
              <a:rPr lang="en-US" sz="1100" i="1" dirty="0">
                <a:solidFill>
                  <a:srgbClr val="222222"/>
                </a:solidFill>
                <a:latin typeface="Arial" panose="020B0604020202020204" pitchFamily="34" charset="0"/>
              </a:rPr>
              <a:t>102</a:t>
            </a:r>
            <a:r>
              <a:rPr lang="en-US" sz="1100" dirty="0">
                <a:solidFill>
                  <a:srgbClr val="222222"/>
                </a:solidFill>
                <a:latin typeface="Arial" panose="020B0604020202020204" pitchFamily="34" charset="0"/>
              </a:rPr>
              <a:t>(1), 150.</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Kessler, R. C., Berglund, P. A., Chiu, W. T., </a:t>
            </a:r>
            <a:r>
              <a:rPr lang="en-US" sz="1100" dirty="0" err="1">
                <a:latin typeface="Arial" panose="020B0604020202020204" pitchFamily="34" charset="0"/>
                <a:cs typeface="Arial" panose="020B0604020202020204" pitchFamily="34" charset="0"/>
              </a:rPr>
              <a:t>Deitz</a:t>
            </a:r>
            <a:r>
              <a:rPr lang="en-US" sz="1100" dirty="0">
                <a:latin typeface="Arial" panose="020B0604020202020204" pitchFamily="34" charset="0"/>
                <a:cs typeface="Arial" panose="020B0604020202020204" pitchFamily="34" charset="0"/>
              </a:rPr>
              <a:t>, A. C., Hudson, J. I., </a:t>
            </a:r>
            <a:r>
              <a:rPr lang="en-US" sz="1100" dirty="0" err="1">
                <a:latin typeface="Arial" panose="020B0604020202020204" pitchFamily="34" charset="0"/>
                <a:cs typeface="Arial" panose="020B0604020202020204" pitchFamily="34" charset="0"/>
              </a:rPr>
              <a:t>Shahly</a:t>
            </a:r>
            <a:r>
              <a:rPr lang="en-US" sz="1100" dirty="0">
                <a:latin typeface="Arial" panose="020B0604020202020204" pitchFamily="34" charset="0"/>
                <a:cs typeface="Arial" panose="020B0604020202020204" pitchFamily="34" charset="0"/>
              </a:rPr>
              <a:t>, V., ... &amp; </a:t>
            </a:r>
            <a:r>
              <a:rPr lang="en-US" sz="1100" dirty="0" err="1">
                <a:latin typeface="Arial" panose="020B0604020202020204" pitchFamily="34" charset="0"/>
                <a:cs typeface="Arial" panose="020B0604020202020204" pitchFamily="34" charset="0"/>
              </a:rPr>
              <a:t>Bruffaerts</a:t>
            </a:r>
            <a:r>
              <a:rPr lang="en-US" sz="1100" dirty="0">
                <a:latin typeface="Arial" panose="020B0604020202020204" pitchFamily="34" charset="0"/>
                <a:cs typeface="Arial" panose="020B0604020202020204" pitchFamily="34" charset="0"/>
              </a:rPr>
              <a:t>, R. (2013). The prevalence and correlates of binge eating disorder in the World Health Organization World Mental Health Surveys. </a:t>
            </a:r>
            <a:r>
              <a:rPr lang="en-US" sz="1100" i="1" dirty="0">
                <a:latin typeface="Arial" panose="020B0604020202020204" pitchFamily="34" charset="0"/>
                <a:cs typeface="Arial" panose="020B0604020202020204" pitchFamily="34" charset="0"/>
              </a:rPr>
              <a:t>Biological psychiatry</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73</a:t>
            </a:r>
            <a:r>
              <a:rPr lang="en-US" sz="1100" dirty="0">
                <a:latin typeface="Arial" panose="020B0604020202020204" pitchFamily="34" charset="0"/>
                <a:cs typeface="Arial" panose="020B0604020202020204" pitchFamily="34" charset="0"/>
              </a:rPr>
              <a:t>(9), 904-914.</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McLean, S. A., Paxton, S. J., Massey, R., Hay, P. J., Mond, J. M., &amp; Rodgers, B. (2014). Stigmatizing attitudes and beliefs about bulimia nervosa: Gender, age, education and income variability in a community sample. </a:t>
            </a:r>
            <a:r>
              <a:rPr lang="en-US" sz="1100" i="1" dirty="0">
                <a:latin typeface="Arial" panose="020B0604020202020204" pitchFamily="34" charset="0"/>
                <a:cs typeface="Arial" panose="020B0604020202020204" pitchFamily="34" charset="0"/>
              </a:rPr>
              <a:t>International Journal of Eating Disorders</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47</a:t>
            </a:r>
            <a:r>
              <a:rPr lang="en-US" sz="1100" dirty="0">
                <a:latin typeface="Arial" panose="020B0604020202020204" pitchFamily="34" charset="0"/>
                <a:cs typeface="Arial" panose="020B0604020202020204" pitchFamily="34" charset="0"/>
              </a:rPr>
              <a:t>(4), 353-361.</a:t>
            </a:r>
          </a:p>
          <a:p>
            <a:endParaRPr lang="en-US" sz="1100" dirty="0">
              <a:latin typeface="Arial" panose="020B0604020202020204" pitchFamily="34" charset="0"/>
              <a:cs typeface="Arial" panose="020B0604020202020204" pitchFamily="34" charset="0"/>
            </a:endParaRPr>
          </a:p>
          <a:p>
            <a:r>
              <a:rPr lang="en-US" sz="1100" dirty="0" err="1">
                <a:solidFill>
                  <a:srgbClr val="222222"/>
                </a:solidFill>
                <a:latin typeface="Arial" panose="020B0604020202020204" pitchFamily="34" charset="0"/>
              </a:rPr>
              <a:t>Ritsher</a:t>
            </a:r>
            <a:r>
              <a:rPr lang="en-US" sz="1100" dirty="0">
                <a:solidFill>
                  <a:srgbClr val="222222"/>
                </a:solidFill>
                <a:latin typeface="Arial" panose="020B0604020202020204" pitchFamily="34" charset="0"/>
              </a:rPr>
              <a:t>, J. B., </a:t>
            </a:r>
            <a:r>
              <a:rPr lang="en-US" sz="1100" dirty="0" err="1">
                <a:solidFill>
                  <a:srgbClr val="222222"/>
                </a:solidFill>
                <a:latin typeface="Arial" panose="020B0604020202020204" pitchFamily="34" charset="0"/>
              </a:rPr>
              <a:t>Otilingam</a:t>
            </a:r>
            <a:r>
              <a:rPr lang="en-US" sz="1100" dirty="0">
                <a:solidFill>
                  <a:srgbClr val="222222"/>
                </a:solidFill>
                <a:latin typeface="Arial" panose="020B0604020202020204" pitchFamily="34" charset="0"/>
              </a:rPr>
              <a:t>, P. G., &amp; </a:t>
            </a:r>
            <a:r>
              <a:rPr lang="en-US" sz="1100" dirty="0" err="1">
                <a:solidFill>
                  <a:srgbClr val="222222"/>
                </a:solidFill>
                <a:latin typeface="Arial" panose="020B0604020202020204" pitchFamily="34" charset="0"/>
              </a:rPr>
              <a:t>Grajales</a:t>
            </a:r>
            <a:r>
              <a:rPr lang="en-US" sz="1100" dirty="0">
                <a:solidFill>
                  <a:srgbClr val="222222"/>
                </a:solidFill>
                <a:latin typeface="Arial" panose="020B0604020202020204" pitchFamily="34" charset="0"/>
              </a:rPr>
              <a:t>, M. (2003). Internalized stigma of mental illness: psychometric properties of a new measure. </a:t>
            </a:r>
            <a:r>
              <a:rPr lang="en-US" sz="1100" i="1" dirty="0">
                <a:solidFill>
                  <a:srgbClr val="222222"/>
                </a:solidFill>
                <a:latin typeface="Arial" panose="020B0604020202020204" pitchFamily="34" charset="0"/>
              </a:rPr>
              <a:t>Psychiatry research</a:t>
            </a:r>
            <a:r>
              <a:rPr lang="en-US" sz="1100" dirty="0">
                <a:solidFill>
                  <a:srgbClr val="222222"/>
                </a:solidFill>
                <a:latin typeface="Arial" panose="020B0604020202020204" pitchFamily="34" charset="0"/>
              </a:rPr>
              <a:t>, </a:t>
            </a:r>
            <a:r>
              <a:rPr lang="en-US" sz="1100" i="1" dirty="0">
                <a:solidFill>
                  <a:srgbClr val="222222"/>
                </a:solidFill>
                <a:latin typeface="Arial" panose="020B0604020202020204" pitchFamily="34" charset="0"/>
              </a:rPr>
              <a:t>121</a:t>
            </a:r>
            <a:r>
              <a:rPr lang="en-US" sz="1100" dirty="0">
                <a:solidFill>
                  <a:srgbClr val="222222"/>
                </a:solidFill>
                <a:latin typeface="Arial" panose="020B0604020202020204" pitchFamily="34" charset="0"/>
              </a:rPr>
              <a:t>(1), 31-49.</a:t>
            </a:r>
          </a:p>
          <a:p>
            <a:endParaRPr lang="en-US" sz="1100" dirty="0">
              <a:solidFill>
                <a:srgbClr val="222222"/>
              </a:solidFill>
              <a:latin typeface="Arial" panose="020B0604020202020204" pitchFamily="34" charset="0"/>
            </a:endParaRPr>
          </a:p>
          <a:p>
            <a:r>
              <a:rPr lang="en-US" sz="1100" dirty="0">
                <a:solidFill>
                  <a:srgbClr val="222222"/>
                </a:solidFill>
                <a:latin typeface="Arial" panose="020B0604020202020204" pitchFamily="34" charset="0"/>
              </a:rPr>
              <a:t>Thompson, J. K., &amp; </a:t>
            </a:r>
            <a:r>
              <a:rPr lang="en-US" sz="1100" dirty="0" err="1">
                <a:solidFill>
                  <a:srgbClr val="222222"/>
                </a:solidFill>
                <a:latin typeface="Arial" panose="020B0604020202020204" pitchFamily="34" charset="0"/>
              </a:rPr>
              <a:t>Stice</a:t>
            </a:r>
            <a:r>
              <a:rPr lang="en-US" sz="1100" dirty="0">
                <a:solidFill>
                  <a:srgbClr val="222222"/>
                </a:solidFill>
                <a:latin typeface="Arial" panose="020B0604020202020204" pitchFamily="34" charset="0"/>
              </a:rPr>
              <a:t>, E. (2001). Thin-ideal internalization: Mounting evidence for a new risk factor for body-image disturbance and eating pathology. </a:t>
            </a:r>
            <a:r>
              <a:rPr lang="en-US" sz="1100" i="1" dirty="0">
                <a:solidFill>
                  <a:srgbClr val="222222"/>
                </a:solidFill>
                <a:latin typeface="Arial" panose="020B0604020202020204" pitchFamily="34" charset="0"/>
              </a:rPr>
              <a:t>Current directions in psychological science</a:t>
            </a:r>
            <a:r>
              <a:rPr lang="en-US" sz="1100" dirty="0">
                <a:solidFill>
                  <a:srgbClr val="222222"/>
                </a:solidFill>
                <a:latin typeface="Arial" panose="020B0604020202020204" pitchFamily="34" charset="0"/>
              </a:rPr>
              <a:t>, </a:t>
            </a:r>
            <a:r>
              <a:rPr lang="en-US" sz="1100" i="1" dirty="0">
                <a:solidFill>
                  <a:srgbClr val="222222"/>
                </a:solidFill>
                <a:latin typeface="Arial" panose="020B0604020202020204" pitchFamily="34" charset="0"/>
              </a:rPr>
              <a:t>10</a:t>
            </a:r>
            <a:r>
              <a:rPr lang="en-US" sz="1100" dirty="0">
                <a:solidFill>
                  <a:srgbClr val="222222"/>
                </a:solidFill>
                <a:latin typeface="Arial" panose="020B0604020202020204" pitchFamily="34" charset="0"/>
              </a:rPr>
              <a:t>(5), 181-183.</a:t>
            </a:r>
          </a:p>
          <a:p>
            <a:endParaRPr lang="en-US" sz="1100" dirty="0">
              <a:solidFill>
                <a:srgbClr val="222222"/>
              </a:solidFill>
              <a:latin typeface="Arial" panose="020B0604020202020204" pitchFamily="34" charset="0"/>
              <a:cs typeface="Arial" panose="020B0604020202020204" pitchFamily="34" charset="0"/>
            </a:endParaRPr>
          </a:p>
          <a:p>
            <a:r>
              <a:rPr lang="en-GB" sz="1100" dirty="0">
                <a:solidFill>
                  <a:srgbClr val="222222"/>
                </a:solidFill>
                <a:latin typeface="Arial" panose="020B0604020202020204" pitchFamily="34" charset="0"/>
              </a:rPr>
              <a:t>Walsh, B. T., </a:t>
            </a:r>
            <a:r>
              <a:rPr lang="en-GB" sz="1100" dirty="0" err="1">
                <a:solidFill>
                  <a:srgbClr val="222222"/>
                </a:solidFill>
                <a:latin typeface="Arial" panose="020B0604020202020204" pitchFamily="34" charset="0"/>
              </a:rPr>
              <a:t>Roose</a:t>
            </a:r>
            <a:r>
              <a:rPr lang="en-GB" sz="1100" dirty="0">
                <a:solidFill>
                  <a:srgbClr val="222222"/>
                </a:solidFill>
                <a:latin typeface="Arial" panose="020B0604020202020204" pitchFamily="34" charset="0"/>
              </a:rPr>
              <a:t>, S. P., Glassman, A. H., </a:t>
            </a:r>
            <a:r>
              <a:rPr lang="en-GB" sz="1100" dirty="0" err="1">
                <a:solidFill>
                  <a:srgbClr val="222222"/>
                </a:solidFill>
                <a:latin typeface="Arial" panose="020B0604020202020204" pitchFamily="34" charset="0"/>
              </a:rPr>
              <a:t>Gladis</a:t>
            </a:r>
            <a:r>
              <a:rPr lang="en-GB" sz="1100" dirty="0">
                <a:solidFill>
                  <a:srgbClr val="222222"/>
                </a:solidFill>
                <a:latin typeface="Arial" panose="020B0604020202020204" pitchFamily="34" charset="0"/>
              </a:rPr>
              <a:t>, M., &amp; </a:t>
            </a:r>
            <a:r>
              <a:rPr lang="en-GB" sz="1100" dirty="0" err="1">
                <a:solidFill>
                  <a:srgbClr val="222222"/>
                </a:solidFill>
                <a:latin typeface="Arial" panose="020B0604020202020204" pitchFamily="34" charset="0"/>
              </a:rPr>
              <a:t>Sadik</a:t>
            </a:r>
            <a:r>
              <a:rPr lang="en-GB" sz="1100" dirty="0">
                <a:solidFill>
                  <a:srgbClr val="222222"/>
                </a:solidFill>
                <a:latin typeface="Arial" panose="020B0604020202020204" pitchFamily="34" charset="0"/>
              </a:rPr>
              <a:t>, C. (1985). Bulimia and depression. </a:t>
            </a:r>
            <a:r>
              <a:rPr lang="en-GB" sz="1100" i="1" dirty="0">
                <a:solidFill>
                  <a:srgbClr val="222222"/>
                </a:solidFill>
                <a:latin typeface="Arial" panose="020B0604020202020204" pitchFamily="34" charset="0"/>
              </a:rPr>
              <a:t>Psychosomatic Medicine</a:t>
            </a:r>
            <a:r>
              <a:rPr lang="en-GB" sz="1100" dirty="0">
                <a:solidFill>
                  <a:srgbClr val="222222"/>
                </a:solidFill>
                <a:latin typeface="Arial" panose="020B0604020202020204" pitchFamily="34" charset="0"/>
              </a:rPr>
              <a:t>.</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Wingfield, N., Kelly, N., Serdar, K., </a:t>
            </a:r>
            <a:r>
              <a:rPr lang="en-US" sz="1100" dirty="0" err="1">
                <a:latin typeface="Arial" panose="020B0604020202020204" pitchFamily="34" charset="0"/>
                <a:cs typeface="Arial" panose="020B0604020202020204" pitchFamily="34" charset="0"/>
              </a:rPr>
              <a:t>Shivy</a:t>
            </a:r>
            <a:r>
              <a:rPr lang="en-US" sz="1100" dirty="0">
                <a:latin typeface="Arial" panose="020B0604020202020204" pitchFamily="34" charset="0"/>
                <a:cs typeface="Arial" panose="020B0604020202020204" pitchFamily="34" charset="0"/>
              </a:rPr>
              <a:t>, V. A., &amp; </a:t>
            </a:r>
            <a:r>
              <a:rPr lang="en-US" sz="1100" dirty="0" err="1">
                <a:latin typeface="Arial" panose="020B0604020202020204" pitchFamily="34" charset="0"/>
                <a:cs typeface="Arial" panose="020B0604020202020204" pitchFamily="34" charset="0"/>
              </a:rPr>
              <a:t>Mazzeo</a:t>
            </a:r>
            <a:r>
              <a:rPr lang="en-US" sz="1100" dirty="0">
                <a:latin typeface="Arial" panose="020B0604020202020204" pitchFamily="34" charset="0"/>
                <a:cs typeface="Arial" panose="020B0604020202020204" pitchFamily="34" charset="0"/>
              </a:rPr>
              <a:t>, S. E. (2011). College students' perceptions of individuals with anorexia and bulimia nervosa. </a:t>
            </a:r>
            <a:r>
              <a:rPr lang="en-US" sz="1100" i="1" dirty="0">
                <a:latin typeface="Arial" panose="020B0604020202020204" pitchFamily="34" charset="0"/>
                <a:cs typeface="Arial" panose="020B0604020202020204" pitchFamily="34" charset="0"/>
              </a:rPr>
              <a:t>International Journal of Eating Disorders</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44</a:t>
            </a:r>
            <a:r>
              <a:rPr lang="en-US" sz="1100" dirty="0">
                <a:latin typeface="Arial" panose="020B0604020202020204" pitchFamily="34" charset="0"/>
                <a:cs typeface="Arial" panose="020B0604020202020204" pitchFamily="34" charset="0"/>
              </a:rPr>
              <a:t>(4), 369-375.</a:t>
            </a:r>
            <a:endParaRPr lang="en-GB" sz="1100" dirty="0">
              <a:latin typeface="Arial" panose="020B0604020202020204" pitchFamily="34" charset="0"/>
              <a:cs typeface="Arial" panose="020B0604020202020204" pitchFamily="34" charset="0"/>
            </a:endParaRPr>
          </a:p>
          <a:p>
            <a:endParaRPr lang="en-GB" dirty="0"/>
          </a:p>
          <a:p>
            <a:endParaRPr lang="en-GB" sz="1100" dirty="0"/>
          </a:p>
        </p:txBody>
      </p:sp>
    </p:spTree>
    <p:extLst>
      <p:ext uri="{BB962C8B-B14F-4D97-AF65-F5344CB8AC3E}">
        <p14:creationId xmlns:p14="http://schemas.microsoft.com/office/powerpoint/2010/main" val="16727312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1179</TotalTime>
  <Words>1012</Words>
  <Application>Microsoft Office PowerPoint</Application>
  <PresentationFormat>Widescreen</PresentationFormat>
  <Paragraphs>51</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Stigma Effects - Bulimia Nervosa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Bulimia Nervosa </dc:title>
  <dc:creator>Abigail Burgess</dc:creator>
  <cp:lastModifiedBy>Abigail Burgess</cp:lastModifiedBy>
  <cp:revision>25</cp:revision>
  <dcterms:created xsi:type="dcterms:W3CDTF">2018-12-05T18:25:32Z</dcterms:created>
  <dcterms:modified xsi:type="dcterms:W3CDTF">2018-12-11T09:10:21Z</dcterms:modified>
</cp:coreProperties>
</file>