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1"/>
  </p:notesMasterIdLst>
  <p:sldIdLst>
    <p:sldId id="256" r:id="rId2"/>
    <p:sldId id="267" r:id="rId3"/>
    <p:sldId id="258" r:id="rId4"/>
    <p:sldId id="260" r:id="rId5"/>
    <p:sldId id="265" r:id="rId6"/>
    <p:sldId id="263" r:id="rId7"/>
    <p:sldId id="264" r:id="rId8"/>
    <p:sldId id="268"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94660"/>
  </p:normalViewPr>
  <p:slideViewPr>
    <p:cSldViewPr snapToGrid="0">
      <p:cViewPr varScale="1">
        <p:scale>
          <a:sx n="152" d="100"/>
          <a:sy n="152" d="100"/>
        </p:scale>
        <p:origin x="57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8E3DF2-6242-4BCE-B54A-A12FC94F8601}" type="doc">
      <dgm:prSet loTypeId="urn:microsoft.com/office/officeart/2018/2/layout/IconLabelList" loCatId="icon" qsTypeId="urn:microsoft.com/office/officeart/2005/8/quickstyle/simple1" qsCatId="simple" csTypeId="urn:microsoft.com/office/officeart/2005/8/colors/colorful1" csCatId="colorful" phldr="1"/>
      <dgm:spPr/>
      <dgm:t>
        <a:bodyPr/>
        <a:lstStyle/>
        <a:p>
          <a:endParaRPr lang="en-US"/>
        </a:p>
      </dgm:t>
    </dgm:pt>
    <dgm:pt modelId="{16DFF3C3-11FD-4819-9A3A-73188DCF021A}">
      <dgm:prSet/>
      <dgm:spPr/>
      <dgm:t>
        <a:bodyPr/>
        <a:lstStyle/>
        <a:p>
          <a:pPr>
            <a:lnSpc>
              <a:spcPct val="100000"/>
            </a:lnSpc>
          </a:pPr>
          <a:r>
            <a:rPr lang="en-GB"/>
            <a:t>Topic</a:t>
          </a:r>
          <a:endParaRPr lang="en-US"/>
        </a:p>
      </dgm:t>
    </dgm:pt>
    <dgm:pt modelId="{02E35940-9AE2-4E6C-AC2A-85E6A41FB832}" type="parTrans" cxnId="{F204CA3D-E42F-4A1D-866F-8902890FA9E9}">
      <dgm:prSet/>
      <dgm:spPr/>
      <dgm:t>
        <a:bodyPr/>
        <a:lstStyle/>
        <a:p>
          <a:endParaRPr lang="en-US"/>
        </a:p>
      </dgm:t>
    </dgm:pt>
    <dgm:pt modelId="{A6C818F7-4BE5-40FB-8486-AAC6874B1A84}" type="sibTrans" cxnId="{F204CA3D-E42F-4A1D-866F-8902890FA9E9}">
      <dgm:prSet/>
      <dgm:spPr/>
      <dgm:t>
        <a:bodyPr/>
        <a:lstStyle/>
        <a:p>
          <a:endParaRPr lang="en-US"/>
        </a:p>
      </dgm:t>
    </dgm:pt>
    <dgm:pt modelId="{B5B96B6C-0EB2-48E3-97E4-74E164A969F3}">
      <dgm:prSet/>
      <dgm:spPr/>
      <dgm:t>
        <a:bodyPr/>
        <a:lstStyle/>
        <a:p>
          <a:pPr>
            <a:lnSpc>
              <a:spcPct val="100000"/>
            </a:lnSpc>
          </a:pPr>
          <a:r>
            <a:rPr lang="en-GB"/>
            <a:t>Ontological &amp; Epistemological Basis</a:t>
          </a:r>
          <a:endParaRPr lang="en-US"/>
        </a:p>
      </dgm:t>
    </dgm:pt>
    <dgm:pt modelId="{D7846B48-2FFA-4DB3-AF15-D5885C7DED98}" type="parTrans" cxnId="{227916F5-60A3-4022-A941-940E5B98AD56}">
      <dgm:prSet/>
      <dgm:spPr/>
      <dgm:t>
        <a:bodyPr/>
        <a:lstStyle/>
        <a:p>
          <a:endParaRPr lang="en-US"/>
        </a:p>
      </dgm:t>
    </dgm:pt>
    <dgm:pt modelId="{CD7B30F4-BDD2-492B-8BC9-F5A92DA9B71E}" type="sibTrans" cxnId="{227916F5-60A3-4022-A941-940E5B98AD56}">
      <dgm:prSet/>
      <dgm:spPr/>
      <dgm:t>
        <a:bodyPr/>
        <a:lstStyle/>
        <a:p>
          <a:endParaRPr lang="en-US"/>
        </a:p>
      </dgm:t>
    </dgm:pt>
    <dgm:pt modelId="{C069530F-C4D5-4F02-84DC-E230206A39D8}">
      <dgm:prSet/>
      <dgm:spPr/>
      <dgm:t>
        <a:bodyPr/>
        <a:lstStyle/>
        <a:p>
          <a:pPr>
            <a:lnSpc>
              <a:spcPct val="100000"/>
            </a:lnSpc>
          </a:pPr>
          <a:r>
            <a:rPr lang="en-GB"/>
            <a:t>Key Findings</a:t>
          </a:r>
          <a:endParaRPr lang="en-US"/>
        </a:p>
      </dgm:t>
    </dgm:pt>
    <dgm:pt modelId="{F4201568-67AB-4427-BA27-799C9AA548A0}" type="parTrans" cxnId="{5EFC7700-9DE9-4E67-8142-426CE647166B}">
      <dgm:prSet/>
      <dgm:spPr/>
      <dgm:t>
        <a:bodyPr/>
        <a:lstStyle/>
        <a:p>
          <a:endParaRPr lang="en-US"/>
        </a:p>
      </dgm:t>
    </dgm:pt>
    <dgm:pt modelId="{0775E815-AF4F-4751-8A00-145A594444BF}" type="sibTrans" cxnId="{5EFC7700-9DE9-4E67-8142-426CE647166B}">
      <dgm:prSet/>
      <dgm:spPr/>
      <dgm:t>
        <a:bodyPr/>
        <a:lstStyle/>
        <a:p>
          <a:endParaRPr lang="en-US"/>
        </a:p>
      </dgm:t>
    </dgm:pt>
    <dgm:pt modelId="{142C622E-5712-4BC1-9617-8C50B1EA4D77}">
      <dgm:prSet/>
      <dgm:spPr/>
      <dgm:t>
        <a:bodyPr/>
        <a:lstStyle/>
        <a:p>
          <a:pPr>
            <a:lnSpc>
              <a:spcPct val="100000"/>
            </a:lnSpc>
          </a:pPr>
          <a:r>
            <a:rPr lang="en-GB"/>
            <a:t>Contribution to Research Area</a:t>
          </a:r>
          <a:endParaRPr lang="en-US"/>
        </a:p>
      </dgm:t>
    </dgm:pt>
    <dgm:pt modelId="{370C2CB9-0F5A-4EC8-9969-DB701C7225FF}" type="parTrans" cxnId="{EB29B36D-7CC0-404C-828E-DDBAF3E174B6}">
      <dgm:prSet/>
      <dgm:spPr/>
      <dgm:t>
        <a:bodyPr/>
        <a:lstStyle/>
        <a:p>
          <a:endParaRPr lang="en-US"/>
        </a:p>
      </dgm:t>
    </dgm:pt>
    <dgm:pt modelId="{F09A41ED-98BE-4D97-9D5A-03176F0D6E16}" type="sibTrans" cxnId="{EB29B36D-7CC0-404C-828E-DDBAF3E174B6}">
      <dgm:prSet/>
      <dgm:spPr/>
      <dgm:t>
        <a:bodyPr/>
        <a:lstStyle/>
        <a:p>
          <a:endParaRPr lang="en-US"/>
        </a:p>
      </dgm:t>
    </dgm:pt>
    <dgm:pt modelId="{3CDE583C-B786-4EB4-902F-9E6015465AD2}">
      <dgm:prSet/>
      <dgm:spPr/>
      <dgm:t>
        <a:bodyPr/>
        <a:lstStyle/>
        <a:p>
          <a:pPr>
            <a:lnSpc>
              <a:spcPct val="100000"/>
            </a:lnSpc>
          </a:pPr>
          <a:r>
            <a:rPr lang="en-GB" dirty="0"/>
            <a:t>Limitations &amp; Criticism</a:t>
          </a:r>
          <a:endParaRPr lang="en-US" dirty="0"/>
        </a:p>
      </dgm:t>
    </dgm:pt>
    <dgm:pt modelId="{525335B2-4E60-401B-821E-6174385767CC}" type="parTrans" cxnId="{33CDA270-0818-4C4F-AF7E-71A3EB09AEA9}">
      <dgm:prSet/>
      <dgm:spPr/>
      <dgm:t>
        <a:bodyPr/>
        <a:lstStyle/>
        <a:p>
          <a:endParaRPr lang="en-US"/>
        </a:p>
      </dgm:t>
    </dgm:pt>
    <dgm:pt modelId="{A2692ED1-ABEC-4007-BA03-DD2722138A85}" type="sibTrans" cxnId="{33CDA270-0818-4C4F-AF7E-71A3EB09AEA9}">
      <dgm:prSet/>
      <dgm:spPr/>
      <dgm:t>
        <a:bodyPr/>
        <a:lstStyle/>
        <a:p>
          <a:endParaRPr lang="en-US"/>
        </a:p>
      </dgm:t>
    </dgm:pt>
    <dgm:pt modelId="{8137EFE4-A533-45E5-B043-8567BE65F31A}">
      <dgm:prSet/>
      <dgm:spPr/>
      <dgm:t>
        <a:bodyPr/>
        <a:lstStyle/>
        <a:p>
          <a:pPr>
            <a:lnSpc>
              <a:spcPct val="100000"/>
            </a:lnSpc>
          </a:pPr>
          <a:r>
            <a:rPr lang="en-GB"/>
            <a:t>References</a:t>
          </a:r>
          <a:endParaRPr lang="en-US"/>
        </a:p>
      </dgm:t>
    </dgm:pt>
    <dgm:pt modelId="{7C008622-CDEE-4115-B3F7-A86BAB3BB57E}" type="parTrans" cxnId="{FA66EA63-92E3-49E8-9271-A6E368DECB32}">
      <dgm:prSet/>
      <dgm:spPr/>
      <dgm:t>
        <a:bodyPr/>
        <a:lstStyle/>
        <a:p>
          <a:endParaRPr lang="en-US"/>
        </a:p>
      </dgm:t>
    </dgm:pt>
    <dgm:pt modelId="{35A93B87-D94B-4060-A463-3B02D1087BDC}" type="sibTrans" cxnId="{FA66EA63-92E3-49E8-9271-A6E368DECB32}">
      <dgm:prSet/>
      <dgm:spPr/>
      <dgm:t>
        <a:bodyPr/>
        <a:lstStyle/>
        <a:p>
          <a:endParaRPr lang="en-US"/>
        </a:p>
      </dgm:t>
    </dgm:pt>
    <dgm:pt modelId="{28802A77-79C1-4837-9FE3-689FD00FD789}" type="pres">
      <dgm:prSet presAssocID="{068E3DF2-6242-4BCE-B54A-A12FC94F8601}" presName="root" presStyleCnt="0">
        <dgm:presLayoutVars>
          <dgm:dir/>
          <dgm:resizeHandles val="exact"/>
        </dgm:presLayoutVars>
      </dgm:prSet>
      <dgm:spPr/>
    </dgm:pt>
    <dgm:pt modelId="{3308D378-ED3F-49E1-9E01-18A5EB53EA52}" type="pres">
      <dgm:prSet presAssocID="{16DFF3C3-11FD-4819-9A3A-73188DCF021A}" presName="compNode" presStyleCnt="0"/>
      <dgm:spPr/>
    </dgm:pt>
    <dgm:pt modelId="{119D5F58-029F-4A5D-8022-7C195AAC774F}" type="pres">
      <dgm:prSet presAssocID="{16DFF3C3-11FD-4819-9A3A-73188DCF021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eacher"/>
        </a:ext>
      </dgm:extLst>
    </dgm:pt>
    <dgm:pt modelId="{33D681D8-295D-4F62-8DE7-02619AA63F04}" type="pres">
      <dgm:prSet presAssocID="{16DFF3C3-11FD-4819-9A3A-73188DCF021A}" presName="spaceRect" presStyleCnt="0"/>
      <dgm:spPr/>
    </dgm:pt>
    <dgm:pt modelId="{83A668F9-E3E1-45E2-86FF-F616D473CF30}" type="pres">
      <dgm:prSet presAssocID="{16DFF3C3-11FD-4819-9A3A-73188DCF021A}" presName="textRect" presStyleLbl="revTx" presStyleIdx="0" presStyleCnt="6">
        <dgm:presLayoutVars>
          <dgm:chMax val="1"/>
          <dgm:chPref val="1"/>
        </dgm:presLayoutVars>
      </dgm:prSet>
      <dgm:spPr/>
    </dgm:pt>
    <dgm:pt modelId="{38A670E0-CD3B-47D3-B222-A74CF0B43C34}" type="pres">
      <dgm:prSet presAssocID="{A6C818F7-4BE5-40FB-8486-AAC6874B1A84}" presName="sibTrans" presStyleCnt="0"/>
      <dgm:spPr/>
    </dgm:pt>
    <dgm:pt modelId="{FC94FCC5-8D08-45E3-9674-64BC7581BA38}" type="pres">
      <dgm:prSet presAssocID="{B5B96B6C-0EB2-48E3-97E4-74E164A969F3}" presName="compNode" presStyleCnt="0"/>
      <dgm:spPr/>
    </dgm:pt>
    <dgm:pt modelId="{4228311E-DE24-4A03-9C04-0AE065FFCA4E}" type="pres">
      <dgm:prSet presAssocID="{B5B96B6C-0EB2-48E3-97E4-74E164A969F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ument"/>
        </a:ext>
      </dgm:extLst>
    </dgm:pt>
    <dgm:pt modelId="{5E0B752D-1628-43A0-B909-5E099B412A09}" type="pres">
      <dgm:prSet presAssocID="{B5B96B6C-0EB2-48E3-97E4-74E164A969F3}" presName="spaceRect" presStyleCnt="0"/>
      <dgm:spPr/>
    </dgm:pt>
    <dgm:pt modelId="{1F27EA4B-5E6F-4960-A51D-9C8036FC2E24}" type="pres">
      <dgm:prSet presAssocID="{B5B96B6C-0EB2-48E3-97E4-74E164A969F3}" presName="textRect" presStyleLbl="revTx" presStyleIdx="1" presStyleCnt="6">
        <dgm:presLayoutVars>
          <dgm:chMax val="1"/>
          <dgm:chPref val="1"/>
        </dgm:presLayoutVars>
      </dgm:prSet>
      <dgm:spPr/>
    </dgm:pt>
    <dgm:pt modelId="{EDFF13FD-992C-4AEC-BF84-D63BB210D7E8}" type="pres">
      <dgm:prSet presAssocID="{CD7B30F4-BDD2-492B-8BC9-F5A92DA9B71E}" presName="sibTrans" presStyleCnt="0"/>
      <dgm:spPr/>
    </dgm:pt>
    <dgm:pt modelId="{5D88DF3D-00B2-4A12-9F18-AC272D50D312}" type="pres">
      <dgm:prSet presAssocID="{C069530F-C4D5-4F02-84DC-E230206A39D8}" presName="compNode" presStyleCnt="0"/>
      <dgm:spPr/>
    </dgm:pt>
    <dgm:pt modelId="{D0876CA6-88CB-421B-8F71-49C87E8FA3A8}" type="pres">
      <dgm:prSet presAssocID="{C069530F-C4D5-4F02-84DC-E230206A39D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Key"/>
        </a:ext>
      </dgm:extLst>
    </dgm:pt>
    <dgm:pt modelId="{69D0BC8F-A4F3-4BBD-B08F-C9F2E1C001E2}" type="pres">
      <dgm:prSet presAssocID="{C069530F-C4D5-4F02-84DC-E230206A39D8}" presName="spaceRect" presStyleCnt="0"/>
      <dgm:spPr/>
    </dgm:pt>
    <dgm:pt modelId="{D2C58F2D-2C70-4007-893D-75CB405EA531}" type="pres">
      <dgm:prSet presAssocID="{C069530F-C4D5-4F02-84DC-E230206A39D8}" presName="textRect" presStyleLbl="revTx" presStyleIdx="2" presStyleCnt="6">
        <dgm:presLayoutVars>
          <dgm:chMax val="1"/>
          <dgm:chPref val="1"/>
        </dgm:presLayoutVars>
      </dgm:prSet>
      <dgm:spPr/>
    </dgm:pt>
    <dgm:pt modelId="{9C1089BC-80FC-4C07-A06E-9C29788E7660}" type="pres">
      <dgm:prSet presAssocID="{0775E815-AF4F-4751-8A00-145A594444BF}" presName="sibTrans" presStyleCnt="0"/>
      <dgm:spPr/>
    </dgm:pt>
    <dgm:pt modelId="{1B19F314-CA7A-4FBA-9976-6CBC30B5FC95}" type="pres">
      <dgm:prSet presAssocID="{142C622E-5712-4BC1-9617-8C50B1EA4D77}" presName="compNode" presStyleCnt="0"/>
      <dgm:spPr/>
    </dgm:pt>
    <dgm:pt modelId="{62677F26-1BB7-4451-9BFC-9799F9730ECC}" type="pres">
      <dgm:prSet presAssocID="{142C622E-5712-4BC1-9617-8C50B1EA4D77}"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agnifying glass"/>
        </a:ext>
      </dgm:extLst>
    </dgm:pt>
    <dgm:pt modelId="{B5D349FE-7213-482C-A282-F0CE51781D91}" type="pres">
      <dgm:prSet presAssocID="{142C622E-5712-4BC1-9617-8C50B1EA4D77}" presName="spaceRect" presStyleCnt="0"/>
      <dgm:spPr/>
    </dgm:pt>
    <dgm:pt modelId="{D449489E-620B-4930-97ED-9F81EC316850}" type="pres">
      <dgm:prSet presAssocID="{142C622E-5712-4BC1-9617-8C50B1EA4D77}" presName="textRect" presStyleLbl="revTx" presStyleIdx="3" presStyleCnt="6">
        <dgm:presLayoutVars>
          <dgm:chMax val="1"/>
          <dgm:chPref val="1"/>
        </dgm:presLayoutVars>
      </dgm:prSet>
      <dgm:spPr/>
    </dgm:pt>
    <dgm:pt modelId="{64C13227-C2A4-4835-8143-898C145BDCB6}" type="pres">
      <dgm:prSet presAssocID="{F09A41ED-98BE-4D97-9D5A-03176F0D6E16}" presName="sibTrans" presStyleCnt="0"/>
      <dgm:spPr/>
    </dgm:pt>
    <dgm:pt modelId="{ABCDB947-33C4-4423-9DFD-79DD81C074B2}" type="pres">
      <dgm:prSet presAssocID="{3CDE583C-B786-4EB4-902F-9E6015465AD2}" presName="compNode" presStyleCnt="0"/>
      <dgm:spPr/>
    </dgm:pt>
    <dgm:pt modelId="{254545E1-60C1-48B9-BC7D-DDF6F95F3F35}" type="pres">
      <dgm:prSet presAssocID="{3CDE583C-B786-4EB4-902F-9E6015465AD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Warning"/>
        </a:ext>
      </dgm:extLst>
    </dgm:pt>
    <dgm:pt modelId="{7372E1D3-051E-4D2F-9EC6-D26AEF3107AF}" type="pres">
      <dgm:prSet presAssocID="{3CDE583C-B786-4EB4-902F-9E6015465AD2}" presName="spaceRect" presStyleCnt="0"/>
      <dgm:spPr/>
    </dgm:pt>
    <dgm:pt modelId="{6B5B4521-5595-4C30-ABB6-2D651F7F459E}" type="pres">
      <dgm:prSet presAssocID="{3CDE583C-B786-4EB4-902F-9E6015465AD2}" presName="textRect" presStyleLbl="revTx" presStyleIdx="4" presStyleCnt="6">
        <dgm:presLayoutVars>
          <dgm:chMax val="1"/>
          <dgm:chPref val="1"/>
        </dgm:presLayoutVars>
      </dgm:prSet>
      <dgm:spPr/>
    </dgm:pt>
    <dgm:pt modelId="{A8DD0E37-E81A-45ED-9310-BE4BD0AEA949}" type="pres">
      <dgm:prSet presAssocID="{A2692ED1-ABEC-4007-BA03-DD2722138A85}" presName="sibTrans" presStyleCnt="0"/>
      <dgm:spPr/>
    </dgm:pt>
    <dgm:pt modelId="{6A418697-B6EF-4E42-858B-3D9B49B24FC8}" type="pres">
      <dgm:prSet presAssocID="{8137EFE4-A533-45E5-B043-8567BE65F31A}" presName="compNode" presStyleCnt="0"/>
      <dgm:spPr/>
    </dgm:pt>
    <dgm:pt modelId="{2900D936-0BC1-4C18-BE0B-8EAB1D5993F0}" type="pres">
      <dgm:prSet presAssocID="{8137EFE4-A533-45E5-B043-8567BE65F31A}"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Books"/>
        </a:ext>
      </dgm:extLst>
    </dgm:pt>
    <dgm:pt modelId="{0B7D8C0B-C191-4817-AC83-16327BA9C982}" type="pres">
      <dgm:prSet presAssocID="{8137EFE4-A533-45E5-B043-8567BE65F31A}" presName="spaceRect" presStyleCnt="0"/>
      <dgm:spPr/>
    </dgm:pt>
    <dgm:pt modelId="{AA2D07D2-9295-4820-9B78-B05536865C21}" type="pres">
      <dgm:prSet presAssocID="{8137EFE4-A533-45E5-B043-8567BE65F31A}" presName="textRect" presStyleLbl="revTx" presStyleIdx="5" presStyleCnt="6">
        <dgm:presLayoutVars>
          <dgm:chMax val="1"/>
          <dgm:chPref val="1"/>
        </dgm:presLayoutVars>
      </dgm:prSet>
      <dgm:spPr/>
    </dgm:pt>
  </dgm:ptLst>
  <dgm:cxnLst>
    <dgm:cxn modelId="{5EFC7700-9DE9-4E67-8142-426CE647166B}" srcId="{068E3DF2-6242-4BCE-B54A-A12FC94F8601}" destId="{C069530F-C4D5-4F02-84DC-E230206A39D8}" srcOrd="2" destOrd="0" parTransId="{F4201568-67AB-4427-BA27-799C9AA548A0}" sibTransId="{0775E815-AF4F-4751-8A00-145A594444BF}"/>
    <dgm:cxn modelId="{68765A02-CC84-45F5-9971-0E5DACD1FC75}" type="presOf" srcId="{3CDE583C-B786-4EB4-902F-9E6015465AD2}" destId="{6B5B4521-5595-4C30-ABB6-2D651F7F459E}" srcOrd="0" destOrd="0" presId="urn:microsoft.com/office/officeart/2018/2/layout/IconLabelList"/>
    <dgm:cxn modelId="{F204CA3D-E42F-4A1D-866F-8902890FA9E9}" srcId="{068E3DF2-6242-4BCE-B54A-A12FC94F8601}" destId="{16DFF3C3-11FD-4819-9A3A-73188DCF021A}" srcOrd="0" destOrd="0" parTransId="{02E35940-9AE2-4E6C-AC2A-85E6A41FB832}" sibTransId="{A6C818F7-4BE5-40FB-8486-AAC6874B1A84}"/>
    <dgm:cxn modelId="{FA66EA63-92E3-49E8-9271-A6E368DECB32}" srcId="{068E3DF2-6242-4BCE-B54A-A12FC94F8601}" destId="{8137EFE4-A533-45E5-B043-8567BE65F31A}" srcOrd="5" destOrd="0" parTransId="{7C008622-CDEE-4115-B3F7-A86BAB3BB57E}" sibTransId="{35A93B87-D94B-4060-A463-3B02D1087BDC}"/>
    <dgm:cxn modelId="{EB29B36D-7CC0-404C-828E-DDBAF3E174B6}" srcId="{068E3DF2-6242-4BCE-B54A-A12FC94F8601}" destId="{142C622E-5712-4BC1-9617-8C50B1EA4D77}" srcOrd="3" destOrd="0" parTransId="{370C2CB9-0F5A-4EC8-9969-DB701C7225FF}" sibTransId="{F09A41ED-98BE-4D97-9D5A-03176F0D6E16}"/>
    <dgm:cxn modelId="{33CDA270-0818-4C4F-AF7E-71A3EB09AEA9}" srcId="{068E3DF2-6242-4BCE-B54A-A12FC94F8601}" destId="{3CDE583C-B786-4EB4-902F-9E6015465AD2}" srcOrd="4" destOrd="0" parTransId="{525335B2-4E60-401B-821E-6174385767CC}" sibTransId="{A2692ED1-ABEC-4007-BA03-DD2722138A85}"/>
    <dgm:cxn modelId="{7D31D152-C916-4947-8BE8-16944765EF57}" type="presOf" srcId="{142C622E-5712-4BC1-9617-8C50B1EA4D77}" destId="{D449489E-620B-4930-97ED-9F81EC316850}" srcOrd="0" destOrd="0" presId="urn:microsoft.com/office/officeart/2018/2/layout/IconLabelList"/>
    <dgm:cxn modelId="{97EA9174-12D3-4460-B4BC-183105BAB9C8}" type="presOf" srcId="{068E3DF2-6242-4BCE-B54A-A12FC94F8601}" destId="{28802A77-79C1-4837-9FE3-689FD00FD789}" srcOrd="0" destOrd="0" presId="urn:microsoft.com/office/officeart/2018/2/layout/IconLabelList"/>
    <dgm:cxn modelId="{53CB0E7A-89E0-4A78-AF55-6BCD59FC7B99}" type="presOf" srcId="{16DFF3C3-11FD-4819-9A3A-73188DCF021A}" destId="{83A668F9-E3E1-45E2-86FF-F616D473CF30}" srcOrd="0" destOrd="0" presId="urn:microsoft.com/office/officeart/2018/2/layout/IconLabelList"/>
    <dgm:cxn modelId="{F01058A7-E966-4454-9822-5822F77CDDAB}" type="presOf" srcId="{8137EFE4-A533-45E5-B043-8567BE65F31A}" destId="{AA2D07D2-9295-4820-9B78-B05536865C21}" srcOrd="0" destOrd="0" presId="urn:microsoft.com/office/officeart/2018/2/layout/IconLabelList"/>
    <dgm:cxn modelId="{59D4A5C2-54DD-4046-9E65-AAEDE70949B7}" type="presOf" srcId="{B5B96B6C-0EB2-48E3-97E4-74E164A969F3}" destId="{1F27EA4B-5E6F-4960-A51D-9C8036FC2E24}" srcOrd="0" destOrd="0" presId="urn:microsoft.com/office/officeart/2018/2/layout/IconLabelList"/>
    <dgm:cxn modelId="{78B2E6E5-1A52-43C9-8CF2-81932701DE01}" type="presOf" srcId="{C069530F-C4D5-4F02-84DC-E230206A39D8}" destId="{D2C58F2D-2C70-4007-893D-75CB405EA531}" srcOrd="0" destOrd="0" presId="urn:microsoft.com/office/officeart/2018/2/layout/IconLabelList"/>
    <dgm:cxn modelId="{227916F5-60A3-4022-A941-940E5B98AD56}" srcId="{068E3DF2-6242-4BCE-B54A-A12FC94F8601}" destId="{B5B96B6C-0EB2-48E3-97E4-74E164A969F3}" srcOrd="1" destOrd="0" parTransId="{D7846B48-2FFA-4DB3-AF15-D5885C7DED98}" sibTransId="{CD7B30F4-BDD2-492B-8BC9-F5A92DA9B71E}"/>
    <dgm:cxn modelId="{5CBE6067-0F35-43E0-BE38-2A921D28AB8E}" type="presParOf" srcId="{28802A77-79C1-4837-9FE3-689FD00FD789}" destId="{3308D378-ED3F-49E1-9E01-18A5EB53EA52}" srcOrd="0" destOrd="0" presId="urn:microsoft.com/office/officeart/2018/2/layout/IconLabelList"/>
    <dgm:cxn modelId="{D45EDB9D-EEF6-417B-99F4-30499F9A0786}" type="presParOf" srcId="{3308D378-ED3F-49E1-9E01-18A5EB53EA52}" destId="{119D5F58-029F-4A5D-8022-7C195AAC774F}" srcOrd="0" destOrd="0" presId="urn:microsoft.com/office/officeart/2018/2/layout/IconLabelList"/>
    <dgm:cxn modelId="{58EE26BD-C1D9-45BC-97D5-CBD3165A7098}" type="presParOf" srcId="{3308D378-ED3F-49E1-9E01-18A5EB53EA52}" destId="{33D681D8-295D-4F62-8DE7-02619AA63F04}" srcOrd="1" destOrd="0" presId="urn:microsoft.com/office/officeart/2018/2/layout/IconLabelList"/>
    <dgm:cxn modelId="{FA181ED3-0365-4DC7-B400-65F02A3EB0E6}" type="presParOf" srcId="{3308D378-ED3F-49E1-9E01-18A5EB53EA52}" destId="{83A668F9-E3E1-45E2-86FF-F616D473CF30}" srcOrd="2" destOrd="0" presId="urn:microsoft.com/office/officeart/2018/2/layout/IconLabelList"/>
    <dgm:cxn modelId="{F2713A9B-F382-4F8E-9609-7A130C0A6F8A}" type="presParOf" srcId="{28802A77-79C1-4837-9FE3-689FD00FD789}" destId="{38A670E0-CD3B-47D3-B222-A74CF0B43C34}" srcOrd="1" destOrd="0" presId="urn:microsoft.com/office/officeart/2018/2/layout/IconLabelList"/>
    <dgm:cxn modelId="{802F690D-8101-40AC-AC8A-B3D034593728}" type="presParOf" srcId="{28802A77-79C1-4837-9FE3-689FD00FD789}" destId="{FC94FCC5-8D08-45E3-9674-64BC7581BA38}" srcOrd="2" destOrd="0" presId="urn:microsoft.com/office/officeart/2018/2/layout/IconLabelList"/>
    <dgm:cxn modelId="{577BA863-6DD4-4CE2-A41B-50CF60431363}" type="presParOf" srcId="{FC94FCC5-8D08-45E3-9674-64BC7581BA38}" destId="{4228311E-DE24-4A03-9C04-0AE065FFCA4E}" srcOrd="0" destOrd="0" presId="urn:microsoft.com/office/officeart/2018/2/layout/IconLabelList"/>
    <dgm:cxn modelId="{296FFA1C-2058-4063-B622-22A97677F1D3}" type="presParOf" srcId="{FC94FCC5-8D08-45E3-9674-64BC7581BA38}" destId="{5E0B752D-1628-43A0-B909-5E099B412A09}" srcOrd="1" destOrd="0" presId="urn:microsoft.com/office/officeart/2018/2/layout/IconLabelList"/>
    <dgm:cxn modelId="{CFD0CFFA-A09C-4BE3-AFA0-776B7EA198F3}" type="presParOf" srcId="{FC94FCC5-8D08-45E3-9674-64BC7581BA38}" destId="{1F27EA4B-5E6F-4960-A51D-9C8036FC2E24}" srcOrd="2" destOrd="0" presId="urn:microsoft.com/office/officeart/2018/2/layout/IconLabelList"/>
    <dgm:cxn modelId="{32A06D38-BA16-4585-8C1F-71297EABD6A7}" type="presParOf" srcId="{28802A77-79C1-4837-9FE3-689FD00FD789}" destId="{EDFF13FD-992C-4AEC-BF84-D63BB210D7E8}" srcOrd="3" destOrd="0" presId="urn:microsoft.com/office/officeart/2018/2/layout/IconLabelList"/>
    <dgm:cxn modelId="{CF852B0C-6457-4AC9-8D29-CBA3837667DD}" type="presParOf" srcId="{28802A77-79C1-4837-9FE3-689FD00FD789}" destId="{5D88DF3D-00B2-4A12-9F18-AC272D50D312}" srcOrd="4" destOrd="0" presId="urn:microsoft.com/office/officeart/2018/2/layout/IconLabelList"/>
    <dgm:cxn modelId="{06970DD6-891D-4B22-AFD6-C3EC8D66CFCB}" type="presParOf" srcId="{5D88DF3D-00B2-4A12-9F18-AC272D50D312}" destId="{D0876CA6-88CB-421B-8F71-49C87E8FA3A8}" srcOrd="0" destOrd="0" presId="urn:microsoft.com/office/officeart/2018/2/layout/IconLabelList"/>
    <dgm:cxn modelId="{F6AA8E51-6937-4F3A-B09E-6448C67EF65F}" type="presParOf" srcId="{5D88DF3D-00B2-4A12-9F18-AC272D50D312}" destId="{69D0BC8F-A4F3-4BBD-B08F-C9F2E1C001E2}" srcOrd="1" destOrd="0" presId="urn:microsoft.com/office/officeart/2018/2/layout/IconLabelList"/>
    <dgm:cxn modelId="{A9D6A61B-4785-463F-B7C9-652D0318C8E7}" type="presParOf" srcId="{5D88DF3D-00B2-4A12-9F18-AC272D50D312}" destId="{D2C58F2D-2C70-4007-893D-75CB405EA531}" srcOrd="2" destOrd="0" presId="urn:microsoft.com/office/officeart/2018/2/layout/IconLabelList"/>
    <dgm:cxn modelId="{91230A82-08A2-441E-9B1E-677819E87643}" type="presParOf" srcId="{28802A77-79C1-4837-9FE3-689FD00FD789}" destId="{9C1089BC-80FC-4C07-A06E-9C29788E7660}" srcOrd="5" destOrd="0" presId="urn:microsoft.com/office/officeart/2018/2/layout/IconLabelList"/>
    <dgm:cxn modelId="{CF59D072-2158-4EDE-8E0A-1C6C7335B1C5}" type="presParOf" srcId="{28802A77-79C1-4837-9FE3-689FD00FD789}" destId="{1B19F314-CA7A-4FBA-9976-6CBC30B5FC95}" srcOrd="6" destOrd="0" presId="urn:microsoft.com/office/officeart/2018/2/layout/IconLabelList"/>
    <dgm:cxn modelId="{4F2D08F8-5A95-49C7-B97D-F5DCFA7CF80F}" type="presParOf" srcId="{1B19F314-CA7A-4FBA-9976-6CBC30B5FC95}" destId="{62677F26-1BB7-4451-9BFC-9799F9730ECC}" srcOrd="0" destOrd="0" presId="urn:microsoft.com/office/officeart/2018/2/layout/IconLabelList"/>
    <dgm:cxn modelId="{968FCCE5-CEB4-40F4-9C02-4AEF6009037E}" type="presParOf" srcId="{1B19F314-CA7A-4FBA-9976-6CBC30B5FC95}" destId="{B5D349FE-7213-482C-A282-F0CE51781D91}" srcOrd="1" destOrd="0" presId="urn:microsoft.com/office/officeart/2018/2/layout/IconLabelList"/>
    <dgm:cxn modelId="{321FFD39-905D-42EC-B824-298C209092FD}" type="presParOf" srcId="{1B19F314-CA7A-4FBA-9976-6CBC30B5FC95}" destId="{D449489E-620B-4930-97ED-9F81EC316850}" srcOrd="2" destOrd="0" presId="urn:microsoft.com/office/officeart/2018/2/layout/IconLabelList"/>
    <dgm:cxn modelId="{BD4CA6A3-62D5-4677-A5DC-ED66738571D4}" type="presParOf" srcId="{28802A77-79C1-4837-9FE3-689FD00FD789}" destId="{64C13227-C2A4-4835-8143-898C145BDCB6}" srcOrd="7" destOrd="0" presId="urn:microsoft.com/office/officeart/2018/2/layout/IconLabelList"/>
    <dgm:cxn modelId="{8F13B518-6281-4D3F-95E2-6FBF4579E6EA}" type="presParOf" srcId="{28802A77-79C1-4837-9FE3-689FD00FD789}" destId="{ABCDB947-33C4-4423-9DFD-79DD81C074B2}" srcOrd="8" destOrd="0" presId="urn:microsoft.com/office/officeart/2018/2/layout/IconLabelList"/>
    <dgm:cxn modelId="{98D257AF-48D9-404D-94D9-4F8B350A004B}" type="presParOf" srcId="{ABCDB947-33C4-4423-9DFD-79DD81C074B2}" destId="{254545E1-60C1-48B9-BC7D-DDF6F95F3F35}" srcOrd="0" destOrd="0" presId="urn:microsoft.com/office/officeart/2018/2/layout/IconLabelList"/>
    <dgm:cxn modelId="{301AC41E-F3FF-40F8-B858-015A2E56D90F}" type="presParOf" srcId="{ABCDB947-33C4-4423-9DFD-79DD81C074B2}" destId="{7372E1D3-051E-4D2F-9EC6-D26AEF3107AF}" srcOrd="1" destOrd="0" presId="urn:microsoft.com/office/officeart/2018/2/layout/IconLabelList"/>
    <dgm:cxn modelId="{B895C359-CF82-4CE8-A669-F600D4DBEFC2}" type="presParOf" srcId="{ABCDB947-33C4-4423-9DFD-79DD81C074B2}" destId="{6B5B4521-5595-4C30-ABB6-2D651F7F459E}" srcOrd="2" destOrd="0" presId="urn:microsoft.com/office/officeart/2018/2/layout/IconLabelList"/>
    <dgm:cxn modelId="{CF6AE1CB-ABD9-4430-B162-175472660C99}" type="presParOf" srcId="{28802A77-79C1-4837-9FE3-689FD00FD789}" destId="{A8DD0E37-E81A-45ED-9310-BE4BD0AEA949}" srcOrd="9" destOrd="0" presId="urn:microsoft.com/office/officeart/2018/2/layout/IconLabelList"/>
    <dgm:cxn modelId="{183CDD4F-3796-475D-B2F4-46FE8F21DD7E}" type="presParOf" srcId="{28802A77-79C1-4837-9FE3-689FD00FD789}" destId="{6A418697-B6EF-4E42-858B-3D9B49B24FC8}" srcOrd="10" destOrd="0" presId="urn:microsoft.com/office/officeart/2018/2/layout/IconLabelList"/>
    <dgm:cxn modelId="{0ABA175D-3E6E-4DB9-AD84-E8D3C456F087}" type="presParOf" srcId="{6A418697-B6EF-4E42-858B-3D9B49B24FC8}" destId="{2900D936-0BC1-4C18-BE0B-8EAB1D5993F0}" srcOrd="0" destOrd="0" presId="urn:microsoft.com/office/officeart/2018/2/layout/IconLabelList"/>
    <dgm:cxn modelId="{CE2AC33C-1110-46BF-A3E5-621ED728A618}" type="presParOf" srcId="{6A418697-B6EF-4E42-858B-3D9B49B24FC8}" destId="{0B7D8C0B-C191-4817-AC83-16327BA9C982}" srcOrd="1" destOrd="0" presId="urn:microsoft.com/office/officeart/2018/2/layout/IconLabelList"/>
    <dgm:cxn modelId="{91E01EB2-1167-405E-B434-2766B1A3E6E1}" type="presParOf" srcId="{6A418697-B6EF-4E42-858B-3D9B49B24FC8}" destId="{AA2D07D2-9295-4820-9B78-B05536865C21}"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AB55F4-72D8-4E50-B76B-95B4D36F46B6}"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EC9A49B-FCD6-4222-8205-CD3EDC3B9D0D}">
      <dgm:prSet/>
      <dgm:spPr/>
      <dgm:t>
        <a:bodyPr/>
        <a:lstStyle/>
        <a:p>
          <a:r>
            <a:rPr lang="en-GB"/>
            <a:t>Investigating the construction professionals’ perspective on the new building safety act in the UK: A sentiment analysis of media data</a:t>
          </a:r>
          <a:endParaRPr lang="en-US"/>
        </a:p>
      </dgm:t>
    </dgm:pt>
    <dgm:pt modelId="{DFAB224B-161B-4D3D-AEAA-BD933AE022DA}" type="parTrans" cxnId="{C65E0F87-6C1E-4998-B8BE-10FB61B13ABE}">
      <dgm:prSet/>
      <dgm:spPr/>
      <dgm:t>
        <a:bodyPr/>
        <a:lstStyle/>
        <a:p>
          <a:endParaRPr lang="en-US"/>
        </a:p>
      </dgm:t>
    </dgm:pt>
    <dgm:pt modelId="{7C99D1B6-2195-4CAC-A17B-76BCE3F3A248}" type="sibTrans" cxnId="{C65E0F87-6C1E-4998-B8BE-10FB61B13ABE}">
      <dgm:prSet/>
      <dgm:spPr/>
      <dgm:t>
        <a:bodyPr/>
        <a:lstStyle/>
        <a:p>
          <a:endParaRPr lang="en-US"/>
        </a:p>
      </dgm:t>
    </dgm:pt>
    <dgm:pt modelId="{567D2239-B801-40A8-9536-8857104C5E8C}">
      <dgm:prSet/>
      <dgm:spPr/>
      <dgm:t>
        <a:bodyPr/>
        <a:lstStyle/>
        <a:p>
          <a:r>
            <a:rPr lang="en-GB"/>
            <a:t>Key Words: Public Perception, Construction Professionals, Sentinment Analysis, Media Data Collection.</a:t>
          </a:r>
          <a:endParaRPr lang="en-US"/>
        </a:p>
      </dgm:t>
    </dgm:pt>
    <dgm:pt modelId="{F28C5EFD-2B59-4157-9387-0FB836E1E70B}" type="parTrans" cxnId="{31C2453D-0E85-441C-AA40-756AA63E9206}">
      <dgm:prSet/>
      <dgm:spPr/>
      <dgm:t>
        <a:bodyPr/>
        <a:lstStyle/>
        <a:p>
          <a:endParaRPr lang="en-US"/>
        </a:p>
      </dgm:t>
    </dgm:pt>
    <dgm:pt modelId="{B3F8722E-2519-44C5-8F69-AF3E59373BBA}" type="sibTrans" cxnId="{31C2453D-0E85-441C-AA40-756AA63E9206}">
      <dgm:prSet/>
      <dgm:spPr/>
      <dgm:t>
        <a:bodyPr/>
        <a:lstStyle/>
        <a:p>
          <a:endParaRPr lang="en-US"/>
        </a:p>
      </dgm:t>
    </dgm:pt>
    <dgm:pt modelId="{6E514F97-3966-41C4-B0AD-2D519F4B8C90}" type="pres">
      <dgm:prSet presAssocID="{92AB55F4-72D8-4E50-B76B-95B4D36F46B6}" presName="hierChild1" presStyleCnt="0">
        <dgm:presLayoutVars>
          <dgm:chPref val="1"/>
          <dgm:dir/>
          <dgm:animOne val="branch"/>
          <dgm:animLvl val="lvl"/>
          <dgm:resizeHandles/>
        </dgm:presLayoutVars>
      </dgm:prSet>
      <dgm:spPr/>
    </dgm:pt>
    <dgm:pt modelId="{3ADB7B90-8CA3-48B9-91CB-6BF36E2BA010}" type="pres">
      <dgm:prSet presAssocID="{AEC9A49B-FCD6-4222-8205-CD3EDC3B9D0D}" presName="hierRoot1" presStyleCnt="0"/>
      <dgm:spPr/>
    </dgm:pt>
    <dgm:pt modelId="{DE26E9E0-2489-40D3-BA1F-12BDD2A15807}" type="pres">
      <dgm:prSet presAssocID="{AEC9A49B-FCD6-4222-8205-CD3EDC3B9D0D}" presName="composite" presStyleCnt="0"/>
      <dgm:spPr/>
    </dgm:pt>
    <dgm:pt modelId="{381F1404-AE7C-4E26-A9F0-04395E12DEFB}" type="pres">
      <dgm:prSet presAssocID="{AEC9A49B-FCD6-4222-8205-CD3EDC3B9D0D}" presName="background" presStyleLbl="node0" presStyleIdx="0" presStyleCnt="2"/>
      <dgm:spPr/>
    </dgm:pt>
    <dgm:pt modelId="{29A6B7E9-5E0F-4E62-8297-D2AC37AC7273}" type="pres">
      <dgm:prSet presAssocID="{AEC9A49B-FCD6-4222-8205-CD3EDC3B9D0D}" presName="text" presStyleLbl="fgAcc0" presStyleIdx="0" presStyleCnt="2">
        <dgm:presLayoutVars>
          <dgm:chPref val="3"/>
        </dgm:presLayoutVars>
      </dgm:prSet>
      <dgm:spPr/>
    </dgm:pt>
    <dgm:pt modelId="{EDDE5189-AE18-4123-9B32-2C779986247C}" type="pres">
      <dgm:prSet presAssocID="{AEC9A49B-FCD6-4222-8205-CD3EDC3B9D0D}" presName="hierChild2" presStyleCnt="0"/>
      <dgm:spPr/>
    </dgm:pt>
    <dgm:pt modelId="{EE92B33A-410B-4DB7-926B-70D4098CF40A}" type="pres">
      <dgm:prSet presAssocID="{567D2239-B801-40A8-9536-8857104C5E8C}" presName="hierRoot1" presStyleCnt="0"/>
      <dgm:spPr/>
    </dgm:pt>
    <dgm:pt modelId="{542A6C99-4CE1-4AB1-9229-76A37FCF8642}" type="pres">
      <dgm:prSet presAssocID="{567D2239-B801-40A8-9536-8857104C5E8C}" presName="composite" presStyleCnt="0"/>
      <dgm:spPr/>
    </dgm:pt>
    <dgm:pt modelId="{CC9481AB-AD02-48D8-8F28-B8ACBB7892AA}" type="pres">
      <dgm:prSet presAssocID="{567D2239-B801-40A8-9536-8857104C5E8C}" presName="background" presStyleLbl="node0" presStyleIdx="1" presStyleCnt="2"/>
      <dgm:spPr/>
    </dgm:pt>
    <dgm:pt modelId="{2F65ED9B-BC56-40D0-A4CD-0381373E5DE1}" type="pres">
      <dgm:prSet presAssocID="{567D2239-B801-40A8-9536-8857104C5E8C}" presName="text" presStyleLbl="fgAcc0" presStyleIdx="1" presStyleCnt="2">
        <dgm:presLayoutVars>
          <dgm:chPref val="3"/>
        </dgm:presLayoutVars>
      </dgm:prSet>
      <dgm:spPr/>
    </dgm:pt>
    <dgm:pt modelId="{CAE7009A-15E6-439C-98A8-A4BC76A8EC54}" type="pres">
      <dgm:prSet presAssocID="{567D2239-B801-40A8-9536-8857104C5E8C}" presName="hierChild2" presStyleCnt="0"/>
      <dgm:spPr/>
    </dgm:pt>
  </dgm:ptLst>
  <dgm:cxnLst>
    <dgm:cxn modelId="{31C2453D-0E85-441C-AA40-756AA63E9206}" srcId="{92AB55F4-72D8-4E50-B76B-95B4D36F46B6}" destId="{567D2239-B801-40A8-9536-8857104C5E8C}" srcOrd="1" destOrd="0" parTransId="{F28C5EFD-2B59-4157-9387-0FB836E1E70B}" sibTransId="{B3F8722E-2519-44C5-8F69-AF3E59373BBA}"/>
    <dgm:cxn modelId="{F0188A52-5803-4F38-8CEA-FA1859879E33}" type="presOf" srcId="{92AB55F4-72D8-4E50-B76B-95B4D36F46B6}" destId="{6E514F97-3966-41C4-B0AD-2D519F4B8C90}" srcOrd="0" destOrd="0" presId="urn:microsoft.com/office/officeart/2005/8/layout/hierarchy1"/>
    <dgm:cxn modelId="{1040767C-A38F-4B1E-8CDC-86844A61C686}" type="presOf" srcId="{567D2239-B801-40A8-9536-8857104C5E8C}" destId="{2F65ED9B-BC56-40D0-A4CD-0381373E5DE1}" srcOrd="0" destOrd="0" presId="urn:microsoft.com/office/officeart/2005/8/layout/hierarchy1"/>
    <dgm:cxn modelId="{C65E0F87-6C1E-4998-B8BE-10FB61B13ABE}" srcId="{92AB55F4-72D8-4E50-B76B-95B4D36F46B6}" destId="{AEC9A49B-FCD6-4222-8205-CD3EDC3B9D0D}" srcOrd="0" destOrd="0" parTransId="{DFAB224B-161B-4D3D-AEAA-BD933AE022DA}" sibTransId="{7C99D1B6-2195-4CAC-A17B-76BCE3F3A248}"/>
    <dgm:cxn modelId="{F7700D98-8CCD-4250-8B7E-3DC1B7C8733B}" type="presOf" srcId="{AEC9A49B-FCD6-4222-8205-CD3EDC3B9D0D}" destId="{29A6B7E9-5E0F-4E62-8297-D2AC37AC7273}" srcOrd="0" destOrd="0" presId="urn:microsoft.com/office/officeart/2005/8/layout/hierarchy1"/>
    <dgm:cxn modelId="{66BE0BA5-55E4-49E2-82A4-18048372FE8E}" type="presParOf" srcId="{6E514F97-3966-41C4-B0AD-2D519F4B8C90}" destId="{3ADB7B90-8CA3-48B9-91CB-6BF36E2BA010}" srcOrd="0" destOrd="0" presId="urn:microsoft.com/office/officeart/2005/8/layout/hierarchy1"/>
    <dgm:cxn modelId="{625F4981-DA9F-4ACC-841D-CDAB0F5D4A30}" type="presParOf" srcId="{3ADB7B90-8CA3-48B9-91CB-6BF36E2BA010}" destId="{DE26E9E0-2489-40D3-BA1F-12BDD2A15807}" srcOrd="0" destOrd="0" presId="urn:microsoft.com/office/officeart/2005/8/layout/hierarchy1"/>
    <dgm:cxn modelId="{12322CEF-FB2B-4183-A37C-5820F36EC703}" type="presParOf" srcId="{DE26E9E0-2489-40D3-BA1F-12BDD2A15807}" destId="{381F1404-AE7C-4E26-A9F0-04395E12DEFB}" srcOrd="0" destOrd="0" presId="urn:microsoft.com/office/officeart/2005/8/layout/hierarchy1"/>
    <dgm:cxn modelId="{1AD5DED6-CD18-40F1-8BC8-F152FFED6B1C}" type="presParOf" srcId="{DE26E9E0-2489-40D3-BA1F-12BDD2A15807}" destId="{29A6B7E9-5E0F-4E62-8297-D2AC37AC7273}" srcOrd="1" destOrd="0" presId="urn:microsoft.com/office/officeart/2005/8/layout/hierarchy1"/>
    <dgm:cxn modelId="{93E06D03-29C2-4262-8BFF-D6E8CA14F8DE}" type="presParOf" srcId="{3ADB7B90-8CA3-48B9-91CB-6BF36E2BA010}" destId="{EDDE5189-AE18-4123-9B32-2C779986247C}" srcOrd="1" destOrd="0" presId="urn:microsoft.com/office/officeart/2005/8/layout/hierarchy1"/>
    <dgm:cxn modelId="{E681017A-9E2C-4C56-94C0-09BCBB950DBA}" type="presParOf" srcId="{6E514F97-3966-41C4-B0AD-2D519F4B8C90}" destId="{EE92B33A-410B-4DB7-926B-70D4098CF40A}" srcOrd="1" destOrd="0" presId="urn:microsoft.com/office/officeart/2005/8/layout/hierarchy1"/>
    <dgm:cxn modelId="{C4148EB3-C320-49FB-9457-ED6BB360ED94}" type="presParOf" srcId="{EE92B33A-410B-4DB7-926B-70D4098CF40A}" destId="{542A6C99-4CE1-4AB1-9229-76A37FCF8642}" srcOrd="0" destOrd="0" presId="urn:microsoft.com/office/officeart/2005/8/layout/hierarchy1"/>
    <dgm:cxn modelId="{A0B3382C-7DCE-4297-AF5E-84FD08585877}" type="presParOf" srcId="{542A6C99-4CE1-4AB1-9229-76A37FCF8642}" destId="{CC9481AB-AD02-48D8-8F28-B8ACBB7892AA}" srcOrd="0" destOrd="0" presId="urn:microsoft.com/office/officeart/2005/8/layout/hierarchy1"/>
    <dgm:cxn modelId="{78A92C5D-724A-4E07-B49B-773EE167DD96}" type="presParOf" srcId="{542A6C99-4CE1-4AB1-9229-76A37FCF8642}" destId="{2F65ED9B-BC56-40D0-A4CD-0381373E5DE1}" srcOrd="1" destOrd="0" presId="urn:microsoft.com/office/officeart/2005/8/layout/hierarchy1"/>
    <dgm:cxn modelId="{FEB5E83A-F90D-4F28-A8C1-DD06B50E30BF}" type="presParOf" srcId="{EE92B33A-410B-4DB7-926B-70D4098CF40A}" destId="{CAE7009A-15E6-439C-98A8-A4BC76A8EC54}"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F8D3C4-17B4-4244-89E9-5B4A41AA7BC3}"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015A2505-C781-4887-AFA1-2D61B1BEC82C}">
      <dgm:prSet custT="1"/>
      <dgm:spPr/>
      <dgm:t>
        <a:bodyPr/>
        <a:lstStyle/>
        <a:p>
          <a:pPr>
            <a:defRPr cap="all"/>
          </a:pPr>
          <a:r>
            <a:rPr lang="en-GB" sz="1200" dirty="0"/>
            <a:t>Most construction professionals have displayed a neutral sentiment towards the enactment of the Building Safety Act (76%) which suggests indifference to the REGULATORY FRAMRWORK changing. There are very limited who have perceived this as negative (4%) or positive (20%).</a:t>
          </a:r>
          <a:endParaRPr lang="en-US" sz="1200" dirty="0"/>
        </a:p>
      </dgm:t>
    </dgm:pt>
    <dgm:pt modelId="{B23ED709-F55D-4F65-B678-A717EB804208}" type="parTrans" cxnId="{D01A9343-AE42-4237-9971-17677E3AC8AE}">
      <dgm:prSet/>
      <dgm:spPr/>
      <dgm:t>
        <a:bodyPr/>
        <a:lstStyle/>
        <a:p>
          <a:endParaRPr lang="en-US"/>
        </a:p>
      </dgm:t>
    </dgm:pt>
    <dgm:pt modelId="{2641D325-AD7B-4E88-ACCD-A293E872E189}" type="sibTrans" cxnId="{D01A9343-AE42-4237-9971-17677E3AC8AE}">
      <dgm:prSet/>
      <dgm:spPr/>
      <dgm:t>
        <a:bodyPr/>
        <a:lstStyle/>
        <a:p>
          <a:endParaRPr lang="en-US"/>
        </a:p>
      </dgm:t>
    </dgm:pt>
    <dgm:pt modelId="{40DEC1B3-DFA9-48E7-AA1C-A77ED244F1DF}">
      <dgm:prSet custT="1"/>
      <dgm:spPr/>
      <dgm:t>
        <a:bodyPr/>
        <a:lstStyle/>
        <a:p>
          <a:pPr>
            <a:defRPr cap="all"/>
          </a:pPr>
          <a:r>
            <a:rPr lang="en-GB" sz="1200"/>
            <a:t>The importance of practical and professional knowledge to provide an insight into the fragmentation of the current regulatory framework. A significant number of remarks provided were ‘throwaway’ and ‘opinion heavy’ comments on change being ‘inevitable’ and ‘needed’ without due justification through breaking down the concerns via professional input as performed in the Hackitt report (Hackitt, 2018).</a:t>
          </a:r>
          <a:endParaRPr lang="en-US" sz="1200"/>
        </a:p>
      </dgm:t>
    </dgm:pt>
    <dgm:pt modelId="{60C0824A-7DC3-4553-AE75-8F4F09D2F711}" type="parTrans" cxnId="{C76E49E7-4688-4943-ACB0-9B2849288092}">
      <dgm:prSet/>
      <dgm:spPr/>
      <dgm:t>
        <a:bodyPr/>
        <a:lstStyle/>
        <a:p>
          <a:endParaRPr lang="en-US"/>
        </a:p>
      </dgm:t>
    </dgm:pt>
    <dgm:pt modelId="{4175DEB3-718A-4BC0-8AFC-B8862C16F474}" type="sibTrans" cxnId="{C76E49E7-4688-4943-ACB0-9B2849288092}">
      <dgm:prSet/>
      <dgm:spPr/>
      <dgm:t>
        <a:bodyPr/>
        <a:lstStyle/>
        <a:p>
          <a:endParaRPr lang="en-US"/>
        </a:p>
      </dgm:t>
    </dgm:pt>
    <dgm:pt modelId="{0BE4BFF4-8A06-43A2-A4E5-5CE8D6AEA95D}">
      <dgm:prSet custT="1"/>
      <dgm:spPr/>
      <dgm:t>
        <a:bodyPr/>
        <a:lstStyle/>
        <a:p>
          <a:pPr>
            <a:defRPr cap="all"/>
          </a:pPr>
          <a:r>
            <a:rPr lang="en-GB" sz="1200"/>
            <a:t>The awareness and appreciation of current issues and findings from Grenfell Tower highlights that construction professionals are aware of consistent issues that are repeated across the industry.</a:t>
          </a:r>
          <a:endParaRPr lang="en-US" sz="1200"/>
        </a:p>
      </dgm:t>
    </dgm:pt>
    <dgm:pt modelId="{04855885-A098-4FE4-A75D-88E41A832710}" type="parTrans" cxnId="{4575A35E-6C74-4917-8442-D8F9C59B2F9B}">
      <dgm:prSet/>
      <dgm:spPr/>
      <dgm:t>
        <a:bodyPr/>
        <a:lstStyle/>
        <a:p>
          <a:endParaRPr lang="en-US"/>
        </a:p>
      </dgm:t>
    </dgm:pt>
    <dgm:pt modelId="{E314BEE7-BF95-4BA6-8CC8-4AC89D7586CC}" type="sibTrans" cxnId="{4575A35E-6C74-4917-8442-D8F9C59B2F9B}">
      <dgm:prSet/>
      <dgm:spPr/>
      <dgm:t>
        <a:bodyPr/>
        <a:lstStyle/>
        <a:p>
          <a:endParaRPr lang="en-US"/>
        </a:p>
      </dgm:t>
    </dgm:pt>
    <dgm:pt modelId="{B5FF944E-9A07-409F-89E2-3F54375DF5DB}">
      <dgm:prSet custT="1"/>
      <dgm:spPr/>
      <dgm:t>
        <a:bodyPr/>
        <a:lstStyle/>
        <a:p>
          <a:pPr>
            <a:defRPr cap="all"/>
          </a:pPr>
          <a:r>
            <a:rPr lang="en-GB" sz="1200" dirty="0"/>
            <a:t>The lack of understanding of technical due diligence and competency during design to ultimately prevent issues during construction.</a:t>
          </a:r>
          <a:endParaRPr lang="en-US" sz="1200" dirty="0"/>
        </a:p>
      </dgm:t>
    </dgm:pt>
    <dgm:pt modelId="{1979444D-E6B6-4E99-A70F-7EFBE83C8D88}" type="parTrans" cxnId="{4E9FE313-E2CE-44A0-964D-2E8E7900CA47}">
      <dgm:prSet/>
      <dgm:spPr/>
      <dgm:t>
        <a:bodyPr/>
        <a:lstStyle/>
        <a:p>
          <a:endParaRPr lang="en-US"/>
        </a:p>
      </dgm:t>
    </dgm:pt>
    <dgm:pt modelId="{9063B1F0-B2CA-4C1B-B54E-A26DEB5CD79C}" type="sibTrans" cxnId="{4E9FE313-E2CE-44A0-964D-2E8E7900CA47}">
      <dgm:prSet/>
      <dgm:spPr/>
      <dgm:t>
        <a:bodyPr/>
        <a:lstStyle/>
        <a:p>
          <a:endParaRPr lang="en-US"/>
        </a:p>
      </dgm:t>
    </dgm:pt>
    <dgm:pt modelId="{F82A7E0B-43C1-484E-BEC8-538D141EA44F}">
      <dgm:prSet custT="1"/>
      <dgm:spPr/>
      <dgm:t>
        <a:bodyPr/>
        <a:lstStyle/>
        <a:p>
          <a:pPr>
            <a:defRPr cap="all"/>
          </a:pPr>
          <a:r>
            <a:rPr lang="en-GB" sz="1200" dirty="0"/>
            <a:t>The lack of understanding of roles and responsibilities of key </a:t>
          </a:r>
          <a:r>
            <a:rPr lang="en-GB" sz="1200" dirty="0" err="1"/>
            <a:t>dutyholders</a:t>
          </a:r>
          <a:r>
            <a:rPr lang="en-GB" sz="1200" dirty="0"/>
            <a:t> throughout a building’s life cycle. It is evident this is used as a tick box mechanism to satisfy regulation that personnel are responsible for key aspects with little appreciation of why these roles are important to avoid life-threatening issues. </a:t>
          </a:r>
          <a:endParaRPr lang="en-US" sz="1200" dirty="0"/>
        </a:p>
      </dgm:t>
    </dgm:pt>
    <dgm:pt modelId="{85BF2AFF-6D7A-4DBE-9C4C-B644EED89C22}" type="parTrans" cxnId="{C8493401-7E89-408A-807F-A04D1A13E522}">
      <dgm:prSet/>
      <dgm:spPr/>
      <dgm:t>
        <a:bodyPr/>
        <a:lstStyle/>
        <a:p>
          <a:endParaRPr lang="en-US"/>
        </a:p>
      </dgm:t>
    </dgm:pt>
    <dgm:pt modelId="{B376D399-AC9A-41D8-8131-29C70F757FAA}" type="sibTrans" cxnId="{C8493401-7E89-408A-807F-A04D1A13E522}">
      <dgm:prSet/>
      <dgm:spPr/>
      <dgm:t>
        <a:bodyPr/>
        <a:lstStyle/>
        <a:p>
          <a:endParaRPr lang="en-US"/>
        </a:p>
      </dgm:t>
    </dgm:pt>
    <dgm:pt modelId="{E000ED29-B2DF-4717-9442-BD008A577921}" type="pres">
      <dgm:prSet presAssocID="{0DF8D3C4-17B4-4244-89E9-5B4A41AA7BC3}" presName="root" presStyleCnt="0">
        <dgm:presLayoutVars>
          <dgm:dir/>
          <dgm:resizeHandles val="exact"/>
        </dgm:presLayoutVars>
      </dgm:prSet>
      <dgm:spPr/>
    </dgm:pt>
    <dgm:pt modelId="{7FE791AC-3427-4FD3-94D2-EA606D2ED719}" type="pres">
      <dgm:prSet presAssocID="{015A2505-C781-4887-AFA1-2D61B1BEC82C}" presName="compNode" presStyleCnt="0"/>
      <dgm:spPr/>
    </dgm:pt>
    <dgm:pt modelId="{B13F81FB-F779-4A50-8D40-BC7DFC7F30DA}" type="pres">
      <dgm:prSet presAssocID="{015A2505-C781-4887-AFA1-2D61B1BEC82C}" presName="iconBgRect" presStyleLbl="bgShp" presStyleIdx="0" presStyleCnt="5"/>
      <dgm:spPr>
        <a:prstGeom prst="round2DiagRect">
          <a:avLst>
            <a:gd name="adj1" fmla="val 29727"/>
            <a:gd name="adj2" fmla="val 0"/>
          </a:avLst>
        </a:prstGeom>
      </dgm:spPr>
    </dgm:pt>
    <dgm:pt modelId="{53D6CFC3-3497-416A-B0E9-C8CDEA486E1A}" type="pres">
      <dgm:prSet presAssocID="{015A2505-C781-4887-AFA1-2D61B1BEC82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refighter"/>
        </a:ext>
      </dgm:extLst>
    </dgm:pt>
    <dgm:pt modelId="{7E00CAAB-8AFC-401D-899E-A4EAF67624C2}" type="pres">
      <dgm:prSet presAssocID="{015A2505-C781-4887-AFA1-2D61B1BEC82C}" presName="spaceRect" presStyleCnt="0"/>
      <dgm:spPr/>
    </dgm:pt>
    <dgm:pt modelId="{7512A38D-7B7A-43E9-BB6F-D149A25BC08F}" type="pres">
      <dgm:prSet presAssocID="{015A2505-C781-4887-AFA1-2D61B1BEC82C}" presName="textRect" presStyleLbl="revTx" presStyleIdx="0" presStyleCnt="5">
        <dgm:presLayoutVars>
          <dgm:chMax val="1"/>
          <dgm:chPref val="1"/>
        </dgm:presLayoutVars>
      </dgm:prSet>
      <dgm:spPr/>
    </dgm:pt>
    <dgm:pt modelId="{9B9885EC-5181-439B-B491-DC675110AB41}" type="pres">
      <dgm:prSet presAssocID="{2641D325-AD7B-4E88-ACCD-A293E872E189}" presName="sibTrans" presStyleCnt="0"/>
      <dgm:spPr/>
    </dgm:pt>
    <dgm:pt modelId="{B1F9C512-21F8-4BF2-8733-44A3D89BB2F8}" type="pres">
      <dgm:prSet presAssocID="{40DEC1B3-DFA9-48E7-AA1C-A77ED244F1DF}" presName="compNode" presStyleCnt="0"/>
      <dgm:spPr/>
    </dgm:pt>
    <dgm:pt modelId="{5A95E8C3-5CD1-4C4B-BA34-EEAC03D63693}" type="pres">
      <dgm:prSet presAssocID="{40DEC1B3-DFA9-48E7-AA1C-A77ED244F1DF}" presName="iconBgRect" presStyleLbl="bgShp" presStyleIdx="1" presStyleCnt="5"/>
      <dgm:spPr>
        <a:prstGeom prst="round2DiagRect">
          <a:avLst>
            <a:gd name="adj1" fmla="val 29727"/>
            <a:gd name="adj2" fmla="val 0"/>
          </a:avLst>
        </a:prstGeom>
      </dgm:spPr>
    </dgm:pt>
    <dgm:pt modelId="{864E715C-AE25-4981-A848-3F70A41C3F59}" type="pres">
      <dgm:prSet presAssocID="{40DEC1B3-DFA9-48E7-AA1C-A77ED244F1D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E9982B8B-FE29-4A01-BE56-DEF05AF15ECC}" type="pres">
      <dgm:prSet presAssocID="{40DEC1B3-DFA9-48E7-AA1C-A77ED244F1DF}" presName="spaceRect" presStyleCnt="0"/>
      <dgm:spPr/>
    </dgm:pt>
    <dgm:pt modelId="{C78335DE-9BEF-479B-9451-B74B8C26AEB2}" type="pres">
      <dgm:prSet presAssocID="{40DEC1B3-DFA9-48E7-AA1C-A77ED244F1DF}" presName="textRect" presStyleLbl="revTx" presStyleIdx="1" presStyleCnt="5">
        <dgm:presLayoutVars>
          <dgm:chMax val="1"/>
          <dgm:chPref val="1"/>
        </dgm:presLayoutVars>
      </dgm:prSet>
      <dgm:spPr/>
    </dgm:pt>
    <dgm:pt modelId="{161BEE39-2291-47C4-8795-21894206987F}" type="pres">
      <dgm:prSet presAssocID="{4175DEB3-718A-4BC0-8AFC-B8862C16F474}" presName="sibTrans" presStyleCnt="0"/>
      <dgm:spPr/>
    </dgm:pt>
    <dgm:pt modelId="{D86101B0-3C0E-4418-9A5D-34A5FB312365}" type="pres">
      <dgm:prSet presAssocID="{0BE4BFF4-8A06-43A2-A4E5-5CE8D6AEA95D}" presName="compNode" presStyleCnt="0"/>
      <dgm:spPr/>
    </dgm:pt>
    <dgm:pt modelId="{1E58AAD8-1878-4351-991F-09A9EBAF8631}" type="pres">
      <dgm:prSet presAssocID="{0BE4BFF4-8A06-43A2-A4E5-5CE8D6AEA95D}" presName="iconBgRect" presStyleLbl="bgShp" presStyleIdx="2" presStyleCnt="5"/>
      <dgm:spPr>
        <a:prstGeom prst="round2DiagRect">
          <a:avLst>
            <a:gd name="adj1" fmla="val 29727"/>
            <a:gd name="adj2" fmla="val 0"/>
          </a:avLst>
        </a:prstGeom>
      </dgm:spPr>
    </dgm:pt>
    <dgm:pt modelId="{35241DBD-5FB1-40D8-8A29-D474841534FC}" type="pres">
      <dgm:prSet presAssocID="{0BE4BFF4-8A06-43A2-A4E5-5CE8D6AEA95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dozer"/>
        </a:ext>
      </dgm:extLst>
    </dgm:pt>
    <dgm:pt modelId="{BF602BE6-D4CA-416D-998B-D72997E154AF}" type="pres">
      <dgm:prSet presAssocID="{0BE4BFF4-8A06-43A2-A4E5-5CE8D6AEA95D}" presName="spaceRect" presStyleCnt="0"/>
      <dgm:spPr/>
    </dgm:pt>
    <dgm:pt modelId="{D0CA8C40-6DE6-4FC5-8201-912634A9CC2B}" type="pres">
      <dgm:prSet presAssocID="{0BE4BFF4-8A06-43A2-A4E5-5CE8D6AEA95D}" presName="textRect" presStyleLbl="revTx" presStyleIdx="2" presStyleCnt="5">
        <dgm:presLayoutVars>
          <dgm:chMax val="1"/>
          <dgm:chPref val="1"/>
        </dgm:presLayoutVars>
      </dgm:prSet>
      <dgm:spPr/>
    </dgm:pt>
    <dgm:pt modelId="{375981E4-7133-44F0-B2EA-1B68C709926A}" type="pres">
      <dgm:prSet presAssocID="{E314BEE7-BF95-4BA6-8CC8-4AC89D7586CC}" presName="sibTrans" presStyleCnt="0"/>
      <dgm:spPr/>
    </dgm:pt>
    <dgm:pt modelId="{3DB40DED-6037-4573-8479-4033216E2E97}" type="pres">
      <dgm:prSet presAssocID="{B5FF944E-9A07-409F-89E2-3F54375DF5DB}" presName="compNode" presStyleCnt="0"/>
      <dgm:spPr/>
    </dgm:pt>
    <dgm:pt modelId="{6D898277-623A-46EB-A879-09A8222E9F4E}" type="pres">
      <dgm:prSet presAssocID="{B5FF944E-9A07-409F-89E2-3F54375DF5DB}" presName="iconBgRect" presStyleLbl="bgShp" presStyleIdx="3" presStyleCnt="5"/>
      <dgm:spPr>
        <a:prstGeom prst="round2DiagRect">
          <a:avLst>
            <a:gd name="adj1" fmla="val 29727"/>
            <a:gd name="adj2" fmla="val 0"/>
          </a:avLst>
        </a:prstGeom>
      </dgm:spPr>
    </dgm:pt>
    <dgm:pt modelId="{E91E4DA4-ED8A-4EFD-9227-514519284ADB}" type="pres">
      <dgm:prSet presAssocID="{B5FF944E-9A07-409F-89E2-3F54375DF5D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elder"/>
        </a:ext>
      </dgm:extLst>
    </dgm:pt>
    <dgm:pt modelId="{830C3E61-49E4-4E8F-AD2B-0D0A951E2A3B}" type="pres">
      <dgm:prSet presAssocID="{B5FF944E-9A07-409F-89E2-3F54375DF5DB}" presName="spaceRect" presStyleCnt="0"/>
      <dgm:spPr/>
    </dgm:pt>
    <dgm:pt modelId="{ABE2CF28-A208-4AB7-B548-74E849EBD33C}" type="pres">
      <dgm:prSet presAssocID="{B5FF944E-9A07-409F-89E2-3F54375DF5DB}" presName="textRect" presStyleLbl="revTx" presStyleIdx="3" presStyleCnt="5">
        <dgm:presLayoutVars>
          <dgm:chMax val="1"/>
          <dgm:chPref val="1"/>
        </dgm:presLayoutVars>
      </dgm:prSet>
      <dgm:spPr/>
    </dgm:pt>
    <dgm:pt modelId="{74C3205C-BA13-4933-8CEC-B4B6F3356397}" type="pres">
      <dgm:prSet presAssocID="{9063B1F0-B2CA-4C1B-B54E-A26DEB5CD79C}" presName="sibTrans" presStyleCnt="0"/>
      <dgm:spPr/>
    </dgm:pt>
    <dgm:pt modelId="{D77A47C4-079F-46BE-B656-6DA118B074D1}" type="pres">
      <dgm:prSet presAssocID="{F82A7E0B-43C1-484E-BEC8-538D141EA44F}" presName="compNode" presStyleCnt="0"/>
      <dgm:spPr/>
    </dgm:pt>
    <dgm:pt modelId="{9EC98792-1BF7-46A0-815D-B2E51A9B6B9A}" type="pres">
      <dgm:prSet presAssocID="{F82A7E0B-43C1-484E-BEC8-538D141EA44F}" presName="iconBgRect" presStyleLbl="bgShp" presStyleIdx="4" presStyleCnt="5"/>
      <dgm:spPr>
        <a:prstGeom prst="round2DiagRect">
          <a:avLst>
            <a:gd name="adj1" fmla="val 29727"/>
            <a:gd name="adj2" fmla="val 0"/>
          </a:avLst>
        </a:prstGeom>
      </dgm:spPr>
    </dgm:pt>
    <dgm:pt modelId="{6853D8FC-1637-47DE-862F-86C32BF8A7E3}" type="pres">
      <dgm:prSet presAssocID="{F82A7E0B-43C1-484E-BEC8-538D141EA44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ick"/>
        </a:ext>
      </dgm:extLst>
    </dgm:pt>
    <dgm:pt modelId="{6A336188-D7B0-479B-968E-87A6E38DF974}" type="pres">
      <dgm:prSet presAssocID="{F82A7E0B-43C1-484E-BEC8-538D141EA44F}" presName="spaceRect" presStyleCnt="0"/>
      <dgm:spPr/>
    </dgm:pt>
    <dgm:pt modelId="{6225CFF6-0891-4668-80D3-7C77B588D696}" type="pres">
      <dgm:prSet presAssocID="{F82A7E0B-43C1-484E-BEC8-538D141EA44F}" presName="textRect" presStyleLbl="revTx" presStyleIdx="4" presStyleCnt="5">
        <dgm:presLayoutVars>
          <dgm:chMax val="1"/>
          <dgm:chPref val="1"/>
        </dgm:presLayoutVars>
      </dgm:prSet>
      <dgm:spPr/>
    </dgm:pt>
  </dgm:ptLst>
  <dgm:cxnLst>
    <dgm:cxn modelId="{C8493401-7E89-408A-807F-A04D1A13E522}" srcId="{0DF8D3C4-17B4-4244-89E9-5B4A41AA7BC3}" destId="{F82A7E0B-43C1-484E-BEC8-538D141EA44F}" srcOrd="4" destOrd="0" parTransId="{85BF2AFF-6D7A-4DBE-9C4C-B644EED89C22}" sibTransId="{B376D399-AC9A-41D8-8131-29C70F757FAA}"/>
    <dgm:cxn modelId="{511B3207-A53A-44CD-97D6-0C0A2EC5C557}" type="presOf" srcId="{B5FF944E-9A07-409F-89E2-3F54375DF5DB}" destId="{ABE2CF28-A208-4AB7-B548-74E849EBD33C}" srcOrd="0" destOrd="0" presId="urn:microsoft.com/office/officeart/2018/5/layout/IconLeafLabelList"/>
    <dgm:cxn modelId="{64E8F80F-3CFB-4D19-BA6D-0AE21811C8BE}" type="presOf" srcId="{0BE4BFF4-8A06-43A2-A4E5-5CE8D6AEA95D}" destId="{D0CA8C40-6DE6-4FC5-8201-912634A9CC2B}" srcOrd="0" destOrd="0" presId="urn:microsoft.com/office/officeart/2018/5/layout/IconLeafLabelList"/>
    <dgm:cxn modelId="{4E9FE313-E2CE-44A0-964D-2E8E7900CA47}" srcId="{0DF8D3C4-17B4-4244-89E9-5B4A41AA7BC3}" destId="{B5FF944E-9A07-409F-89E2-3F54375DF5DB}" srcOrd="3" destOrd="0" parTransId="{1979444D-E6B6-4E99-A70F-7EFBE83C8D88}" sibTransId="{9063B1F0-B2CA-4C1B-B54E-A26DEB5CD79C}"/>
    <dgm:cxn modelId="{4575A35E-6C74-4917-8442-D8F9C59B2F9B}" srcId="{0DF8D3C4-17B4-4244-89E9-5B4A41AA7BC3}" destId="{0BE4BFF4-8A06-43A2-A4E5-5CE8D6AEA95D}" srcOrd="2" destOrd="0" parTransId="{04855885-A098-4FE4-A75D-88E41A832710}" sibTransId="{E314BEE7-BF95-4BA6-8CC8-4AC89D7586CC}"/>
    <dgm:cxn modelId="{D01A9343-AE42-4237-9971-17677E3AC8AE}" srcId="{0DF8D3C4-17B4-4244-89E9-5B4A41AA7BC3}" destId="{015A2505-C781-4887-AFA1-2D61B1BEC82C}" srcOrd="0" destOrd="0" parTransId="{B23ED709-F55D-4F65-B678-A717EB804208}" sibTransId="{2641D325-AD7B-4E88-ACCD-A293E872E189}"/>
    <dgm:cxn modelId="{245BC681-9B23-4AD1-80EC-D83DD2C98787}" type="presOf" srcId="{40DEC1B3-DFA9-48E7-AA1C-A77ED244F1DF}" destId="{C78335DE-9BEF-479B-9451-B74B8C26AEB2}" srcOrd="0" destOrd="0" presId="urn:microsoft.com/office/officeart/2018/5/layout/IconLeafLabelList"/>
    <dgm:cxn modelId="{3527C78E-3EF6-450A-9C4C-770FBFA071A6}" type="presOf" srcId="{015A2505-C781-4887-AFA1-2D61B1BEC82C}" destId="{7512A38D-7B7A-43E9-BB6F-D149A25BC08F}" srcOrd="0" destOrd="0" presId="urn:microsoft.com/office/officeart/2018/5/layout/IconLeafLabelList"/>
    <dgm:cxn modelId="{1247B8A4-8EAA-4A35-98DF-B8303718ACBB}" type="presOf" srcId="{0DF8D3C4-17B4-4244-89E9-5B4A41AA7BC3}" destId="{E000ED29-B2DF-4717-9442-BD008A577921}" srcOrd="0" destOrd="0" presId="urn:microsoft.com/office/officeart/2018/5/layout/IconLeafLabelList"/>
    <dgm:cxn modelId="{EB151AB7-5801-4CFF-98A0-38581B81276A}" type="presOf" srcId="{F82A7E0B-43C1-484E-BEC8-538D141EA44F}" destId="{6225CFF6-0891-4668-80D3-7C77B588D696}" srcOrd="0" destOrd="0" presId="urn:microsoft.com/office/officeart/2018/5/layout/IconLeafLabelList"/>
    <dgm:cxn modelId="{C76E49E7-4688-4943-ACB0-9B2849288092}" srcId="{0DF8D3C4-17B4-4244-89E9-5B4A41AA7BC3}" destId="{40DEC1B3-DFA9-48E7-AA1C-A77ED244F1DF}" srcOrd="1" destOrd="0" parTransId="{60C0824A-7DC3-4553-AE75-8F4F09D2F711}" sibTransId="{4175DEB3-718A-4BC0-8AFC-B8862C16F474}"/>
    <dgm:cxn modelId="{8D86283E-3A71-4E53-8AF0-2E1634BFEFB3}" type="presParOf" srcId="{E000ED29-B2DF-4717-9442-BD008A577921}" destId="{7FE791AC-3427-4FD3-94D2-EA606D2ED719}" srcOrd="0" destOrd="0" presId="urn:microsoft.com/office/officeart/2018/5/layout/IconLeafLabelList"/>
    <dgm:cxn modelId="{A6CD6B6B-0CF2-4379-905A-C08B9CAB25E5}" type="presParOf" srcId="{7FE791AC-3427-4FD3-94D2-EA606D2ED719}" destId="{B13F81FB-F779-4A50-8D40-BC7DFC7F30DA}" srcOrd="0" destOrd="0" presId="urn:microsoft.com/office/officeart/2018/5/layout/IconLeafLabelList"/>
    <dgm:cxn modelId="{4C2AF50D-43B5-49F7-84A7-CF8355779C3E}" type="presParOf" srcId="{7FE791AC-3427-4FD3-94D2-EA606D2ED719}" destId="{53D6CFC3-3497-416A-B0E9-C8CDEA486E1A}" srcOrd="1" destOrd="0" presId="urn:microsoft.com/office/officeart/2018/5/layout/IconLeafLabelList"/>
    <dgm:cxn modelId="{8737F370-3AD3-40CF-9BEF-109692E08ADB}" type="presParOf" srcId="{7FE791AC-3427-4FD3-94D2-EA606D2ED719}" destId="{7E00CAAB-8AFC-401D-899E-A4EAF67624C2}" srcOrd="2" destOrd="0" presId="urn:microsoft.com/office/officeart/2018/5/layout/IconLeafLabelList"/>
    <dgm:cxn modelId="{7FAC9515-A617-46E2-9291-60773A8F1210}" type="presParOf" srcId="{7FE791AC-3427-4FD3-94D2-EA606D2ED719}" destId="{7512A38D-7B7A-43E9-BB6F-D149A25BC08F}" srcOrd="3" destOrd="0" presId="urn:microsoft.com/office/officeart/2018/5/layout/IconLeafLabelList"/>
    <dgm:cxn modelId="{046A54A9-5B18-4C06-ADA2-14A12A4B7B6C}" type="presParOf" srcId="{E000ED29-B2DF-4717-9442-BD008A577921}" destId="{9B9885EC-5181-439B-B491-DC675110AB41}" srcOrd="1" destOrd="0" presId="urn:microsoft.com/office/officeart/2018/5/layout/IconLeafLabelList"/>
    <dgm:cxn modelId="{9228A713-471D-45EF-BE8B-11E9B82089CC}" type="presParOf" srcId="{E000ED29-B2DF-4717-9442-BD008A577921}" destId="{B1F9C512-21F8-4BF2-8733-44A3D89BB2F8}" srcOrd="2" destOrd="0" presId="urn:microsoft.com/office/officeart/2018/5/layout/IconLeafLabelList"/>
    <dgm:cxn modelId="{956953B8-B3AB-40DA-A864-402738D43F90}" type="presParOf" srcId="{B1F9C512-21F8-4BF2-8733-44A3D89BB2F8}" destId="{5A95E8C3-5CD1-4C4B-BA34-EEAC03D63693}" srcOrd="0" destOrd="0" presId="urn:microsoft.com/office/officeart/2018/5/layout/IconLeafLabelList"/>
    <dgm:cxn modelId="{AFDCC86E-D4C6-4CFB-9F50-A769354562EC}" type="presParOf" srcId="{B1F9C512-21F8-4BF2-8733-44A3D89BB2F8}" destId="{864E715C-AE25-4981-A848-3F70A41C3F59}" srcOrd="1" destOrd="0" presId="urn:microsoft.com/office/officeart/2018/5/layout/IconLeafLabelList"/>
    <dgm:cxn modelId="{AB10ACBD-FEF4-40F9-9413-F7F605E5F1D1}" type="presParOf" srcId="{B1F9C512-21F8-4BF2-8733-44A3D89BB2F8}" destId="{E9982B8B-FE29-4A01-BE56-DEF05AF15ECC}" srcOrd="2" destOrd="0" presId="urn:microsoft.com/office/officeart/2018/5/layout/IconLeafLabelList"/>
    <dgm:cxn modelId="{74CECCE4-8B5C-42F7-9725-C4ABFE53A8BE}" type="presParOf" srcId="{B1F9C512-21F8-4BF2-8733-44A3D89BB2F8}" destId="{C78335DE-9BEF-479B-9451-B74B8C26AEB2}" srcOrd="3" destOrd="0" presId="urn:microsoft.com/office/officeart/2018/5/layout/IconLeafLabelList"/>
    <dgm:cxn modelId="{7B2CF80F-8481-468A-8683-90CCBA970346}" type="presParOf" srcId="{E000ED29-B2DF-4717-9442-BD008A577921}" destId="{161BEE39-2291-47C4-8795-21894206987F}" srcOrd="3" destOrd="0" presId="urn:microsoft.com/office/officeart/2018/5/layout/IconLeafLabelList"/>
    <dgm:cxn modelId="{EB0AFE8C-EB82-4070-BB2E-2B70296603FD}" type="presParOf" srcId="{E000ED29-B2DF-4717-9442-BD008A577921}" destId="{D86101B0-3C0E-4418-9A5D-34A5FB312365}" srcOrd="4" destOrd="0" presId="urn:microsoft.com/office/officeart/2018/5/layout/IconLeafLabelList"/>
    <dgm:cxn modelId="{993BFE15-4948-4CF4-921D-D3E03C808C39}" type="presParOf" srcId="{D86101B0-3C0E-4418-9A5D-34A5FB312365}" destId="{1E58AAD8-1878-4351-991F-09A9EBAF8631}" srcOrd="0" destOrd="0" presId="urn:microsoft.com/office/officeart/2018/5/layout/IconLeafLabelList"/>
    <dgm:cxn modelId="{948C351A-DA05-4B1A-BDE8-E9E447B629A9}" type="presParOf" srcId="{D86101B0-3C0E-4418-9A5D-34A5FB312365}" destId="{35241DBD-5FB1-40D8-8A29-D474841534FC}" srcOrd="1" destOrd="0" presId="urn:microsoft.com/office/officeart/2018/5/layout/IconLeafLabelList"/>
    <dgm:cxn modelId="{ABE22D33-781C-430F-A640-395CDD9626C0}" type="presParOf" srcId="{D86101B0-3C0E-4418-9A5D-34A5FB312365}" destId="{BF602BE6-D4CA-416D-998B-D72997E154AF}" srcOrd="2" destOrd="0" presId="urn:microsoft.com/office/officeart/2018/5/layout/IconLeafLabelList"/>
    <dgm:cxn modelId="{28D9DE7E-D26A-4D6C-AE76-348F6919F391}" type="presParOf" srcId="{D86101B0-3C0E-4418-9A5D-34A5FB312365}" destId="{D0CA8C40-6DE6-4FC5-8201-912634A9CC2B}" srcOrd="3" destOrd="0" presId="urn:microsoft.com/office/officeart/2018/5/layout/IconLeafLabelList"/>
    <dgm:cxn modelId="{BAE2765B-29C9-49C7-8E85-6D8C82212925}" type="presParOf" srcId="{E000ED29-B2DF-4717-9442-BD008A577921}" destId="{375981E4-7133-44F0-B2EA-1B68C709926A}" srcOrd="5" destOrd="0" presId="urn:microsoft.com/office/officeart/2018/5/layout/IconLeafLabelList"/>
    <dgm:cxn modelId="{7211725C-A79E-4BF2-8F06-E78EECEDF864}" type="presParOf" srcId="{E000ED29-B2DF-4717-9442-BD008A577921}" destId="{3DB40DED-6037-4573-8479-4033216E2E97}" srcOrd="6" destOrd="0" presId="urn:microsoft.com/office/officeart/2018/5/layout/IconLeafLabelList"/>
    <dgm:cxn modelId="{9A37772D-C3CF-4C4D-A9B6-6A6809924627}" type="presParOf" srcId="{3DB40DED-6037-4573-8479-4033216E2E97}" destId="{6D898277-623A-46EB-A879-09A8222E9F4E}" srcOrd="0" destOrd="0" presId="urn:microsoft.com/office/officeart/2018/5/layout/IconLeafLabelList"/>
    <dgm:cxn modelId="{987987DC-D123-4897-8E9D-1E4C374A82B8}" type="presParOf" srcId="{3DB40DED-6037-4573-8479-4033216E2E97}" destId="{E91E4DA4-ED8A-4EFD-9227-514519284ADB}" srcOrd="1" destOrd="0" presId="urn:microsoft.com/office/officeart/2018/5/layout/IconLeafLabelList"/>
    <dgm:cxn modelId="{7BCEB70A-7B0D-42A3-ADEF-61FEA11ED47A}" type="presParOf" srcId="{3DB40DED-6037-4573-8479-4033216E2E97}" destId="{830C3E61-49E4-4E8F-AD2B-0D0A951E2A3B}" srcOrd="2" destOrd="0" presId="urn:microsoft.com/office/officeart/2018/5/layout/IconLeafLabelList"/>
    <dgm:cxn modelId="{E4E4B6E3-15E1-40BA-A3A6-6053ED4A3936}" type="presParOf" srcId="{3DB40DED-6037-4573-8479-4033216E2E97}" destId="{ABE2CF28-A208-4AB7-B548-74E849EBD33C}" srcOrd="3" destOrd="0" presId="urn:microsoft.com/office/officeart/2018/5/layout/IconLeafLabelList"/>
    <dgm:cxn modelId="{B27EB4E0-2B1A-4959-A454-38B83C3764BB}" type="presParOf" srcId="{E000ED29-B2DF-4717-9442-BD008A577921}" destId="{74C3205C-BA13-4933-8CEC-B4B6F3356397}" srcOrd="7" destOrd="0" presId="urn:microsoft.com/office/officeart/2018/5/layout/IconLeafLabelList"/>
    <dgm:cxn modelId="{999C4F5D-63EA-49CA-805B-971EC17FBC3F}" type="presParOf" srcId="{E000ED29-B2DF-4717-9442-BD008A577921}" destId="{D77A47C4-079F-46BE-B656-6DA118B074D1}" srcOrd="8" destOrd="0" presId="urn:microsoft.com/office/officeart/2018/5/layout/IconLeafLabelList"/>
    <dgm:cxn modelId="{7C08C3E2-3CEB-49F9-A559-866D00BA4C7C}" type="presParOf" srcId="{D77A47C4-079F-46BE-B656-6DA118B074D1}" destId="{9EC98792-1BF7-46A0-815D-B2E51A9B6B9A}" srcOrd="0" destOrd="0" presId="urn:microsoft.com/office/officeart/2018/5/layout/IconLeafLabelList"/>
    <dgm:cxn modelId="{D1B660E0-7C92-430B-A215-F41DBD8FED7E}" type="presParOf" srcId="{D77A47C4-079F-46BE-B656-6DA118B074D1}" destId="{6853D8FC-1637-47DE-862F-86C32BF8A7E3}" srcOrd="1" destOrd="0" presId="urn:microsoft.com/office/officeart/2018/5/layout/IconLeafLabelList"/>
    <dgm:cxn modelId="{669C3733-D12F-4B57-B04F-E9369F2B5AF2}" type="presParOf" srcId="{D77A47C4-079F-46BE-B656-6DA118B074D1}" destId="{6A336188-D7B0-479B-968E-87A6E38DF974}" srcOrd="2" destOrd="0" presId="urn:microsoft.com/office/officeart/2018/5/layout/IconLeafLabelList"/>
    <dgm:cxn modelId="{5B3996ED-F914-482E-84DF-45DF6A387439}" type="presParOf" srcId="{D77A47C4-079F-46BE-B656-6DA118B074D1}" destId="{6225CFF6-0891-4668-80D3-7C77B588D696}" srcOrd="3" destOrd="0" presId="urn:microsoft.com/office/officeart/2018/5/layout/IconLeaf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987A556-876F-4FBA-8663-5E46421424A0}" type="doc">
      <dgm:prSet loTypeId="urn:microsoft.com/office/officeart/2016/7/layout/BasicLinearProcessNumbered" loCatId="process" qsTypeId="urn:microsoft.com/office/officeart/2005/8/quickstyle/simple1" qsCatId="simple" csTypeId="urn:microsoft.com/office/officeart/2005/8/colors/colorful1" csCatId="colorful" phldr="1"/>
      <dgm:spPr/>
      <dgm:t>
        <a:bodyPr/>
        <a:lstStyle/>
        <a:p>
          <a:endParaRPr lang="en-US"/>
        </a:p>
      </dgm:t>
    </dgm:pt>
    <dgm:pt modelId="{BC88440C-FC58-4B10-B397-27D0AB6712CE}">
      <dgm:prSet/>
      <dgm:spPr/>
      <dgm:t>
        <a:bodyPr/>
        <a:lstStyle/>
        <a:p>
          <a:r>
            <a:rPr lang="en-GB"/>
            <a:t>Comparative analysis to attitudes and beliefs within the industry based on regulatory reform – highlights a trend of indifference and inevitability which mimics the findings of the Hackitt report (Hackitt, 2018).</a:t>
          </a:r>
          <a:endParaRPr lang="en-US"/>
        </a:p>
      </dgm:t>
    </dgm:pt>
    <dgm:pt modelId="{0EE0D1DB-4EF7-4AA6-831C-A77401E803FC}" type="parTrans" cxnId="{03A6B81A-F596-456D-8110-2EC511075178}">
      <dgm:prSet/>
      <dgm:spPr/>
      <dgm:t>
        <a:bodyPr/>
        <a:lstStyle/>
        <a:p>
          <a:endParaRPr lang="en-US"/>
        </a:p>
      </dgm:t>
    </dgm:pt>
    <dgm:pt modelId="{699653E9-9EDF-4FF7-A612-A9980EB79359}" type="sibTrans" cxnId="{03A6B81A-F596-456D-8110-2EC511075178}">
      <dgm:prSet phldrT="1" phldr="0"/>
      <dgm:spPr/>
      <dgm:t>
        <a:bodyPr/>
        <a:lstStyle/>
        <a:p>
          <a:r>
            <a:rPr lang="en-US"/>
            <a:t>1</a:t>
          </a:r>
        </a:p>
      </dgm:t>
    </dgm:pt>
    <dgm:pt modelId="{D6361BB3-6623-41C6-8A6A-9D0BF5C0E07E}">
      <dgm:prSet/>
      <dgm:spPr/>
      <dgm:t>
        <a:bodyPr/>
        <a:lstStyle/>
        <a:p>
          <a:r>
            <a:rPr lang="en-GB"/>
            <a:t>Comparative analysis to wider literature and consultation on similar findings regarding professional perspectives on BSA and imposed changes – highlights debate and difference of opinion to draw meaningful recommendations to study.</a:t>
          </a:r>
          <a:endParaRPr lang="en-US"/>
        </a:p>
      </dgm:t>
    </dgm:pt>
    <dgm:pt modelId="{EE5DE5B9-42C8-468B-AB3F-1F3522D49209}" type="parTrans" cxnId="{416781F4-1264-44F5-9B68-7EE2B346B231}">
      <dgm:prSet/>
      <dgm:spPr/>
      <dgm:t>
        <a:bodyPr/>
        <a:lstStyle/>
        <a:p>
          <a:endParaRPr lang="en-US"/>
        </a:p>
      </dgm:t>
    </dgm:pt>
    <dgm:pt modelId="{BEA7E8CB-769D-4555-8ECB-C8693AFC4F00}" type="sibTrans" cxnId="{416781F4-1264-44F5-9B68-7EE2B346B231}">
      <dgm:prSet phldrT="2" phldr="0"/>
      <dgm:spPr/>
      <dgm:t>
        <a:bodyPr/>
        <a:lstStyle/>
        <a:p>
          <a:r>
            <a:rPr lang="en-US"/>
            <a:t>2</a:t>
          </a:r>
        </a:p>
      </dgm:t>
    </dgm:pt>
    <dgm:pt modelId="{A43E9B0E-3040-40EF-BFDB-521AAA661792}">
      <dgm:prSet/>
      <dgm:spPr/>
      <dgm:t>
        <a:bodyPr/>
        <a:lstStyle/>
        <a:p>
          <a:r>
            <a:rPr lang="en-GB" dirty="0"/>
            <a:t>Recommendations to support research gaps identified – suggests similar themes on a lack of drive to display better competency through training and a lack of holistic consideration through reform of regulations i.e., the wider support mechanisms to achieve change.</a:t>
          </a:r>
          <a:endParaRPr lang="en-US" dirty="0"/>
        </a:p>
      </dgm:t>
    </dgm:pt>
    <dgm:pt modelId="{48A91670-B1E3-4A17-A2C3-9D255B808CBE}" type="parTrans" cxnId="{A81E0E9B-2FD4-4A18-9180-E9654F46B123}">
      <dgm:prSet/>
      <dgm:spPr/>
      <dgm:t>
        <a:bodyPr/>
        <a:lstStyle/>
        <a:p>
          <a:endParaRPr lang="en-US"/>
        </a:p>
      </dgm:t>
    </dgm:pt>
    <dgm:pt modelId="{F9DA504F-575B-4FCB-93D8-764DC1770E96}" type="sibTrans" cxnId="{A81E0E9B-2FD4-4A18-9180-E9654F46B123}">
      <dgm:prSet phldrT="3" phldr="0"/>
      <dgm:spPr/>
      <dgm:t>
        <a:bodyPr/>
        <a:lstStyle/>
        <a:p>
          <a:r>
            <a:rPr lang="en-US"/>
            <a:t>3</a:t>
          </a:r>
        </a:p>
      </dgm:t>
    </dgm:pt>
    <dgm:pt modelId="{9A4A8864-6622-4464-97BA-47019D5D04C1}" type="pres">
      <dgm:prSet presAssocID="{2987A556-876F-4FBA-8663-5E46421424A0}" presName="Name0" presStyleCnt="0">
        <dgm:presLayoutVars>
          <dgm:animLvl val="lvl"/>
          <dgm:resizeHandles val="exact"/>
        </dgm:presLayoutVars>
      </dgm:prSet>
      <dgm:spPr/>
    </dgm:pt>
    <dgm:pt modelId="{BB258F4F-EE2A-42EF-8C06-08FEFDF8B78B}" type="pres">
      <dgm:prSet presAssocID="{BC88440C-FC58-4B10-B397-27D0AB6712CE}" presName="compositeNode" presStyleCnt="0">
        <dgm:presLayoutVars>
          <dgm:bulletEnabled val="1"/>
        </dgm:presLayoutVars>
      </dgm:prSet>
      <dgm:spPr/>
    </dgm:pt>
    <dgm:pt modelId="{8EB7AFAD-257E-438F-BDD0-4CF8058F0215}" type="pres">
      <dgm:prSet presAssocID="{BC88440C-FC58-4B10-B397-27D0AB6712CE}" presName="bgRect" presStyleLbl="bgAccFollowNode1" presStyleIdx="0" presStyleCnt="3"/>
      <dgm:spPr/>
    </dgm:pt>
    <dgm:pt modelId="{CD8693C0-5540-475C-B039-BD18C88FED34}" type="pres">
      <dgm:prSet presAssocID="{699653E9-9EDF-4FF7-A612-A9980EB79359}" presName="sibTransNodeCircle" presStyleLbl="alignNode1" presStyleIdx="0" presStyleCnt="6">
        <dgm:presLayoutVars>
          <dgm:chMax val="0"/>
          <dgm:bulletEnabled/>
        </dgm:presLayoutVars>
      </dgm:prSet>
      <dgm:spPr/>
    </dgm:pt>
    <dgm:pt modelId="{B6EA9597-EB01-4112-AF5F-3D397205A680}" type="pres">
      <dgm:prSet presAssocID="{BC88440C-FC58-4B10-B397-27D0AB6712CE}" presName="bottomLine" presStyleLbl="alignNode1" presStyleIdx="1" presStyleCnt="6">
        <dgm:presLayoutVars/>
      </dgm:prSet>
      <dgm:spPr/>
    </dgm:pt>
    <dgm:pt modelId="{7F399CAC-663A-4504-9101-79F35E018E93}" type="pres">
      <dgm:prSet presAssocID="{BC88440C-FC58-4B10-B397-27D0AB6712CE}" presName="nodeText" presStyleLbl="bgAccFollowNode1" presStyleIdx="0" presStyleCnt="3">
        <dgm:presLayoutVars>
          <dgm:bulletEnabled val="1"/>
        </dgm:presLayoutVars>
      </dgm:prSet>
      <dgm:spPr/>
    </dgm:pt>
    <dgm:pt modelId="{67217F83-322F-4935-B18F-F0FCBFD2F343}" type="pres">
      <dgm:prSet presAssocID="{699653E9-9EDF-4FF7-A612-A9980EB79359}" presName="sibTrans" presStyleCnt="0"/>
      <dgm:spPr/>
    </dgm:pt>
    <dgm:pt modelId="{162AB696-960B-45CC-A2C0-8438EEDAE7E1}" type="pres">
      <dgm:prSet presAssocID="{D6361BB3-6623-41C6-8A6A-9D0BF5C0E07E}" presName="compositeNode" presStyleCnt="0">
        <dgm:presLayoutVars>
          <dgm:bulletEnabled val="1"/>
        </dgm:presLayoutVars>
      </dgm:prSet>
      <dgm:spPr/>
    </dgm:pt>
    <dgm:pt modelId="{4893364F-A334-4661-97FB-FF2F38EDB2A4}" type="pres">
      <dgm:prSet presAssocID="{D6361BB3-6623-41C6-8A6A-9D0BF5C0E07E}" presName="bgRect" presStyleLbl="bgAccFollowNode1" presStyleIdx="1" presStyleCnt="3"/>
      <dgm:spPr/>
    </dgm:pt>
    <dgm:pt modelId="{46DC65E1-E4FD-473E-A2BA-D5BCB3E19B6E}" type="pres">
      <dgm:prSet presAssocID="{BEA7E8CB-769D-4555-8ECB-C8693AFC4F00}" presName="sibTransNodeCircle" presStyleLbl="alignNode1" presStyleIdx="2" presStyleCnt="6">
        <dgm:presLayoutVars>
          <dgm:chMax val="0"/>
          <dgm:bulletEnabled/>
        </dgm:presLayoutVars>
      </dgm:prSet>
      <dgm:spPr/>
    </dgm:pt>
    <dgm:pt modelId="{191EAFC7-12BF-4888-820F-1B0C12583541}" type="pres">
      <dgm:prSet presAssocID="{D6361BB3-6623-41C6-8A6A-9D0BF5C0E07E}" presName="bottomLine" presStyleLbl="alignNode1" presStyleIdx="3" presStyleCnt="6">
        <dgm:presLayoutVars/>
      </dgm:prSet>
      <dgm:spPr/>
    </dgm:pt>
    <dgm:pt modelId="{56A7997B-7259-4E5F-84AE-70F75808EDB3}" type="pres">
      <dgm:prSet presAssocID="{D6361BB3-6623-41C6-8A6A-9D0BF5C0E07E}" presName="nodeText" presStyleLbl="bgAccFollowNode1" presStyleIdx="1" presStyleCnt="3">
        <dgm:presLayoutVars>
          <dgm:bulletEnabled val="1"/>
        </dgm:presLayoutVars>
      </dgm:prSet>
      <dgm:spPr/>
    </dgm:pt>
    <dgm:pt modelId="{E4D4915F-5557-4E42-B7BD-1A515652CEE4}" type="pres">
      <dgm:prSet presAssocID="{BEA7E8CB-769D-4555-8ECB-C8693AFC4F00}" presName="sibTrans" presStyleCnt="0"/>
      <dgm:spPr/>
    </dgm:pt>
    <dgm:pt modelId="{84962707-DC1F-47FD-BB68-84A7B6BBE981}" type="pres">
      <dgm:prSet presAssocID="{A43E9B0E-3040-40EF-BFDB-521AAA661792}" presName="compositeNode" presStyleCnt="0">
        <dgm:presLayoutVars>
          <dgm:bulletEnabled val="1"/>
        </dgm:presLayoutVars>
      </dgm:prSet>
      <dgm:spPr/>
    </dgm:pt>
    <dgm:pt modelId="{B68947F4-E0C5-48A8-A3EE-FA2AB230937D}" type="pres">
      <dgm:prSet presAssocID="{A43E9B0E-3040-40EF-BFDB-521AAA661792}" presName="bgRect" presStyleLbl="bgAccFollowNode1" presStyleIdx="2" presStyleCnt="3"/>
      <dgm:spPr/>
    </dgm:pt>
    <dgm:pt modelId="{9C6E90FA-ABB7-4C12-A8CB-3E766854E06A}" type="pres">
      <dgm:prSet presAssocID="{F9DA504F-575B-4FCB-93D8-764DC1770E96}" presName="sibTransNodeCircle" presStyleLbl="alignNode1" presStyleIdx="4" presStyleCnt="6">
        <dgm:presLayoutVars>
          <dgm:chMax val="0"/>
          <dgm:bulletEnabled/>
        </dgm:presLayoutVars>
      </dgm:prSet>
      <dgm:spPr/>
    </dgm:pt>
    <dgm:pt modelId="{B0790020-4B41-4755-B6FC-3535CC11D6B1}" type="pres">
      <dgm:prSet presAssocID="{A43E9B0E-3040-40EF-BFDB-521AAA661792}" presName="bottomLine" presStyleLbl="alignNode1" presStyleIdx="5" presStyleCnt="6">
        <dgm:presLayoutVars/>
      </dgm:prSet>
      <dgm:spPr/>
    </dgm:pt>
    <dgm:pt modelId="{67468D3E-2837-49E9-8AE4-FFEB5A40582A}" type="pres">
      <dgm:prSet presAssocID="{A43E9B0E-3040-40EF-BFDB-521AAA661792}" presName="nodeText" presStyleLbl="bgAccFollowNode1" presStyleIdx="2" presStyleCnt="3">
        <dgm:presLayoutVars>
          <dgm:bulletEnabled val="1"/>
        </dgm:presLayoutVars>
      </dgm:prSet>
      <dgm:spPr/>
    </dgm:pt>
  </dgm:ptLst>
  <dgm:cxnLst>
    <dgm:cxn modelId="{B5A61C0F-41A8-4735-A3DB-5D6D230E96DD}" type="presOf" srcId="{BEA7E8CB-769D-4555-8ECB-C8693AFC4F00}" destId="{46DC65E1-E4FD-473E-A2BA-D5BCB3E19B6E}" srcOrd="0" destOrd="0" presId="urn:microsoft.com/office/officeart/2016/7/layout/BasicLinearProcessNumbered"/>
    <dgm:cxn modelId="{03A6B81A-F596-456D-8110-2EC511075178}" srcId="{2987A556-876F-4FBA-8663-5E46421424A0}" destId="{BC88440C-FC58-4B10-B397-27D0AB6712CE}" srcOrd="0" destOrd="0" parTransId="{0EE0D1DB-4EF7-4AA6-831C-A77401E803FC}" sibTransId="{699653E9-9EDF-4FF7-A612-A9980EB79359}"/>
    <dgm:cxn modelId="{48E44425-6BC5-45A8-86EF-B830CFECBD9A}" type="presOf" srcId="{D6361BB3-6623-41C6-8A6A-9D0BF5C0E07E}" destId="{56A7997B-7259-4E5F-84AE-70F75808EDB3}" srcOrd="1" destOrd="0" presId="urn:microsoft.com/office/officeart/2016/7/layout/BasicLinearProcessNumbered"/>
    <dgm:cxn modelId="{EAC7A630-81F3-4145-BC7F-573DFD2A03B0}" type="presOf" srcId="{BC88440C-FC58-4B10-B397-27D0AB6712CE}" destId="{7F399CAC-663A-4504-9101-79F35E018E93}" srcOrd="1" destOrd="0" presId="urn:microsoft.com/office/officeart/2016/7/layout/BasicLinearProcessNumbered"/>
    <dgm:cxn modelId="{055CAF43-BF34-4D27-87F8-77BD1218FA21}" type="presOf" srcId="{A43E9B0E-3040-40EF-BFDB-521AAA661792}" destId="{67468D3E-2837-49E9-8AE4-FFEB5A40582A}" srcOrd="1" destOrd="0" presId="urn:microsoft.com/office/officeart/2016/7/layout/BasicLinearProcessNumbered"/>
    <dgm:cxn modelId="{4829496F-B9E6-4428-B5B1-806AA08F5A33}" type="presOf" srcId="{699653E9-9EDF-4FF7-A612-A9980EB79359}" destId="{CD8693C0-5540-475C-B039-BD18C88FED34}" srcOrd="0" destOrd="0" presId="urn:microsoft.com/office/officeart/2016/7/layout/BasicLinearProcessNumbered"/>
    <dgm:cxn modelId="{A81E0E9B-2FD4-4A18-9180-E9654F46B123}" srcId="{2987A556-876F-4FBA-8663-5E46421424A0}" destId="{A43E9B0E-3040-40EF-BFDB-521AAA661792}" srcOrd="2" destOrd="0" parTransId="{48A91670-B1E3-4A17-A2C3-9D255B808CBE}" sibTransId="{F9DA504F-575B-4FCB-93D8-764DC1770E96}"/>
    <dgm:cxn modelId="{CC4772B0-31EB-4342-9F68-E03B2D28AE39}" type="presOf" srcId="{2987A556-876F-4FBA-8663-5E46421424A0}" destId="{9A4A8864-6622-4464-97BA-47019D5D04C1}" srcOrd="0" destOrd="0" presId="urn:microsoft.com/office/officeart/2016/7/layout/BasicLinearProcessNumbered"/>
    <dgm:cxn modelId="{7ABB5BC5-B761-48F8-9A05-46CC332205C3}" type="presOf" srcId="{A43E9B0E-3040-40EF-BFDB-521AAA661792}" destId="{B68947F4-E0C5-48A8-A3EE-FA2AB230937D}" srcOrd="0" destOrd="0" presId="urn:microsoft.com/office/officeart/2016/7/layout/BasicLinearProcessNumbered"/>
    <dgm:cxn modelId="{3C72EEDB-6B7C-4390-9C7B-CAED10271F73}" type="presOf" srcId="{D6361BB3-6623-41C6-8A6A-9D0BF5C0E07E}" destId="{4893364F-A334-4661-97FB-FF2F38EDB2A4}" srcOrd="0" destOrd="0" presId="urn:microsoft.com/office/officeart/2016/7/layout/BasicLinearProcessNumbered"/>
    <dgm:cxn modelId="{416781F4-1264-44F5-9B68-7EE2B346B231}" srcId="{2987A556-876F-4FBA-8663-5E46421424A0}" destId="{D6361BB3-6623-41C6-8A6A-9D0BF5C0E07E}" srcOrd="1" destOrd="0" parTransId="{EE5DE5B9-42C8-468B-AB3F-1F3522D49209}" sibTransId="{BEA7E8CB-769D-4555-8ECB-C8693AFC4F00}"/>
    <dgm:cxn modelId="{77192DF5-34AF-4B2A-9C3C-4D8801BE891E}" type="presOf" srcId="{F9DA504F-575B-4FCB-93D8-764DC1770E96}" destId="{9C6E90FA-ABB7-4C12-A8CB-3E766854E06A}" srcOrd="0" destOrd="0" presId="urn:microsoft.com/office/officeart/2016/7/layout/BasicLinearProcessNumbered"/>
    <dgm:cxn modelId="{D67D67FE-0537-4A72-88F4-8AC531315A4B}" type="presOf" srcId="{BC88440C-FC58-4B10-B397-27D0AB6712CE}" destId="{8EB7AFAD-257E-438F-BDD0-4CF8058F0215}" srcOrd="0" destOrd="0" presId="urn:microsoft.com/office/officeart/2016/7/layout/BasicLinearProcessNumbered"/>
    <dgm:cxn modelId="{36EF5D61-E1ED-44AF-991B-B82BA665F28A}" type="presParOf" srcId="{9A4A8864-6622-4464-97BA-47019D5D04C1}" destId="{BB258F4F-EE2A-42EF-8C06-08FEFDF8B78B}" srcOrd="0" destOrd="0" presId="urn:microsoft.com/office/officeart/2016/7/layout/BasicLinearProcessNumbered"/>
    <dgm:cxn modelId="{FC5287B1-0C75-4DC9-989A-A9710A29212F}" type="presParOf" srcId="{BB258F4F-EE2A-42EF-8C06-08FEFDF8B78B}" destId="{8EB7AFAD-257E-438F-BDD0-4CF8058F0215}" srcOrd="0" destOrd="0" presId="urn:microsoft.com/office/officeart/2016/7/layout/BasicLinearProcessNumbered"/>
    <dgm:cxn modelId="{13AE3E2C-AD91-4849-97DC-AE6F2B888258}" type="presParOf" srcId="{BB258F4F-EE2A-42EF-8C06-08FEFDF8B78B}" destId="{CD8693C0-5540-475C-B039-BD18C88FED34}" srcOrd="1" destOrd="0" presId="urn:microsoft.com/office/officeart/2016/7/layout/BasicLinearProcessNumbered"/>
    <dgm:cxn modelId="{1CDFA4C3-FEB7-480C-B229-CCB83A9ABC32}" type="presParOf" srcId="{BB258F4F-EE2A-42EF-8C06-08FEFDF8B78B}" destId="{B6EA9597-EB01-4112-AF5F-3D397205A680}" srcOrd="2" destOrd="0" presId="urn:microsoft.com/office/officeart/2016/7/layout/BasicLinearProcessNumbered"/>
    <dgm:cxn modelId="{9D8AD875-A8EB-4616-9886-F66A3141631E}" type="presParOf" srcId="{BB258F4F-EE2A-42EF-8C06-08FEFDF8B78B}" destId="{7F399CAC-663A-4504-9101-79F35E018E93}" srcOrd="3" destOrd="0" presId="urn:microsoft.com/office/officeart/2016/7/layout/BasicLinearProcessNumbered"/>
    <dgm:cxn modelId="{31975D49-EB4B-4ED6-A6ED-4B05A4E80DA7}" type="presParOf" srcId="{9A4A8864-6622-4464-97BA-47019D5D04C1}" destId="{67217F83-322F-4935-B18F-F0FCBFD2F343}" srcOrd="1" destOrd="0" presId="urn:microsoft.com/office/officeart/2016/7/layout/BasicLinearProcessNumbered"/>
    <dgm:cxn modelId="{599CB85C-8BAE-48D4-B12B-CD7AF64AB4C8}" type="presParOf" srcId="{9A4A8864-6622-4464-97BA-47019D5D04C1}" destId="{162AB696-960B-45CC-A2C0-8438EEDAE7E1}" srcOrd="2" destOrd="0" presId="urn:microsoft.com/office/officeart/2016/7/layout/BasicLinearProcessNumbered"/>
    <dgm:cxn modelId="{0D1A1BE5-2E7B-43F5-84DC-62762EF8D3E4}" type="presParOf" srcId="{162AB696-960B-45CC-A2C0-8438EEDAE7E1}" destId="{4893364F-A334-4661-97FB-FF2F38EDB2A4}" srcOrd="0" destOrd="0" presId="urn:microsoft.com/office/officeart/2016/7/layout/BasicLinearProcessNumbered"/>
    <dgm:cxn modelId="{BF591FC0-E84B-484C-9C9C-7B3ECEB4C56B}" type="presParOf" srcId="{162AB696-960B-45CC-A2C0-8438EEDAE7E1}" destId="{46DC65E1-E4FD-473E-A2BA-D5BCB3E19B6E}" srcOrd="1" destOrd="0" presId="urn:microsoft.com/office/officeart/2016/7/layout/BasicLinearProcessNumbered"/>
    <dgm:cxn modelId="{999DE243-31E2-4A74-ACDC-E0006947AF4F}" type="presParOf" srcId="{162AB696-960B-45CC-A2C0-8438EEDAE7E1}" destId="{191EAFC7-12BF-4888-820F-1B0C12583541}" srcOrd="2" destOrd="0" presId="urn:microsoft.com/office/officeart/2016/7/layout/BasicLinearProcessNumbered"/>
    <dgm:cxn modelId="{EEFA0A28-1BEC-4543-97F8-3700BCD886AF}" type="presParOf" srcId="{162AB696-960B-45CC-A2C0-8438EEDAE7E1}" destId="{56A7997B-7259-4E5F-84AE-70F75808EDB3}" srcOrd="3" destOrd="0" presId="urn:microsoft.com/office/officeart/2016/7/layout/BasicLinearProcessNumbered"/>
    <dgm:cxn modelId="{A4B012F2-17D2-441A-B844-8C4FB8B3FC52}" type="presParOf" srcId="{9A4A8864-6622-4464-97BA-47019D5D04C1}" destId="{E4D4915F-5557-4E42-B7BD-1A515652CEE4}" srcOrd="3" destOrd="0" presId="urn:microsoft.com/office/officeart/2016/7/layout/BasicLinearProcessNumbered"/>
    <dgm:cxn modelId="{202E47A5-262F-43FF-BD12-43FE505867AC}" type="presParOf" srcId="{9A4A8864-6622-4464-97BA-47019D5D04C1}" destId="{84962707-DC1F-47FD-BB68-84A7B6BBE981}" srcOrd="4" destOrd="0" presId="urn:microsoft.com/office/officeart/2016/7/layout/BasicLinearProcessNumbered"/>
    <dgm:cxn modelId="{F832ED3A-03B2-429C-A113-D1DBDAEB02CB}" type="presParOf" srcId="{84962707-DC1F-47FD-BB68-84A7B6BBE981}" destId="{B68947F4-E0C5-48A8-A3EE-FA2AB230937D}" srcOrd="0" destOrd="0" presId="urn:microsoft.com/office/officeart/2016/7/layout/BasicLinearProcessNumbered"/>
    <dgm:cxn modelId="{5357C8F2-FBE7-49E3-A4BD-D13AA423F1E9}" type="presParOf" srcId="{84962707-DC1F-47FD-BB68-84A7B6BBE981}" destId="{9C6E90FA-ABB7-4C12-A8CB-3E766854E06A}" srcOrd="1" destOrd="0" presId="urn:microsoft.com/office/officeart/2016/7/layout/BasicLinearProcessNumbered"/>
    <dgm:cxn modelId="{8590DEB5-8B82-4F0F-940E-8E2FA31BEEC2}" type="presParOf" srcId="{84962707-DC1F-47FD-BB68-84A7B6BBE981}" destId="{B0790020-4B41-4755-B6FC-3535CC11D6B1}" srcOrd="2" destOrd="0" presId="urn:microsoft.com/office/officeart/2016/7/layout/BasicLinearProcessNumbered"/>
    <dgm:cxn modelId="{4327BE55-9D08-4B34-A098-F33CAB05BEAE}" type="presParOf" srcId="{84962707-DC1F-47FD-BB68-84A7B6BBE981}" destId="{67468D3E-2837-49E9-8AE4-FFEB5A40582A}" srcOrd="3" destOrd="0" presId="urn:microsoft.com/office/officeart/2016/7/layout/BasicLinear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1C7BE0-A06D-4F93-A4F7-2FA2C6D5B4F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DC2C64B0-96D9-4851-BD01-55A471243752}">
      <dgm:prSet/>
      <dgm:spPr/>
      <dgm:t>
        <a:bodyPr/>
        <a:lstStyle/>
        <a:p>
          <a:r>
            <a:rPr lang="en-GB"/>
            <a:t>Sample determination i.e., who is deemed a construction professional and who is not? This may have influenced the findings of the paper given significant government consultation has had a mixture of negative and positive views on the enactment and its challenges.</a:t>
          </a:r>
          <a:endParaRPr lang="en-US"/>
        </a:p>
      </dgm:t>
    </dgm:pt>
    <dgm:pt modelId="{2AFEB6AD-4E6C-4556-86B3-F6B1D40208FE}" type="parTrans" cxnId="{001E3E31-3A72-41F4-883D-B470CC2E0836}">
      <dgm:prSet/>
      <dgm:spPr/>
      <dgm:t>
        <a:bodyPr/>
        <a:lstStyle/>
        <a:p>
          <a:endParaRPr lang="en-US"/>
        </a:p>
      </dgm:t>
    </dgm:pt>
    <dgm:pt modelId="{180BBC11-568F-45FF-912B-178E9BDED752}" type="sibTrans" cxnId="{001E3E31-3A72-41F4-883D-B470CC2E0836}">
      <dgm:prSet/>
      <dgm:spPr/>
      <dgm:t>
        <a:bodyPr/>
        <a:lstStyle/>
        <a:p>
          <a:endParaRPr lang="en-US"/>
        </a:p>
      </dgm:t>
    </dgm:pt>
    <dgm:pt modelId="{322E2AE9-8598-4B9C-B31F-0D30FA744441}">
      <dgm:prSet/>
      <dgm:spPr/>
      <dgm:t>
        <a:bodyPr/>
        <a:lstStyle/>
        <a:p>
          <a:r>
            <a:rPr lang="en-GB"/>
            <a:t>The determination of a neutral sentiment/stance – what parameters have driven this view? Has this skewed the findings?</a:t>
          </a:r>
          <a:endParaRPr lang="en-US"/>
        </a:p>
      </dgm:t>
    </dgm:pt>
    <dgm:pt modelId="{1216DBC1-9FB9-4ED8-A6A7-CF475DB423F1}" type="parTrans" cxnId="{26645731-B874-46E4-A776-7CD0F2687595}">
      <dgm:prSet/>
      <dgm:spPr/>
      <dgm:t>
        <a:bodyPr/>
        <a:lstStyle/>
        <a:p>
          <a:endParaRPr lang="en-US"/>
        </a:p>
      </dgm:t>
    </dgm:pt>
    <dgm:pt modelId="{E4C8CE6F-0BAF-4219-85E9-ADD3C991F20F}" type="sibTrans" cxnId="{26645731-B874-46E4-A776-7CD0F2687595}">
      <dgm:prSet/>
      <dgm:spPr/>
      <dgm:t>
        <a:bodyPr/>
        <a:lstStyle/>
        <a:p>
          <a:endParaRPr lang="en-US"/>
        </a:p>
      </dgm:t>
    </dgm:pt>
    <dgm:pt modelId="{D9AB7F4D-BD02-4C5C-8838-82D6CCA0973A}">
      <dgm:prSet/>
      <dgm:spPr/>
      <dgm:t>
        <a:bodyPr/>
        <a:lstStyle/>
        <a:p>
          <a:r>
            <a:rPr lang="en-GB"/>
            <a:t>Discusses practical and widespread themes encircling the BSA but research findings are limited to clusters of sentinments – this may have been better achieved through cross comparison against focused interviews with leading professionals to draw more meaningful conclusions.</a:t>
          </a:r>
          <a:endParaRPr lang="en-US"/>
        </a:p>
      </dgm:t>
    </dgm:pt>
    <dgm:pt modelId="{CB7C8D30-0C04-4FF9-860D-BC489D98E94A}" type="parTrans" cxnId="{F1626C71-1CAD-4337-970E-6F7B38F34322}">
      <dgm:prSet/>
      <dgm:spPr/>
      <dgm:t>
        <a:bodyPr/>
        <a:lstStyle/>
        <a:p>
          <a:endParaRPr lang="en-US"/>
        </a:p>
      </dgm:t>
    </dgm:pt>
    <dgm:pt modelId="{A51B76E0-0863-4927-8EF9-7F2C5CE87F15}" type="sibTrans" cxnId="{F1626C71-1CAD-4337-970E-6F7B38F34322}">
      <dgm:prSet/>
      <dgm:spPr/>
      <dgm:t>
        <a:bodyPr/>
        <a:lstStyle/>
        <a:p>
          <a:endParaRPr lang="en-US"/>
        </a:p>
      </dgm:t>
    </dgm:pt>
    <dgm:pt modelId="{F676E484-1832-4B0F-808F-3542A4ACA441}" type="pres">
      <dgm:prSet presAssocID="{061C7BE0-A06D-4F93-A4F7-2FA2C6D5B4F3}" presName="hierChild1" presStyleCnt="0">
        <dgm:presLayoutVars>
          <dgm:chPref val="1"/>
          <dgm:dir/>
          <dgm:animOne val="branch"/>
          <dgm:animLvl val="lvl"/>
          <dgm:resizeHandles/>
        </dgm:presLayoutVars>
      </dgm:prSet>
      <dgm:spPr/>
    </dgm:pt>
    <dgm:pt modelId="{2FBA3023-B2B2-4D80-8C17-A6D3F2F92257}" type="pres">
      <dgm:prSet presAssocID="{DC2C64B0-96D9-4851-BD01-55A471243752}" presName="hierRoot1" presStyleCnt="0"/>
      <dgm:spPr/>
    </dgm:pt>
    <dgm:pt modelId="{2B8D227D-CA36-45B6-BF14-258BD103AE79}" type="pres">
      <dgm:prSet presAssocID="{DC2C64B0-96D9-4851-BD01-55A471243752}" presName="composite" presStyleCnt="0"/>
      <dgm:spPr/>
    </dgm:pt>
    <dgm:pt modelId="{F8639824-E31C-4272-8C50-C7F17760FC2B}" type="pres">
      <dgm:prSet presAssocID="{DC2C64B0-96D9-4851-BD01-55A471243752}" presName="background" presStyleLbl="node0" presStyleIdx="0" presStyleCnt="3"/>
      <dgm:spPr/>
    </dgm:pt>
    <dgm:pt modelId="{0477A81A-797F-4169-AA92-0857AC4DE049}" type="pres">
      <dgm:prSet presAssocID="{DC2C64B0-96D9-4851-BD01-55A471243752}" presName="text" presStyleLbl="fgAcc0" presStyleIdx="0" presStyleCnt="3">
        <dgm:presLayoutVars>
          <dgm:chPref val="3"/>
        </dgm:presLayoutVars>
      </dgm:prSet>
      <dgm:spPr/>
    </dgm:pt>
    <dgm:pt modelId="{5062C5F2-DA70-4767-8F7E-F8D56361BB84}" type="pres">
      <dgm:prSet presAssocID="{DC2C64B0-96D9-4851-BD01-55A471243752}" presName="hierChild2" presStyleCnt="0"/>
      <dgm:spPr/>
    </dgm:pt>
    <dgm:pt modelId="{05A4E4AE-AD81-4826-93B5-A279EE199311}" type="pres">
      <dgm:prSet presAssocID="{322E2AE9-8598-4B9C-B31F-0D30FA744441}" presName="hierRoot1" presStyleCnt="0"/>
      <dgm:spPr/>
    </dgm:pt>
    <dgm:pt modelId="{A5DE99AF-EE21-4AD9-9C1D-E01DD1A839D4}" type="pres">
      <dgm:prSet presAssocID="{322E2AE9-8598-4B9C-B31F-0D30FA744441}" presName="composite" presStyleCnt="0"/>
      <dgm:spPr/>
    </dgm:pt>
    <dgm:pt modelId="{711989F3-40B7-47D5-B803-6B5A3781FEBF}" type="pres">
      <dgm:prSet presAssocID="{322E2AE9-8598-4B9C-B31F-0D30FA744441}" presName="background" presStyleLbl="node0" presStyleIdx="1" presStyleCnt="3"/>
      <dgm:spPr/>
    </dgm:pt>
    <dgm:pt modelId="{4CE59007-9DB4-46C6-B95A-F66FAFD72B38}" type="pres">
      <dgm:prSet presAssocID="{322E2AE9-8598-4B9C-B31F-0D30FA744441}" presName="text" presStyleLbl="fgAcc0" presStyleIdx="1" presStyleCnt="3">
        <dgm:presLayoutVars>
          <dgm:chPref val="3"/>
        </dgm:presLayoutVars>
      </dgm:prSet>
      <dgm:spPr/>
    </dgm:pt>
    <dgm:pt modelId="{2202155C-C645-415D-9BCA-4FFE5169BA04}" type="pres">
      <dgm:prSet presAssocID="{322E2AE9-8598-4B9C-B31F-0D30FA744441}" presName="hierChild2" presStyleCnt="0"/>
      <dgm:spPr/>
    </dgm:pt>
    <dgm:pt modelId="{E15A92EB-01C0-4C58-8379-E9A78ABDB42F}" type="pres">
      <dgm:prSet presAssocID="{D9AB7F4D-BD02-4C5C-8838-82D6CCA0973A}" presName="hierRoot1" presStyleCnt="0"/>
      <dgm:spPr/>
    </dgm:pt>
    <dgm:pt modelId="{11589F22-A417-4E0A-BEC9-F77A84695B0C}" type="pres">
      <dgm:prSet presAssocID="{D9AB7F4D-BD02-4C5C-8838-82D6CCA0973A}" presName="composite" presStyleCnt="0"/>
      <dgm:spPr/>
    </dgm:pt>
    <dgm:pt modelId="{D02B77AC-BC9F-469E-9A11-0E366A22574B}" type="pres">
      <dgm:prSet presAssocID="{D9AB7F4D-BD02-4C5C-8838-82D6CCA0973A}" presName="background" presStyleLbl="node0" presStyleIdx="2" presStyleCnt="3"/>
      <dgm:spPr/>
    </dgm:pt>
    <dgm:pt modelId="{BBD6EAA1-1137-4DD8-BCF0-593E58AF484A}" type="pres">
      <dgm:prSet presAssocID="{D9AB7F4D-BD02-4C5C-8838-82D6CCA0973A}" presName="text" presStyleLbl="fgAcc0" presStyleIdx="2" presStyleCnt="3">
        <dgm:presLayoutVars>
          <dgm:chPref val="3"/>
        </dgm:presLayoutVars>
      </dgm:prSet>
      <dgm:spPr/>
    </dgm:pt>
    <dgm:pt modelId="{673D7667-9457-4F36-9822-92304B5BC255}" type="pres">
      <dgm:prSet presAssocID="{D9AB7F4D-BD02-4C5C-8838-82D6CCA0973A}" presName="hierChild2" presStyleCnt="0"/>
      <dgm:spPr/>
    </dgm:pt>
  </dgm:ptLst>
  <dgm:cxnLst>
    <dgm:cxn modelId="{001E3E31-3A72-41F4-883D-B470CC2E0836}" srcId="{061C7BE0-A06D-4F93-A4F7-2FA2C6D5B4F3}" destId="{DC2C64B0-96D9-4851-BD01-55A471243752}" srcOrd="0" destOrd="0" parTransId="{2AFEB6AD-4E6C-4556-86B3-F6B1D40208FE}" sibTransId="{180BBC11-568F-45FF-912B-178E9BDED752}"/>
    <dgm:cxn modelId="{26645731-B874-46E4-A776-7CD0F2687595}" srcId="{061C7BE0-A06D-4F93-A4F7-2FA2C6D5B4F3}" destId="{322E2AE9-8598-4B9C-B31F-0D30FA744441}" srcOrd="1" destOrd="0" parTransId="{1216DBC1-9FB9-4ED8-A6A7-CF475DB423F1}" sibTransId="{E4C8CE6F-0BAF-4219-85E9-ADD3C991F20F}"/>
    <dgm:cxn modelId="{3612B95F-5DCB-4570-8F4E-7FCA4B4A6696}" type="presOf" srcId="{061C7BE0-A06D-4F93-A4F7-2FA2C6D5B4F3}" destId="{F676E484-1832-4B0F-808F-3542A4ACA441}" srcOrd="0" destOrd="0" presId="urn:microsoft.com/office/officeart/2005/8/layout/hierarchy1"/>
    <dgm:cxn modelId="{F1626C71-1CAD-4337-970E-6F7B38F34322}" srcId="{061C7BE0-A06D-4F93-A4F7-2FA2C6D5B4F3}" destId="{D9AB7F4D-BD02-4C5C-8838-82D6CCA0973A}" srcOrd="2" destOrd="0" parTransId="{CB7C8D30-0C04-4FF9-860D-BC489D98E94A}" sibTransId="{A51B76E0-0863-4927-8EF9-7F2C5CE87F15}"/>
    <dgm:cxn modelId="{4932A181-8652-49EB-B4FA-D74A6817EA3F}" type="presOf" srcId="{D9AB7F4D-BD02-4C5C-8838-82D6CCA0973A}" destId="{BBD6EAA1-1137-4DD8-BCF0-593E58AF484A}" srcOrd="0" destOrd="0" presId="urn:microsoft.com/office/officeart/2005/8/layout/hierarchy1"/>
    <dgm:cxn modelId="{4BAC4BAC-8B35-460D-9FB6-EE5E08B2A2D6}" type="presOf" srcId="{DC2C64B0-96D9-4851-BD01-55A471243752}" destId="{0477A81A-797F-4169-AA92-0857AC4DE049}" srcOrd="0" destOrd="0" presId="urn:microsoft.com/office/officeart/2005/8/layout/hierarchy1"/>
    <dgm:cxn modelId="{90D3D9DB-5B8C-454B-8257-1B40CEF2BD70}" type="presOf" srcId="{322E2AE9-8598-4B9C-B31F-0D30FA744441}" destId="{4CE59007-9DB4-46C6-B95A-F66FAFD72B38}" srcOrd="0" destOrd="0" presId="urn:microsoft.com/office/officeart/2005/8/layout/hierarchy1"/>
    <dgm:cxn modelId="{EA6900CC-2D82-49FE-8B55-3E4079A2CC99}" type="presParOf" srcId="{F676E484-1832-4B0F-808F-3542A4ACA441}" destId="{2FBA3023-B2B2-4D80-8C17-A6D3F2F92257}" srcOrd="0" destOrd="0" presId="urn:microsoft.com/office/officeart/2005/8/layout/hierarchy1"/>
    <dgm:cxn modelId="{99E0F990-EDB4-472C-A4D9-7E56FD6A579F}" type="presParOf" srcId="{2FBA3023-B2B2-4D80-8C17-A6D3F2F92257}" destId="{2B8D227D-CA36-45B6-BF14-258BD103AE79}" srcOrd="0" destOrd="0" presId="urn:microsoft.com/office/officeart/2005/8/layout/hierarchy1"/>
    <dgm:cxn modelId="{3D6B2DAB-D32E-446B-A487-AB1F458480D0}" type="presParOf" srcId="{2B8D227D-CA36-45B6-BF14-258BD103AE79}" destId="{F8639824-E31C-4272-8C50-C7F17760FC2B}" srcOrd="0" destOrd="0" presId="urn:microsoft.com/office/officeart/2005/8/layout/hierarchy1"/>
    <dgm:cxn modelId="{476FC01A-7E12-426D-AAC0-E1B5EEE0D51D}" type="presParOf" srcId="{2B8D227D-CA36-45B6-BF14-258BD103AE79}" destId="{0477A81A-797F-4169-AA92-0857AC4DE049}" srcOrd="1" destOrd="0" presId="urn:microsoft.com/office/officeart/2005/8/layout/hierarchy1"/>
    <dgm:cxn modelId="{02AEE6CF-E15F-4D94-9004-7E0CA55A9417}" type="presParOf" srcId="{2FBA3023-B2B2-4D80-8C17-A6D3F2F92257}" destId="{5062C5F2-DA70-4767-8F7E-F8D56361BB84}" srcOrd="1" destOrd="0" presId="urn:microsoft.com/office/officeart/2005/8/layout/hierarchy1"/>
    <dgm:cxn modelId="{E4FDA94B-813B-45D1-B24E-CB125A180D7A}" type="presParOf" srcId="{F676E484-1832-4B0F-808F-3542A4ACA441}" destId="{05A4E4AE-AD81-4826-93B5-A279EE199311}" srcOrd="1" destOrd="0" presId="urn:microsoft.com/office/officeart/2005/8/layout/hierarchy1"/>
    <dgm:cxn modelId="{7D242A52-9468-453C-A708-AF199EA84333}" type="presParOf" srcId="{05A4E4AE-AD81-4826-93B5-A279EE199311}" destId="{A5DE99AF-EE21-4AD9-9C1D-E01DD1A839D4}" srcOrd="0" destOrd="0" presId="urn:microsoft.com/office/officeart/2005/8/layout/hierarchy1"/>
    <dgm:cxn modelId="{FA9E9ACF-D17B-4EE7-BE42-9CFD960ECED3}" type="presParOf" srcId="{A5DE99AF-EE21-4AD9-9C1D-E01DD1A839D4}" destId="{711989F3-40B7-47D5-B803-6B5A3781FEBF}" srcOrd="0" destOrd="0" presId="urn:microsoft.com/office/officeart/2005/8/layout/hierarchy1"/>
    <dgm:cxn modelId="{31BF2E57-710F-42E6-89E3-858B4563F535}" type="presParOf" srcId="{A5DE99AF-EE21-4AD9-9C1D-E01DD1A839D4}" destId="{4CE59007-9DB4-46C6-B95A-F66FAFD72B38}" srcOrd="1" destOrd="0" presId="urn:microsoft.com/office/officeart/2005/8/layout/hierarchy1"/>
    <dgm:cxn modelId="{0D3B6D9A-E62D-46AA-9824-CD77976F28B5}" type="presParOf" srcId="{05A4E4AE-AD81-4826-93B5-A279EE199311}" destId="{2202155C-C645-415D-9BCA-4FFE5169BA04}" srcOrd="1" destOrd="0" presId="urn:microsoft.com/office/officeart/2005/8/layout/hierarchy1"/>
    <dgm:cxn modelId="{2BEF8953-951D-4E23-9D7E-578F1453562F}" type="presParOf" srcId="{F676E484-1832-4B0F-808F-3542A4ACA441}" destId="{E15A92EB-01C0-4C58-8379-E9A78ABDB42F}" srcOrd="2" destOrd="0" presId="urn:microsoft.com/office/officeart/2005/8/layout/hierarchy1"/>
    <dgm:cxn modelId="{B1CF7A48-A9F7-4567-8641-5EA400173052}" type="presParOf" srcId="{E15A92EB-01C0-4C58-8379-E9A78ABDB42F}" destId="{11589F22-A417-4E0A-BEC9-F77A84695B0C}" srcOrd="0" destOrd="0" presId="urn:microsoft.com/office/officeart/2005/8/layout/hierarchy1"/>
    <dgm:cxn modelId="{4D9AABB4-F0E5-4874-8701-686C9173E98E}" type="presParOf" srcId="{11589F22-A417-4E0A-BEC9-F77A84695B0C}" destId="{D02B77AC-BC9F-469E-9A11-0E366A22574B}" srcOrd="0" destOrd="0" presId="urn:microsoft.com/office/officeart/2005/8/layout/hierarchy1"/>
    <dgm:cxn modelId="{FE67EA4E-155C-49A6-A2A2-AC631B1D587D}" type="presParOf" srcId="{11589F22-A417-4E0A-BEC9-F77A84695B0C}" destId="{BBD6EAA1-1137-4DD8-BCF0-593E58AF484A}" srcOrd="1" destOrd="0" presId="urn:microsoft.com/office/officeart/2005/8/layout/hierarchy1"/>
    <dgm:cxn modelId="{9856B39F-762E-4584-8C7E-D7919F3FC1C4}" type="presParOf" srcId="{E15A92EB-01C0-4C58-8379-E9A78ABDB42F}" destId="{673D7667-9457-4F36-9822-92304B5BC255}"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D5F58-029F-4A5D-8022-7C195AAC774F}">
      <dsp:nvSpPr>
        <dsp:cNvPr id="0" name=""/>
        <dsp:cNvSpPr/>
      </dsp:nvSpPr>
      <dsp:spPr>
        <a:xfrm>
          <a:off x="438083" y="945718"/>
          <a:ext cx="714287" cy="7142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A668F9-E3E1-45E2-86FF-F616D473CF30}">
      <dsp:nvSpPr>
        <dsp:cNvPr id="0" name=""/>
        <dsp:cNvSpPr/>
      </dsp:nvSpPr>
      <dsp:spPr>
        <a:xfrm>
          <a:off x="1574" y="1898299"/>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Topic</a:t>
          </a:r>
          <a:endParaRPr lang="en-US" sz="2000" kern="1200"/>
        </a:p>
      </dsp:txBody>
      <dsp:txXfrm>
        <a:off x="1574" y="1898299"/>
        <a:ext cx="1587304" cy="634921"/>
      </dsp:txXfrm>
    </dsp:sp>
    <dsp:sp modelId="{4228311E-DE24-4A03-9C04-0AE065FFCA4E}">
      <dsp:nvSpPr>
        <dsp:cNvPr id="0" name=""/>
        <dsp:cNvSpPr/>
      </dsp:nvSpPr>
      <dsp:spPr>
        <a:xfrm>
          <a:off x="2303166" y="945718"/>
          <a:ext cx="714287" cy="7142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27EA4B-5E6F-4960-A51D-9C8036FC2E24}">
      <dsp:nvSpPr>
        <dsp:cNvPr id="0" name=""/>
        <dsp:cNvSpPr/>
      </dsp:nvSpPr>
      <dsp:spPr>
        <a:xfrm>
          <a:off x="1866657" y="1898299"/>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Ontological &amp; Epistemological Basis</a:t>
          </a:r>
          <a:endParaRPr lang="en-US" sz="2000" kern="1200"/>
        </a:p>
      </dsp:txBody>
      <dsp:txXfrm>
        <a:off x="1866657" y="1898299"/>
        <a:ext cx="1587304" cy="634921"/>
      </dsp:txXfrm>
    </dsp:sp>
    <dsp:sp modelId="{D0876CA6-88CB-421B-8F71-49C87E8FA3A8}">
      <dsp:nvSpPr>
        <dsp:cNvPr id="0" name=""/>
        <dsp:cNvSpPr/>
      </dsp:nvSpPr>
      <dsp:spPr>
        <a:xfrm>
          <a:off x="4168249" y="945718"/>
          <a:ext cx="714287" cy="7142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C58F2D-2C70-4007-893D-75CB405EA531}">
      <dsp:nvSpPr>
        <dsp:cNvPr id="0" name=""/>
        <dsp:cNvSpPr/>
      </dsp:nvSpPr>
      <dsp:spPr>
        <a:xfrm>
          <a:off x="3731740" y="1898299"/>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Key Findings</a:t>
          </a:r>
          <a:endParaRPr lang="en-US" sz="2000" kern="1200"/>
        </a:p>
      </dsp:txBody>
      <dsp:txXfrm>
        <a:off x="3731740" y="1898299"/>
        <a:ext cx="1587304" cy="634921"/>
      </dsp:txXfrm>
    </dsp:sp>
    <dsp:sp modelId="{62677F26-1BB7-4451-9BFC-9799F9730ECC}">
      <dsp:nvSpPr>
        <dsp:cNvPr id="0" name=""/>
        <dsp:cNvSpPr/>
      </dsp:nvSpPr>
      <dsp:spPr>
        <a:xfrm>
          <a:off x="6033332" y="945718"/>
          <a:ext cx="714287" cy="7142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49489E-620B-4930-97ED-9F81EC316850}">
      <dsp:nvSpPr>
        <dsp:cNvPr id="0" name=""/>
        <dsp:cNvSpPr/>
      </dsp:nvSpPr>
      <dsp:spPr>
        <a:xfrm>
          <a:off x="5596823" y="1898299"/>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Contribution to Research Area</a:t>
          </a:r>
          <a:endParaRPr lang="en-US" sz="2000" kern="1200"/>
        </a:p>
      </dsp:txBody>
      <dsp:txXfrm>
        <a:off x="5596823" y="1898299"/>
        <a:ext cx="1587304" cy="634921"/>
      </dsp:txXfrm>
    </dsp:sp>
    <dsp:sp modelId="{254545E1-60C1-48B9-BC7D-DDF6F95F3F35}">
      <dsp:nvSpPr>
        <dsp:cNvPr id="0" name=""/>
        <dsp:cNvSpPr/>
      </dsp:nvSpPr>
      <dsp:spPr>
        <a:xfrm>
          <a:off x="7898415" y="945718"/>
          <a:ext cx="714287" cy="7142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5B4521-5595-4C30-ABB6-2D651F7F459E}">
      <dsp:nvSpPr>
        <dsp:cNvPr id="0" name=""/>
        <dsp:cNvSpPr/>
      </dsp:nvSpPr>
      <dsp:spPr>
        <a:xfrm>
          <a:off x="7461906" y="1898299"/>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dirty="0"/>
            <a:t>Limitations &amp; Criticism</a:t>
          </a:r>
          <a:endParaRPr lang="en-US" sz="2000" kern="1200" dirty="0"/>
        </a:p>
      </dsp:txBody>
      <dsp:txXfrm>
        <a:off x="7461906" y="1898299"/>
        <a:ext cx="1587304" cy="634921"/>
      </dsp:txXfrm>
    </dsp:sp>
    <dsp:sp modelId="{2900D936-0BC1-4C18-BE0B-8EAB1D5993F0}">
      <dsp:nvSpPr>
        <dsp:cNvPr id="0" name=""/>
        <dsp:cNvSpPr/>
      </dsp:nvSpPr>
      <dsp:spPr>
        <a:xfrm>
          <a:off x="9763498" y="945718"/>
          <a:ext cx="714287" cy="7142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2D07D2-9295-4820-9B78-B05536865C21}">
      <dsp:nvSpPr>
        <dsp:cNvPr id="0" name=""/>
        <dsp:cNvSpPr/>
      </dsp:nvSpPr>
      <dsp:spPr>
        <a:xfrm>
          <a:off x="9326989" y="1898299"/>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kern="1200"/>
            <a:t>References</a:t>
          </a:r>
          <a:endParaRPr lang="en-US" sz="2000" kern="1200"/>
        </a:p>
      </dsp:txBody>
      <dsp:txXfrm>
        <a:off x="9326989" y="1898299"/>
        <a:ext cx="1587304" cy="6349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F1404-AE7C-4E26-A9F0-04395E12DEFB}">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A6B7E9-5E0F-4E62-8297-D2AC37AC7273}">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a:t>Investigating the construction professionals’ perspective on the new building safety act in the UK: A sentiment analysis of media data</a:t>
          </a:r>
          <a:endParaRPr lang="en-US" sz="4000" kern="1200"/>
        </a:p>
      </dsp:txBody>
      <dsp:txXfrm>
        <a:off x="607995" y="588328"/>
        <a:ext cx="4503113" cy="2795976"/>
      </dsp:txXfrm>
    </dsp:sp>
    <dsp:sp modelId="{CC9481AB-AD02-48D8-8F28-B8ACBB7892AA}">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65ED9B-BC56-40D0-A4CD-0381373E5DE1}">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a:t>Key Words: Public Perception, Construction Professionals, Sentinment Analysis, Media Data Collection.</a:t>
          </a:r>
          <a:endParaRPr lang="en-US" sz="4000" kern="1200"/>
        </a:p>
      </dsp:txBody>
      <dsp:txXfrm>
        <a:off x="6324436" y="588328"/>
        <a:ext cx="4503113" cy="27959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3F81FB-F779-4A50-8D40-BC7DFC7F30DA}">
      <dsp:nvSpPr>
        <dsp:cNvPr id="0" name=""/>
        <dsp:cNvSpPr/>
      </dsp:nvSpPr>
      <dsp:spPr>
        <a:xfrm>
          <a:off x="678934" y="105407"/>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D6CFC3-3497-416A-B0E9-C8CDEA486E1A}">
      <dsp:nvSpPr>
        <dsp:cNvPr id="0" name=""/>
        <dsp:cNvSpPr/>
      </dsp:nvSpPr>
      <dsp:spPr>
        <a:xfrm>
          <a:off x="912934" y="339407"/>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12A38D-7B7A-43E9-BB6F-D149A25BC08F}">
      <dsp:nvSpPr>
        <dsp:cNvPr id="0" name=""/>
        <dsp:cNvSpPr/>
      </dsp:nvSpPr>
      <dsp:spPr>
        <a:xfrm>
          <a:off x="327934" y="1545407"/>
          <a:ext cx="1800000" cy="182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dirty="0"/>
            <a:t>Most construction professionals have displayed a neutral sentiment towards the enactment of the Building Safety Act (76%) which suggests indifference to the REGULATORY FRAMRWORK changing. There are very limited who have perceived this as negative (4%) or positive (20%).</a:t>
          </a:r>
          <a:endParaRPr lang="en-US" sz="1200" kern="1200" dirty="0"/>
        </a:p>
      </dsp:txBody>
      <dsp:txXfrm>
        <a:off x="327934" y="1545407"/>
        <a:ext cx="1800000" cy="1828125"/>
      </dsp:txXfrm>
    </dsp:sp>
    <dsp:sp modelId="{5A95E8C3-5CD1-4C4B-BA34-EEAC03D63693}">
      <dsp:nvSpPr>
        <dsp:cNvPr id="0" name=""/>
        <dsp:cNvSpPr/>
      </dsp:nvSpPr>
      <dsp:spPr>
        <a:xfrm>
          <a:off x="2793934" y="105407"/>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4E715C-AE25-4981-A848-3F70A41C3F59}">
      <dsp:nvSpPr>
        <dsp:cNvPr id="0" name=""/>
        <dsp:cNvSpPr/>
      </dsp:nvSpPr>
      <dsp:spPr>
        <a:xfrm>
          <a:off x="3027934" y="339407"/>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8335DE-9BEF-479B-9451-B74B8C26AEB2}">
      <dsp:nvSpPr>
        <dsp:cNvPr id="0" name=""/>
        <dsp:cNvSpPr/>
      </dsp:nvSpPr>
      <dsp:spPr>
        <a:xfrm>
          <a:off x="2442934" y="1545407"/>
          <a:ext cx="1800000" cy="182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The importance of practical and professional knowledge to provide an insight into the fragmentation of the current regulatory framework. A significant number of remarks provided were ‘throwaway’ and ‘opinion heavy’ comments on change being ‘inevitable’ and ‘needed’ without due justification through breaking down the concerns via professional input as performed in the Hackitt report (Hackitt, 2018).</a:t>
          </a:r>
          <a:endParaRPr lang="en-US" sz="1200" kern="1200"/>
        </a:p>
      </dsp:txBody>
      <dsp:txXfrm>
        <a:off x="2442934" y="1545407"/>
        <a:ext cx="1800000" cy="1828125"/>
      </dsp:txXfrm>
    </dsp:sp>
    <dsp:sp modelId="{1E58AAD8-1878-4351-991F-09A9EBAF8631}">
      <dsp:nvSpPr>
        <dsp:cNvPr id="0" name=""/>
        <dsp:cNvSpPr/>
      </dsp:nvSpPr>
      <dsp:spPr>
        <a:xfrm>
          <a:off x="4908934" y="105407"/>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241DBD-5FB1-40D8-8A29-D474841534FC}">
      <dsp:nvSpPr>
        <dsp:cNvPr id="0" name=""/>
        <dsp:cNvSpPr/>
      </dsp:nvSpPr>
      <dsp:spPr>
        <a:xfrm>
          <a:off x="5142934" y="339407"/>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CA8C40-6DE6-4FC5-8201-912634A9CC2B}">
      <dsp:nvSpPr>
        <dsp:cNvPr id="0" name=""/>
        <dsp:cNvSpPr/>
      </dsp:nvSpPr>
      <dsp:spPr>
        <a:xfrm>
          <a:off x="4557934" y="1545407"/>
          <a:ext cx="1800000" cy="182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The awareness and appreciation of current issues and findings from Grenfell Tower highlights that construction professionals are aware of consistent issues that are repeated across the industry.</a:t>
          </a:r>
          <a:endParaRPr lang="en-US" sz="1200" kern="1200"/>
        </a:p>
      </dsp:txBody>
      <dsp:txXfrm>
        <a:off x="4557934" y="1545407"/>
        <a:ext cx="1800000" cy="1828125"/>
      </dsp:txXfrm>
    </dsp:sp>
    <dsp:sp modelId="{6D898277-623A-46EB-A879-09A8222E9F4E}">
      <dsp:nvSpPr>
        <dsp:cNvPr id="0" name=""/>
        <dsp:cNvSpPr/>
      </dsp:nvSpPr>
      <dsp:spPr>
        <a:xfrm>
          <a:off x="7023934" y="105407"/>
          <a:ext cx="1098000" cy="109800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1E4DA4-ED8A-4EFD-9227-514519284ADB}">
      <dsp:nvSpPr>
        <dsp:cNvPr id="0" name=""/>
        <dsp:cNvSpPr/>
      </dsp:nvSpPr>
      <dsp:spPr>
        <a:xfrm>
          <a:off x="7257934" y="339407"/>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E2CF28-A208-4AB7-B548-74E849EBD33C}">
      <dsp:nvSpPr>
        <dsp:cNvPr id="0" name=""/>
        <dsp:cNvSpPr/>
      </dsp:nvSpPr>
      <dsp:spPr>
        <a:xfrm>
          <a:off x="6672934" y="1545407"/>
          <a:ext cx="1800000" cy="182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dirty="0"/>
            <a:t>The lack of understanding of technical due diligence and competency during design to ultimately prevent issues during construction.</a:t>
          </a:r>
          <a:endParaRPr lang="en-US" sz="1200" kern="1200" dirty="0"/>
        </a:p>
      </dsp:txBody>
      <dsp:txXfrm>
        <a:off x="6672934" y="1545407"/>
        <a:ext cx="1800000" cy="1828125"/>
      </dsp:txXfrm>
    </dsp:sp>
    <dsp:sp modelId="{9EC98792-1BF7-46A0-815D-B2E51A9B6B9A}">
      <dsp:nvSpPr>
        <dsp:cNvPr id="0" name=""/>
        <dsp:cNvSpPr/>
      </dsp:nvSpPr>
      <dsp:spPr>
        <a:xfrm>
          <a:off x="9138934" y="105407"/>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53D8FC-1637-47DE-862F-86C32BF8A7E3}">
      <dsp:nvSpPr>
        <dsp:cNvPr id="0" name=""/>
        <dsp:cNvSpPr/>
      </dsp:nvSpPr>
      <dsp:spPr>
        <a:xfrm>
          <a:off x="9372934" y="339407"/>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25CFF6-0891-4668-80D3-7C77B588D696}">
      <dsp:nvSpPr>
        <dsp:cNvPr id="0" name=""/>
        <dsp:cNvSpPr/>
      </dsp:nvSpPr>
      <dsp:spPr>
        <a:xfrm>
          <a:off x="8787934" y="1545407"/>
          <a:ext cx="1800000" cy="182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dirty="0"/>
            <a:t>The lack of understanding of roles and responsibilities of key </a:t>
          </a:r>
          <a:r>
            <a:rPr lang="en-GB" sz="1200" kern="1200" dirty="0" err="1"/>
            <a:t>dutyholders</a:t>
          </a:r>
          <a:r>
            <a:rPr lang="en-GB" sz="1200" kern="1200" dirty="0"/>
            <a:t> throughout a building’s life cycle. It is evident this is used as a tick box mechanism to satisfy regulation that personnel are responsible for key aspects with little appreciation of why these roles are important to avoid life-threatening issues. </a:t>
          </a:r>
          <a:endParaRPr lang="en-US" sz="1200" kern="1200" dirty="0"/>
        </a:p>
      </dsp:txBody>
      <dsp:txXfrm>
        <a:off x="8787934" y="1545407"/>
        <a:ext cx="1800000" cy="18281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B7AFAD-257E-438F-BDD0-4CF8058F0215}">
      <dsp:nvSpPr>
        <dsp:cNvPr id="0" name=""/>
        <dsp:cNvSpPr/>
      </dsp:nvSpPr>
      <dsp:spPr>
        <a:xfrm>
          <a:off x="0" y="0"/>
          <a:ext cx="3411209" cy="347894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951" tIns="330200" rIns="265951" bIns="330200" numCol="1" spcCol="1270" anchor="t" anchorCtr="0">
          <a:noAutofit/>
        </a:bodyPr>
        <a:lstStyle/>
        <a:p>
          <a:pPr marL="0" lvl="0" indent="0" algn="l" defTabSz="800100">
            <a:lnSpc>
              <a:spcPct val="90000"/>
            </a:lnSpc>
            <a:spcBef>
              <a:spcPct val="0"/>
            </a:spcBef>
            <a:spcAft>
              <a:spcPct val="35000"/>
            </a:spcAft>
            <a:buNone/>
          </a:pPr>
          <a:r>
            <a:rPr lang="en-GB" sz="1800" kern="1200"/>
            <a:t>Comparative analysis to attitudes and beliefs within the industry based on regulatory reform – highlights a trend of indifference and inevitability which mimics the findings of the Hackitt report (Hackitt, 2018).</a:t>
          </a:r>
          <a:endParaRPr lang="en-US" sz="1800" kern="1200"/>
        </a:p>
      </dsp:txBody>
      <dsp:txXfrm>
        <a:off x="0" y="1321997"/>
        <a:ext cx="3411209" cy="2087364"/>
      </dsp:txXfrm>
    </dsp:sp>
    <dsp:sp modelId="{CD8693C0-5540-475C-B039-BD18C88FED34}">
      <dsp:nvSpPr>
        <dsp:cNvPr id="0" name=""/>
        <dsp:cNvSpPr/>
      </dsp:nvSpPr>
      <dsp:spPr>
        <a:xfrm>
          <a:off x="1183763" y="347893"/>
          <a:ext cx="1043682" cy="1043682"/>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370" tIns="12700" rIns="8137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336607" y="500737"/>
        <a:ext cx="737994" cy="737994"/>
      </dsp:txXfrm>
    </dsp:sp>
    <dsp:sp modelId="{B6EA9597-EB01-4112-AF5F-3D397205A680}">
      <dsp:nvSpPr>
        <dsp:cNvPr id="0" name=""/>
        <dsp:cNvSpPr/>
      </dsp:nvSpPr>
      <dsp:spPr>
        <a:xfrm>
          <a:off x="0" y="3478868"/>
          <a:ext cx="3411209"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93364F-A334-4661-97FB-FF2F38EDB2A4}">
      <dsp:nvSpPr>
        <dsp:cNvPr id="0" name=""/>
        <dsp:cNvSpPr/>
      </dsp:nvSpPr>
      <dsp:spPr>
        <a:xfrm>
          <a:off x="3752329" y="0"/>
          <a:ext cx="3411209" cy="347894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951" tIns="330200" rIns="265951" bIns="330200" numCol="1" spcCol="1270" anchor="t" anchorCtr="0">
          <a:noAutofit/>
        </a:bodyPr>
        <a:lstStyle/>
        <a:p>
          <a:pPr marL="0" lvl="0" indent="0" algn="l" defTabSz="800100">
            <a:lnSpc>
              <a:spcPct val="90000"/>
            </a:lnSpc>
            <a:spcBef>
              <a:spcPct val="0"/>
            </a:spcBef>
            <a:spcAft>
              <a:spcPct val="35000"/>
            </a:spcAft>
            <a:buNone/>
          </a:pPr>
          <a:r>
            <a:rPr lang="en-GB" sz="1800" kern="1200"/>
            <a:t>Comparative analysis to wider literature and consultation on similar findings regarding professional perspectives on BSA and imposed changes – highlights debate and difference of opinion to draw meaningful recommendations to study.</a:t>
          </a:r>
          <a:endParaRPr lang="en-US" sz="1800" kern="1200"/>
        </a:p>
      </dsp:txBody>
      <dsp:txXfrm>
        <a:off x="3752329" y="1321997"/>
        <a:ext cx="3411209" cy="2087364"/>
      </dsp:txXfrm>
    </dsp:sp>
    <dsp:sp modelId="{46DC65E1-E4FD-473E-A2BA-D5BCB3E19B6E}">
      <dsp:nvSpPr>
        <dsp:cNvPr id="0" name=""/>
        <dsp:cNvSpPr/>
      </dsp:nvSpPr>
      <dsp:spPr>
        <a:xfrm>
          <a:off x="4936093" y="347893"/>
          <a:ext cx="1043682" cy="1043682"/>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370" tIns="12700" rIns="8137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5088937" y="500737"/>
        <a:ext cx="737994" cy="737994"/>
      </dsp:txXfrm>
    </dsp:sp>
    <dsp:sp modelId="{191EAFC7-12BF-4888-820F-1B0C12583541}">
      <dsp:nvSpPr>
        <dsp:cNvPr id="0" name=""/>
        <dsp:cNvSpPr/>
      </dsp:nvSpPr>
      <dsp:spPr>
        <a:xfrm>
          <a:off x="3752329" y="3478868"/>
          <a:ext cx="3411209"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8947F4-E0C5-48A8-A3EE-FA2AB230937D}">
      <dsp:nvSpPr>
        <dsp:cNvPr id="0" name=""/>
        <dsp:cNvSpPr/>
      </dsp:nvSpPr>
      <dsp:spPr>
        <a:xfrm>
          <a:off x="7504659" y="0"/>
          <a:ext cx="3411209" cy="3478940"/>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951" tIns="330200" rIns="265951" bIns="330200" numCol="1" spcCol="1270" anchor="t" anchorCtr="0">
          <a:noAutofit/>
        </a:bodyPr>
        <a:lstStyle/>
        <a:p>
          <a:pPr marL="0" lvl="0" indent="0" algn="l" defTabSz="800100">
            <a:lnSpc>
              <a:spcPct val="90000"/>
            </a:lnSpc>
            <a:spcBef>
              <a:spcPct val="0"/>
            </a:spcBef>
            <a:spcAft>
              <a:spcPct val="35000"/>
            </a:spcAft>
            <a:buNone/>
          </a:pPr>
          <a:r>
            <a:rPr lang="en-GB" sz="1800" kern="1200" dirty="0"/>
            <a:t>Recommendations to support research gaps identified – suggests similar themes on a lack of drive to display better competency through training and a lack of holistic consideration through reform of regulations i.e., the wider support mechanisms to achieve change.</a:t>
          </a:r>
          <a:endParaRPr lang="en-US" sz="1800" kern="1200" dirty="0"/>
        </a:p>
      </dsp:txBody>
      <dsp:txXfrm>
        <a:off x="7504659" y="1321997"/>
        <a:ext cx="3411209" cy="2087364"/>
      </dsp:txXfrm>
    </dsp:sp>
    <dsp:sp modelId="{9C6E90FA-ABB7-4C12-A8CB-3E766854E06A}">
      <dsp:nvSpPr>
        <dsp:cNvPr id="0" name=""/>
        <dsp:cNvSpPr/>
      </dsp:nvSpPr>
      <dsp:spPr>
        <a:xfrm>
          <a:off x="8688423" y="347893"/>
          <a:ext cx="1043682" cy="1043682"/>
        </a:xfrm>
        <a:prstGeom prst="ellips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370" tIns="12700" rIns="8137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841267" y="500737"/>
        <a:ext cx="737994" cy="737994"/>
      </dsp:txXfrm>
    </dsp:sp>
    <dsp:sp modelId="{B0790020-4B41-4755-B6FC-3535CC11D6B1}">
      <dsp:nvSpPr>
        <dsp:cNvPr id="0" name=""/>
        <dsp:cNvSpPr/>
      </dsp:nvSpPr>
      <dsp:spPr>
        <a:xfrm>
          <a:off x="7504659" y="3478868"/>
          <a:ext cx="3411209"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639824-E31C-4272-8C50-C7F17760FC2B}">
      <dsp:nvSpPr>
        <dsp:cNvPr id="0" name=""/>
        <dsp:cNvSpPr/>
      </dsp:nvSpPr>
      <dsp:spPr>
        <a:xfrm>
          <a:off x="0" y="602684"/>
          <a:ext cx="3070088" cy="19495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77A81A-797F-4169-AA92-0857AC4DE049}">
      <dsp:nvSpPr>
        <dsp:cNvPr id="0" name=""/>
        <dsp:cNvSpPr/>
      </dsp:nvSpPr>
      <dsp:spPr>
        <a:xfrm>
          <a:off x="341120" y="926749"/>
          <a:ext cx="3070088" cy="194950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Sample determination i.e., who is deemed a construction professional and who is not? This may have influenced the findings of the paper given significant government consultation has had a mixture of negative and positive views on the enactment and its challenges.</a:t>
          </a:r>
          <a:endParaRPr lang="en-US" sz="1800" kern="1200"/>
        </a:p>
      </dsp:txBody>
      <dsp:txXfrm>
        <a:off x="398219" y="983848"/>
        <a:ext cx="2955890" cy="1835307"/>
      </dsp:txXfrm>
    </dsp:sp>
    <dsp:sp modelId="{711989F3-40B7-47D5-B803-6B5A3781FEBF}">
      <dsp:nvSpPr>
        <dsp:cNvPr id="0" name=""/>
        <dsp:cNvSpPr/>
      </dsp:nvSpPr>
      <dsp:spPr>
        <a:xfrm>
          <a:off x="3752329" y="602684"/>
          <a:ext cx="3070088" cy="19495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E59007-9DB4-46C6-B95A-F66FAFD72B38}">
      <dsp:nvSpPr>
        <dsp:cNvPr id="0" name=""/>
        <dsp:cNvSpPr/>
      </dsp:nvSpPr>
      <dsp:spPr>
        <a:xfrm>
          <a:off x="4093450" y="926749"/>
          <a:ext cx="3070088" cy="194950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 determination of a neutral sentiment/stance – what parameters have driven this view? Has this skewed the findings?</a:t>
          </a:r>
          <a:endParaRPr lang="en-US" sz="1800" kern="1200"/>
        </a:p>
      </dsp:txBody>
      <dsp:txXfrm>
        <a:off x="4150549" y="983848"/>
        <a:ext cx="2955890" cy="1835307"/>
      </dsp:txXfrm>
    </dsp:sp>
    <dsp:sp modelId="{D02B77AC-BC9F-469E-9A11-0E366A22574B}">
      <dsp:nvSpPr>
        <dsp:cNvPr id="0" name=""/>
        <dsp:cNvSpPr/>
      </dsp:nvSpPr>
      <dsp:spPr>
        <a:xfrm>
          <a:off x="7504659" y="602684"/>
          <a:ext cx="3070088" cy="19495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D6EAA1-1137-4DD8-BCF0-593E58AF484A}">
      <dsp:nvSpPr>
        <dsp:cNvPr id="0" name=""/>
        <dsp:cNvSpPr/>
      </dsp:nvSpPr>
      <dsp:spPr>
        <a:xfrm>
          <a:off x="7845780" y="926749"/>
          <a:ext cx="3070088" cy="194950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Discusses practical and widespread themes encircling the BSA but research findings are limited to clusters of sentinments – this may have been better achieved through cross comparison against focused interviews with leading professionals to draw more meaningful conclusions.</a:t>
          </a:r>
          <a:endParaRPr lang="en-US" sz="1800" kern="1200"/>
        </a:p>
      </dsp:txBody>
      <dsp:txXfrm>
        <a:off x="7902879" y="983848"/>
        <a:ext cx="2955890" cy="183530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2-27T15:07:44.717"/>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2-27T15:25:22.389"/>
    </inkml:context>
    <inkml:brush xml:id="br0">
      <inkml:brushProperty name="width" value="0.1" units="cm"/>
      <inkml:brushProperty name="height" value="0.1" units="cm"/>
      <inkml:brushProperty name="color" value="#FFFFFF"/>
    </inkml:brush>
  </inkml:definitions>
  <inkml:trace contextRef="#ctx0" brushRef="#br0">1 0 128,'0'6'0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56B37-CDFD-448C-B59A-206CB7966C96}" type="datetimeFigureOut">
              <a:rPr lang="en-GB" smtClean="0"/>
              <a:t>27/12/2025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9C0477-51E7-4679-8FB5-7673734395AD}" type="slidenum">
              <a:rPr lang="en-GB" smtClean="0"/>
              <a:t>‹#›</a:t>
            </a:fld>
            <a:endParaRPr lang="en-GB"/>
          </a:p>
        </p:txBody>
      </p:sp>
    </p:spTree>
    <p:extLst>
      <p:ext uri="{BB962C8B-B14F-4D97-AF65-F5344CB8AC3E}">
        <p14:creationId xmlns:p14="http://schemas.microsoft.com/office/powerpoint/2010/main" val="2047539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9C0477-51E7-4679-8FB5-7673734395AD}" type="slidenum">
              <a:rPr lang="en-GB" smtClean="0"/>
              <a:t>2</a:t>
            </a:fld>
            <a:endParaRPr lang="en-GB"/>
          </a:p>
        </p:txBody>
      </p:sp>
    </p:spTree>
    <p:extLst>
      <p:ext uri="{BB962C8B-B14F-4D97-AF65-F5344CB8AC3E}">
        <p14:creationId xmlns:p14="http://schemas.microsoft.com/office/powerpoint/2010/main" val="4247906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9C0477-51E7-4679-8FB5-7673734395AD}" type="slidenum">
              <a:rPr lang="en-GB" smtClean="0"/>
              <a:t>4</a:t>
            </a:fld>
            <a:endParaRPr lang="en-GB"/>
          </a:p>
        </p:txBody>
      </p:sp>
    </p:spTree>
    <p:extLst>
      <p:ext uri="{BB962C8B-B14F-4D97-AF65-F5344CB8AC3E}">
        <p14:creationId xmlns:p14="http://schemas.microsoft.com/office/powerpoint/2010/main" val="1674704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5B4B7-C16B-B5C5-9C2C-586854C8D7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5A2FD3-1FB7-E71C-8396-B2CF07A771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DA725D-C980-051C-018E-16F6BF48985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14FC1B3-84F6-3718-ECD2-6D3C3163E6BE}"/>
              </a:ext>
            </a:extLst>
          </p:cNvPr>
          <p:cNvSpPr>
            <a:spLocks noGrp="1"/>
          </p:cNvSpPr>
          <p:nvPr>
            <p:ph type="sldNum" sz="quarter" idx="5"/>
          </p:nvPr>
        </p:nvSpPr>
        <p:spPr/>
        <p:txBody>
          <a:bodyPr/>
          <a:lstStyle/>
          <a:p>
            <a:fld id="{459C0477-51E7-4679-8FB5-7673734395AD}" type="slidenum">
              <a:rPr lang="en-GB" smtClean="0"/>
              <a:t>5</a:t>
            </a:fld>
            <a:endParaRPr lang="en-GB"/>
          </a:p>
        </p:txBody>
      </p:sp>
    </p:spTree>
    <p:extLst>
      <p:ext uri="{BB962C8B-B14F-4D97-AF65-F5344CB8AC3E}">
        <p14:creationId xmlns:p14="http://schemas.microsoft.com/office/powerpoint/2010/main" val="4013718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12/27/2025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359369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64626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609341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97808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03030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11928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129812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sX0" fmla="*/ 0 w 4480560"/>
              <a:gd name="csY0" fmla="*/ 0 h 27432"/>
              <a:gd name="csX1" fmla="*/ 595274 w 4480560"/>
              <a:gd name="csY1" fmla="*/ 0 h 27432"/>
              <a:gd name="csX2" fmla="*/ 1100938 w 4480560"/>
              <a:gd name="csY2" fmla="*/ 0 h 27432"/>
              <a:gd name="csX3" fmla="*/ 1651406 w 4480560"/>
              <a:gd name="csY3" fmla="*/ 0 h 27432"/>
              <a:gd name="csX4" fmla="*/ 2336292 w 4480560"/>
              <a:gd name="csY4" fmla="*/ 0 h 27432"/>
              <a:gd name="csX5" fmla="*/ 2931566 w 4480560"/>
              <a:gd name="csY5" fmla="*/ 0 h 27432"/>
              <a:gd name="csX6" fmla="*/ 3482035 w 4480560"/>
              <a:gd name="csY6" fmla="*/ 0 h 27432"/>
              <a:gd name="csX7" fmla="*/ 4480560 w 4480560"/>
              <a:gd name="csY7" fmla="*/ 0 h 27432"/>
              <a:gd name="csX8" fmla="*/ 4480560 w 4480560"/>
              <a:gd name="csY8" fmla="*/ 27432 h 27432"/>
              <a:gd name="csX9" fmla="*/ 3840480 w 4480560"/>
              <a:gd name="csY9" fmla="*/ 27432 h 27432"/>
              <a:gd name="csX10" fmla="*/ 3290011 w 4480560"/>
              <a:gd name="csY10" fmla="*/ 27432 h 27432"/>
              <a:gd name="csX11" fmla="*/ 2560320 w 4480560"/>
              <a:gd name="csY11" fmla="*/ 27432 h 27432"/>
              <a:gd name="csX12" fmla="*/ 1965046 w 4480560"/>
              <a:gd name="csY12" fmla="*/ 27432 h 27432"/>
              <a:gd name="csX13" fmla="*/ 1459382 w 4480560"/>
              <a:gd name="csY13" fmla="*/ 27432 h 27432"/>
              <a:gd name="csX14" fmla="*/ 774497 w 4480560"/>
              <a:gd name="csY14" fmla="*/ 27432 h 27432"/>
              <a:gd name="csX15" fmla="*/ 0 w 4480560"/>
              <a:gd name="csY15" fmla="*/ 27432 h 27432"/>
              <a:gd name="csX16" fmla="*/ 0 w 4480560"/>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2383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sX0" fmla="*/ 0 w 4480560"/>
              <a:gd name="csY0" fmla="*/ 0 h 27432"/>
              <a:gd name="csX1" fmla="*/ 595274 w 4480560"/>
              <a:gd name="csY1" fmla="*/ 0 h 27432"/>
              <a:gd name="csX2" fmla="*/ 1100938 w 4480560"/>
              <a:gd name="csY2" fmla="*/ 0 h 27432"/>
              <a:gd name="csX3" fmla="*/ 1651406 w 4480560"/>
              <a:gd name="csY3" fmla="*/ 0 h 27432"/>
              <a:gd name="csX4" fmla="*/ 2336292 w 4480560"/>
              <a:gd name="csY4" fmla="*/ 0 h 27432"/>
              <a:gd name="csX5" fmla="*/ 2931566 w 4480560"/>
              <a:gd name="csY5" fmla="*/ 0 h 27432"/>
              <a:gd name="csX6" fmla="*/ 3482035 w 4480560"/>
              <a:gd name="csY6" fmla="*/ 0 h 27432"/>
              <a:gd name="csX7" fmla="*/ 4480560 w 4480560"/>
              <a:gd name="csY7" fmla="*/ 0 h 27432"/>
              <a:gd name="csX8" fmla="*/ 4480560 w 4480560"/>
              <a:gd name="csY8" fmla="*/ 27432 h 27432"/>
              <a:gd name="csX9" fmla="*/ 3840480 w 4480560"/>
              <a:gd name="csY9" fmla="*/ 27432 h 27432"/>
              <a:gd name="csX10" fmla="*/ 3290011 w 4480560"/>
              <a:gd name="csY10" fmla="*/ 27432 h 27432"/>
              <a:gd name="csX11" fmla="*/ 2560320 w 4480560"/>
              <a:gd name="csY11" fmla="*/ 27432 h 27432"/>
              <a:gd name="csX12" fmla="*/ 1965046 w 4480560"/>
              <a:gd name="csY12" fmla="*/ 27432 h 27432"/>
              <a:gd name="csX13" fmla="*/ 1459382 w 4480560"/>
              <a:gd name="csY13" fmla="*/ 27432 h 27432"/>
              <a:gd name="csX14" fmla="*/ 774497 w 4480560"/>
              <a:gd name="csY14" fmla="*/ 27432 h 27432"/>
              <a:gd name="csX15" fmla="*/ 0 w 4480560"/>
              <a:gd name="csY15" fmla="*/ 27432 h 27432"/>
              <a:gd name="csX16" fmla="*/ 0 w 4480560"/>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2594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0785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12/27/2025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826354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12/27/2025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84256233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18" r:id="rId6"/>
    <p:sldLayoutId id="2147483714" r:id="rId7"/>
    <p:sldLayoutId id="2147483715" r:id="rId8"/>
    <p:sldLayoutId id="2147483716" r:id="rId9"/>
    <p:sldLayoutId id="2147483717" r:id="rId10"/>
    <p:sldLayoutId id="2147483719"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1.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14.jpeg"/><Relationship Id="rId2" Type="http://schemas.microsoft.com/office/2007/relationships/media" Target="../media/media4.m4a"/><Relationship Id="rId1" Type="http://schemas.openxmlformats.org/officeDocument/2006/relationships/audio" Target="NULL" TargetMode="External"/><Relationship Id="rId6" Type="http://schemas.openxmlformats.org/officeDocument/2006/relationships/image" Target="../media/image13.png"/><Relationship Id="rId5" Type="http://schemas.openxmlformats.org/officeDocument/2006/relationships/customXml" Target="../ink/ink1.xml"/><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3.png"/><Relationship Id="rId5" Type="http://schemas.openxmlformats.org/officeDocument/2006/relationships/customXml" Target="../ink/ink2.xml"/><Relationship Id="rId4" Type="http://schemas.openxmlformats.org/officeDocument/2006/relationships/notesSlide" Target="../notesSlides/notesSlide3.xml"/><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slideLayout" Target="../slideLayouts/slideLayout2.xml"/><Relationship Id="rId7" Type="http://schemas.openxmlformats.org/officeDocument/2006/relationships/diagramColors" Target="../diagrams/colors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assets.publishing.service.gov.uk/media/5afc50c840f0b622e4844ab4/Building_a_Safer_Future_-_web.pdf" TargetMode="External"/><Relationship Id="rId5" Type="http://schemas.openxmlformats.org/officeDocument/2006/relationships/hyperlink" Target="https://doi.org/10.1016/j.ssci.2025.106900" TargetMode="External"/><Relationship Id="rId4" Type="http://schemas.openxmlformats.org/officeDocument/2006/relationships/hyperlink" Target="https://philarchive.org/rec/TAYAP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ED8E54F9-849C-4865-8C5E-FD967B81D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391AE6B3-1D2D-4C67-A4DB-888635B527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054983"/>
          </a:xfrm>
          <a:custGeom>
            <a:avLst/>
            <a:gdLst>
              <a:gd name="connsiteX0" fmla="*/ 6788003 w 12188952"/>
              <a:gd name="connsiteY0" fmla="*/ 5986774 h 6054983"/>
              <a:gd name="connsiteX1" fmla="*/ 6787005 w 12188952"/>
              <a:gd name="connsiteY1" fmla="*/ 5986852 h 6054983"/>
              <a:gd name="connsiteX2" fmla="*/ 6786779 w 12188952"/>
              <a:gd name="connsiteY2" fmla="*/ 5987386 h 6054983"/>
              <a:gd name="connsiteX3" fmla="*/ 0 w 12188952"/>
              <a:gd name="connsiteY3" fmla="*/ 0 h 6054983"/>
              <a:gd name="connsiteX4" fmla="*/ 12188952 w 12188952"/>
              <a:gd name="connsiteY4" fmla="*/ 0 h 6054983"/>
              <a:gd name="connsiteX5" fmla="*/ 12188952 w 12188952"/>
              <a:gd name="connsiteY5" fmla="*/ 5092539 h 6054983"/>
              <a:gd name="connsiteX6" fmla="*/ 12058081 w 12188952"/>
              <a:gd name="connsiteY6" fmla="*/ 5131579 h 6054983"/>
              <a:gd name="connsiteX7" fmla="*/ 11673881 w 12188952"/>
              <a:gd name="connsiteY7" fmla="*/ 5235154 h 6054983"/>
              <a:gd name="connsiteX8" fmla="*/ 10422749 w 12188952"/>
              <a:gd name="connsiteY8" fmla="*/ 5518693 h 6054983"/>
              <a:gd name="connsiteX9" fmla="*/ 9421666 w 12188952"/>
              <a:gd name="connsiteY9" fmla="*/ 5693855 h 6054983"/>
              <a:gd name="connsiteX10" fmla="*/ 8456304 w 12188952"/>
              <a:gd name="connsiteY10" fmla="*/ 5827556 h 6054983"/>
              <a:gd name="connsiteX11" fmla="*/ 7714041 w 12188952"/>
              <a:gd name="connsiteY11" fmla="*/ 5907503 h 6054983"/>
              <a:gd name="connsiteX12" fmla="*/ 6949978 w 12188952"/>
              <a:gd name="connsiteY12" fmla="*/ 5973283 h 6054983"/>
              <a:gd name="connsiteX13" fmla="*/ 6934569 w 12188952"/>
              <a:gd name="connsiteY13" fmla="*/ 5975354 h 6054983"/>
              <a:gd name="connsiteX14" fmla="*/ 6788750 w 12188952"/>
              <a:gd name="connsiteY14" fmla="*/ 5986715 h 6054983"/>
              <a:gd name="connsiteX15" fmla="*/ 6798241 w 12188952"/>
              <a:gd name="connsiteY15" fmla="*/ 5988535 h 6054983"/>
              <a:gd name="connsiteX16" fmla="*/ 6833723 w 12188952"/>
              <a:gd name="connsiteY16" fmla="*/ 5986828 h 6054983"/>
              <a:gd name="connsiteX17" fmla="*/ 6882282 w 12188952"/>
              <a:gd name="connsiteY17" fmla="*/ 5983850 h 6054983"/>
              <a:gd name="connsiteX18" fmla="*/ 7576876 w 12188952"/>
              <a:gd name="connsiteY18" fmla="*/ 5951323 h 6054983"/>
              <a:gd name="connsiteX19" fmla="*/ 8621689 w 12188952"/>
              <a:gd name="connsiteY19" fmla="*/ 5864426 h 6054983"/>
              <a:gd name="connsiteX20" fmla="*/ 9477600 w 12188952"/>
              <a:gd name="connsiteY20" fmla="*/ 5760520 h 6054983"/>
              <a:gd name="connsiteX21" fmla="*/ 10626651 w 12188952"/>
              <a:gd name="connsiteY21" fmla="*/ 5566363 h 6054983"/>
              <a:gd name="connsiteX22" fmla="*/ 11995498 w 12188952"/>
              <a:gd name="connsiteY22" fmla="*/ 5240369 h 6054983"/>
              <a:gd name="connsiteX23" fmla="*/ 12188952 w 12188952"/>
              <a:gd name="connsiteY23" fmla="*/ 5183370 h 6054983"/>
              <a:gd name="connsiteX24" fmla="*/ 12188952 w 12188952"/>
              <a:gd name="connsiteY24" fmla="*/ 5238107 h 6054983"/>
              <a:gd name="connsiteX25" fmla="*/ 11826300 w 12188952"/>
              <a:gd name="connsiteY25" fmla="*/ 5343406 h 6054983"/>
              <a:gd name="connsiteX26" fmla="*/ 10936448 w 12188952"/>
              <a:gd name="connsiteY26" fmla="*/ 5557921 h 6054983"/>
              <a:gd name="connsiteX27" fmla="*/ 9983034 w 12188952"/>
              <a:gd name="connsiteY27" fmla="*/ 5737926 h 6054983"/>
              <a:gd name="connsiteX28" fmla="*/ 9184585 w 12188952"/>
              <a:gd name="connsiteY28" fmla="*/ 5853873 h 6054983"/>
              <a:gd name="connsiteX29" fmla="*/ 8576053 w 12188952"/>
              <a:gd name="connsiteY29" fmla="*/ 5923392 h 6054983"/>
              <a:gd name="connsiteX30" fmla="*/ 7862392 w 12188952"/>
              <a:gd name="connsiteY30" fmla="*/ 5984843 h 6054983"/>
              <a:gd name="connsiteX31" fmla="*/ 6933768 w 12188952"/>
              <a:gd name="connsiteY31" fmla="*/ 6036237 h 6054983"/>
              <a:gd name="connsiteX32" fmla="*/ 6476130 w 12188952"/>
              <a:gd name="connsiteY32" fmla="*/ 6050140 h 6054983"/>
              <a:gd name="connsiteX33" fmla="*/ 6360703 w 12188952"/>
              <a:gd name="connsiteY33" fmla="*/ 6054983 h 6054983"/>
              <a:gd name="connsiteX34" fmla="*/ 6055614 w 12188952"/>
              <a:gd name="connsiteY34" fmla="*/ 6054983 h 6054983"/>
              <a:gd name="connsiteX35" fmla="*/ 5976289 w 12188952"/>
              <a:gd name="connsiteY35" fmla="*/ 6050389 h 6054983"/>
              <a:gd name="connsiteX36" fmla="*/ 5263770 w 12188952"/>
              <a:gd name="connsiteY36" fmla="*/ 6014140 h 6054983"/>
              <a:gd name="connsiteX37" fmla="*/ 4345190 w 12188952"/>
              <a:gd name="connsiteY37" fmla="*/ 5952070 h 6054983"/>
              <a:gd name="connsiteX38" fmla="*/ 3372201 w 12188952"/>
              <a:gd name="connsiteY38" fmla="*/ 5853501 h 6054983"/>
              <a:gd name="connsiteX39" fmla="*/ 2361582 w 12188952"/>
              <a:gd name="connsiteY39" fmla="*/ 5734574 h 6054983"/>
              <a:gd name="connsiteX40" fmla="*/ 1232869 w 12188952"/>
              <a:gd name="connsiteY40" fmla="*/ 5561398 h 6054983"/>
              <a:gd name="connsiteX41" fmla="*/ 68483 w 12188952"/>
              <a:gd name="connsiteY41" fmla="*/ 5321691 h 6054983"/>
              <a:gd name="connsiteX42" fmla="*/ 0 w 12188952"/>
              <a:gd name="connsiteY42" fmla="*/ 5304336 h 6054983"/>
              <a:gd name="connsiteX43" fmla="*/ 0 w 12188952"/>
              <a:gd name="connsiteY43" fmla="*/ 5247847 h 6054983"/>
              <a:gd name="connsiteX44" fmla="*/ 72423 w 12188952"/>
              <a:gd name="connsiteY44" fmla="*/ 5266624 h 6054983"/>
              <a:gd name="connsiteX45" fmla="*/ 600566 w 12188952"/>
              <a:gd name="connsiteY45" fmla="*/ 5384994 h 6054983"/>
              <a:gd name="connsiteX46" fmla="*/ 1769069 w 12188952"/>
              <a:gd name="connsiteY46" fmla="*/ 5595162 h 6054983"/>
              <a:gd name="connsiteX47" fmla="*/ 2612900 w 12188952"/>
              <a:gd name="connsiteY47" fmla="*/ 5712104 h 6054983"/>
              <a:gd name="connsiteX48" fmla="*/ 2580488 w 12188952"/>
              <a:gd name="connsiteY48" fmla="*/ 5702173 h 6054983"/>
              <a:gd name="connsiteX49" fmla="*/ 1112357 w 12188952"/>
              <a:gd name="connsiteY49" fmla="*/ 5369476 h 6054983"/>
              <a:gd name="connsiteX50" fmla="*/ 420307 w 12188952"/>
              <a:gd name="connsiteY50" fmla="*/ 5170043 h 6054983"/>
              <a:gd name="connsiteX51" fmla="*/ 0 w 12188952"/>
              <a:gd name="connsiteY51" fmla="*/ 5031126 h 6054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88952" h="6054983">
                <a:moveTo>
                  <a:pt x="6788003" y="5986774"/>
                </a:moveTo>
                <a:lnTo>
                  <a:pt x="6787005" y="5986852"/>
                </a:lnTo>
                <a:lnTo>
                  <a:pt x="6786779" y="5987386"/>
                </a:lnTo>
                <a:close/>
                <a:moveTo>
                  <a:pt x="0" y="0"/>
                </a:moveTo>
                <a:lnTo>
                  <a:pt x="12188952" y="0"/>
                </a:lnTo>
                <a:lnTo>
                  <a:pt x="12188952" y="5092539"/>
                </a:lnTo>
                <a:lnTo>
                  <a:pt x="12058081" y="5131579"/>
                </a:lnTo>
                <a:cubicBezTo>
                  <a:pt x="11930517" y="5167793"/>
                  <a:pt x="11802439" y="5202322"/>
                  <a:pt x="11673881" y="5235154"/>
                </a:cubicBezTo>
                <a:cubicBezTo>
                  <a:pt x="11259973" y="5342661"/>
                  <a:pt x="10842632" y="5436263"/>
                  <a:pt x="10422749" y="5518693"/>
                </a:cubicBezTo>
                <a:cubicBezTo>
                  <a:pt x="10090287" y="5583904"/>
                  <a:pt x="9756593" y="5642301"/>
                  <a:pt x="9421666" y="5693855"/>
                </a:cubicBezTo>
                <a:cubicBezTo>
                  <a:pt x="9100721" y="5743512"/>
                  <a:pt x="8778938" y="5788079"/>
                  <a:pt x="8456304" y="5827556"/>
                </a:cubicBezTo>
                <a:cubicBezTo>
                  <a:pt x="8209307" y="5857722"/>
                  <a:pt x="7961801" y="5883295"/>
                  <a:pt x="7714041" y="5907503"/>
                </a:cubicBezTo>
                <a:lnTo>
                  <a:pt x="6949978" y="5973283"/>
                </a:lnTo>
                <a:lnTo>
                  <a:pt x="6934569" y="5975354"/>
                </a:lnTo>
                <a:lnTo>
                  <a:pt x="6788750" y="5986715"/>
                </a:lnTo>
                <a:lnTo>
                  <a:pt x="6798241" y="5988535"/>
                </a:lnTo>
                <a:cubicBezTo>
                  <a:pt x="6809920" y="5989001"/>
                  <a:pt x="6822028" y="5986828"/>
                  <a:pt x="6833723" y="5986828"/>
                </a:cubicBezTo>
                <a:cubicBezTo>
                  <a:pt x="6849867" y="5986828"/>
                  <a:pt x="6866012" y="5984221"/>
                  <a:pt x="6882282" y="5983850"/>
                </a:cubicBezTo>
                <a:cubicBezTo>
                  <a:pt x="7114026" y="5978388"/>
                  <a:pt x="7345514" y="5966221"/>
                  <a:pt x="7576876" y="5951323"/>
                </a:cubicBezTo>
                <a:cubicBezTo>
                  <a:pt x="7925570" y="5928855"/>
                  <a:pt x="8274011" y="5900676"/>
                  <a:pt x="8621689" y="5864426"/>
                </a:cubicBezTo>
                <a:cubicBezTo>
                  <a:pt x="8907712" y="5835128"/>
                  <a:pt x="9193011" y="5800493"/>
                  <a:pt x="9477600" y="5760520"/>
                </a:cubicBezTo>
                <a:cubicBezTo>
                  <a:pt x="9862435" y="5706146"/>
                  <a:pt x="10245452" y="5641432"/>
                  <a:pt x="10626651" y="5566363"/>
                </a:cubicBezTo>
                <a:cubicBezTo>
                  <a:pt x="11087341" y="5475243"/>
                  <a:pt x="11544088" y="5367737"/>
                  <a:pt x="11995498" y="5240369"/>
                </a:cubicBezTo>
                <a:lnTo>
                  <a:pt x="12188952" y="5183370"/>
                </a:lnTo>
                <a:lnTo>
                  <a:pt x="12188952" y="5238107"/>
                </a:lnTo>
                <a:lnTo>
                  <a:pt x="11826300" y="5343406"/>
                </a:lnTo>
                <a:cubicBezTo>
                  <a:pt x="11531885" y="5423103"/>
                  <a:pt x="11235310" y="5493989"/>
                  <a:pt x="10936448" y="5557921"/>
                </a:cubicBezTo>
                <a:cubicBezTo>
                  <a:pt x="10620168" y="5625703"/>
                  <a:pt x="10302365" y="5685700"/>
                  <a:pt x="9983034" y="5737926"/>
                </a:cubicBezTo>
                <a:cubicBezTo>
                  <a:pt x="9717606" y="5781375"/>
                  <a:pt x="9451451" y="5820020"/>
                  <a:pt x="9184585" y="5853873"/>
                </a:cubicBezTo>
                <a:cubicBezTo>
                  <a:pt x="8981951" y="5879447"/>
                  <a:pt x="8779319" y="5903530"/>
                  <a:pt x="8576053" y="5923392"/>
                </a:cubicBezTo>
                <a:cubicBezTo>
                  <a:pt x="8338462" y="5946112"/>
                  <a:pt x="8100618" y="5967587"/>
                  <a:pt x="7862392" y="5984843"/>
                </a:cubicBezTo>
                <a:cubicBezTo>
                  <a:pt x="7553105" y="6007187"/>
                  <a:pt x="7243690" y="6025065"/>
                  <a:pt x="6933768" y="6036237"/>
                </a:cubicBezTo>
                <a:cubicBezTo>
                  <a:pt x="6781221" y="6041700"/>
                  <a:pt x="6628676" y="6045548"/>
                  <a:pt x="6476130" y="6050140"/>
                </a:cubicBezTo>
                <a:cubicBezTo>
                  <a:pt x="6437585" y="6048056"/>
                  <a:pt x="6398929" y="6049681"/>
                  <a:pt x="6360703" y="6054983"/>
                </a:cubicBezTo>
                <a:lnTo>
                  <a:pt x="6055614" y="6054983"/>
                </a:lnTo>
                <a:lnTo>
                  <a:pt x="5976289" y="6050389"/>
                </a:lnTo>
                <a:cubicBezTo>
                  <a:pt x="5738826" y="6037976"/>
                  <a:pt x="5501363" y="6024197"/>
                  <a:pt x="5263770" y="6014140"/>
                </a:cubicBezTo>
                <a:cubicBezTo>
                  <a:pt x="4957027" y="6001724"/>
                  <a:pt x="4650663" y="5981244"/>
                  <a:pt x="4345190" y="5952070"/>
                </a:cubicBezTo>
                <a:cubicBezTo>
                  <a:pt x="4020648" y="5921158"/>
                  <a:pt x="3696870" y="5886523"/>
                  <a:pt x="3372201" y="5853501"/>
                </a:cubicBezTo>
                <a:cubicBezTo>
                  <a:pt x="3034653" y="5819239"/>
                  <a:pt x="2697781" y="5779600"/>
                  <a:pt x="2361582" y="5734574"/>
                </a:cubicBezTo>
                <a:cubicBezTo>
                  <a:pt x="1984196" y="5684421"/>
                  <a:pt x="1607962" y="5626695"/>
                  <a:pt x="1232869" y="5561398"/>
                </a:cubicBezTo>
                <a:cubicBezTo>
                  <a:pt x="841970" y="5492685"/>
                  <a:pt x="453644" y="5414197"/>
                  <a:pt x="68483" y="5321691"/>
                </a:cubicBezTo>
                <a:lnTo>
                  <a:pt x="0" y="5304336"/>
                </a:lnTo>
                <a:lnTo>
                  <a:pt x="0" y="5247847"/>
                </a:lnTo>
                <a:lnTo>
                  <a:pt x="72423" y="5266624"/>
                </a:lnTo>
                <a:cubicBezTo>
                  <a:pt x="247899" y="5308802"/>
                  <a:pt x="424058" y="5348062"/>
                  <a:pt x="600566" y="5384994"/>
                </a:cubicBezTo>
                <a:cubicBezTo>
                  <a:pt x="988032" y="5465808"/>
                  <a:pt x="1377788" y="5534706"/>
                  <a:pt x="1769069" y="5595162"/>
                </a:cubicBezTo>
                <a:cubicBezTo>
                  <a:pt x="2051913" y="5638738"/>
                  <a:pt x="2335141" y="5678835"/>
                  <a:pt x="2612900" y="5712104"/>
                </a:cubicBezTo>
                <a:cubicBezTo>
                  <a:pt x="2604892" y="5714711"/>
                  <a:pt x="2593962" y="5704655"/>
                  <a:pt x="2580488" y="5702173"/>
                </a:cubicBezTo>
                <a:cubicBezTo>
                  <a:pt x="2086656" y="5610221"/>
                  <a:pt x="1597284" y="5499328"/>
                  <a:pt x="1112357" y="5369476"/>
                </a:cubicBezTo>
                <a:cubicBezTo>
                  <a:pt x="880233" y="5307405"/>
                  <a:pt x="649550" y="5240927"/>
                  <a:pt x="420307" y="5170043"/>
                </a:cubicBezTo>
                <a:lnTo>
                  <a:pt x="0" y="50311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D49F8B2-0C20-F599-0B6B-F285997F5781}"/>
              </a:ext>
            </a:extLst>
          </p:cNvPr>
          <p:cNvSpPr>
            <a:spLocks noGrp="1"/>
          </p:cNvSpPr>
          <p:nvPr>
            <p:ph type="ctrTitle"/>
          </p:nvPr>
        </p:nvSpPr>
        <p:spPr>
          <a:xfrm>
            <a:off x="1524000" y="929452"/>
            <a:ext cx="9144000" cy="2526738"/>
          </a:xfrm>
        </p:spPr>
        <p:txBody>
          <a:bodyPr>
            <a:normAutofit fontScale="90000"/>
          </a:bodyPr>
          <a:lstStyle/>
          <a:p>
            <a:pPr algn="ctr">
              <a:lnSpc>
                <a:spcPct val="90000"/>
              </a:lnSpc>
            </a:pPr>
            <a:r>
              <a:rPr lang="en-GB" sz="2200">
                <a:solidFill>
                  <a:srgbClr val="FFFFFF"/>
                </a:solidFill>
                <a:latin typeface="Adobe Gothic Std B" panose="020B0800000000000000" pitchFamily="34" charset="-128"/>
                <a:ea typeface="Adobe Gothic Std B" panose="020B0800000000000000" pitchFamily="34" charset="-128"/>
              </a:rPr>
              <a:t>A Critical Review of a Peer Reviewed Article Contributing to My Literature Review</a:t>
            </a:r>
            <a:br>
              <a:rPr lang="en-GB" sz="2200">
                <a:solidFill>
                  <a:srgbClr val="FFFFFF"/>
                </a:solidFill>
                <a:latin typeface="Adobe Gothic Std B" panose="020B0800000000000000" pitchFamily="34" charset="-128"/>
                <a:ea typeface="Adobe Gothic Std B" panose="020B0800000000000000" pitchFamily="34" charset="-128"/>
              </a:rPr>
            </a:br>
            <a:br>
              <a:rPr lang="en-GB" sz="2200">
                <a:solidFill>
                  <a:srgbClr val="FFFFFF"/>
                </a:solidFill>
                <a:latin typeface="Adobe Gothic Std B" panose="020B0800000000000000" pitchFamily="34" charset="-128"/>
                <a:ea typeface="Adobe Gothic Std B" panose="020B0800000000000000" pitchFamily="34" charset="-128"/>
              </a:rPr>
            </a:br>
            <a:r>
              <a:rPr lang="en-GB" sz="2200">
                <a:solidFill>
                  <a:srgbClr val="FFFFFF"/>
                </a:solidFill>
                <a:latin typeface="Adobe Gothic Std B" panose="020B0800000000000000" pitchFamily="34" charset="-128"/>
                <a:ea typeface="Adobe Gothic Std B" panose="020B0800000000000000" pitchFamily="34" charset="-128"/>
              </a:rPr>
              <a:t>Literature Review: How has Regulatory Reform Impacted Key Dutyholder Competence in the UK Construction Industry?</a:t>
            </a:r>
            <a:br>
              <a:rPr lang="en-GB" sz="2200">
                <a:solidFill>
                  <a:srgbClr val="FFFFFF"/>
                </a:solidFill>
                <a:latin typeface="Adobe Gothic Std B" panose="020B0800000000000000" pitchFamily="34" charset="-128"/>
                <a:ea typeface="Adobe Gothic Std B" panose="020B0800000000000000" pitchFamily="34" charset="-128"/>
              </a:rPr>
            </a:br>
            <a:br>
              <a:rPr lang="en-GB" sz="2200">
                <a:solidFill>
                  <a:srgbClr val="FFFFFF"/>
                </a:solidFill>
                <a:latin typeface="Adobe Gothic Std B" panose="020B0800000000000000" pitchFamily="34" charset="-128"/>
                <a:ea typeface="Adobe Gothic Std B" panose="020B0800000000000000" pitchFamily="34" charset="-128"/>
              </a:rPr>
            </a:br>
            <a:r>
              <a:rPr lang="en-GB" sz="2200">
                <a:solidFill>
                  <a:srgbClr val="FFFFFF"/>
                </a:solidFill>
                <a:latin typeface="Adobe Gothic Std B" panose="020B0800000000000000" pitchFamily="34" charset="-128"/>
                <a:ea typeface="Adobe Gothic Std B" panose="020B0800000000000000" pitchFamily="34" charset="-128"/>
              </a:rPr>
              <a:t>Peer Reviewed Article: Investigating the construction professionals’ perspective on the new building safety act in the UK: A sentiment analysis of media data (Yamusa et. al, 2025)</a:t>
            </a:r>
          </a:p>
        </p:txBody>
      </p:sp>
      <p:sp>
        <p:nvSpPr>
          <p:cNvPr id="3" name="Subtitle 2">
            <a:extLst>
              <a:ext uri="{FF2B5EF4-FFF2-40B4-BE49-F238E27FC236}">
                <a16:creationId xmlns:a16="http://schemas.microsoft.com/office/drawing/2014/main" id="{98D1F8A3-5DF1-C8C3-4F75-1A1F13347585}"/>
              </a:ext>
            </a:extLst>
          </p:cNvPr>
          <p:cNvSpPr>
            <a:spLocks noGrp="1"/>
          </p:cNvSpPr>
          <p:nvPr>
            <p:ph type="subTitle" idx="1"/>
          </p:nvPr>
        </p:nvSpPr>
        <p:spPr>
          <a:xfrm>
            <a:off x="1524000" y="3695230"/>
            <a:ext cx="9144000" cy="1626541"/>
          </a:xfrm>
        </p:spPr>
        <p:txBody>
          <a:bodyPr>
            <a:normAutofit/>
          </a:bodyPr>
          <a:lstStyle/>
          <a:p>
            <a:pPr algn="ctr"/>
            <a:r>
              <a:rPr lang="en-GB" sz="3200">
                <a:solidFill>
                  <a:srgbClr val="FFFFFF"/>
                </a:solidFill>
              </a:rPr>
              <a:t>Student ID: 2500753</a:t>
            </a:r>
          </a:p>
          <a:p>
            <a:pPr algn="ctr"/>
            <a:r>
              <a:rPr lang="en-GB" sz="3200">
                <a:solidFill>
                  <a:srgbClr val="FFFFFF"/>
                </a:solidFill>
              </a:rPr>
              <a:t>Module Code: BMDP7000 </a:t>
            </a:r>
          </a:p>
        </p:txBody>
      </p:sp>
      <p:sp>
        <p:nvSpPr>
          <p:cNvPr id="35" name="Rectangle 34">
            <a:extLst>
              <a:ext uri="{FF2B5EF4-FFF2-40B4-BE49-F238E27FC236}">
                <a16:creationId xmlns:a16="http://schemas.microsoft.com/office/drawing/2014/main" id="{08FD86A2-82CE-48F4-B78A-8B9CA7BA2C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3542284"/>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Slide 1">
            <a:hlinkClick r:id="" action="ppaction://media"/>
            <a:extLst>
              <a:ext uri="{FF2B5EF4-FFF2-40B4-BE49-F238E27FC236}">
                <a16:creationId xmlns:a16="http://schemas.microsoft.com/office/drawing/2014/main" id="{C669AD6E-A34B-C0B8-9ADC-28ECBEFE72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88956" y="6202270"/>
            <a:ext cx="406400" cy="406400"/>
          </a:xfrm>
          <a:prstGeom prst="rect">
            <a:avLst/>
          </a:prstGeom>
        </p:spPr>
      </p:pic>
    </p:spTree>
    <p:extLst>
      <p:ext uri="{BB962C8B-B14F-4D97-AF65-F5344CB8AC3E}">
        <p14:creationId xmlns:p14="http://schemas.microsoft.com/office/powerpoint/2010/main" val="155330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80DC943-52BF-635E-5468-3B286B18F16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2CA248-A1FD-C6FD-0A79-45D5DA9236BF}"/>
              </a:ext>
            </a:extLst>
          </p:cNvPr>
          <p:cNvSpPr>
            <a:spLocks noGrp="1"/>
          </p:cNvSpPr>
          <p:nvPr>
            <p:ph type="title"/>
          </p:nvPr>
        </p:nvSpPr>
        <p:spPr>
          <a:xfrm>
            <a:off x="635000" y="634029"/>
            <a:ext cx="10921640" cy="1314698"/>
          </a:xfrm>
        </p:spPr>
        <p:txBody>
          <a:bodyPr anchor="ctr">
            <a:normAutofit/>
          </a:bodyPr>
          <a:lstStyle/>
          <a:p>
            <a:pPr algn="ctr"/>
            <a:r>
              <a:rPr lang="en-GB" sz="7200"/>
              <a:t>Contents Page</a:t>
            </a:r>
          </a:p>
        </p:txBody>
      </p:sp>
      <p:sp>
        <p:nvSpPr>
          <p:cNvPr id="11" name="Rectangle 10">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sX0" fmla="*/ 0 w 10900219"/>
              <a:gd name="csY0" fmla="*/ 0 h 18288"/>
              <a:gd name="csX1" fmla="*/ 463259 w 10900219"/>
              <a:gd name="csY1" fmla="*/ 0 h 18288"/>
              <a:gd name="csX2" fmla="*/ 1144523 w 10900219"/>
              <a:gd name="csY2" fmla="*/ 0 h 18288"/>
              <a:gd name="csX3" fmla="*/ 1934789 w 10900219"/>
              <a:gd name="csY3" fmla="*/ 0 h 18288"/>
              <a:gd name="csX4" fmla="*/ 2289046 w 10900219"/>
              <a:gd name="csY4" fmla="*/ 0 h 18288"/>
              <a:gd name="csX5" fmla="*/ 2643303 w 10900219"/>
              <a:gd name="csY5" fmla="*/ 0 h 18288"/>
              <a:gd name="csX6" fmla="*/ 3542571 w 10900219"/>
              <a:gd name="csY6" fmla="*/ 0 h 18288"/>
              <a:gd name="csX7" fmla="*/ 4223835 w 10900219"/>
              <a:gd name="csY7" fmla="*/ 0 h 18288"/>
              <a:gd name="csX8" fmla="*/ 4578092 w 10900219"/>
              <a:gd name="csY8" fmla="*/ 0 h 18288"/>
              <a:gd name="csX9" fmla="*/ 5259356 w 10900219"/>
              <a:gd name="csY9" fmla="*/ 0 h 18288"/>
              <a:gd name="csX10" fmla="*/ 6158624 w 10900219"/>
              <a:gd name="csY10" fmla="*/ 0 h 18288"/>
              <a:gd name="csX11" fmla="*/ 6730885 w 10900219"/>
              <a:gd name="csY11" fmla="*/ 0 h 18288"/>
              <a:gd name="csX12" fmla="*/ 7303147 w 10900219"/>
              <a:gd name="csY12" fmla="*/ 0 h 18288"/>
              <a:gd name="csX13" fmla="*/ 7984410 w 10900219"/>
              <a:gd name="csY13" fmla="*/ 0 h 18288"/>
              <a:gd name="csX14" fmla="*/ 8774676 w 10900219"/>
              <a:gd name="csY14" fmla="*/ 0 h 18288"/>
              <a:gd name="csX15" fmla="*/ 9564942 w 10900219"/>
              <a:gd name="csY15" fmla="*/ 0 h 18288"/>
              <a:gd name="csX16" fmla="*/ 10900219 w 10900219"/>
              <a:gd name="csY16" fmla="*/ 0 h 18288"/>
              <a:gd name="csX17" fmla="*/ 10900219 w 10900219"/>
              <a:gd name="csY17" fmla="*/ 18288 h 18288"/>
              <a:gd name="csX18" fmla="*/ 10436960 w 10900219"/>
              <a:gd name="csY18" fmla="*/ 18288 h 18288"/>
              <a:gd name="csX19" fmla="*/ 9537692 w 10900219"/>
              <a:gd name="csY19" fmla="*/ 18288 h 18288"/>
              <a:gd name="csX20" fmla="*/ 8856428 w 10900219"/>
              <a:gd name="csY20" fmla="*/ 18288 h 18288"/>
              <a:gd name="csX21" fmla="*/ 8502171 w 10900219"/>
              <a:gd name="csY21" fmla="*/ 18288 h 18288"/>
              <a:gd name="csX22" fmla="*/ 7820907 w 10900219"/>
              <a:gd name="csY22" fmla="*/ 18288 h 18288"/>
              <a:gd name="csX23" fmla="*/ 7248646 w 10900219"/>
              <a:gd name="csY23" fmla="*/ 18288 h 18288"/>
              <a:gd name="csX24" fmla="*/ 6676384 w 10900219"/>
              <a:gd name="csY24" fmla="*/ 18288 h 18288"/>
              <a:gd name="csX25" fmla="*/ 6104123 w 10900219"/>
              <a:gd name="csY25" fmla="*/ 18288 h 18288"/>
              <a:gd name="csX26" fmla="*/ 5531861 w 10900219"/>
              <a:gd name="csY26" fmla="*/ 18288 h 18288"/>
              <a:gd name="csX27" fmla="*/ 4741595 w 10900219"/>
              <a:gd name="csY27" fmla="*/ 18288 h 18288"/>
              <a:gd name="csX28" fmla="*/ 4060332 w 10900219"/>
              <a:gd name="csY28" fmla="*/ 18288 h 18288"/>
              <a:gd name="csX29" fmla="*/ 3706074 w 10900219"/>
              <a:gd name="csY29" fmla="*/ 18288 h 18288"/>
              <a:gd name="csX30" fmla="*/ 3133813 w 10900219"/>
              <a:gd name="csY30" fmla="*/ 18288 h 18288"/>
              <a:gd name="csX31" fmla="*/ 2343547 w 10900219"/>
              <a:gd name="csY31" fmla="*/ 18288 h 18288"/>
              <a:gd name="csX32" fmla="*/ 1880288 w 10900219"/>
              <a:gd name="csY32" fmla="*/ 18288 h 18288"/>
              <a:gd name="csX33" fmla="*/ 981020 w 10900219"/>
              <a:gd name="csY33" fmla="*/ 18288 h 18288"/>
              <a:gd name="csX34" fmla="*/ 0 w 10900219"/>
              <a:gd name="csY34" fmla="*/ 18288 h 18288"/>
              <a:gd name="csX35" fmla="*/ 0 w 10900219"/>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32A90AA-205C-5D00-831E-14B3F7C4EE7C}"/>
              </a:ext>
            </a:extLst>
          </p:cNvPr>
          <p:cNvGraphicFramePr>
            <a:graphicFrameLocks noGrp="1"/>
          </p:cNvGraphicFramePr>
          <p:nvPr>
            <p:ph idx="1"/>
            <p:extLst>
              <p:ext uri="{D42A27DB-BD31-4B8C-83A1-F6EECF244321}">
                <p14:modId xmlns:p14="http://schemas.microsoft.com/office/powerpoint/2010/main" val="2102903887"/>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Slide 2">
            <a:hlinkClick r:id="" action="ppaction://media"/>
            <a:extLst>
              <a:ext uri="{FF2B5EF4-FFF2-40B4-BE49-F238E27FC236}">
                <a16:creationId xmlns:a16="http://schemas.microsoft.com/office/drawing/2014/main" id="{369A2A1D-D357-5E4F-907D-4999BF96A1E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004848" y="5877638"/>
            <a:ext cx="406400" cy="406400"/>
          </a:xfrm>
          <a:prstGeom prst="rect">
            <a:avLst/>
          </a:prstGeom>
        </p:spPr>
      </p:pic>
    </p:spTree>
    <p:extLst>
      <p:ext uri="{BB962C8B-B14F-4D97-AF65-F5344CB8AC3E}">
        <p14:creationId xmlns:p14="http://schemas.microsoft.com/office/powerpoint/2010/main" val="403352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7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147029-CDE3-8F75-42D5-487B370D20D0}"/>
              </a:ext>
            </a:extLst>
          </p:cNvPr>
          <p:cNvSpPr>
            <a:spLocks noGrp="1"/>
          </p:cNvSpPr>
          <p:nvPr>
            <p:ph type="title"/>
          </p:nvPr>
        </p:nvSpPr>
        <p:spPr>
          <a:xfrm>
            <a:off x="635000" y="634029"/>
            <a:ext cx="10921640" cy="1314698"/>
          </a:xfrm>
        </p:spPr>
        <p:txBody>
          <a:bodyPr anchor="ctr">
            <a:normAutofit/>
          </a:bodyPr>
          <a:lstStyle/>
          <a:p>
            <a:pPr algn="ctr"/>
            <a:r>
              <a:rPr lang="en-GB" sz="7200"/>
              <a:t>Topic</a:t>
            </a:r>
          </a:p>
        </p:txBody>
      </p:sp>
      <p:sp>
        <p:nvSpPr>
          <p:cNvPr id="11" name="Rectangle 10">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sX0" fmla="*/ 0 w 10900219"/>
              <a:gd name="csY0" fmla="*/ 0 h 18288"/>
              <a:gd name="csX1" fmla="*/ 463259 w 10900219"/>
              <a:gd name="csY1" fmla="*/ 0 h 18288"/>
              <a:gd name="csX2" fmla="*/ 1144523 w 10900219"/>
              <a:gd name="csY2" fmla="*/ 0 h 18288"/>
              <a:gd name="csX3" fmla="*/ 1934789 w 10900219"/>
              <a:gd name="csY3" fmla="*/ 0 h 18288"/>
              <a:gd name="csX4" fmla="*/ 2289046 w 10900219"/>
              <a:gd name="csY4" fmla="*/ 0 h 18288"/>
              <a:gd name="csX5" fmla="*/ 2643303 w 10900219"/>
              <a:gd name="csY5" fmla="*/ 0 h 18288"/>
              <a:gd name="csX6" fmla="*/ 3542571 w 10900219"/>
              <a:gd name="csY6" fmla="*/ 0 h 18288"/>
              <a:gd name="csX7" fmla="*/ 4223835 w 10900219"/>
              <a:gd name="csY7" fmla="*/ 0 h 18288"/>
              <a:gd name="csX8" fmla="*/ 4578092 w 10900219"/>
              <a:gd name="csY8" fmla="*/ 0 h 18288"/>
              <a:gd name="csX9" fmla="*/ 5259356 w 10900219"/>
              <a:gd name="csY9" fmla="*/ 0 h 18288"/>
              <a:gd name="csX10" fmla="*/ 6158624 w 10900219"/>
              <a:gd name="csY10" fmla="*/ 0 h 18288"/>
              <a:gd name="csX11" fmla="*/ 6730885 w 10900219"/>
              <a:gd name="csY11" fmla="*/ 0 h 18288"/>
              <a:gd name="csX12" fmla="*/ 7303147 w 10900219"/>
              <a:gd name="csY12" fmla="*/ 0 h 18288"/>
              <a:gd name="csX13" fmla="*/ 7984410 w 10900219"/>
              <a:gd name="csY13" fmla="*/ 0 h 18288"/>
              <a:gd name="csX14" fmla="*/ 8774676 w 10900219"/>
              <a:gd name="csY14" fmla="*/ 0 h 18288"/>
              <a:gd name="csX15" fmla="*/ 9564942 w 10900219"/>
              <a:gd name="csY15" fmla="*/ 0 h 18288"/>
              <a:gd name="csX16" fmla="*/ 10900219 w 10900219"/>
              <a:gd name="csY16" fmla="*/ 0 h 18288"/>
              <a:gd name="csX17" fmla="*/ 10900219 w 10900219"/>
              <a:gd name="csY17" fmla="*/ 18288 h 18288"/>
              <a:gd name="csX18" fmla="*/ 10436960 w 10900219"/>
              <a:gd name="csY18" fmla="*/ 18288 h 18288"/>
              <a:gd name="csX19" fmla="*/ 9537692 w 10900219"/>
              <a:gd name="csY19" fmla="*/ 18288 h 18288"/>
              <a:gd name="csX20" fmla="*/ 8856428 w 10900219"/>
              <a:gd name="csY20" fmla="*/ 18288 h 18288"/>
              <a:gd name="csX21" fmla="*/ 8502171 w 10900219"/>
              <a:gd name="csY21" fmla="*/ 18288 h 18288"/>
              <a:gd name="csX22" fmla="*/ 7820907 w 10900219"/>
              <a:gd name="csY22" fmla="*/ 18288 h 18288"/>
              <a:gd name="csX23" fmla="*/ 7248646 w 10900219"/>
              <a:gd name="csY23" fmla="*/ 18288 h 18288"/>
              <a:gd name="csX24" fmla="*/ 6676384 w 10900219"/>
              <a:gd name="csY24" fmla="*/ 18288 h 18288"/>
              <a:gd name="csX25" fmla="*/ 6104123 w 10900219"/>
              <a:gd name="csY25" fmla="*/ 18288 h 18288"/>
              <a:gd name="csX26" fmla="*/ 5531861 w 10900219"/>
              <a:gd name="csY26" fmla="*/ 18288 h 18288"/>
              <a:gd name="csX27" fmla="*/ 4741595 w 10900219"/>
              <a:gd name="csY27" fmla="*/ 18288 h 18288"/>
              <a:gd name="csX28" fmla="*/ 4060332 w 10900219"/>
              <a:gd name="csY28" fmla="*/ 18288 h 18288"/>
              <a:gd name="csX29" fmla="*/ 3706074 w 10900219"/>
              <a:gd name="csY29" fmla="*/ 18288 h 18288"/>
              <a:gd name="csX30" fmla="*/ 3133813 w 10900219"/>
              <a:gd name="csY30" fmla="*/ 18288 h 18288"/>
              <a:gd name="csX31" fmla="*/ 2343547 w 10900219"/>
              <a:gd name="csY31" fmla="*/ 18288 h 18288"/>
              <a:gd name="csX32" fmla="*/ 1880288 w 10900219"/>
              <a:gd name="csY32" fmla="*/ 18288 h 18288"/>
              <a:gd name="csX33" fmla="*/ 981020 w 10900219"/>
              <a:gd name="csY33" fmla="*/ 18288 h 18288"/>
              <a:gd name="csX34" fmla="*/ 0 w 10900219"/>
              <a:gd name="csY34" fmla="*/ 18288 h 18288"/>
              <a:gd name="csX35" fmla="*/ 0 w 10900219"/>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51E9CA2-1D2C-CE62-6F94-828D2C79F094}"/>
              </a:ext>
            </a:extLst>
          </p:cNvPr>
          <p:cNvGraphicFramePr>
            <a:graphicFrameLocks noGrp="1"/>
          </p:cNvGraphicFramePr>
          <p:nvPr>
            <p:ph idx="1"/>
            <p:extLst>
              <p:ext uri="{D42A27DB-BD31-4B8C-83A1-F6EECF244321}">
                <p14:modId xmlns:p14="http://schemas.microsoft.com/office/powerpoint/2010/main" val="4011484383"/>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Slide 3">
            <a:hlinkClick r:id="" action="ppaction://media"/>
            <a:extLst>
              <a:ext uri="{FF2B5EF4-FFF2-40B4-BE49-F238E27FC236}">
                <a16:creationId xmlns:a16="http://schemas.microsoft.com/office/drawing/2014/main" id="{9211F888-FC85-4BEB-96B8-A06C141A03D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134" y="6284038"/>
            <a:ext cx="406400" cy="406400"/>
          </a:xfrm>
          <a:prstGeom prst="rect">
            <a:avLst/>
          </a:prstGeom>
        </p:spPr>
      </p:pic>
    </p:spTree>
    <p:extLst>
      <p:ext uri="{BB962C8B-B14F-4D97-AF65-F5344CB8AC3E}">
        <p14:creationId xmlns:p14="http://schemas.microsoft.com/office/powerpoint/2010/main" val="417807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75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240DC18-775A-7EBD-5FA6-1D3AA303582D}"/>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D88D31-1BFC-7469-6DA8-242CC6450862}"/>
              </a:ext>
            </a:extLst>
          </p:cNvPr>
          <p:cNvSpPr>
            <a:spLocks noGrp="1"/>
          </p:cNvSpPr>
          <p:nvPr>
            <p:ph type="title"/>
          </p:nvPr>
        </p:nvSpPr>
        <p:spPr>
          <a:xfrm>
            <a:off x="630936" y="640080"/>
            <a:ext cx="4818888" cy="1481328"/>
          </a:xfrm>
        </p:spPr>
        <p:txBody>
          <a:bodyPr anchor="b">
            <a:normAutofit/>
          </a:bodyPr>
          <a:lstStyle/>
          <a:p>
            <a:pPr>
              <a:lnSpc>
                <a:spcPct val="90000"/>
              </a:lnSpc>
            </a:pPr>
            <a:r>
              <a:rPr lang="en-GB" sz="3500" dirty="0"/>
              <a:t>Ontological &amp; Epistemological Basis</a:t>
            </a:r>
          </a:p>
        </p:txBody>
      </p:sp>
      <p:sp>
        <p:nvSpPr>
          <p:cNvPr id="1033"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sX0" fmla="*/ 0 w 4114800"/>
              <a:gd name="csY0" fmla="*/ 0 h 18288"/>
              <a:gd name="csX1" fmla="*/ 768096 w 4114800"/>
              <a:gd name="csY1" fmla="*/ 0 h 18288"/>
              <a:gd name="csX2" fmla="*/ 1495044 w 4114800"/>
              <a:gd name="csY2" fmla="*/ 0 h 18288"/>
              <a:gd name="csX3" fmla="*/ 2221992 w 4114800"/>
              <a:gd name="csY3" fmla="*/ 0 h 18288"/>
              <a:gd name="csX4" fmla="*/ 2784348 w 4114800"/>
              <a:gd name="csY4" fmla="*/ 0 h 18288"/>
              <a:gd name="csX5" fmla="*/ 3387852 w 4114800"/>
              <a:gd name="csY5" fmla="*/ 0 h 18288"/>
              <a:gd name="csX6" fmla="*/ 4114800 w 4114800"/>
              <a:gd name="csY6" fmla="*/ 0 h 18288"/>
              <a:gd name="csX7" fmla="*/ 4114800 w 4114800"/>
              <a:gd name="csY7" fmla="*/ 18288 h 18288"/>
              <a:gd name="csX8" fmla="*/ 3429000 w 4114800"/>
              <a:gd name="csY8" fmla="*/ 18288 h 18288"/>
              <a:gd name="csX9" fmla="*/ 2866644 w 4114800"/>
              <a:gd name="csY9" fmla="*/ 18288 h 18288"/>
              <a:gd name="csX10" fmla="*/ 2304288 w 4114800"/>
              <a:gd name="csY10" fmla="*/ 18288 h 18288"/>
              <a:gd name="csX11" fmla="*/ 1577340 w 4114800"/>
              <a:gd name="csY11" fmla="*/ 18288 h 18288"/>
              <a:gd name="csX12" fmla="*/ 973836 w 4114800"/>
              <a:gd name="csY12" fmla="*/ 18288 h 18288"/>
              <a:gd name="csX13" fmla="*/ 0 w 4114800"/>
              <a:gd name="csY13" fmla="*/ 18288 h 18288"/>
              <a:gd name="csX14" fmla="*/ 0 w 4114800"/>
              <a:gd name="csY1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69A8FF"/>
          </a:solidFill>
          <a:ln w="38100" cap="rnd">
            <a:solidFill>
              <a:srgbClr val="69A8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EA172E-0D2F-1CCE-D043-F02D8CBB08F3}"/>
              </a:ext>
            </a:extLst>
          </p:cNvPr>
          <p:cNvSpPr>
            <a:spLocks noGrp="1"/>
          </p:cNvSpPr>
          <p:nvPr>
            <p:ph idx="1"/>
          </p:nvPr>
        </p:nvSpPr>
        <p:spPr>
          <a:xfrm>
            <a:off x="630936" y="2660904"/>
            <a:ext cx="4818888" cy="3547872"/>
          </a:xfrm>
        </p:spPr>
        <p:txBody>
          <a:bodyPr anchor="t">
            <a:normAutofit fontScale="85000" lnSpcReduction="10000"/>
          </a:bodyPr>
          <a:lstStyle/>
          <a:p>
            <a:pPr>
              <a:lnSpc>
                <a:spcPct val="100000"/>
              </a:lnSpc>
            </a:pPr>
            <a:r>
              <a:rPr lang="en-GB" sz="2400" dirty="0"/>
              <a:t>Research design – qualitative data collection of opinions which implements quantitative (statistical) methods of data collection.</a:t>
            </a:r>
          </a:p>
          <a:p>
            <a:pPr>
              <a:lnSpc>
                <a:spcPct val="100000"/>
              </a:lnSpc>
            </a:pPr>
            <a:r>
              <a:rPr lang="en-GB" sz="2400" dirty="0"/>
              <a:t>Methodology – content analysis in clusters through datasets of transcribed textual statements from data mining social media platforms to identify topics which allow sentiment analysis of statements for graphical representation of related opinions on the Building Safety Act. </a:t>
            </a:r>
          </a:p>
          <a:p>
            <a:pPr>
              <a:lnSpc>
                <a:spcPct val="100000"/>
              </a:lnSpc>
            </a:pPr>
            <a:r>
              <a:rPr lang="en-GB" sz="2400" dirty="0"/>
              <a:t>Language – scientific, methodical, measurable but with little consideration to analyse context given it is drawn from a random sample within the public who are deemed to be construction professionals i.e., to understand who has presented these views and why they are relevant in the context of the BSA.</a:t>
            </a:r>
          </a:p>
        </p:txBody>
      </p:sp>
      <mc:AlternateContent xmlns:mc="http://schemas.openxmlformats.org/markup-compatibility/2006" xmlns:p14="http://schemas.microsoft.com/office/powerpoint/2010/main">
        <mc:Choice Requires="p14">
          <p:contentPart p14:bwMode="auto" r:id="rId5">
            <p14:nvContentPartPr>
              <p14:cNvPr id="1035" name="Ink 1034">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xmlns="">
          <p:pic>
            <p:nvPicPr>
              <p:cNvPr id="1035" name="Ink 1034">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6"/>
              <a:stretch>
                <a:fillRect/>
              </a:stretch>
            </p:blipFill>
            <p:spPr>
              <a:xfrm>
                <a:off x="5737403" y="1956150"/>
                <a:ext cx="36000" cy="32709"/>
              </a:xfrm>
              <a:prstGeom prst="rect">
                <a:avLst/>
              </a:prstGeom>
            </p:spPr>
          </p:pic>
        </mc:Fallback>
      </mc:AlternateContent>
      <p:pic>
        <p:nvPicPr>
          <p:cNvPr id="1026" name="Picture 2">
            <a:extLst>
              <a:ext uri="{FF2B5EF4-FFF2-40B4-BE49-F238E27FC236}">
                <a16:creationId xmlns:a16="http://schemas.microsoft.com/office/drawing/2014/main" id="{BDC3F93C-246C-87FE-F85C-2F1C0353F7F2}"/>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9048" y="1170352"/>
            <a:ext cx="5458968" cy="451729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DEE80146-A45D-4D77-49F3-D8071F69BB6A}"/>
              </a:ext>
            </a:extLst>
          </p:cNvPr>
          <p:cNvSpPr txBox="1">
            <a:spLocks/>
          </p:cNvSpPr>
          <p:nvPr/>
        </p:nvSpPr>
        <p:spPr>
          <a:xfrm>
            <a:off x="6096000" y="5728447"/>
            <a:ext cx="4818888" cy="480329"/>
          </a:xfrm>
          <a:prstGeom prst="rect">
            <a:avLst/>
          </a:prstGeom>
        </p:spPr>
        <p:txBody>
          <a:bodyPr vert="horz" lIns="91440" tIns="45720" rIns="91440" bIns="45720" rtlCol="0" anchor="t">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dirty="0"/>
              <a:t>Figure 1. Research Methodology (</a:t>
            </a:r>
            <a:r>
              <a:rPr lang="en-GB" sz="2400" dirty="0" err="1"/>
              <a:t>Yamusa</a:t>
            </a:r>
            <a:r>
              <a:rPr lang="en-GB" sz="2400" dirty="0"/>
              <a:t> et. al, 2025)</a:t>
            </a:r>
          </a:p>
        </p:txBody>
      </p:sp>
      <p:pic>
        <p:nvPicPr>
          <p:cNvPr id="5" name="Slide 4">
            <a:hlinkClick r:id="" action="ppaction://media"/>
            <a:extLst>
              <a:ext uri="{FF2B5EF4-FFF2-40B4-BE49-F238E27FC236}">
                <a16:creationId xmlns:a16="http://schemas.microsoft.com/office/drawing/2014/main" id="{4909C674-DC90-541C-2D62-B851C88839CD}"/>
              </a:ext>
            </a:extLst>
          </p:cNvPr>
          <p:cNvPicPr>
            <a:picLocks noChangeAspect="1"/>
          </p:cNvPicPr>
          <p:nvPr>
            <a:audioFile r:link="rId1"/>
            <p:extLst>
              <p:ext uri="{DAA4B4D4-6D71-4841-9C94-3DE7FCFB9230}">
                <p14:media xmlns:p14="http://schemas.microsoft.com/office/powerpoint/2010/main" r:embed="rId2">
                  <p14:trim end="20823.0952"/>
                </p14:media>
              </p:ext>
            </p:extLst>
          </p:nvPr>
        </p:nvPicPr>
        <p:blipFill>
          <a:blip r:embed="rId8"/>
          <a:stretch>
            <a:fillRect/>
          </a:stretch>
        </p:blipFill>
        <p:spPr>
          <a:xfrm>
            <a:off x="11354816" y="6208776"/>
            <a:ext cx="406400" cy="406400"/>
          </a:xfrm>
          <a:prstGeom prst="rect">
            <a:avLst/>
          </a:prstGeom>
        </p:spPr>
      </p:pic>
    </p:spTree>
    <p:extLst>
      <p:ext uri="{BB962C8B-B14F-4D97-AF65-F5344CB8AC3E}">
        <p14:creationId xmlns:p14="http://schemas.microsoft.com/office/powerpoint/2010/main" val="3242822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96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E3FA8E4-164B-917F-E7CD-A65B1BA81AEF}"/>
            </a:ext>
          </a:extLst>
        </p:cNvPr>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F8FC28-B24B-4E0D-0056-7BDC3A5C7DBF}"/>
              </a:ext>
            </a:extLst>
          </p:cNvPr>
          <p:cNvSpPr>
            <a:spLocks noGrp="1"/>
          </p:cNvSpPr>
          <p:nvPr>
            <p:ph type="title"/>
          </p:nvPr>
        </p:nvSpPr>
        <p:spPr>
          <a:xfrm>
            <a:off x="630936" y="640080"/>
            <a:ext cx="4818888" cy="1481328"/>
          </a:xfrm>
        </p:spPr>
        <p:txBody>
          <a:bodyPr anchor="b">
            <a:normAutofit/>
          </a:bodyPr>
          <a:lstStyle/>
          <a:p>
            <a:pPr>
              <a:lnSpc>
                <a:spcPct val="90000"/>
              </a:lnSpc>
            </a:pPr>
            <a:r>
              <a:rPr lang="en-GB" sz="3500" dirty="0"/>
              <a:t>Ontological &amp; Epistemological Basis</a:t>
            </a:r>
          </a:p>
        </p:txBody>
      </p:sp>
      <p:sp>
        <p:nvSpPr>
          <p:cNvPr id="1044"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2386584"/>
            <a:ext cx="4114800" cy="18288"/>
          </a:xfrm>
          <a:custGeom>
            <a:avLst/>
            <a:gdLst>
              <a:gd name="csX0" fmla="*/ 0 w 4114800"/>
              <a:gd name="csY0" fmla="*/ 0 h 18288"/>
              <a:gd name="csX1" fmla="*/ 768096 w 4114800"/>
              <a:gd name="csY1" fmla="*/ 0 h 18288"/>
              <a:gd name="csX2" fmla="*/ 1495044 w 4114800"/>
              <a:gd name="csY2" fmla="*/ 0 h 18288"/>
              <a:gd name="csX3" fmla="*/ 2221992 w 4114800"/>
              <a:gd name="csY3" fmla="*/ 0 h 18288"/>
              <a:gd name="csX4" fmla="*/ 2784348 w 4114800"/>
              <a:gd name="csY4" fmla="*/ 0 h 18288"/>
              <a:gd name="csX5" fmla="*/ 3387852 w 4114800"/>
              <a:gd name="csY5" fmla="*/ 0 h 18288"/>
              <a:gd name="csX6" fmla="*/ 4114800 w 4114800"/>
              <a:gd name="csY6" fmla="*/ 0 h 18288"/>
              <a:gd name="csX7" fmla="*/ 4114800 w 4114800"/>
              <a:gd name="csY7" fmla="*/ 18288 h 18288"/>
              <a:gd name="csX8" fmla="*/ 3429000 w 4114800"/>
              <a:gd name="csY8" fmla="*/ 18288 h 18288"/>
              <a:gd name="csX9" fmla="*/ 2866644 w 4114800"/>
              <a:gd name="csY9" fmla="*/ 18288 h 18288"/>
              <a:gd name="csX10" fmla="*/ 2304288 w 4114800"/>
              <a:gd name="csY10" fmla="*/ 18288 h 18288"/>
              <a:gd name="csX11" fmla="*/ 1577340 w 4114800"/>
              <a:gd name="csY11" fmla="*/ 18288 h 18288"/>
              <a:gd name="csX12" fmla="*/ 973836 w 4114800"/>
              <a:gd name="csY12" fmla="*/ 18288 h 18288"/>
              <a:gd name="csX13" fmla="*/ 0 w 4114800"/>
              <a:gd name="csY13" fmla="*/ 18288 h 18288"/>
              <a:gd name="csX14" fmla="*/ 0 w 4114800"/>
              <a:gd name="csY1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chemeClr val="accent1"/>
          </a:solidFill>
          <a:ln w="38100" cap="rnd">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95A4B5-54B6-D972-FDED-CC0854ADE889}"/>
              </a:ext>
            </a:extLst>
          </p:cNvPr>
          <p:cNvSpPr>
            <a:spLocks noGrp="1"/>
          </p:cNvSpPr>
          <p:nvPr>
            <p:ph idx="1"/>
          </p:nvPr>
        </p:nvSpPr>
        <p:spPr>
          <a:xfrm>
            <a:off x="630936" y="2660904"/>
            <a:ext cx="4818888" cy="3547872"/>
          </a:xfrm>
        </p:spPr>
        <p:txBody>
          <a:bodyPr anchor="t">
            <a:normAutofit/>
          </a:bodyPr>
          <a:lstStyle/>
          <a:p>
            <a:pPr>
              <a:lnSpc>
                <a:spcPct val="100000"/>
              </a:lnSpc>
            </a:pPr>
            <a:r>
              <a:rPr lang="en-GB" sz="1800" dirty="0"/>
              <a:t>Ontology = Relativist</a:t>
            </a:r>
          </a:p>
          <a:p>
            <a:pPr>
              <a:lnSpc>
                <a:spcPct val="100000"/>
              </a:lnSpc>
            </a:pPr>
            <a:r>
              <a:rPr lang="en-GB" sz="1800" dirty="0"/>
              <a:t>Epistemology = Objective</a:t>
            </a:r>
          </a:p>
          <a:p>
            <a:pPr>
              <a:lnSpc>
                <a:spcPct val="100000"/>
              </a:lnSpc>
            </a:pPr>
            <a:r>
              <a:rPr lang="en-GB" sz="1800" dirty="0"/>
              <a:t>Justification – Although the individuals represent themselves in a methodical and scientific manner with a broad contextual application of their findings, there is context to their findings in that they have studied, reviewed and decided what sentiments made constitute a positive, neutral, and negative reaction to the building safety act. This stance is supported and recognised through the studies by Taylor (2013) encircling the works of Dewey and Whitehead which characterise this on the </a:t>
            </a:r>
            <a:r>
              <a:rPr lang="en-GB" sz="1800" i="1" dirty="0"/>
              <a:t>“ontology of events and relations rather than substances and discrete properties”. </a:t>
            </a:r>
          </a:p>
        </p:txBody>
      </p:sp>
      <mc:AlternateContent xmlns:mc="http://schemas.openxmlformats.org/markup-compatibility/2006" xmlns:p14="http://schemas.microsoft.com/office/powerpoint/2010/main">
        <mc:Choice Requires="p14">
          <p:contentPart p14:bwMode="auto" r:id="rId5">
            <p14:nvContentPartPr>
              <p14:cNvPr id="1046" name="Ink 1045">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xmlns="">
          <p:pic>
            <p:nvPicPr>
              <p:cNvPr id="1046" name="Ink 1045">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6"/>
              <a:stretch>
                <a:fillRect/>
              </a:stretch>
            </p:blipFill>
            <p:spPr>
              <a:xfrm>
                <a:off x="5737403" y="1956150"/>
                <a:ext cx="36000" cy="32709"/>
              </a:xfrm>
              <a:prstGeom prst="rect">
                <a:avLst/>
              </a:prstGeom>
            </p:spPr>
          </p:pic>
        </mc:Fallback>
      </mc:AlternateContent>
      <p:pic>
        <p:nvPicPr>
          <p:cNvPr id="1039" name="Graphic 1038" descr="Head with Gears">
            <a:extLst>
              <a:ext uri="{FF2B5EF4-FFF2-40B4-BE49-F238E27FC236}">
                <a16:creationId xmlns:a16="http://schemas.microsoft.com/office/drawing/2014/main" id="{5519BCB6-7C57-DFD0-9646-D67A5038C8B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099048" y="699516"/>
            <a:ext cx="5458968" cy="5458968"/>
          </a:xfrm>
          <a:prstGeom prst="rect">
            <a:avLst/>
          </a:prstGeom>
        </p:spPr>
      </p:pic>
      <p:pic>
        <p:nvPicPr>
          <p:cNvPr id="4" name="Recorded Sound">
            <a:hlinkClick r:id="" action="ppaction://media"/>
            <a:extLst>
              <a:ext uri="{FF2B5EF4-FFF2-40B4-BE49-F238E27FC236}">
                <a16:creationId xmlns:a16="http://schemas.microsoft.com/office/drawing/2014/main" id="{83326EE7-1493-65ED-3B6B-6ED0BF85CB5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54816" y="6175361"/>
            <a:ext cx="406400" cy="406400"/>
          </a:xfrm>
          <a:prstGeom prst="rect">
            <a:avLst/>
          </a:prstGeom>
        </p:spPr>
      </p:pic>
    </p:spTree>
    <p:extLst>
      <p:ext uri="{BB962C8B-B14F-4D97-AF65-F5344CB8AC3E}">
        <p14:creationId xmlns:p14="http://schemas.microsoft.com/office/powerpoint/2010/main" val="226308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6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8042B1D-55AD-00FF-CE5E-5812CBA169FD}"/>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44AC6D-C05A-564B-8967-D7D814FD66AC}"/>
              </a:ext>
            </a:extLst>
          </p:cNvPr>
          <p:cNvSpPr>
            <a:spLocks noGrp="1"/>
          </p:cNvSpPr>
          <p:nvPr>
            <p:ph type="title"/>
          </p:nvPr>
        </p:nvSpPr>
        <p:spPr>
          <a:xfrm>
            <a:off x="635000" y="634029"/>
            <a:ext cx="10921640" cy="1314698"/>
          </a:xfrm>
        </p:spPr>
        <p:txBody>
          <a:bodyPr anchor="ctr">
            <a:normAutofit/>
          </a:bodyPr>
          <a:lstStyle/>
          <a:p>
            <a:pPr algn="ctr"/>
            <a:r>
              <a:rPr lang="en-GB" sz="7200"/>
              <a:t>Key Findings</a:t>
            </a:r>
          </a:p>
        </p:txBody>
      </p:sp>
      <p:sp>
        <p:nvSpPr>
          <p:cNvPr id="11" name="Rectangle 10">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sX0" fmla="*/ 0 w 10900219"/>
              <a:gd name="csY0" fmla="*/ 0 h 18288"/>
              <a:gd name="csX1" fmla="*/ 463259 w 10900219"/>
              <a:gd name="csY1" fmla="*/ 0 h 18288"/>
              <a:gd name="csX2" fmla="*/ 1144523 w 10900219"/>
              <a:gd name="csY2" fmla="*/ 0 h 18288"/>
              <a:gd name="csX3" fmla="*/ 1934789 w 10900219"/>
              <a:gd name="csY3" fmla="*/ 0 h 18288"/>
              <a:gd name="csX4" fmla="*/ 2289046 w 10900219"/>
              <a:gd name="csY4" fmla="*/ 0 h 18288"/>
              <a:gd name="csX5" fmla="*/ 2643303 w 10900219"/>
              <a:gd name="csY5" fmla="*/ 0 h 18288"/>
              <a:gd name="csX6" fmla="*/ 3542571 w 10900219"/>
              <a:gd name="csY6" fmla="*/ 0 h 18288"/>
              <a:gd name="csX7" fmla="*/ 4223835 w 10900219"/>
              <a:gd name="csY7" fmla="*/ 0 h 18288"/>
              <a:gd name="csX8" fmla="*/ 4578092 w 10900219"/>
              <a:gd name="csY8" fmla="*/ 0 h 18288"/>
              <a:gd name="csX9" fmla="*/ 5259356 w 10900219"/>
              <a:gd name="csY9" fmla="*/ 0 h 18288"/>
              <a:gd name="csX10" fmla="*/ 6158624 w 10900219"/>
              <a:gd name="csY10" fmla="*/ 0 h 18288"/>
              <a:gd name="csX11" fmla="*/ 6730885 w 10900219"/>
              <a:gd name="csY11" fmla="*/ 0 h 18288"/>
              <a:gd name="csX12" fmla="*/ 7303147 w 10900219"/>
              <a:gd name="csY12" fmla="*/ 0 h 18288"/>
              <a:gd name="csX13" fmla="*/ 7984410 w 10900219"/>
              <a:gd name="csY13" fmla="*/ 0 h 18288"/>
              <a:gd name="csX14" fmla="*/ 8774676 w 10900219"/>
              <a:gd name="csY14" fmla="*/ 0 h 18288"/>
              <a:gd name="csX15" fmla="*/ 9564942 w 10900219"/>
              <a:gd name="csY15" fmla="*/ 0 h 18288"/>
              <a:gd name="csX16" fmla="*/ 10900219 w 10900219"/>
              <a:gd name="csY16" fmla="*/ 0 h 18288"/>
              <a:gd name="csX17" fmla="*/ 10900219 w 10900219"/>
              <a:gd name="csY17" fmla="*/ 18288 h 18288"/>
              <a:gd name="csX18" fmla="*/ 10436960 w 10900219"/>
              <a:gd name="csY18" fmla="*/ 18288 h 18288"/>
              <a:gd name="csX19" fmla="*/ 9537692 w 10900219"/>
              <a:gd name="csY19" fmla="*/ 18288 h 18288"/>
              <a:gd name="csX20" fmla="*/ 8856428 w 10900219"/>
              <a:gd name="csY20" fmla="*/ 18288 h 18288"/>
              <a:gd name="csX21" fmla="*/ 8502171 w 10900219"/>
              <a:gd name="csY21" fmla="*/ 18288 h 18288"/>
              <a:gd name="csX22" fmla="*/ 7820907 w 10900219"/>
              <a:gd name="csY22" fmla="*/ 18288 h 18288"/>
              <a:gd name="csX23" fmla="*/ 7248646 w 10900219"/>
              <a:gd name="csY23" fmla="*/ 18288 h 18288"/>
              <a:gd name="csX24" fmla="*/ 6676384 w 10900219"/>
              <a:gd name="csY24" fmla="*/ 18288 h 18288"/>
              <a:gd name="csX25" fmla="*/ 6104123 w 10900219"/>
              <a:gd name="csY25" fmla="*/ 18288 h 18288"/>
              <a:gd name="csX26" fmla="*/ 5531861 w 10900219"/>
              <a:gd name="csY26" fmla="*/ 18288 h 18288"/>
              <a:gd name="csX27" fmla="*/ 4741595 w 10900219"/>
              <a:gd name="csY27" fmla="*/ 18288 h 18288"/>
              <a:gd name="csX28" fmla="*/ 4060332 w 10900219"/>
              <a:gd name="csY28" fmla="*/ 18288 h 18288"/>
              <a:gd name="csX29" fmla="*/ 3706074 w 10900219"/>
              <a:gd name="csY29" fmla="*/ 18288 h 18288"/>
              <a:gd name="csX30" fmla="*/ 3133813 w 10900219"/>
              <a:gd name="csY30" fmla="*/ 18288 h 18288"/>
              <a:gd name="csX31" fmla="*/ 2343547 w 10900219"/>
              <a:gd name="csY31" fmla="*/ 18288 h 18288"/>
              <a:gd name="csX32" fmla="*/ 1880288 w 10900219"/>
              <a:gd name="csY32" fmla="*/ 18288 h 18288"/>
              <a:gd name="csX33" fmla="*/ 981020 w 10900219"/>
              <a:gd name="csY33" fmla="*/ 18288 h 18288"/>
              <a:gd name="csX34" fmla="*/ 0 w 10900219"/>
              <a:gd name="csY34" fmla="*/ 18288 h 18288"/>
              <a:gd name="csX35" fmla="*/ 0 w 10900219"/>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2AD052F-423B-BA90-B1B8-A29272F900CC}"/>
              </a:ext>
            </a:extLst>
          </p:cNvPr>
          <p:cNvGraphicFramePr>
            <a:graphicFrameLocks noGrp="1"/>
          </p:cNvGraphicFramePr>
          <p:nvPr>
            <p:ph idx="1"/>
            <p:extLst>
              <p:ext uri="{D42A27DB-BD31-4B8C-83A1-F6EECF244321}">
                <p14:modId xmlns:p14="http://schemas.microsoft.com/office/powerpoint/2010/main" val="4108749848"/>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Slide 6">
            <a:hlinkClick r:id="" action="ppaction://media"/>
            <a:extLst>
              <a:ext uri="{FF2B5EF4-FFF2-40B4-BE49-F238E27FC236}">
                <a16:creationId xmlns:a16="http://schemas.microsoft.com/office/drawing/2014/main" id="{A700C98E-6B07-E6C8-E941-CFB87531FFB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48516" y="6284038"/>
            <a:ext cx="406400" cy="406400"/>
          </a:xfrm>
          <a:prstGeom prst="rect">
            <a:avLst/>
          </a:prstGeom>
        </p:spPr>
      </p:pic>
    </p:spTree>
    <p:extLst>
      <p:ext uri="{BB962C8B-B14F-4D97-AF65-F5344CB8AC3E}">
        <p14:creationId xmlns:p14="http://schemas.microsoft.com/office/powerpoint/2010/main" val="107427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3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7844F3F-2D4B-3542-752E-1C7B664E0507}"/>
            </a:ext>
          </a:extLst>
        </p:cNvPr>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2B213E-71C3-AE68-D3BF-C37A64AAF570}"/>
              </a:ext>
            </a:extLst>
          </p:cNvPr>
          <p:cNvSpPr>
            <a:spLocks noGrp="1"/>
          </p:cNvSpPr>
          <p:nvPr>
            <p:ph type="title"/>
          </p:nvPr>
        </p:nvSpPr>
        <p:spPr>
          <a:xfrm>
            <a:off x="635000" y="634029"/>
            <a:ext cx="10921640" cy="1314698"/>
          </a:xfrm>
        </p:spPr>
        <p:txBody>
          <a:bodyPr anchor="ctr">
            <a:normAutofit/>
          </a:bodyPr>
          <a:lstStyle/>
          <a:p>
            <a:pPr algn="ctr">
              <a:lnSpc>
                <a:spcPct val="90000"/>
              </a:lnSpc>
            </a:pPr>
            <a:r>
              <a:rPr lang="en-GB" sz="5600"/>
              <a:t>Contribution to Research Area</a:t>
            </a:r>
          </a:p>
        </p:txBody>
      </p:sp>
      <p:sp>
        <p:nvSpPr>
          <p:cNvPr id="40" name="Rectangle 39">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sX0" fmla="*/ 0 w 10900219"/>
              <a:gd name="csY0" fmla="*/ 0 h 18288"/>
              <a:gd name="csX1" fmla="*/ 463259 w 10900219"/>
              <a:gd name="csY1" fmla="*/ 0 h 18288"/>
              <a:gd name="csX2" fmla="*/ 1144523 w 10900219"/>
              <a:gd name="csY2" fmla="*/ 0 h 18288"/>
              <a:gd name="csX3" fmla="*/ 1934789 w 10900219"/>
              <a:gd name="csY3" fmla="*/ 0 h 18288"/>
              <a:gd name="csX4" fmla="*/ 2289046 w 10900219"/>
              <a:gd name="csY4" fmla="*/ 0 h 18288"/>
              <a:gd name="csX5" fmla="*/ 2643303 w 10900219"/>
              <a:gd name="csY5" fmla="*/ 0 h 18288"/>
              <a:gd name="csX6" fmla="*/ 3542571 w 10900219"/>
              <a:gd name="csY6" fmla="*/ 0 h 18288"/>
              <a:gd name="csX7" fmla="*/ 4223835 w 10900219"/>
              <a:gd name="csY7" fmla="*/ 0 h 18288"/>
              <a:gd name="csX8" fmla="*/ 4578092 w 10900219"/>
              <a:gd name="csY8" fmla="*/ 0 h 18288"/>
              <a:gd name="csX9" fmla="*/ 5259356 w 10900219"/>
              <a:gd name="csY9" fmla="*/ 0 h 18288"/>
              <a:gd name="csX10" fmla="*/ 6158624 w 10900219"/>
              <a:gd name="csY10" fmla="*/ 0 h 18288"/>
              <a:gd name="csX11" fmla="*/ 6730885 w 10900219"/>
              <a:gd name="csY11" fmla="*/ 0 h 18288"/>
              <a:gd name="csX12" fmla="*/ 7303147 w 10900219"/>
              <a:gd name="csY12" fmla="*/ 0 h 18288"/>
              <a:gd name="csX13" fmla="*/ 7984410 w 10900219"/>
              <a:gd name="csY13" fmla="*/ 0 h 18288"/>
              <a:gd name="csX14" fmla="*/ 8774676 w 10900219"/>
              <a:gd name="csY14" fmla="*/ 0 h 18288"/>
              <a:gd name="csX15" fmla="*/ 9564942 w 10900219"/>
              <a:gd name="csY15" fmla="*/ 0 h 18288"/>
              <a:gd name="csX16" fmla="*/ 10900219 w 10900219"/>
              <a:gd name="csY16" fmla="*/ 0 h 18288"/>
              <a:gd name="csX17" fmla="*/ 10900219 w 10900219"/>
              <a:gd name="csY17" fmla="*/ 18288 h 18288"/>
              <a:gd name="csX18" fmla="*/ 10436960 w 10900219"/>
              <a:gd name="csY18" fmla="*/ 18288 h 18288"/>
              <a:gd name="csX19" fmla="*/ 9537692 w 10900219"/>
              <a:gd name="csY19" fmla="*/ 18288 h 18288"/>
              <a:gd name="csX20" fmla="*/ 8856428 w 10900219"/>
              <a:gd name="csY20" fmla="*/ 18288 h 18288"/>
              <a:gd name="csX21" fmla="*/ 8502171 w 10900219"/>
              <a:gd name="csY21" fmla="*/ 18288 h 18288"/>
              <a:gd name="csX22" fmla="*/ 7820907 w 10900219"/>
              <a:gd name="csY22" fmla="*/ 18288 h 18288"/>
              <a:gd name="csX23" fmla="*/ 7248646 w 10900219"/>
              <a:gd name="csY23" fmla="*/ 18288 h 18288"/>
              <a:gd name="csX24" fmla="*/ 6676384 w 10900219"/>
              <a:gd name="csY24" fmla="*/ 18288 h 18288"/>
              <a:gd name="csX25" fmla="*/ 6104123 w 10900219"/>
              <a:gd name="csY25" fmla="*/ 18288 h 18288"/>
              <a:gd name="csX26" fmla="*/ 5531861 w 10900219"/>
              <a:gd name="csY26" fmla="*/ 18288 h 18288"/>
              <a:gd name="csX27" fmla="*/ 4741595 w 10900219"/>
              <a:gd name="csY27" fmla="*/ 18288 h 18288"/>
              <a:gd name="csX28" fmla="*/ 4060332 w 10900219"/>
              <a:gd name="csY28" fmla="*/ 18288 h 18288"/>
              <a:gd name="csX29" fmla="*/ 3706074 w 10900219"/>
              <a:gd name="csY29" fmla="*/ 18288 h 18288"/>
              <a:gd name="csX30" fmla="*/ 3133813 w 10900219"/>
              <a:gd name="csY30" fmla="*/ 18288 h 18288"/>
              <a:gd name="csX31" fmla="*/ 2343547 w 10900219"/>
              <a:gd name="csY31" fmla="*/ 18288 h 18288"/>
              <a:gd name="csX32" fmla="*/ 1880288 w 10900219"/>
              <a:gd name="csY32" fmla="*/ 18288 h 18288"/>
              <a:gd name="csX33" fmla="*/ 981020 w 10900219"/>
              <a:gd name="csY33" fmla="*/ 18288 h 18288"/>
              <a:gd name="csX34" fmla="*/ 0 w 10900219"/>
              <a:gd name="csY34" fmla="*/ 18288 h 18288"/>
              <a:gd name="csX35" fmla="*/ 0 w 10900219"/>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4" name="Content Placeholder 2">
            <a:extLst>
              <a:ext uri="{FF2B5EF4-FFF2-40B4-BE49-F238E27FC236}">
                <a16:creationId xmlns:a16="http://schemas.microsoft.com/office/drawing/2014/main" id="{53EB4695-EFF6-5041-6EDF-10EE78912C12}"/>
              </a:ext>
            </a:extLst>
          </p:cNvPr>
          <p:cNvGraphicFramePr>
            <a:graphicFrameLocks noGrp="1"/>
          </p:cNvGraphicFramePr>
          <p:nvPr>
            <p:ph idx="1"/>
            <p:extLst>
              <p:ext uri="{D42A27DB-BD31-4B8C-83A1-F6EECF244321}">
                <p14:modId xmlns:p14="http://schemas.microsoft.com/office/powerpoint/2010/main" val="2576282107"/>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Slide 7">
            <a:hlinkClick r:id="" action="ppaction://media"/>
            <a:extLst>
              <a:ext uri="{FF2B5EF4-FFF2-40B4-BE49-F238E27FC236}">
                <a16:creationId xmlns:a16="http://schemas.microsoft.com/office/drawing/2014/main" id="{D313BE29-0FB9-E33F-4D6D-37DE048DC3F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48516" y="6276367"/>
            <a:ext cx="406400" cy="406400"/>
          </a:xfrm>
          <a:prstGeom prst="rect">
            <a:avLst/>
          </a:prstGeom>
        </p:spPr>
      </p:pic>
    </p:spTree>
    <p:extLst>
      <p:ext uri="{BB962C8B-B14F-4D97-AF65-F5344CB8AC3E}">
        <p14:creationId xmlns:p14="http://schemas.microsoft.com/office/powerpoint/2010/main" val="3861058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2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AE7CCB0-C151-4DF0-A17F-DF40934C5ACC}"/>
            </a:ext>
          </a:extLst>
        </p:cNvPr>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920BB-C3A2-EF91-6372-B502548C3092}"/>
              </a:ext>
            </a:extLst>
          </p:cNvPr>
          <p:cNvSpPr>
            <a:spLocks noGrp="1"/>
          </p:cNvSpPr>
          <p:nvPr>
            <p:ph type="title"/>
          </p:nvPr>
        </p:nvSpPr>
        <p:spPr>
          <a:xfrm>
            <a:off x="635000" y="634029"/>
            <a:ext cx="10921640" cy="1314698"/>
          </a:xfrm>
        </p:spPr>
        <p:txBody>
          <a:bodyPr anchor="ctr">
            <a:normAutofit/>
          </a:bodyPr>
          <a:lstStyle/>
          <a:p>
            <a:pPr algn="ctr"/>
            <a:r>
              <a:rPr lang="en-GB" sz="6700"/>
              <a:t>Limitations and Criticism</a:t>
            </a:r>
          </a:p>
        </p:txBody>
      </p:sp>
      <p:sp>
        <p:nvSpPr>
          <p:cNvPr id="31" name="Rectangle 30">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sX0" fmla="*/ 0 w 10900219"/>
              <a:gd name="csY0" fmla="*/ 0 h 18288"/>
              <a:gd name="csX1" fmla="*/ 463259 w 10900219"/>
              <a:gd name="csY1" fmla="*/ 0 h 18288"/>
              <a:gd name="csX2" fmla="*/ 1144523 w 10900219"/>
              <a:gd name="csY2" fmla="*/ 0 h 18288"/>
              <a:gd name="csX3" fmla="*/ 1934789 w 10900219"/>
              <a:gd name="csY3" fmla="*/ 0 h 18288"/>
              <a:gd name="csX4" fmla="*/ 2289046 w 10900219"/>
              <a:gd name="csY4" fmla="*/ 0 h 18288"/>
              <a:gd name="csX5" fmla="*/ 2643303 w 10900219"/>
              <a:gd name="csY5" fmla="*/ 0 h 18288"/>
              <a:gd name="csX6" fmla="*/ 3542571 w 10900219"/>
              <a:gd name="csY6" fmla="*/ 0 h 18288"/>
              <a:gd name="csX7" fmla="*/ 4223835 w 10900219"/>
              <a:gd name="csY7" fmla="*/ 0 h 18288"/>
              <a:gd name="csX8" fmla="*/ 4578092 w 10900219"/>
              <a:gd name="csY8" fmla="*/ 0 h 18288"/>
              <a:gd name="csX9" fmla="*/ 5259356 w 10900219"/>
              <a:gd name="csY9" fmla="*/ 0 h 18288"/>
              <a:gd name="csX10" fmla="*/ 6158624 w 10900219"/>
              <a:gd name="csY10" fmla="*/ 0 h 18288"/>
              <a:gd name="csX11" fmla="*/ 6730885 w 10900219"/>
              <a:gd name="csY11" fmla="*/ 0 h 18288"/>
              <a:gd name="csX12" fmla="*/ 7303147 w 10900219"/>
              <a:gd name="csY12" fmla="*/ 0 h 18288"/>
              <a:gd name="csX13" fmla="*/ 7984410 w 10900219"/>
              <a:gd name="csY13" fmla="*/ 0 h 18288"/>
              <a:gd name="csX14" fmla="*/ 8774676 w 10900219"/>
              <a:gd name="csY14" fmla="*/ 0 h 18288"/>
              <a:gd name="csX15" fmla="*/ 9564942 w 10900219"/>
              <a:gd name="csY15" fmla="*/ 0 h 18288"/>
              <a:gd name="csX16" fmla="*/ 10900219 w 10900219"/>
              <a:gd name="csY16" fmla="*/ 0 h 18288"/>
              <a:gd name="csX17" fmla="*/ 10900219 w 10900219"/>
              <a:gd name="csY17" fmla="*/ 18288 h 18288"/>
              <a:gd name="csX18" fmla="*/ 10436960 w 10900219"/>
              <a:gd name="csY18" fmla="*/ 18288 h 18288"/>
              <a:gd name="csX19" fmla="*/ 9537692 w 10900219"/>
              <a:gd name="csY19" fmla="*/ 18288 h 18288"/>
              <a:gd name="csX20" fmla="*/ 8856428 w 10900219"/>
              <a:gd name="csY20" fmla="*/ 18288 h 18288"/>
              <a:gd name="csX21" fmla="*/ 8502171 w 10900219"/>
              <a:gd name="csY21" fmla="*/ 18288 h 18288"/>
              <a:gd name="csX22" fmla="*/ 7820907 w 10900219"/>
              <a:gd name="csY22" fmla="*/ 18288 h 18288"/>
              <a:gd name="csX23" fmla="*/ 7248646 w 10900219"/>
              <a:gd name="csY23" fmla="*/ 18288 h 18288"/>
              <a:gd name="csX24" fmla="*/ 6676384 w 10900219"/>
              <a:gd name="csY24" fmla="*/ 18288 h 18288"/>
              <a:gd name="csX25" fmla="*/ 6104123 w 10900219"/>
              <a:gd name="csY25" fmla="*/ 18288 h 18288"/>
              <a:gd name="csX26" fmla="*/ 5531861 w 10900219"/>
              <a:gd name="csY26" fmla="*/ 18288 h 18288"/>
              <a:gd name="csX27" fmla="*/ 4741595 w 10900219"/>
              <a:gd name="csY27" fmla="*/ 18288 h 18288"/>
              <a:gd name="csX28" fmla="*/ 4060332 w 10900219"/>
              <a:gd name="csY28" fmla="*/ 18288 h 18288"/>
              <a:gd name="csX29" fmla="*/ 3706074 w 10900219"/>
              <a:gd name="csY29" fmla="*/ 18288 h 18288"/>
              <a:gd name="csX30" fmla="*/ 3133813 w 10900219"/>
              <a:gd name="csY30" fmla="*/ 18288 h 18288"/>
              <a:gd name="csX31" fmla="*/ 2343547 w 10900219"/>
              <a:gd name="csY31" fmla="*/ 18288 h 18288"/>
              <a:gd name="csX32" fmla="*/ 1880288 w 10900219"/>
              <a:gd name="csY32" fmla="*/ 18288 h 18288"/>
              <a:gd name="csX33" fmla="*/ 981020 w 10900219"/>
              <a:gd name="csY33" fmla="*/ 18288 h 18288"/>
              <a:gd name="csX34" fmla="*/ 0 w 10900219"/>
              <a:gd name="csY34" fmla="*/ 18288 h 18288"/>
              <a:gd name="csX35" fmla="*/ 0 w 10900219"/>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2" name="Content Placeholder 2">
            <a:extLst>
              <a:ext uri="{FF2B5EF4-FFF2-40B4-BE49-F238E27FC236}">
                <a16:creationId xmlns:a16="http://schemas.microsoft.com/office/drawing/2014/main" id="{545E4DB8-C6A5-5C3B-9A0B-4E5FC217093B}"/>
              </a:ext>
            </a:extLst>
          </p:cNvPr>
          <p:cNvGraphicFramePr>
            <a:graphicFrameLocks noGrp="1"/>
          </p:cNvGraphicFramePr>
          <p:nvPr>
            <p:ph idx="1"/>
            <p:extLst>
              <p:ext uri="{D42A27DB-BD31-4B8C-83A1-F6EECF244321}">
                <p14:modId xmlns:p14="http://schemas.microsoft.com/office/powerpoint/2010/main" val="1648362932"/>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Slide 8">
            <a:hlinkClick r:id="" action="ppaction://media"/>
            <a:extLst>
              <a:ext uri="{FF2B5EF4-FFF2-40B4-BE49-F238E27FC236}">
                <a16:creationId xmlns:a16="http://schemas.microsoft.com/office/drawing/2014/main" id="{977EC0A6-DFFF-75B5-1E6E-C1F375C4210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13504" y="6164619"/>
            <a:ext cx="406400" cy="406400"/>
          </a:xfrm>
          <a:prstGeom prst="rect">
            <a:avLst/>
          </a:prstGeom>
        </p:spPr>
      </p:pic>
    </p:spTree>
    <p:extLst>
      <p:ext uri="{BB962C8B-B14F-4D97-AF65-F5344CB8AC3E}">
        <p14:creationId xmlns:p14="http://schemas.microsoft.com/office/powerpoint/2010/main" val="2056241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19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841D9E-E47B-9CF8-6B66-93A30485152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78E79A3-76D2-2F62-A7FD-A5FA2DC1D99F}"/>
              </a:ext>
            </a:extLst>
          </p:cNvPr>
          <p:cNvSpPr>
            <a:spLocks noGrp="1"/>
          </p:cNvSpPr>
          <p:nvPr>
            <p:ph type="title"/>
          </p:nvPr>
        </p:nvSpPr>
        <p:spPr>
          <a:xfrm>
            <a:off x="838200" y="401221"/>
            <a:ext cx="10515600" cy="1348065"/>
          </a:xfrm>
        </p:spPr>
        <p:txBody>
          <a:bodyPr>
            <a:normAutofit/>
          </a:bodyPr>
          <a:lstStyle/>
          <a:p>
            <a:r>
              <a:rPr lang="en-GB" sz="6800">
                <a:solidFill>
                  <a:schemeClr val="bg1"/>
                </a:solidFill>
              </a:rPr>
              <a:t>References</a:t>
            </a:r>
          </a:p>
        </p:txBody>
      </p:sp>
      <p:sp>
        <p:nvSpPr>
          <p:cNvPr id="3" name="Content Placeholder 2">
            <a:extLst>
              <a:ext uri="{FF2B5EF4-FFF2-40B4-BE49-F238E27FC236}">
                <a16:creationId xmlns:a16="http://schemas.microsoft.com/office/drawing/2014/main" id="{EA7CB001-C8C1-4441-FFB9-947554F84142}"/>
              </a:ext>
            </a:extLst>
          </p:cNvPr>
          <p:cNvSpPr>
            <a:spLocks noGrp="1"/>
          </p:cNvSpPr>
          <p:nvPr>
            <p:ph idx="1"/>
          </p:nvPr>
        </p:nvSpPr>
        <p:spPr>
          <a:xfrm>
            <a:off x="838200" y="2586789"/>
            <a:ext cx="10515600" cy="3590174"/>
          </a:xfrm>
        </p:spPr>
        <p:txBody>
          <a:bodyPr>
            <a:normAutofit fontScale="92500" lnSpcReduction="10000"/>
          </a:bodyPr>
          <a:lstStyle/>
          <a:p>
            <a:r>
              <a:rPr lang="en-GB" dirty="0"/>
              <a:t>Taylor, P. J. (2013), </a:t>
            </a:r>
            <a:r>
              <a:rPr lang="en-GB" i="1" dirty="0"/>
              <a:t>A Pragmatic Realism: Events, Powers, and Relations in the Metaphysics of Objective Relativism</a:t>
            </a:r>
            <a:r>
              <a:rPr lang="en-GB" dirty="0"/>
              <a:t>, </a:t>
            </a:r>
            <a:r>
              <a:rPr lang="en-GB" dirty="0" err="1"/>
              <a:t>PhilPapers</a:t>
            </a:r>
            <a:r>
              <a:rPr lang="en-GB" dirty="0"/>
              <a:t>, available at: </a:t>
            </a:r>
            <a:r>
              <a:rPr lang="en-GB" dirty="0">
                <a:hlinkClick r:id="rId4"/>
              </a:rPr>
              <a:t>https://philarchive.org/rec/TAYAPR#</a:t>
            </a:r>
            <a:r>
              <a:rPr lang="en-GB" dirty="0"/>
              <a:t> (accessed December 2025)</a:t>
            </a:r>
          </a:p>
          <a:p>
            <a:r>
              <a:rPr lang="en-GB" dirty="0" err="1"/>
              <a:t>Yamusa</a:t>
            </a:r>
            <a:r>
              <a:rPr lang="en-GB" dirty="0"/>
              <a:t>, M. A.,  Dauda, J. A.,  </a:t>
            </a:r>
            <a:r>
              <a:rPr lang="en-GB" dirty="0" err="1"/>
              <a:t>Jagun</a:t>
            </a:r>
            <a:r>
              <a:rPr lang="en-GB" dirty="0"/>
              <a:t>, Z. T., Saka, A. B., Rajan, R., </a:t>
            </a:r>
            <a:r>
              <a:rPr lang="en-GB" dirty="0" err="1"/>
              <a:t>Oyegoke</a:t>
            </a:r>
            <a:r>
              <a:rPr lang="en-GB" dirty="0"/>
              <a:t>, A. S., Ajayi, S. O. (2025), </a:t>
            </a:r>
            <a:r>
              <a:rPr lang="en-GB" i="1" dirty="0"/>
              <a:t>Investigating the construction professionals’ perspective on the new building safety act in the UK: A sentiment analysis of media data</a:t>
            </a:r>
            <a:r>
              <a:rPr lang="en-GB" dirty="0"/>
              <a:t>, Elsevier Safety Science – Volume 189, available at: </a:t>
            </a:r>
            <a:r>
              <a:rPr lang="en-GB" u="sng" dirty="0">
                <a:hlinkClick r:id="rId5"/>
              </a:rPr>
              <a:t>https://doi.org/10.1016/j.ssci.2025.106900</a:t>
            </a:r>
            <a:r>
              <a:rPr lang="en-GB" dirty="0"/>
              <a:t> (accessed December 2025)</a:t>
            </a:r>
          </a:p>
          <a:p>
            <a:r>
              <a:rPr lang="en-GB" dirty="0"/>
              <a:t>Hackitt, J. (2018), </a:t>
            </a:r>
            <a:r>
              <a:rPr lang="en-GB" i="1" dirty="0"/>
              <a:t>Building a Safer Future</a:t>
            </a:r>
            <a:r>
              <a:rPr lang="en-GB" dirty="0"/>
              <a:t>, HM Government, available at: </a:t>
            </a:r>
            <a:r>
              <a:rPr lang="en-GB" u="sng" dirty="0">
                <a:hlinkClick r:id="rId6"/>
              </a:rPr>
              <a:t>https://assets.publishing.service.gov.uk/media/5afc50c840f0b622e4844ab4/Building_a_Safer_Future_-_web.pdf</a:t>
            </a:r>
            <a:r>
              <a:rPr lang="en-GB" u="sng" dirty="0"/>
              <a:t> </a:t>
            </a:r>
            <a:r>
              <a:rPr lang="en-GB" dirty="0"/>
              <a:t> (accessed December 2025)</a:t>
            </a:r>
          </a:p>
          <a:p>
            <a:endParaRPr lang="en-GB" dirty="0"/>
          </a:p>
          <a:p>
            <a:endParaRPr lang="en-GB" dirty="0"/>
          </a:p>
        </p:txBody>
      </p:sp>
      <p:pic>
        <p:nvPicPr>
          <p:cNvPr id="4" name="Slide 9">
            <a:hlinkClick r:id="" action="ppaction://media"/>
            <a:extLst>
              <a:ext uri="{FF2B5EF4-FFF2-40B4-BE49-F238E27FC236}">
                <a16:creationId xmlns:a16="http://schemas.microsoft.com/office/drawing/2014/main" id="{10997495-F335-91B2-C66F-0E992F58DE1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53800" y="6213138"/>
            <a:ext cx="406400" cy="406400"/>
          </a:xfrm>
          <a:prstGeom prst="rect">
            <a:avLst/>
          </a:prstGeom>
        </p:spPr>
      </p:pic>
    </p:spTree>
    <p:extLst>
      <p:ext uri="{BB962C8B-B14F-4D97-AF65-F5344CB8AC3E}">
        <p14:creationId xmlns:p14="http://schemas.microsoft.com/office/powerpoint/2010/main" val="1159504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2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SketchyVTI">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125</TotalTime>
  <Words>1001</Words>
  <Application>Microsoft Office PowerPoint</Application>
  <PresentationFormat>Widescreen</PresentationFormat>
  <Paragraphs>46</Paragraphs>
  <Slides>9</Slides>
  <Notes>3</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Adobe Gothic Std B</vt:lpstr>
      <vt:lpstr>Aptos</vt:lpstr>
      <vt:lpstr>Arial</vt:lpstr>
      <vt:lpstr>Modern Love</vt:lpstr>
      <vt:lpstr>The Hand</vt:lpstr>
      <vt:lpstr>SketchyVTI</vt:lpstr>
      <vt:lpstr>A Critical Review of a Peer Reviewed Article Contributing to My Literature Review  Literature Review: How has Regulatory Reform Impacted Key Dutyholder Competence in the UK Construction Industry?  Peer Reviewed Article: Investigating the construction professionals’ perspective on the new building safety act in the UK: A sentiment analysis of media data (Yamusa et. al, 2025)</vt:lpstr>
      <vt:lpstr>Contents Page</vt:lpstr>
      <vt:lpstr>Topic</vt:lpstr>
      <vt:lpstr>Ontological &amp; Epistemological Basis</vt:lpstr>
      <vt:lpstr>Ontological &amp; Epistemological Basis</vt:lpstr>
      <vt:lpstr>Key Findings</vt:lpstr>
      <vt:lpstr>Contribution to Research Area</vt:lpstr>
      <vt:lpstr>Limitations and Criticism</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Sachin Gor (2500753)</dc:creator>
  <cp:lastModifiedBy>Sachin Gor (2500753)</cp:lastModifiedBy>
  <cp:revision>6</cp:revision>
  <dcterms:created xsi:type="dcterms:W3CDTF">2025-12-27T14:17:21Z</dcterms:created>
  <dcterms:modified xsi:type="dcterms:W3CDTF">2025-12-27T16:24:43Z</dcterms:modified>
</cp:coreProperties>
</file>