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61" r:id="rId5"/>
    <p:sldId id="260" r:id="rId6"/>
    <p:sldId id="258" r:id="rId7"/>
    <p:sldId id="259" r:id="rId8"/>
    <p:sldId id="265" r:id="rId9"/>
  </p:sldIdLst>
  <p:sldSz cx="12192000" cy="6858000"/>
  <p:notesSz cx="6858000" cy="9144000"/>
  <p:custDataLst>
    <p:tags r:id="rId13"/>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5A5A5"/>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84" d="100"/>
          <a:sy n="84" d="100"/>
        </p:scale>
        <p:origin x="48"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gs" Target="tags/tag20.xml"/><Relationship Id="rId12" Type="http://schemas.openxmlformats.org/officeDocument/2006/relationships/tableStyles" Target="tableStyles.xml"/><Relationship Id="rId11" Type="http://schemas.openxmlformats.org/officeDocument/2006/relationships/viewProps" Target="viewProps.xml"/><Relationship Id="rId10" Type="http://schemas.openxmlformats.org/officeDocument/2006/relationships/presProps" Target="presProps.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E6BFC79C-4EC5-49FB-88C3-36AD4825BC0F}"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A472A21-1063-4065-9C74-300AA50D74F9}"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BFC79C-4EC5-49FB-88C3-36AD4825BC0F}"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472A21-1063-4065-9C74-300AA50D74F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2.pn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4.png"/><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9" Type="http://schemas.openxmlformats.org/officeDocument/2006/relationships/tags" Target="../tags/tag8.xml"/><Relationship Id="rId8" Type="http://schemas.openxmlformats.org/officeDocument/2006/relationships/tags" Target="../tags/tag7.xml"/><Relationship Id="rId7" Type="http://schemas.openxmlformats.org/officeDocument/2006/relationships/tags" Target="../tags/tag6.xml"/><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image" Target="../media/image4.png"/><Relationship Id="rId2" Type="http://schemas.openxmlformats.org/officeDocument/2006/relationships/tags" Target="../tags/tag2.xml"/><Relationship Id="rId18" Type="http://schemas.openxmlformats.org/officeDocument/2006/relationships/slideLayout" Target="../slideLayouts/slideLayout2.xml"/><Relationship Id="rId17" Type="http://schemas.openxmlformats.org/officeDocument/2006/relationships/tags" Target="../tags/tag16.xml"/><Relationship Id="rId16" Type="http://schemas.openxmlformats.org/officeDocument/2006/relationships/tags" Target="../tags/tag15.xml"/><Relationship Id="rId15" Type="http://schemas.openxmlformats.org/officeDocument/2006/relationships/tags" Target="../tags/tag14.xml"/><Relationship Id="rId14" Type="http://schemas.openxmlformats.org/officeDocument/2006/relationships/tags" Target="../tags/tag13.xml"/><Relationship Id="rId13" Type="http://schemas.openxmlformats.org/officeDocument/2006/relationships/tags" Target="../tags/tag12.xml"/><Relationship Id="rId12" Type="http://schemas.openxmlformats.org/officeDocument/2006/relationships/tags" Target="../tags/tag11.xml"/><Relationship Id="rId11" Type="http://schemas.openxmlformats.org/officeDocument/2006/relationships/tags" Target="../tags/tag10.xml"/><Relationship Id="rId10" Type="http://schemas.openxmlformats.org/officeDocument/2006/relationships/tags" Target="../tags/tag9.xml"/><Relationship Id="rId1" Type="http://schemas.openxmlformats.org/officeDocument/2006/relationships/image" Target="../media/image6.jpeg"/></Relationships>
</file>

<file path=ppt/slides/_rels/slide5.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7.jpeg"/><Relationship Id="rId3" Type="http://schemas.openxmlformats.org/officeDocument/2006/relationships/tags" Target="../tags/tag18.xml"/><Relationship Id="rId2" Type="http://schemas.openxmlformats.org/officeDocument/2006/relationships/image" Target="../media/image4.png"/><Relationship Id="rId1" Type="http://schemas.openxmlformats.org/officeDocument/2006/relationships/tags" Target="../tags/tag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tags" Target="../tags/tag19.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4" name="文本框 57"/>
          <p:cNvSpPr txBox="1"/>
          <p:nvPr/>
        </p:nvSpPr>
        <p:spPr>
          <a:xfrm>
            <a:off x="436885" y="2339847"/>
            <a:ext cx="4657156"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800" dirty="0" smtClean="0">
                <a:latin typeface="微软雅黑" panose="020B0503020204020204" pitchFamily="34" charset="-122"/>
                <a:ea typeface="微软雅黑" panose="020B0503020204020204" pitchFamily="34" charset="-122"/>
              </a:rPr>
              <a:t>APPLE MUSIC</a:t>
            </a:r>
            <a:endParaRPr lang="en-US" altLang="zh-CN" sz="4800" dirty="0">
              <a:latin typeface="微软雅黑" panose="020B0503020204020204" pitchFamily="34" charset="-122"/>
              <a:ea typeface="微软雅黑" panose="020B0503020204020204" pitchFamily="34" charset="-122"/>
            </a:endParaRPr>
          </a:p>
        </p:txBody>
      </p:sp>
      <p:sp>
        <p:nvSpPr>
          <p:cNvPr id="5" name="文本框 60"/>
          <p:cNvSpPr txBox="1"/>
          <p:nvPr/>
        </p:nvSpPr>
        <p:spPr>
          <a:xfrm>
            <a:off x="436880" y="4117975"/>
            <a:ext cx="511619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000" b="1" dirty="0" smtClean="0">
                <a:latin typeface="微软雅黑" panose="020B0503020204020204" pitchFamily="34" charset="-122"/>
                <a:ea typeface="微软雅黑" panose="020B0503020204020204" pitchFamily="34" charset="-122"/>
                <a:sym typeface="+mn-ea"/>
              </a:rPr>
              <a:t>Change Management of Apple Music</a:t>
            </a:r>
            <a:r>
              <a:rPr lang="en-US" altLang="zh-CN" sz="2400" b="1" dirty="0" smtClean="0">
                <a:latin typeface="微软雅黑" panose="020B0503020204020204" pitchFamily="34" charset="-122"/>
                <a:ea typeface="微软雅黑" panose="020B0503020204020204" pitchFamily="34" charset="-122"/>
              </a:rPr>
              <a:t> </a:t>
            </a:r>
            <a:endParaRPr lang="en-US" altLang="zh-CN" sz="2400" b="1" dirty="0" smtClean="0">
              <a:latin typeface="微软雅黑" panose="020B0503020204020204" pitchFamily="34" charset="-122"/>
              <a:ea typeface="微软雅黑" panose="020B0503020204020204" pitchFamily="34" charset="-122"/>
            </a:endParaRPr>
          </a:p>
        </p:txBody>
      </p:sp>
      <p:sp>
        <p:nvSpPr>
          <p:cNvPr id="6" name="文本框 10"/>
          <p:cNvSpPr txBox="1"/>
          <p:nvPr/>
        </p:nvSpPr>
        <p:spPr>
          <a:xfrm>
            <a:off x="436880" y="3367405"/>
            <a:ext cx="6944995" cy="5530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b="1" dirty="0" smtClean="0">
                <a:latin typeface="微软雅黑" panose="020B0503020204020204" pitchFamily="34" charset="-122"/>
                <a:ea typeface="微软雅黑" panose="020B0503020204020204" pitchFamily="34" charset="-122"/>
                <a:sym typeface="+mn-ea"/>
              </a:rPr>
              <a:t>The world's leading streaming music platform</a:t>
            </a:r>
            <a:endParaRPr lang="en-US" altLang="zh-CN" sz="2000" b="1" dirty="0" smtClean="0">
              <a:latin typeface="微软雅黑" panose="020B0503020204020204" pitchFamily="34" charset="-122"/>
              <a:ea typeface="微软雅黑" panose="020B0503020204020204" pitchFamily="34" charset="-122"/>
            </a:endParaRPr>
          </a:p>
        </p:txBody>
      </p:sp>
      <p:sp>
        <p:nvSpPr>
          <p:cNvPr id="8" name="文本框 7"/>
          <p:cNvSpPr txBox="1"/>
          <p:nvPr/>
        </p:nvSpPr>
        <p:spPr>
          <a:xfrm>
            <a:off x="436880" y="4892040"/>
            <a:ext cx="1978660" cy="368300"/>
          </a:xfrm>
          <a:prstGeom prst="rect">
            <a:avLst/>
          </a:prstGeom>
          <a:noFill/>
        </p:spPr>
        <p:txBody>
          <a:bodyPr wrap="square" rtlCol="0">
            <a:spAutoFit/>
          </a:bodyPr>
          <a:p>
            <a:r>
              <a:rPr lang="en-US" altLang="zh-CN" b="1">
                <a:latin typeface="微软雅黑" panose="020B0503020204020204" pitchFamily="34" charset="-122"/>
                <a:ea typeface="微软雅黑" panose="020B0503020204020204" pitchFamily="34" charset="-122"/>
              </a:rPr>
              <a:t>Yuanjun Peng</a:t>
            </a:r>
            <a:endParaRPr lang="en-US" altLang="zh-CN" b="1">
              <a:latin typeface="微软雅黑" panose="020B0503020204020204" pitchFamily="34" charset="-122"/>
              <a:ea typeface="微软雅黑" panose="020B0503020204020204" pitchFamily="34" charset="-122"/>
            </a:endParaRPr>
          </a:p>
        </p:txBody>
      </p:sp>
      <p:pic>
        <p:nvPicPr>
          <p:cNvPr id="3" name="图片 2"/>
          <p:cNvPicPr>
            <a:picLocks noChangeAspect="1"/>
          </p:cNvPicPr>
          <p:nvPr/>
        </p:nvPicPr>
        <p:blipFill>
          <a:blip r:embed="rId1"/>
          <a:stretch>
            <a:fillRect/>
          </a:stretch>
        </p:blipFill>
        <p:spPr>
          <a:xfrm>
            <a:off x="6368415" y="-635"/>
            <a:ext cx="5823585" cy="6858635"/>
          </a:xfrm>
          <a:prstGeom prst="rect">
            <a:avLst/>
          </a:prstGeom>
        </p:spPr>
      </p:pic>
      <p:pic>
        <p:nvPicPr>
          <p:cNvPr id="7" name="图片 6"/>
          <p:cNvPicPr>
            <a:picLocks noChangeAspect="1"/>
          </p:cNvPicPr>
          <p:nvPr/>
        </p:nvPicPr>
        <p:blipFill>
          <a:blip r:embed="rId2"/>
          <a:stretch>
            <a:fillRect/>
          </a:stretch>
        </p:blipFill>
        <p:spPr>
          <a:xfrm>
            <a:off x="0" y="0"/>
            <a:ext cx="1367790" cy="1287145"/>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文本框 4"/>
          <p:cNvSpPr txBox="1"/>
          <p:nvPr/>
        </p:nvSpPr>
        <p:spPr>
          <a:xfrm>
            <a:off x="6328132" y="1090374"/>
            <a:ext cx="2118995" cy="645160"/>
          </a:xfrm>
          <a:prstGeom prst="rect">
            <a:avLst/>
          </a:prstGeom>
          <a:noFill/>
        </p:spPr>
        <p:txBody>
          <a:bodyPr wrap="none" rtlCol="0">
            <a:spAutoFit/>
          </a:bodyPr>
          <a:lstStyle/>
          <a:p>
            <a:pPr algn="l"/>
            <a:r>
              <a:rPr lang="en-GB" sz="3600">
                <a:sym typeface="+mn-ea"/>
              </a:rPr>
              <a:t>Definition </a:t>
            </a:r>
            <a:endParaRPr lang="zh-CN" altLang="en-US" sz="3600" dirty="0">
              <a:latin typeface="微软雅黑" panose="020B0503020204020204" pitchFamily="34" charset="-122"/>
              <a:ea typeface="微软雅黑" panose="020B0503020204020204" pitchFamily="34" charset="-122"/>
            </a:endParaRPr>
          </a:p>
        </p:txBody>
      </p:sp>
      <p:sp>
        <p:nvSpPr>
          <p:cNvPr id="8" name="文本框 3"/>
          <p:cNvSpPr txBox="1"/>
          <p:nvPr/>
        </p:nvSpPr>
        <p:spPr>
          <a:xfrm>
            <a:off x="3101340" y="1385570"/>
            <a:ext cx="8573135" cy="54724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00050" indent="-400050" algn="just">
              <a:lnSpc>
                <a:spcPct val="300000"/>
              </a:lnSpc>
              <a:buFont typeface="Arial" panose="020B0604020202020204" pitchFamily="34" charset="0"/>
              <a:buChar char="•"/>
            </a:pPr>
            <a:r>
              <a:rPr lang="zh-CN" altLang="en-US" dirty="0">
                <a:solidFill>
                  <a:schemeClr val="tx1">
                    <a:lumMod val="95000"/>
                    <a:lumOff val="5000"/>
                  </a:schemeClr>
                </a:solidFill>
                <a:latin typeface="微软雅黑" panose="020B0503020204020204" pitchFamily="34" charset="-122"/>
                <a:ea typeface="微软雅黑" panose="020B0503020204020204" pitchFamily="34" charset="-122"/>
              </a:rPr>
              <a:t>Change management is the process of planning, implementing, and managing changes to an organization's structure, processes, technology, or culture. The goal of change management is to help an organization successfully transition from its current state to a desired future state while minimizing the negative impact of the change on the organization and its employees </a:t>
            </a:r>
            <a:r>
              <a:rPr lang="en-US" altLang="zh-CN" dirty="0">
                <a:solidFill>
                  <a:schemeClr val="tx1">
                    <a:lumMod val="95000"/>
                    <a:lumOff val="5000"/>
                  </a:schemeClr>
                </a:solidFill>
                <a:latin typeface="微软雅黑" panose="020B0503020204020204" pitchFamily="34" charset="-122"/>
                <a:ea typeface="微软雅黑" panose="020B0503020204020204" pitchFamily="34" charset="-122"/>
              </a:rPr>
              <a:t>.</a:t>
            </a:r>
            <a:r>
              <a:rPr lang="zh-CN" altLang="en-US" dirty="0">
                <a:solidFill>
                  <a:schemeClr val="tx1">
                    <a:lumMod val="95000"/>
                    <a:lumOff val="5000"/>
                  </a:schemeClr>
                </a:solidFill>
                <a:latin typeface="微软雅黑" panose="020B0503020204020204" pitchFamily="34" charset="-122"/>
                <a:ea typeface="微软雅黑" panose="020B0503020204020204" pitchFamily="34" charset="-122"/>
              </a:rPr>
              <a:t>（</a:t>
            </a:r>
            <a:r>
              <a:rPr lang="en-US" altLang="en-US">
                <a:latin typeface="Times New Roman" panose="02020603050405020304" pitchFamily="18" charset="0"/>
                <a:ea typeface="宋体" panose="02010600030101010101" pitchFamily="2" charset="-122"/>
                <a:cs typeface="宋体" panose="02010600030101010101" pitchFamily="2" charset="-122"/>
                <a:sym typeface="+mn-ea"/>
              </a:rPr>
              <a:t>Kotter, J. P. (2015). Leading change</a:t>
            </a:r>
            <a:r>
              <a:rPr lang="zh-CN" altLang="en-US" dirty="0">
                <a:solidFill>
                  <a:schemeClr val="tx1">
                    <a:lumMod val="95000"/>
                    <a:lumOff val="5000"/>
                  </a:schemeClr>
                </a:solidFill>
                <a:latin typeface="微软雅黑" panose="020B0503020204020204" pitchFamily="34" charset="-122"/>
                <a:ea typeface="微软雅黑" panose="020B0503020204020204" pitchFamily="34" charset="-122"/>
              </a:rPr>
              <a:t>）</a:t>
            </a:r>
            <a:endParaRPr lang="zh-CN" altLang="en-US" dirty="0">
              <a:solidFill>
                <a:schemeClr val="tx1">
                  <a:lumMod val="95000"/>
                  <a:lumOff val="5000"/>
                </a:schemeClr>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nvPicPr>
        <p:blipFill>
          <a:blip r:embed="rId1"/>
          <a:stretch>
            <a:fillRect/>
          </a:stretch>
        </p:blipFill>
        <p:spPr>
          <a:xfrm>
            <a:off x="0" y="3882390"/>
            <a:ext cx="3498215" cy="2975610"/>
          </a:xfrm>
          <a:prstGeom prst="rect">
            <a:avLst/>
          </a:prstGeom>
        </p:spPr>
      </p:pic>
      <p:pic>
        <p:nvPicPr>
          <p:cNvPr id="3" name="图片 2"/>
          <p:cNvPicPr>
            <a:picLocks noChangeAspect="1"/>
          </p:cNvPicPr>
          <p:nvPr/>
        </p:nvPicPr>
        <p:blipFill>
          <a:blip r:embed="rId2"/>
          <a:stretch>
            <a:fillRect/>
          </a:stretch>
        </p:blipFill>
        <p:spPr>
          <a:xfrm>
            <a:off x="0" y="0"/>
            <a:ext cx="12191365" cy="97853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4310380" y="2308860"/>
            <a:ext cx="964565" cy="850900"/>
            <a:chOff x="2959100" y="1866900"/>
            <a:chExt cx="1536700" cy="1536700"/>
          </a:xfrm>
        </p:grpSpPr>
        <p:sp>
          <p:nvSpPr>
            <p:cNvPr id="17" name="椭圆 16"/>
            <p:cNvSpPr/>
            <p:nvPr/>
          </p:nvSpPr>
          <p:spPr>
            <a:xfrm>
              <a:off x="2959100" y="1866900"/>
              <a:ext cx="1536700" cy="1536700"/>
            </a:xfrm>
            <a:prstGeom prst="ellipse">
              <a:avLst/>
            </a:prstGeom>
            <a:solidFill>
              <a:schemeClr val="tx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8" name="椭圆 2"/>
            <p:cNvSpPr/>
            <p:nvPr/>
          </p:nvSpPr>
          <p:spPr>
            <a:xfrm>
              <a:off x="3361590" y="2269986"/>
              <a:ext cx="731720" cy="730528"/>
            </a:xfrm>
            <a:custGeom>
              <a:avLst/>
              <a:gdLst>
                <a:gd name="connsiteX0" fmla="*/ 442692 w 606580"/>
                <a:gd name="connsiteY0" fmla="*/ 252483 h 605592"/>
                <a:gd name="connsiteX1" fmla="*/ 468625 w 606580"/>
                <a:gd name="connsiteY1" fmla="*/ 278353 h 605592"/>
                <a:gd name="connsiteX2" fmla="*/ 468625 w 606580"/>
                <a:gd name="connsiteY2" fmla="*/ 426525 h 605592"/>
                <a:gd name="connsiteX3" fmla="*/ 442692 w 606580"/>
                <a:gd name="connsiteY3" fmla="*/ 452395 h 605592"/>
                <a:gd name="connsiteX4" fmla="*/ 416759 w 606580"/>
                <a:gd name="connsiteY4" fmla="*/ 426525 h 605592"/>
                <a:gd name="connsiteX5" fmla="*/ 416759 w 606580"/>
                <a:gd name="connsiteY5" fmla="*/ 278353 h 605592"/>
                <a:gd name="connsiteX6" fmla="*/ 442692 w 606580"/>
                <a:gd name="connsiteY6" fmla="*/ 252483 h 605592"/>
                <a:gd name="connsiteX7" fmla="*/ 256904 w 606580"/>
                <a:gd name="connsiteY7" fmla="*/ 252483 h 605592"/>
                <a:gd name="connsiteX8" fmla="*/ 282685 w 606580"/>
                <a:gd name="connsiteY8" fmla="*/ 278353 h 605592"/>
                <a:gd name="connsiteX9" fmla="*/ 282685 w 606580"/>
                <a:gd name="connsiteY9" fmla="*/ 426525 h 605592"/>
                <a:gd name="connsiteX10" fmla="*/ 256904 w 606580"/>
                <a:gd name="connsiteY10" fmla="*/ 452395 h 605592"/>
                <a:gd name="connsiteX11" fmla="*/ 231031 w 606580"/>
                <a:gd name="connsiteY11" fmla="*/ 426525 h 605592"/>
                <a:gd name="connsiteX12" fmla="*/ 231031 w 606580"/>
                <a:gd name="connsiteY12" fmla="*/ 278353 h 605592"/>
                <a:gd name="connsiteX13" fmla="*/ 256904 w 606580"/>
                <a:gd name="connsiteY13" fmla="*/ 252483 h 605592"/>
                <a:gd name="connsiteX14" fmla="*/ 349733 w 606580"/>
                <a:gd name="connsiteY14" fmla="*/ 151998 h 605592"/>
                <a:gd name="connsiteX15" fmla="*/ 375549 w 606580"/>
                <a:gd name="connsiteY15" fmla="*/ 177866 h 605592"/>
                <a:gd name="connsiteX16" fmla="*/ 375549 w 606580"/>
                <a:gd name="connsiteY16" fmla="*/ 426527 h 605592"/>
                <a:gd name="connsiteX17" fmla="*/ 349733 w 606580"/>
                <a:gd name="connsiteY17" fmla="*/ 452395 h 605592"/>
                <a:gd name="connsiteX18" fmla="*/ 323825 w 606580"/>
                <a:gd name="connsiteY18" fmla="*/ 426527 h 605592"/>
                <a:gd name="connsiteX19" fmla="*/ 323825 w 606580"/>
                <a:gd name="connsiteY19" fmla="*/ 177866 h 605592"/>
                <a:gd name="connsiteX20" fmla="*/ 349733 w 606580"/>
                <a:gd name="connsiteY20" fmla="*/ 151998 h 605592"/>
                <a:gd name="connsiteX21" fmla="*/ 163877 w 606580"/>
                <a:gd name="connsiteY21" fmla="*/ 151998 h 605592"/>
                <a:gd name="connsiteX22" fmla="*/ 189750 w 606580"/>
                <a:gd name="connsiteY22" fmla="*/ 177866 h 605592"/>
                <a:gd name="connsiteX23" fmla="*/ 189750 w 606580"/>
                <a:gd name="connsiteY23" fmla="*/ 426527 h 605592"/>
                <a:gd name="connsiteX24" fmla="*/ 163877 w 606580"/>
                <a:gd name="connsiteY24" fmla="*/ 452395 h 605592"/>
                <a:gd name="connsiteX25" fmla="*/ 138096 w 606580"/>
                <a:gd name="connsiteY25" fmla="*/ 426527 h 605592"/>
                <a:gd name="connsiteX26" fmla="*/ 138096 w 606580"/>
                <a:gd name="connsiteY26" fmla="*/ 177866 h 605592"/>
                <a:gd name="connsiteX27" fmla="*/ 163877 w 606580"/>
                <a:gd name="connsiteY27" fmla="*/ 151998 h 605592"/>
                <a:gd name="connsiteX28" fmla="*/ 303336 w 606580"/>
                <a:gd name="connsiteY28" fmla="*/ 50335 h 605592"/>
                <a:gd name="connsiteX29" fmla="*/ 50417 w 606580"/>
                <a:gd name="connsiteY29" fmla="*/ 302842 h 605592"/>
                <a:gd name="connsiteX30" fmla="*/ 303336 w 606580"/>
                <a:gd name="connsiteY30" fmla="*/ 555350 h 605592"/>
                <a:gd name="connsiteX31" fmla="*/ 556256 w 606580"/>
                <a:gd name="connsiteY31" fmla="*/ 302842 h 605592"/>
                <a:gd name="connsiteX32" fmla="*/ 303336 w 606580"/>
                <a:gd name="connsiteY32" fmla="*/ 50335 h 605592"/>
                <a:gd name="connsiteX33" fmla="*/ 303336 w 606580"/>
                <a:gd name="connsiteY33" fmla="*/ 0 h 605592"/>
                <a:gd name="connsiteX34" fmla="*/ 606580 w 606580"/>
                <a:gd name="connsiteY34" fmla="*/ 302842 h 605592"/>
                <a:gd name="connsiteX35" fmla="*/ 303336 w 606580"/>
                <a:gd name="connsiteY35" fmla="*/ 605592 h 605592"/>
                <a:gd name="connsiteX36" fmla="*/ 0 w 606580"/>
                <a:gd name="connsiteY36" fmla="*/ 302842 h 605592"/>
                <a:gd name="connsiteX37" fmla="*/ 303336 w 606580"/>
                <a:gd name="connsiteY37" fmla="*/ 0 h 60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606580" h="605592">
                  <a:moveTo>
                    <a:pt x="442692" y="252483"/>
                  </a:moveTo>
                  <a:cubicBezTo>
                    <a:pt x="456913" y="252483"/>
                    <a:pt x="468439" y="264073"/>
                    <a:pt x="468625" y="278353"/>
                  </a:cubicBezTo>
                  <a:lnTo>
                    <a:pt x="468625" y="426525"/>
                  </a:lnTo>
                  <a:cubicBezTo>
                    <a:pt x="468625" y="442103"/>
                    <a:pt x="456913" y="452395"/>
                    <a:pt x="442692" y="452395"/>
                  </a:cubicBezTo>
                  <a:cubicBezTo>
                    <a:pt x="428471" y="452395"/>
                    <a:pt x="416759" y="440805"/>
                    <a:pt x="416759" y="426525"/>
                  </a:cubicBezTo>
                  <a:lnTo>
                    <a:pt x="416759" y="278353"/>
                  </a:lnTo>
                  <a:cubicBezTo>
                    <a:pt x="416759" y="264073"/>
                    <a:pt x="428471" y="252483"/>
                    <a:pt x="442692" y="252483"/>
                  </a:cubicBezTo>
                  <a:close/>
                  <a:moveTo>
                    <a:pt x="256904" y="252483"/>
                  </a:moveTo>
                  <a:cubicBezTo>
                    <a:pt x="271000" y="252483"/>
                    <a:pt x="282592" y="264073"/>
                    <a:pt x="282685" y="278353"/>
                  </a:cubicBezTo>
                  <a:lnTo>
                    <a:pt x="282685" y="426525"/>
                  </a:lnTo>
                  <a:cubicBezTo>
                    <a:pt x="282685" y="442103"/>
                    <a:pt x="271093" y="452395"/>
                    <a:pt x="256904" y="452395"/>
                  </a:cubicBezTo>
                  <a:cubicBezTo>
                    <a:pt x="242623" y="452395"/>
                    <a:pt x="231031" y="440805"/>
                    <a:pt x="231031" y="426525"/>
                  </a:cubicBezTo>
                  <a:lnTo>
                    <a:pt x="231031" y="278353"/>
                  </a:lnTo>
                  <a:cubicBezTo>
                    <a:pt x="231031" y="264073"/>
                    <a:pt x="242623" y="252483"/>
                    <a:pt x="256904" y="252483"/>
                  </a:cubicBezTo>
                  <a:close/>
                  <a:moveTo>
                    <a:pt x="349733" y="151998"/>
                  </a:moveTo>
                  <a:cubicBezTo>
                    <a:pt x="363941" y="151998"/>
                    <a:pt x="375549" y="163587"/>
                    <a:pt x="375549" y="177866"/>
                  </a:cubicBezTo>
                  <a:lnTo>
                    <a:pt x="375549" y="426527"/>
                  </a:lnTo>
                  <a:cubicBezTo>
                    <a:pt x="375549" y="442104"/>
                    <a:pt x="363941" y="452395"/>
                    <a:pt x="349733" y="452395"/>
                  </a:cubicBezTo>
                  <a:cubicBezTo>
                    <a:pt x="335433" y="452395"/>
                    <a:pt x="323825" y="440806"/>
                    <a:pt x="323825" y="426527"/>
                  </a:cubicBezTo>
                  <a:lnTo>
                    <a:pt x="323825" y="177866"/>
                  </a:lnTo>
                  <a:cubicBezTo>
                    <a:pt x="323825" y="163587"/>
                    <a:pt x="335433" y="151998"/>
                    <a:pt x="349733" y="151998"/>
                  </a:cubicBezTo>
                  <a:close/>
                  <a:moveTo>
                    <a:pt x="163877" y="151998"/>
                  </a:moveTo>
                  <a:cubicBezTo>
                    <a:pt x="178158" y="151998"/>
                    <a:pt x="189750" y="163587"/>
                    <a:pt x="189750" y="177866"/>
                  </a:cubicBezTo>
                  <a:lnTo>
                    <a:pt x="189750" y="426527"/>
                  </a:lnTo>
                  <a:cubicBezTo>
                    <a:pt x="189750" y="442104"/>
                    <a:pt x="178158" y="452395"/>
                    <a:pt x="163877" y="452395"/>
                  </a:cubicBezTo>
                  <a:cubicBezTo>
                    <a:pt x="149688" y="452395"/>
                    <a:pt x="138096" y="440806"/>
                    <a:pt x="138096" y="426527"/>
                  </a:cubicBezTo>
                  <a:lnTo>
                    <a:pt x="138096" y="177866"/>
                  </a:lnTo>
                  <a:cubicBezTo>
                    <a:pt x="138096" y="163587"/>
                    <a:pt x="149688" y="151998"/>
                    <a:pt x="163877" y="151998"/>
                  </a:cubicBezTo>
                  <a:close/>
                  <a:moveTo>
                    <a:pt x="303336" y="50335"/>
                  </a:moveTo>
                  <a:cubicBezTo>
                    <a:pt x="163878" y="50335"/>
                    <a:pt x="50417" y="163611"/>
                    <a:pt x="50417" y="302842"/>
                  </a:cubicBezTo>
                  <a:cubicBezTo>
                    <a:pt x="50417" y="441981"/>
                    <a:pt x="163878" y="555350"/>
                    <a:pt x="303336" y="555350"/>
                  </a:cubicBezTo>
                  <a:cubicBezTo>
                    <a:pt x="442702" y="555350"/>
                    <a:pt x="556256" y="441981"/>
                    <a:pt x="556256" y="302842"/>
                  </a:cubicBezTo>
                  <a:cubicBezTo>
                    <a:pt x="556256" y="163611"/>
                    <a:pt x="442702" y="50335"/>
                    <a:pt x="303336" y="50335"/>
                  </a:cubicBezTo>
                  <a:close/>
                  <a:moveTo>
                    <a:pt x="303336" y="0"/>
                  </a:moveTo>
                  <a:cubicBezTo>
                    <a:pt x="471021" y="0"/>
                    <a:pt x="606580" y="135338"/>
                    <a:pt x="606580" y="302842"/>
                  </a:cubicBezTo>
                  <a:cubicBezTo>
                    <a:pt x="606580" y="470254"/>
                    <a:pt x="471021" y="605592"/>
                    <a:pt x="303336" y="605592"/>
                  </a:cubicBezTo>
                  <a:cubicBezTo>
                    <a:pt x="135559" y="605592"/>
                    <a:pt x="0" y="470254"/>
                    <a:pt x="0" y="302842"/>
                  </a:cubicBezTo>
                  <a:cubicBezTo>
                    <a:pt x="0" y="135338"/>
                    <a:pt x="135559" y="0"/>
                    <a:pt x="303336" y="0"/>
                  </a:cubicBezTo>
                  <a:close/>
                </a:path>
              </a:pathLst>
            </a:custGeom>
            <a:solidFill>
              <a:schemeClr val="bg1"/>
            </a:solidFill>
            <a:ln>
              <a:noFill/>
            </a:ln>
            <a:effectLst>
              <a:outerShdw blurRad="673100" sx="102000" sy="102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grpSp>
        <p:nvGrpSpPr>
          <p:cNvPr id="5" name="组合 4"/>
          <p:cNvGrpSpPr/>
          <p:nvPr/>
        </p:nvGrpSpPr>
        <p:grpSpPr>
          <a:xfrm>
            <a:off x="4310380" y="3669030"/>
            <a:ext cx="964565" cy="850900"/>
            <a:chOff x="2959100" y="1866900"/>
            <a:chExt cx="1536700" cy="1536700"/>
          </a:xfrm>
        </p:grpSpPr>
        <p:sp>
          <p:nvSpPr>
            <p:cNvPr id="15" name="椭圆 14"/>
            <p:cNvSpPr/>
            <p:nvPr/>
          </p:nvSpPr>
          <p:spPr>
            <a:xfrm>
              <a:off x="2959100" y="1866900"/>
              <a:ext cx="1536700" cy="1536700"/>
            </a:xfrm>
            <a:prstGeom prst="ellipse">
              <a:avLst/>
            </a:prstGeom>
            <a:solidFill>
              <a:schemeClr val="tx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椭圆 2"/>
            <p:cNvSpPr/>
            <p:nvPr/>
          </p:nvSpPr>
          <p:spPr>
            <a:xfrm>
              <a:off x="3361590" y="2269986"/>
              <a:ext cx="731720" cy="730528"/>
            </a:xfrm>
            <a:custGeom>
              <a:avLst/>
              <a:gdLst>
                <a:gd name="connsiteX0" fmla="*/ 575475 w 606580"/>
                <a:gd name="connsiteY0" fmla="*/ 220373 h 605592"/>
                <a:gd name="connsiteX1" fmla="*/ 344742 w 606580"/>
                <a:gd name="connsiteY1" fmla="*/ 448112 h 605592"/>
                <a:gd name="connsiteX2" fmla="*/ 186525 w 606580"/>
                <a:gd name="connsiteY2" fmla="*/ 286739 h 605592"/>
                <a:gd name="connsiteX3" fmla="*/ 44743 w 606580"/>
                <a:gd name="connsiteY3" fmla="*/ 421139 h 605592"/>
                <a:gd name="connsiteX4" fmla="*/ 303331 w 606580"/>
                <a:gd name="connsiteY4" fmla="*/ 586683 h 605592"/>
                <a:gd name="connsiteX5" fmla="*/ 587639 w 606580"/>
                <a:gd name="connsiteY5" fmla="*/ 302867 h 605592"/>
                <a:gd name="connsiteX6" fmla="*/ 575475 w 606580"/>
                <a:gd name="connsiteY6" fmla="*/ 220373 h 605592"/>
                <a:gd name="connsiteX7" fmla="*/ 583460 w 606580"/>
                <a:gd name="connsiteY7" fmla="*/ 185799 h 605592"/>
                <a:gd name="connsiteX8" fmla="*/ 588567 w 606580"/>
                <a:gd name="connsiteY8" fmla="*/ 199703 h 605592"/>
                <a:gd name="connsiteX9" fmla="*/ 606580 w 606580"/>
                <a:gd name="connsiteY9" fmla="*/ 302867 h 605592"/>
                <a:gd name="connsiteX10" fmla="*/ 303331 w 606580"/>
                <a:gd name="connsiteY10" fmla="*/ 605592 h 605592"/>
                <a:gd name="connsiteX11" fmla="*/ 24687 w 606580"/>
                <a:gd name="connsiteY11" fmla="*/ 422622 h 605592"/>
                <a:gd name="connsiteX12" fmla="*/ 22087 w 606580"/>
                <a:gd name="connsiteY12" fmla="*/ 416505 h 605592"/>
                <a:gd name="connsiteX13" fmla="*/ 186989 w 606580"/>
                <a:gd name="connsiteY13" fmla="*/ 260229 h 605592"/>
                <a:gd name="connsiteX14" fmla="*/ 344928 w 606580"/>
                <a:gd name="connsiteY14" fmla="*/ 421232 h 605592"/>
                <a:gd name="connsiteX15" fmla="*/ 303342 w 606580"/>
                <a:gd name="connsiteY15" fmla="*/ 18912 h 605592"/>
                <a:gd name="connsiteX16" fmla="*/ 18942 w 606580"/>
                <a:gd name="connsiteY16" fmla="*/ 302863 h 605592"/>
                <a:gd name="connsiteX17" fmla="*/ 20242 w 606580"/>
                <a:gd name="connsiteY17" fmla="*/ 329840 h 605592"/>
                <a:gd name="connsiteX18" fmla="*/ 188672 w 606580"/>
                <a:gd name="connsiteY18" fmla="*/ 170111 h 605592"/>
                <a:gd name="connsiteX19" fmla="*/ 345682 w 606580"/>
                <a:gd name="connsiteY19" fmla="*/ 330303 h 605592"/>
                <a:gd name="connsiteX20" fmla="*/ 537140 w 606580"/>
                <a:gd name="connsiteY20" fmla="*/ 141281 h 605592"/>
                <a:gd name="connsiteX21" fmla="*/ 303342 w 606580"/>
                <a:gd name="connsiteY21" fmla="*/ 18912 h 605592"/>
                <a:gd name="connsiteX22" fmla="*/ 303342 w 606580"/>
                <a:gd name="connsiteY22" fmla="*/ 0 h 605592"/>
                <a:gd name="connsiteX23" fmla="*/ 557288 w 606580"/>
                <a:gd name="connsiteY23" fmla="*/ 137387 h 605592"/>
                <a:gd name="connsiteX24" fmla="*/ 561559 w 606580"/>
                <a:gd name="connsiteY24" fmla="*/ 143876 h 605592"/>
                <a:gd name="connsiteX25" fmla="*/ 345496 w 606580"/>
                <a:gd name="connsiteY25" fmla="*/ 357095 h 605592"/>
                <a:gd name="connsiteX26" fmla="*/ 188208 w 606580"/>
                <a:gd name="connsiteY26" fmla="*/ 196717 h 605592"/>
                <a:gd name="connsiteX27" fmla="*/ 6685 w 606580"/>
                <a:gd name="connsiteY27" fmla="*/ 368775 h 605592"/>
                <a:gd name="connsiteX28" fmla="*/ 3900 w 606580"/>
                <a:gd name="connsiteY28" fmla="*/ 350976 h 605592"/>
                <a:gd name="connsiteX29" fmla="*/ 0 w 606580"/>
                <a:gd name="connsiteY29" fmla="*/ 302863 h 605592"/>
                <a:gd name="connsiteX30" fmla="*/ 303342 w 606580"/>
                <a:gd name="connsiteY30" fmla="*/ 0 h 60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06580" h="605592">
                  <a:moveTo>
                    <a:pt x="575475" y="220373"/>
                  </a:moveTo>
                  <a:lnTo>
                    <a:pt x="344742" y="448112"/>
                  </a:lnTo>
                  <a:lnTo>
                    <a:pt x="186525" y="286739"/>
                  </a:lnTo>
                  <a:lnTo>
                    <a:pt x="44743" y="421139"/>
                  </a:lnTo>
                  <a:cubicBezTo>
                    <a:pt x="91075" y="521893"/>
                    <a:pt x="191818" y="586683"/>
                    <a:pt x="303331" y="586683"/>
                  </a:cubicBezTo>
                  <a:cubicBezTo>
                    <a:pt x="460062" y="586683"/>
                    <a:pt x="587639" y="459327"/>
                    <a:pt x="587639" y="302867"/>
                  </a:cubicBezTo>
                  <a:cubicBezTo>
                    <a:pt x="587639" y="274689"/>
                    <a:pt x="583553" y="246975"/>
                    <a:pt x="575475" y="220373"/>
                  </a:cubicBezTo>
                  <a:close/>
                  <a:moveTo>
                    <a:pt x="583460" y="185799"/>
                  </a:moveTo>
                  <a:lnTo>
                    <a:pt x="588567" y="199703"/>
                  </a:lnTo>
                  <a:cubicBezTo>
                    <a:pt x="600545" y="232700"/>
                    <a:pt x="606580" y="267459"/>
                    <a:pt x="606580" y="302867"/>
                  </a:cubicBezTo>
                  <a:cubicBezTo>
                    <a:pt x="606580" y="469801"/>
                    <a:pt x="470554" y="605592"/>
                    <a:pt x="303331" y="605592"/>
                  </a:cubicBezTo>
                  <a:cubicBezTo>
                    <a:pt x="182068" y="605592"/>
                    <a:pt x="72691" y="533757"/>
                    <a:pt x="24687" y="422622"/>
                  </a:cubicBezTo>
                  <a:lnTo>
                    <a:pt x="22087" y="416505"/>
                  </a:lnTo>
                  <a:lnTo>
                    <a:pt x="186989" y="260229"/>
                  </a:lnTo>
                  <a:lnTo>
                    <a:pt x="344928" y="421232"/>
                  </a:lnTo>
                  <a:close/>
                  <a:moveTo>
                    <a:pt x="303342" y="18912"/>
                  </a:moveTo>
                  <a:cubicBezTo>
                    <a:pt x="146518" y="18912"/>
                    <a:pt x="18942" y="146287"/>
                    <a:pt x="18942" y="302863"/>
                  </a:cubicBezTo>
                  <a:cubicBezTo>
                    <a:pt x="18942" y="311763"/>
                    <a:pt x="19406" y="320755"/>
                    <a:pt x="20242" y="329840"/>
                  </a:cubicBezTo>
                  <a:lnTo>
                    <a:pt x="188672" y="170111"/>
                  </a:lnTo>
                  <a:lnTo>
                    <a:pt x="345682" y="330303"/>
                  </a:lnTo>
                  <a:lnTo>
                    <a:pt x="537140" y="141281"/>
                  </a:lnTo>
                  <a:cubicBezTo>
                    <a:pt x="483843" y="64522"/>
                    <a:pt x="397028" y="18912"/>
                    <a:pt x="303342" y="18912"/>
                  </a:cubicBezTo>
                  <a:close/>
                  <a:moveTo>
                    <a:pt x="303342" y="0"/>
                  </a:moveTo>
                  <a:cubicBezTo>
                    <a:pt x="406035" y="0"/>
                    <a:pt x="500928" y="51358"/>
                    <a:pt x="557288" y="137387"/>
                  </a:cubicBezTo>
                  <a:lnTo>
                    <a:pt x="561559" y="143876"/>
                  </a:lnTo>
                  <a:lnTo>
                    <a:pt x="345496" y="357095"/>
                  </a:lnTo>
                  <a:lnTo>
                    <a:pt x="188208" y="196717"/>
                  </a:lnTo>
                  <a:lnTo>
                    <a:pt x="6685" y="368775"/>
                  </a:lnTo>
                  <a:lnTo>
                    <a:pt x="3900" y="350976"/>
                  </a:lnTo>
                  <a:cubicBezTo>
                    <a:pt x="1300" y="335031"/>
                    <a:pt x="0" y="318808"/>
                    <a:pt x="0" y="302863"/>
                  </a:cubicBezTo>
                  <a:cubicBezTo>
                    <a:pt x="0" y="135811"/>
                    <a:pt x="136026" y="0"/>
                    <a:pt x="303342" y="0"/>
                  </a:cubicBezTo>
                  <a:close/>
                </a:path>
              </a:pathLst>
            </a:custGeom>
            <a:solidFill>
              <a:schemeClr val="bg1"/>
            </a:solidFill>
            <a:ln>
              <a:noFill/>
            </a:ln>
            <a:effectLst>
              <a:outerShdw blurRad="673100" sx="102000" sy="102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grpSp>
        <p:nvGrpSpPr>
          <p:cNvPr id="6" name="组合 5"/>
          <p:cNvGrpSpPr/>
          <p:nvPr/>
        </p:nvGrpSpPr>
        <p:grpSpPr>
          <a:xfrm>
            <a:off x="4310380" y="5028565"/>
            <a:ext cx="964565" cy="850900"/>
            <a:chOff x="2959100" y="1866900"/>
            <a:chExt cx="1536700" cy="1536700"/>
          </a:xfrm>
        </p:grpSpPr>
        <p:sp>
          <p:nvSpPr>
            <p:cNvPr id="13" name="椭圆 12"/>
            <p:cNvSpPr/>
            <p:nvPr/>
          </p:nvSpPr>
          <p:spPr>
            <a:xfrm>
              <a:off x="2959100" y="1866900"/>
              <a:ext cx="1536700" cy="1536700"/>
            </a:xfrm>
            <a:prstGeom prst="ellipse">
              <a:avLst/>
            </a:prstGeom>
            <a:solidFill>
              <a:schemeClr val="tx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椭圆 2"/>
            <p:cNvSpPr/>
            <p:nvPr/>
          </p:nvSpPr>
          <p:spPr>
            <a:xfrm>
              <a:off x="3361590" y="2269905"/>
              <a:ext cx="731720" cy="730689"/>
            </a:xfrm>
            <a:custGeom>
              <a:avLst/>
              <a:gdLst>
                <a:gd name="connsiteX0" fmla="*/ 215718 w 600864"/>
                <a:gd name="connsiteY0" fmla="*/ 368211 h 600018"/>
                <a:gd name="connsiteX1" fmla="*/ 248486 w 600864"/>
                <a:gd name="connsiteY1" fmla="*/ 368211 h 600018"/>
                <a:gd name="connsiteX2" fmla="*/ 278592 w 600864"/>
                <a:gd name="connsiteY2" fmla="*/ 415069 h 600018"/>
                <a:gd name="connsiteX3" fmla="*/ 278592 w 600864"/>
                <a:gd name="connsiteY3" fmla="*/ 449855 h 600018"/>
                <a:gd name="connsiteX4" fmla="*/ 215718 w 600864"/>
                <a:gd name="connsiteY4" fmla="*/ 368211 h 600018"/>
                <a:gd name="connsiteX5" fmla="*/ 322272 w 600864"/>
                <a:gd name="connsiteY5" fmla="*/ 286566 h 600018"/>
                <a:gd name="connsiteX6" fmla="*/ 385146 w 600864"/>
                <a:gd name="connsiteY6" fmla="*/ 368210 h 600018"/>
                <a:gd name="connsiteX7" fmla="*/ 322272 w 600864"/>
                <a:gd name="connsiteY7" fmla="*/ 449854 h 600018"/>
                <a:gd name="connsiteX8" fmla="*/ 322272 w 600864"/>
                <a:gd name="connsiteY8" fmla="*/ 415068 h 600018"/>
                <a:gd name="connsiteX9" fmla="*/ 352378 w 600864"/>
                <a:gd name="connsiteY9" fmla="*/ 368210 h 600018"/>
                <a:gd name="connsiteX10" fmla="*/ 322272 w 600864"/>
                <a:gd name="connsiteY10" fmla="*/ 321352 h 600018"/>
                <a:gd name="connsiteX11" fmla="*/ 322272 w 600864"/>
                <a:gd name="connsiteY11" fmla="*/ 150163 h 600018"/>
                <a:gd name="connsiteX12" fmla="*/ 385146 w 600864"/>
                <a:gd name="connsiteY12" fmla="*/ 231807 h 600018"/>
                <a:gd name="connsiteX13" fmla="*/ 352378 w 600864"/>
                <a:gd name="connsiteY13" fmla="*/ 231807 h 600018"/>
                <a:gd name="connsiteX14" fmla="*/ 322272 w 600864"/>
                <a:gd name="connsiteY14" fmla="*/ 184949 h 600018"/>
                <a:gd name="connsiteX15" fmla="*/ 278592 w 600864"/>
                <a:gd name="connsiteY15" fmla="*/ 150163 h 600018"/>
                <a:gd name="connsiteX16" fmla="*/ 278592 w 600864"/>
                <a:gd name="connsiteY16" fmla="*/ 184935 h 600018"/>
                <a:gd name="connsiteX17" fmla="*/ 248486 w 600864"/>
                <a:gd name="connsiteY17" fmla="*/ 231776 h 600018"/>
                <a:gd name="connsiteX18" fmla="*/ 278592 w 600864"/>
                <a:gd name="connsiteY18" fmla="*/ 278821 h 600018"/>
                <a:gd name="connsiteX19" fmla="*/ 278592 w 600864"/>
                <a:gd name="connsiteY19" fmla="*/ 313593 h 600018"/>
                <a:gd name="connsiteX20" fmla="*/ 215718 w 600864"/>
                <a:gd name="connsiteY20" fmla="*/ 231776 h 600018"/>
                <a:gd name="connsiteX21" fmla="*/ 278592 w 600864"/>
                <a:gd name="connsiteY21" fmla="*/ 150163 h 600018"/>
                <a:gd name="connsiteX22" fmla="*/ 286848 w 600864"/>
                <a:gd name="connsiteY22" fmla="*/ 138097 h 600018"/>
                <a:gd name="connsiteX23" fmla="*/ 314086 w 600864"/>
                <a:gd name="connsiteY23" fmla="*/ 138097 h 600018"/>
                <a:gd name="connsiteX24" fmla="*/ 314086 w 600864"/>
                <a:gd name="connsiteY24" fmla="*/ 462134 h 600018"/>
                <a:gd name="connsiteX25" fmla="*/ 286848 w 600864"/>
                <a:gd name="connsiteY25" fmla="*/ 462134 h 600018"/>
                <a:gd name="connsiteX26" fmla="*/ 300534 w 600864"/>
                <a:gd name="connsiteY26" fmla="*/ 61388 h 600018"/>
                <a:gd name="connsiteX27" fmla="*/ 61471 w 600864"/>
                <a:gd name="connsiteY27" fmla="*/ 300111 h 600018"/>
                <a:gd name="connsiteX28" fmla="*/ 300534 w 600864"/>
                <a:gd name="connsiteY28" fmla="*/ 538629 h 600018"/>
                <a:gd name="connsiteX29" fmla="*/ 539393 w 600864"/>
                <a:gd name="connsiteY29" fmla="*/ 300111 h 600018"/>
                <a:gd name="connsiteX30" fmla="*/ 300534 w 600864"/>
                <a:gd name="connsiteY30" fmla="*/ 61388 h 600018"/>
                <a:gd name="connsiteX31" fmla="*/ 300534 w 600864"/>
                <a:gd name="connsiteY31" fmla="*/ 53206 h 600018"/>
                <a:gd name="connsiteX32" fmla="*/ 547587 w 600864"/>
                <a:gd name="connsiteY32" fmla="*/ 300111 h 600018"/>
                <a:gd name="connsiteX33" fmla="*/ 300534 w 600864"/>
                <a:gd name="connsiteY33" fmla="*/ 546811 h 600018"/>
                <a:gd name="connsiteX34" fmla="*/ 53277 w 600864"/>
                <a:gd name="connsiteY34" fmla="*/ 300111 h 600018"/>
                <a:gd name="connsiteX35" fmla="*/ 300534 w 600864"/>
                <a:gd name="connsiteY35" fmla="*/ 53206 h 600018"/>
                <a:gd name="connsiteX36" fmla="*/ 300535 w 600864"/>
                <a:gd name="connsiteY36" fmla="*/ 27208 h 600018"/>
                <a:gd name="connsiteX37" fmla="*/ 27247 w 600864"/>
                <a:gd name="connsiteY37" fmla="*/ 300111 h 600018"/>
                <a:gd name="connsiteX38" fmla="*/ 300535 w 600864"/>
                <a:gd name="connsiteY38" fmla="*/ 572810 h 600018"/>
                <a:gd name="connsiteX39" fmla="*/ 573617 w 600864"/>
                <a:gd name="connsiteY39" fmla="*/ 300111 h 600018"/>
                <a:gd name="connsiteX40" fmla="*/ 300535 w 600864"/>
                <a:gd name="connsiteY40" fmla="*/ 27208 h 600018"/>
                <a:gd name="connsiteX41" fmla="*/ 300535 w 600864"/>
                <a:gd name="connsiteY41" fmla="*/ 0 h 600018"/>
                <a:gd name="connsiteX42" fmla="*/ 600864 w 600864"/>
                <a:gd name="connsiteY42" fmla="*/ 300111 h 600018"/>
                <a:gd name="connsiteX43" fmla="*/ 300535 w 600864"/>
                <a:gd name="connsiteY43" fmla="*/ 600018 h 600018"/>
                <a:gd name="connsiteX44" fmla="*/ 0 w 600864"/>
                <a:gd name="connsiteY44" fmla="*/ 300111 h 600018"/>
                <a:gd name="connsiteX45" fmla="*/ 300535 w 600864"/>
                <a:gd name="connsiteY45" fmla="*/ 0 h 60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600864" h="600018">
                  <a:moveTo>
                    <a:pt x="215718" y="368211"/>
                  </a:moveTo>
                  <a:lnTo>
                    <a:pt x="248486" y="368211"/>
                  </a:lnTo>
                  <a:cubicBezTo>
                    <a:pt x="248486" y="389082"/>
                    <a:pt x="260979" y="406884"/>
                    <a:pt x="278592" y="415069"/>
                  </a:cubicBezTo>
                  <a:lnTo>
                    <a:pt x="278592" y="449855"/>
                  </a:lnTo>
                  <a:cubicBezTo>
                    <a:pt x="242547" y="440238"/>
                    <a:pt x="215718" y="407294"/>
                    <a:pt x="215718" y="368211"/>
                  </a:cubicBezTo>
                  <a:close/>
                  <a:moveTo>
                    <a:pt x="322272" y="286566"/>
                  </a:moveTo>
                  <a:cubicBezTo>
                    <a:pt x="358522" y="296183"/>
                    <a:pt x="385146" y="329127"/>
                    <a:pt x="385146" y="368210"/>
                  </a:cubicBezTo>
                  <a:cubicBezTo>
                    <a:pt x="385146" y="407293"/>
                    <a:pt x="358522" y="440237"/>
                    <a:pt x="322272" y="449854"/>
                  </a:cubicBezTo>
                  <a:lnTo>
                    <a:pt x="322272" y="415068"/>
                  </a:lnTo>
                  <a:cubicBezTo>
                    <a:pt x="340090" y="406883"/>
                    <a:pt x="352378" y="389081"/>
                    <a:pt x="352378" y="368210"/>
                  </a:cubicBezTo>
                  <a:cubicBezTo>
                    <a:pt x="352378" y="347339"/>
                    <a:pt x="340090" y="329537"/>
                    <a:pt x="322272" y="321352"/>
                  </a:cubicBezTo>
                  <a:close/>
                  <a:moveTo>
                    <a:pt x="322272" y="150163"/>
                  </a:moveTo>
                  <a:cubicBezTo>
                    <a:pt x="358522" y="159780"/>
                    <a:pt x="385146" y="192724"/>
                    <a:pt x="385146" y="231807"/>
                  </a:cubicBezTo>
                  <a:lnTo>
                    <a:pt x="352378" y="231807"/>
                  </a:lnTo>
                  <a:cubicBezTo>
                    <a:pt x="352378" y="211140"/>
                    <a:pt x="340090" y="193134"/>
                    <a:pt x="322272" y="184949"/>
                  </a:cubicBezTo>
                  <a:close/>
                  <a:moveTo>
                    <a:pt x="278592" y="150163"/>
                  </a:moveTo>
                  <a:lnTo>
                    <a:pt x="278592" y="184935"/>
                  </a:lnTo>
                  <a:cubicBezTo>
                    <a:pt x="260979" y="193117"/>
                    <a:pt x="248486" y="211117"/>
                    <a:pt x="248486" y="231776"/>
                  </a:cubicBezTo>
                  <a:cubicBezTo>
                    <a:pt x="248486" y="252639"/>
                    <a:pt x="260979" y="270434"/>
                    <a:pt x="278592" y="278821"/>
                  </a:cubicBezTo>
                  <a:lnTo>
                    <a:pt x="278592" y="313593"/>
                  </a:lnTo>
                  <a:cubicBezTo>
                    <a:pt x="242547" y="303775"/>
                    <a:pt x="215718" y="270843"/>
                    <a:pt x="215718" y="231776"/>
                  </a:cubicBezTo>
                  <a:cubicBezTo>
                    <a:pt x="215718" y="192708"/>
                    <a:pt x="242547" y="159777"/>
                    <a:pt x="278592" y="150163"/>
                  </a:cubicBezTo>
                  <a:close/>
                  <a:moveTo>
                    <a:pt x="286848" y="138097"/>
                  </a:moveTo>
                  <a:lnTo>
                    <a:pt x="314086" y="138097"/>
                  </a:lnTo>
                  <a:lnTo>
                    <a:pt x="314086" y="462134"/>
                  </a:lnTo>
                  <a:lnTo>
                    <a:pt x="286848" y="462134"/>
                  </a:lnTo>
                  <a:close/>
                  <a:moveTo>
                    <a:pt x="300534" y="61388"/>
                  </a:moveTo>
                  <a:cubicBezTo>
                    <a:pt x="168609" y="61388"/>
                    <a:pt x="61471" y="168374"/>
                    <a:pt x="61471" y="300111"/>
                  </a:cubicBezTo>
                  <a:cubicBezTo>
                    <a:pt x="61471" y="431643"/>
                    <a:pt x="168609" y="538629"/>
                    <a:pt x="300534" y="538629"/>
                  </a:cubicBezTo>
                  <a:cubicBezTo>
                    <a:pt x="432255" y="538629"/>
                    <a:pt x="539393" y="431643"/>
                    <a:pt x="539393" y="300111"/>
                  </a:cubicBezTo>
                  <a:cubicBezTo>
                    <a:pt x="539393" y="168374"/>
                    <a:pt x="432255" y="61388"/>
                    <a:pt x="300534" y="61388"/>
                  </a:cubicBezTo>
                  <a:close/>
                  <a:moveTo>
                    <a:pt x="300534" y="53206"/>
                  </a:moveTo>
                  <a:cubicBezTo>
                    <a:pt x="436762" y="53206"/>
                    <a:pt x="547587" y="163873"/>
                    <a:pt x="547587" y="300111"/>
                  </a:cubicBezTo>
                  <a:cubicBezTo>
                    <a:pt x="547587" y="436144"/>
                    <a:pt x="436762" y="546811"/>
                    <a:pt x="300534" y="546811"/>
                  </a:cubicBezTo>
                  <a:cubicBezTo>
                    <a:pt x="164102" y="546811"/>
                    <a:pt x="53277" y="436144"/>
                    <a:pt x="53277" y="300111"/>
                  </a:cubicBezTo>
                  <a:cubicBezTo>
                    <a:pt x="53277" y="163873"/>
                    <a:pt x="164102" y="53206"/>
                    <a:pt x="300534" y="53206"/>
                  </a:cubicBezTo>
                  <a:close/>
                  <a:moveTo>
                    <a:pt x="300535" y="27208"/>
                  </a:moveTo>
                  <a:cubicBezTo>
                    <a:pt x="149755" y="27208"/>
                    <a:pt x="27247" y="149544"/>
                    <a:pt x="27247" y="300111"/>
                  </a:cubicBezTo>
                  <a:cubicBezTo>
                    <a:pt x="27247" y="450474"/>
                    <a:pt x="149755" y="572810"/>
                    <a:pt x="300535" y="572810"/>
                  </a:cubicBezTo>
                  <a:cubicBezTo>
                    <a:pt x="451109" y="572810"/>
                    <a:pt x="573617" y="450474"/>
                    <a:pt x="573617" y="300111"/>
                  </a:cubicBezTo>
                  <a:cubicBezTo>
                    <a:pt x="573617" y="149544"/>
                    <a:pt x="451109" y="27208"/>
                    <a:pt x="300535" y="27208"/>
                  </a:cubicBezTo>
                  <a:close/>
                  <a:moveTo>
                    <a:pt x="300535" y="0"/>
                  </a:moveTo>
                  <a:cubicBezTo>
                    <a:pt x="466064" y="0"/>
                    <a:pt x="600864" y="134610"/>
                    <a:pt x="600864" y="300111"/>
                  </a:cubicBezTo>
                  <a:cubicBezTo>
                    <a:pt x="600864" y="465408"/>
                    <a:pt x="466064" y="600018"/>
                    <a:pt x="300535" y="600018"/>
                  </a:cubicBezTo>
                  <a:cubicBezTo>
                    <a:pt x="134800" y="600018"/>
                    <a:pt x="0" y="465408"/>
                    <a:pt x="0" y="300111"/>
                  </a:cubicBezTo>
                  <a:cubicBezTo>
                    <a:pt x="0" y="134610"/>
                    <a:pt x="134800" y="0"/>
                    <a:pt x="300535" y="0"/>
                  </a:cubicBezTo>
                  <a:close/>
                </a:path>
              </a:pathLst>
            </a:custGeom>
            <a:solidFill>
              <a:schemeClr val="bg1"/>
            </a:solidFill>
            <a:ln>
              <a:noFill/>
            </a:ln>
            <a:effectLst>
              <a:outerShdw blurRad="673100" sx="102000" sy="102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sp>
        <p:nvSpPr>
          <p:cNvPr id="7" name="文本框 6"/>
          <p:cNvSpPr txBox="1"/>
          <p:nvPr/>
        </p:nvSpPr>
        <p:spPr>
          <a:xfrm>
            <a:off x="5685155" y="2592705"/>
            <a:ext cx="63576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rPr>
              <a:t>S</a:t>
            </a:r>
            <a:r>
              <a:rPr lang="zh-CN" altLang="en-US" sz="1200" b="1" dirty="0">
                <a:solidFill>
                  <a:schemeClr val="tx1">
                    <a:lumMod val="85000"/>
                    <a:lumOff val="15000"/>
                  </a:schemeClr>
                </a:solidFill>
                <a:latin typeface="微软雅黑" panose="020B0503020204020204" pitchFamily="34" charset="-122"/>
                <a:ea typeface="微软雅黑" panose="020B0503020204020204" pitchFamily="34" charset="-122"/>
              </a:rPr>
              <a:t>ignificant change was the shift from the traditional pay-per-download model to a subscription-based streaming model</a:t>
            </a: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rPr>
              <a:t>.</a:t>
            </a:r>
            <a:endPar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8" name="文本框 7"/>
          <p:cNvSpPr txBox="1"/>
          <p:nvPr/>
        </p:nvSpPr>
        <p:spPr>
          <a:xfrm>
            <a:off x="5685155" y="2308860"/>
            <a:ext cx="5283200" cy="3067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1400" b="1" dirty="0">
                <a:solidFill>
                  <a:srgbClr val="FF0000"/>
                </a:solidFill>
                <a:latin typeface="微软雅黑" panose="020B0503020204020204" pitchFamily="34" charset="-122"/>
                <a:ea typeface="微软雅黑" panose="020B0503020204020204" pitchFamily="34" charset="-122"/>
              </a:rPr>
              <a:t>Change of business model</a:t>
            </a:r>
            <a:endParaRPr lang="en-US" altLang="zh-CN" sz="1400" b="1" dirty="0">
              <a:solidFill>
                <a:srgbClr val="FF0000"/>
              </a:solidFill>
              <a:latin typeface="微软雅黑" panose="020B0503020204020204" pitchFamily="34" charset="-122"/>
              <a:ea typeface="微软雅黑" panose="020B0503020204020204" pitchFamily="34" charset="-122"/>
            </a:endParaRPr>
          </a:p>
        </p:txBody>
      </p:sp>
      <p:sp>
        <p:nvSpPr>
          <p:cNvPr id="9" name="文本框 6"/>
          <p:cNvSpPr txBox="1"/>
          <p:nvPr/>
        </p:nvSpPr>
        <p:spPr>
          <a:xfrm>
            <a:off x="5685790" y="3530600"/>
            <a:ext cx="6506210" cy="1753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rPr>
              <a:t>1.In 2016,Offered discounts for student users only $4.99 per month.</a:t>
            </a:r>
            <a:endPar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endParaRPr>
          </a:p>
          <a:p>
            <a:pPr>
              <a:lnSpc>
                <a:spcPct val="150000"/>
              </a:lnSpc>
            </a:pP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rPr>
              <a:t>2.In 2018,Improved sound quality, users can listen to music in CD-quality.</a:t>
            </a:r>
            <a:endPar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endParaRPr>
          </a:p>
          <a:p>
            <a:pPr>
              <a:lnSpc>
                <a:spcPct val="150000"/>
              </a:lnSpc>
            </a:pP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rPr>
              <a:t>3.In 2019,INtroduced a family subscripiton service</a:t>
            </a:r>
            <a:r>
              <a:rPr lang="zh-CN" altLang="en-US" sz="1200" b="1"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rPr>
              <a:t>six family members</a:t>
            </a:r>
            <a:r>
              <a:rPr lang="zh-CN" altLang="en-US" sz="1200" b="1"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rPr>
              <a:t> with $14.99 per month.</a:t>
            </a:r>
            <a:endPar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endParaRPr>
          </a:p>
          <a:p>
            <a:pPr>
              <a:lnSpc>
                <a:spcPct val="150000"/>
              </a:lnSpc>
            </a:pP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rPr>
              <a:t>4.In 2021,Added lossless music and Dolby Atmos spatial audio support for subscribers without extra fees.</a:t>
            </a:r>
            <a:endPar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0" name="文本框 7"/>
          <p:cNvSpPr txBox="1"/>
          <p:nvPr/>
        </p:nvSpPr>
        <p:spPr>
          <a:xfrm>
            <a:off x="5685155" y="3246755"/>
            <a:ext cx="2458720" cy="3067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b="1" dirty="0">
                <a:solidFill>
                  <a:srgbClr val="FF0000"/>
                </a:solidFill>
                <a:latin typeface="微软雅黑" panose="020B0503020204020204" pitchFamily="34" charset="-122"/>
                <a:ea typeface="微软雅黑" panose="020B0503020204020204" pitchFamily="34" charset="-122"/>
              </a:rPr>
              <a:t>Approaches of changes</a:t>
            </a:r>
            <a:endParaRPr lang="en-US" altLang="zh-CN" sz="1400" b="1" dirty="0">
              <a:solidFill>
                <a:srgbClr val="FF0000"/>
              </a:solidFill>
              <a:latin typeface="微软雅黑" panose="020B0503020204020204" pitchFamily="34" charset="-122"/>
              <a:ea typeface="微软雅黑" panose="020B0503020204020204" pitchFamily="34" charset="-122"/>
            </a:endParaRPr>
          </a:p>
        </p:txBody>
      </p:sp>
      <p:sp>
        <p:nvSpPr>
          <p:cNvPr id="11" name="文本框 6"/>
          <p:cNvSpPr txBox="1"/>
          <p:nvPr/>
        </p:nvSpPr>
        <p:spPr>
          <a:xfrm>
            <a:off x="5685790" y="5461635"/>
            <a:ext cx="6506210" cy="1476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1.In 2018,</a:t>
            </a: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Apple Music </a:t>
            </a: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exceeded 50 million and Surpassed Spotify for the first time in the us market.</a:t>
            </a:r>
            <a:endPar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a:p>
            <a:pPr>
              <a:lnSpc>
                <a:spcPct val="150000"/>
              </a:lnSpc>
            </a:pP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sym typeface="+mn-ea"/>
              </a:rPr>
              <a:t>2. In 2021 Apple Music surpassed Amazon Music to become the world's second-largest music streaming service.</a:t>
            </a:r>
            <a:endPar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a:p>
            <a:pPr>
              <a:lnSpc>
                <a:spcPct val="150000"/>
              </a:lnSpc>
            </a:pPr>
            <a:r>
              <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rPr>
              <a:t>3.Music piracy has significanttly decreased.</a:t>
            </a:r>
            <a:endParaRPr lang="en-US" altLang="zh-CN" sz="12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2" name="文本框 7"/>
          <p:cNvSpPr txBox="1"/>
          <p:nvPr/>
        </p:nvSpPr>
        <p:spPr>
          <a:xfrm>
            <a:off x="5685155" y="5251450"/>
            <a:ext cx="2458720" cy="3067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b="1" dirty="0">
                <a:solidFill>
                  <a:srgbClr val="FF0000"/>
                </a:solidFill>
                <a:latin typeface="微软雅黑" panose="020B0503020204020204" pitchFamily="34" charset="-122"/>
                <a:ea typeface="微软雅黑" panose="020B0503020204020204" pitchFamily="34" charset="-122"/>
                <a:sym typeface="+mn-ea"/>
              </a:rPr>
              <a:t>Effectiness of changes</a:t>
            </a:r>
            <a:endParaRPr lang="en-US" altLang="zh-CN" sz="1400" b="1" dirty="0">
              <a:solidFill>
                <a:srgbClr val="FF0000"/>
              </a:solidFill>
              <a:latin typeface="微软雅黑" panose="020B0503020204020204" pitchFamily="34" charset="-122"/>
              <a:ea typeface="微软雅黑" panose="020B0503020204020204" pitchFamily="34" charset="-122"/>
              <a:sym typeface="+mn-ea"/>
            </a:endParaRPr>
          </a:p>
        </p:txBody>
      </p:sp>
      <p:sp>
        <p:nvSpPr>
          <p:cNvPr id="19" name="矩形 18"/>
          <p:cNvSpPr/>
          <p:nvPr/>
        </p:nvSpPr>
        <p:spPr bwMode="auto">
          <a:xfrm>
            <a:off x="4867910" y="1433830"/>
            <a:ext cx="3691255" cy="642620"/>
          </a:xfrm>
          <a:prstGeom prst="rect">
            <a:avLst/>
          </a:prstGeom>
          <a:noFill/>
        </p:spPr>
        <p:txBody>
          <a:bodyPr wrap="none">
            <a:no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defRPr/>
            </a:pPr>
            <a:r>
              <a:rPr lang="en-US" altLang="zh-CN" sz="2800" b="1" kern="100" dirty="0" smtClean="0">
                <a:solidFill>
                  <a:schemeClr val="tx1">
                    <a:lumMod val="85000"/>
                    <a:lumOff val="15000"/>
                  </a:schemeClr>
                </a:solidFill>
                <a:latin typeface="微软雅黑" panose="020B0503020204020204" pitchFamily="34" charset="-122"/>
                <a:ea typeface="微软雅黑" panose="020B0503020204020204" pitchFamily="34" charset="-122"/>
                <a:cs typeface="Times New Roman" panose="02020603050405020304" pitchFamily="18" charset="0"/>
              </a:rPr>
              <a:t>Changes In Apple Music</a:t>
            </a:r>
            <a:endParaRPr lang="en-US" altLang="zh-CN" sz="2800" b="1" kern="100" dirty="0" smtClean="0">
              <a:solidFill>
                <a:schemeClr val="tx1">
                  <a:lumMod val="85000"/>
                  <a:lumOff val="15000"/>
                </a:schemeClr>
              </a:solidFill>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2" name="图片 1"/>
          <p:cNvPicPr>
            <a:picLocks noChangeAspect="1"/>
          </p:cNvPicPr>
          <p:nvPr>
            <p:custDataLst>
              <p:tags r:id="rId1"/>
            </p:custDataLst>
          </p:nvPr>
        </p:nvPicPr>
        <p:blipFill>
          <a:blip r:embed="rId2"/>
          <a:stretch>
            <a:fillRect/>
          </a:stretch>
        </p:blipFill>
        <p:spPr>
          <a:xfrm>
            <a:off x="0" y="0"/>
            <a:ext cx="12191365" cy="978535"/>
          </a:xfrm>
          <a:prstGeom prst="rect">
            <a:avLst/>
          </a:prstGeom>
        </p:spPr>
      </p:pic>
      <p:pic>
        <p:nvPicPr>
          <p:cNvPr id="22" name="图片 21"/>
          <p:cNvPicPr>
            <a:picLocks noChangeAspect="1"/>
          </p:cNvPicPr>
          <p:nvPr/>
        </p:nvPicPr>
        <p:blipFill>
          <a:blip r:embed="rId3"/>
          <a:stretch>
            <a:fillRect/>
          </a:stretch>
        </p:blipFill>
        <p:spPr>
          <a:xfrm>
            <a:off x="897255" y="1452880"/>
            <a:ext cx="2686050" cy="440055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bwMode="auto">
          <a:xfrm>
            <a:off x="3197225" y="1006711"/>
            <a:ext cx="5797550" cy="521970"/>
          </a:xfrm>
          <a:prstGeom prst="rect">
            <a:avLst/>
          </a:prstGeom>
          <a:noFill/>
        </p:spPr>
        <p:txBody>
          <a:bodyPr wrap="none">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defRPr/>
            </a:pPr>
            <a:r>
              <a:rPr lang="zh-CN" altLang="en-US" sz="2800" b="1" kern="100" dirty="0" smtClean="0">
                <a:solidFill>
                  <a:schemeClr val="tx1">
                    <a:lumMod val="85000"/>
                    <a:lumOff val="15000"/>
                  </a:schemeClr>
                </a:solidFill>
                <a:latin typeface="微软雅黑" panose="020B0503020204020204" pitchFamily="34" charset="-122"/>
                <a:ea typeface="微软雅黑" panose="020B0503020204020204" pitchFamily="34" charset="-122"/>
                <a:cs typeface="Times New Roman" panose="02020603050405020304" pitchFamily="18" charset="0"/>
              </a:rPr>
              <a:t>Kurt Lewin's force field analysis</a:t>
            </a:r>
            <a:endParaRPr lang="zh-CN" altLang="en-US" sz="2800" b="1" kern="100" dirty="0" smtClean="0">
              <a:solidFill>
                <a:schemeClr val="tx1">
                  <a:lumMod val="85000"/>
                  <a:lumOff val="15000"/>
                </a:schemeClr>
              </a:solidFill>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4098" name="Picture 2" descr="https://hbimg.huabanimg.com/24e372d43742f823c5c14dad3a2dcd1b6fd34f131669c-gNuWrU"/>
          <p:cNvPicPr>
            <a:picLocks noChangeAspect="1" noChangeArrowheads="1"/>
          </p:cNvPicPr>
          <p:nvPr/>
        </p:nvPicPr>
        <p:blipFill rotWithShape="1">
          <a:blip r:embed="rId1" cstate="print">
            <a:extLst>
              <a:ext uri="{28A0092B-C50C-407E-A947-70E740481C1C}">
                <a14:useLocalDpi xmlns:a14="http://schemas.microsoft.com/office/drawing/2010/main" val="0"/>
              </a:ext>
            </a:extLst>
          </a:blip>
          <a:srcRect b="11567"/>
          <a:stretch>
            <a:fillRect/>
          </a:stretch>
        </p:blipFill>
        <p:spPr bwMode="auto">
          <a:xfrm>
            <a:off x="4777921" y="3022811"/>
            <a:ext cx="2462419" cy="3769213"/>
          </a:xfrm>
          <a:prstGeom prst="rect">
            <a:avLst/>
          </a:prstGeom>
          <a:noFill/>
          <a:extLst>
            <a:ext uri="{909E8E84-426E-40DD-AFC4-6F175D3DCCD1}">
              <a14:hiddenFill xmlns:a14="http://schemas.microsoft.com/office/drawing/2010/main">
                <a:solidFill>
                  <a:srgbClr val="FFFFFF"/>
                </a:solidFill>
              </a14:hiddenFill>
            </a:ext>
          </a:extLst>
        </p:spPr>
      </p:pic>
      <p:sp>
        <p:nvSpPr>
          <p:cNvPr id="8" name="文本框 7"/>
          <p:cNvSpPr txBox="1"/>
          <p:nvPr/>
        </p:nvSpPr>
        <p:spPr>
          <a:xfrm>
            <a:off x="2613660" y="2717165"/>
            <a:ext cx="431419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dirty="0">
                <a:solidFill>
                  <a:schemeClr val="tx1">
                    <a:lumMod val="85000"/>
                    <a:lumOff val="15000"/>
                  </a:schemeClr>
                </a:solidFill>
                <a:latin typeface="微软雅黑" panose="020B0503020204020204" pitchFamily="34" charset="-122"/>
                <a:ea typeface="微软雅黑" panose="020B0503020204020204" pitchFamily="34" charset="-122"/>
                <a:sym typeface="+mn-ea"/>
              </a:rPr>
              <a:t>The prevalence of mobile </a:t>
            </a:r>
            <a:endParaRPr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a:p>
            <a:pPr algn="l"/>
            <a:r>
              <a:rPr dirty="0">
                <a:solidFill>
                  <a:schemeClr val="tx1">
                    <a:lumMod val="85000"/>
                    <a:lumOff val="15000"/>
                  </a:schemeClr>
                </a:solidFill>
                <a:latin typeface="微软雅黑" panose="020B0503020204020204" pitchFamily="34" charset="-122"/>
                <a:ea typeface="微软雅黑" panose="020B0503020204020204" pitchFamily="34" charset="-122"/>
                <a:sym typeface="+mn-ea"/>
              </a:rPr>
              <a:t>devices</a:t>
            </a:r>
            <a:r>
              <a:rPr 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7</a:t>
            </a:r>
            <a:r>
              <a:rPr 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endParaRPr lang="zh-CN"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cxnSp>
        <p:nvCxnSpPr>
          <p:cNvPr id="9" name="直接连接符 8"/>
          <p:cNvCxnSpPr/>
          <p:nvPr/>
        </p:nvCxnSpPr>
        <p:spPr>
          <a:xfrm>
            <a:off x="2280547" y="3358625"/>
            <a:ext cx="4084320" cy="22225"/>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6592570" y="3286760"/>
            <a:ext cx="5438775" cy="506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dirty="0">
                <a:solidFill>
                  <a:schemeClr val="tx1">
                    <a:lumMod val="85000"/>
                    <a:lumOff val="15000"/>
                  </a:schemeClr>
                </a:solidFill>
                <a:latin typeface="微软雅黑" panose="020B0503020204020204" pitchFamily="34" charset="-122"/>
                <a:ea typeface="微软雅黑" panose="020B0503020204020204" pitchFamily="34" charset="-122"/>
              </a:rPr>
              <a:t>Musicians and Labels unsatisfy the revenue </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sz="1800" dirty="0">
                <a:solidFill>
                  <a:schemeClr val="tx1">
                    <a:lumMod val="85000"/>
                    <a:lumOff val="15000"/>
                  </a:schemeClr>
                </a:solidFill>
                <a:latin typeface="微软雅黑" panose="020B0503020204020204" pitchFamily="34" charset="-122"/>
                <a:ea typeface="微软雅黑" panose="020B0503020204020204" pitchFamily="34" charset="-122"/>
              </a:rPr>
              <a:t>8</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a:t>
            </a:r>
            <a:endPar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23" name="直接连接符 22"/>
          <p:cNvCxnSpPr/>
          <p:nvPr/>
        </p:nvCxnSpPr>
        <p:spPr>
          <a:xfrm flipV="1">
            <a:off x="1609896" y="4294998"/>
            <a:ext cx="4363085" cy="1270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p:custDataLst>
              <p:tags r:id="rId2"/>
            </p:custDataLst>
          </p:nvPr>
        </p:nvPicPr>
        <p:blipFill>
          <a:blip r:embed="rId3"/>
          <a:stretch>
            <a:fillRect/>
          </a:stretch>
        </p:blipFill>
        <p:spPr>
          <a:xfrm>
            <a:off x="635" y="-13970"/>
            <a:ext cx="12191365" cy="978535"/>
          </a:xfrm>
          <a:prstGeom prst="rect">
            <a:avLst/>
          </a:prstGeom>
        </p:spPr>
      </p:pic>
      <p:sp>
        <p:nvSpPr>
          <p:cNvPr id="2" name="文本框 1"/>
          <p:cNvSpPr txBox="1"/>
          <p:nvPr>
            <p:custDataLst>
              <p:tags r:id="rId4"/>
            </p:custDataLst>
          </p:nvPr>
        </p:nvSpPr>
        <p:spPr>
          <a:xfrm>
            <a:off x="3341981" y="2125430"/>
            <a:ext cx="1767205"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dirty="0">
                <a:solidFill>
                  <a:srgbClr val="FF0000"/>
                </a:solidFill>
                <a:latin typeface="微软雅黑" panose="020B0503020204020204" pitchFamily="34" charset="-122"/>
                <a:ea typeface="微软雅黑" panose="020B0503020204020204" pitchFamily="34" charset="-122"/>
              </a:rPr>
              <a:t>Driving forces </a:t>
            </a:r>
            <a:endParaRPr lang="en-US" altLang="zh-CN" dirty="0">
              <a:solidFill>
                <a:srgbClr val="FF0000"/>
              </a:solidFill>
              <a:latin typeface="微软雅黑" panose="020B0503020204020204" pitchFamily="34" charset="-122"/>
              <a:ea typeface="微软雅黑" panose="020B0503020204020204" pitchFamily="34" charset="-122"/>
            </a:endParaRPr>
          </a:p>
        </p:txBody>
      </p:sp>
      <p:sp>
        <p:nvSpPr>
          <p:cNvPr id="6" name="文本框 5"/>
          <p:cNvSpPr txBox="1"/>
          <p:nvPr/>
        </p:nvSpPr>
        <p:spPr>
          <a:xfrm>
            <a:off x="7932420" y="2070735"/>
            <a:ext cx="2179320" cy="480060"/>
          </a:xfrm>
          <a:prstGeom prst="rect">
            <a:avLst/>
          </a:prstGeom>
          <a:noFill/>
        </p:spPr>
        <p:txBody>
          <a:bodyPr wrap="square" rtlCol="0" anchor="t">
            <a:noAutofit/>
          </a:bodyPr>
          <a:p>
            <a:r>
              <a:rPr lang="en-US" altLang="zh-CN" dirty="0">
                <a:solidFill>
                  <a:srgbClr val="FF0000"/>
                </a:solidFill>
                <a:latin typeface="微软雅黑" panose="020B0503020204020204" pitchFamily="34" charset="-122"/>
                <a:ea typeface="微软雅黑" panose="020B0503020204020204" pitchFamily="34" charset="-122"/>
                <a:sym typeface="+mn-ea"/>
              </a:rPr>
              <a:t>Restraining forces </a:t>
            </a:r>
            <a:endParaRPr lang="en-US" altLang="zh-CN" dirty="0">
              <a:solidFill>
                <a:srgbClr val="FF0000"/>
              </a:solidFill>
              <a:latin typeface="微软雅黑" panose="020B0503020204020204" pitchFamily="34" charset="-122"/>
              <a:ea typeface="微软雅黑" panose="020B0503020204020204" pitchFamily="34" charset="-122"/>
              <a:sym typeface="+mn-ea"/>
            </a:endParaRPr>
          </a:p>
        </p:txBody>
      </p:sp>
      <p:sp>
        <p:nvSpPr>
          <p:cNvPr id="100" name="文本框 99"/>
          <p:cNvSpPr txBox="1"/>
          <p:nvPr/>
        </p:nvSpPr>
        <p:spPr>
          <a:xfrm>
            <a:off x="1980565" y="3625215"/>
            <a:ext cx="4683760" cy="645160"/>
          </a:xfrm>
          <a:prstGeom prst="rect">
            <a:avLst/>
          </a:prstGeom>
          <a:noFill/>
          <a:ln w="9525">
            <a:noFill/>
          </a:ln>
        </p:spPr>
        <p:txBody>
          <a:bodyPr wrap="square">
            <a:spAutoFit/>
          </a:bodyPr>
          <a:p>
            <a:pPr algn="l"/>
            <a:r>
              <a:rPr dirty="0">
                <a:solidFill>
                  <a:schemeClr val="tx1">
                    <a:lumMod val="85000"/>
                    <a:lumOff val="15000"/>
                  </a:schemeClr>
                </a:solidFill>
                <a:latin typeface="微软雅黑" panose="020B0503020204020204" pitchFamily="34" charset="-122"/>
                <a:ea typeface="微软雅黑" panose="020B0503020204020204" pitchFamily="34" charset="-122"/>
                <a:sym typeface="+mn-ea"/>
              </a:rPr>
              <a:t>The prevalence of streaming</a:t>
            </a:r>
            <a:r>
              <a:rPr lang="en-US" dirty="0">
                <a:solidFill>
                  <a:schemeClr val="tx1">
                    <a:lumMod val="85000"/>
                    <a:lumOff val="15000"/>
                  </a:schemeClr>
                </a:solidFill>
                <a:latin typeface="微软雅黑" panose="020B0503020204020204" pitchFamily="34" charset="-122"/>
                <a:ea typeface="微软雅黑" panose="020B0503020204020204" pitchFamily="34" charset="-122"/>
                <a:sym typeface="+mn-ea"/>
              </a:rPr>
              <a:t> </a:t>
            </a:r>
            <a:endParaRPr lang="en-US"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a:p>
            <a:pPr algn="l"/>
            <a:r>
              <a:rPr dirty="0">
                <a:solidFill>
                  <a:schemeClr val="tx1">
                    <a:lumMod val="85000"/>
                    <a:lumOff val="15000"/>
                  </a:schemeClr>
                </a:solidFill>
                <a:latin typeface="微软雅黑" panose="020B0503020204020204" pitchFamily="34" charset="-122"/>
                <a:ea typeface="微软雅黑" panose="020B0503020204020204" pitchFamily="34" charset="-122"/>
                <a:sym typeface="+mn-ea"/>
              </a:rPr>
              <a:t>services</a:t>
            </a:r>
            <a:r>
              <a:rPr 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r>
              <a:rPr lang="en-US" alt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9</a:t>
            </a:r>
            <a:r>
              <a:rPr lang="zh-CN" dirty="0">
                <a:solidFill>
                  <a:schemeClr val="tx1">
                    <a:lumMod val="85000"/>
                    <a:lumOff val="15000"/>
                  </a:schemeClr>
                </a:solidFill>
                <a:latin typeface="微软雅黑" panose="020B0503020204020204" pitchFamily="34" charset="-122"/>
                <a:ea typeface="微软雅黑" panose="020B0503020204020204" pitchFamily="34" charset="-122"/>
                <a:sym typeface="+mn-ea"/>
              </a:rPr>
              <a:t>）</a:t>
            </a:r>
            <a:endParaRPr lang="zh-CN" dirty="0">
              <a:solidFill>
                <a:schemeClr val="tx1">
                  <a:lumMod val="85000"/>
                  <a:lumOff val="15000"/>
                </a:schemeClr>
              </a:solidFill>
              <a:latin typeface="微软雅黑" panose="020B0503020204020204" pitchFamily="34" charset="-122"/>
              <a:ea typeface="微软雅黑" panose="020B0503020204020204" pitchFamily="34" charset="-122"/>
              <a:sym typeface="+mn-ea"/>
            </a:endParaRPr>
          </a:p>
        </p:txBody>
      </p:sp>
      <p:cxnSp>
        <p:nvCxnSpPr>
          <p:cNvPr id="12" name="直接连接符 11"/>
          <p:cNvCxnSpPr/>
          <p:nvPr>
            <p:custDataLst>
              <p:tags r:id="rId5"/>
            </p:custDataLst>
          </p:nvPr>
        </p:nvCxnSpPr>
        <p:spPr>
          <a:xfrm>
            <a:off x="1195876" y="5101448"/>
            <a:ext cx="4246245" cy="127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文本框 12"/>
          <p:cNvSpPr txBox="1"/>
          <p:nvPr>
            <p:custDataLst>
              <p:tags r:id="rId6"/>
            </p:custDataLst>
          </p:nvPr>
        </p:nvSpPr>
        <p:spPr>
          <a:xfrm>
            <a:off x="1250950" y="4514850"/>
            <a:ext cx="4958080" cy="368300"/>
          </a:xfrm>
          <a:prstGeom prst="rect">
            <a:avLst/>
          </a:prstGeom>
          <a:noFill/>
          <a:ln w="9525">
            <a:noFill/>
          </a:ln>
        </p:spPr>
        <p:txBody>
          <a:bodyPr wrap="square">
            <a:spAutoFit/>
          </a:bodyPr>
          <a:p>
            <a:pPr indent="0" algn="l"/>
            <a:r>
              <a:rPr lang="en-US" b="0" dirty="0">
                <a:solidFill>
                  <a:schemeClr val="tx1">
                    <a:lumMod val="85000"/>
                    <a:lumOff val="15000"/>
                  </a:schemeClr>
                </a:solidFill>
                <a:latin typeface="微软雅黑" panose="020B0503020204020204" pitchFamily="34" charset="-122"/>
                <a:ea typeface="微软雅黑" panose="020B0503020204020204" pitchFamily="34" charset="-122"/>
              </a:rPr>
              <a:t>Apple's strong brand</a:t>
            </a:r>
            <a:r>
              <a:rPr lang="zh-CN" altLang="en-US" b="0"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b="0" dirty="0">
                <a:solidFill>
                  <a:schemeClr val="tx1">
                    <a:lumMod val="85000"/>
                    <a:lumOff val="15000"/>
                  </a:schemeClr>
                </a:solidFill>
                <a:latin typeface="微软雅黑" panose="020B0503020204020204" pitchFamily="34" charset="-122"/>
                <a:ea typeface="微软雅黑" panose="020B0503020204020204" pitchFamily="34" charset="-122"/>
              </a:rPr>
              <a:t>10</a:t>
            </a:r>
            <a:r>
              <a:rPr lang="zh-CN" altLang="en-US" b="0"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b="0" dirty="0">
                <a:solidFill>
                  <a:schemeClr val="tx1">
                    <a:lumMod val="85000"/>
                    <a:lumOff val="15000"/>
                  </a:schemeClr>
                </a:solidFill>
                <a:latin typeface="微软雅黑" panose="020B0503020204020204" pitchFamily="34" charset="-122"/>
                <a:ea typeface="微软雅黑" panose="020B0503020204020204" pitchFamily="34" charset="-122"/>
              </a:rPr>
              <a:t> </a:t>
            </a:r>
            <a:endParaRPr lang="en-US" b="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16" name="直接连接符 15"/>
          <p:cNvCxnSpPr/>
          <p:nvPr>
            <p:custDataLst>
              <p:tags r:id="rId7"/>
            </p:custDataLst>
          </p:nvPr>
        </p:nvCxnSpPr>
        <p:spPr>
          <a:xfrm flipV="1">
            <a:off x="799636" y="5907898"/>
            <a:ext cx="4083050" cy="127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22" name="文本框 21"/>
          <p:cNvSpPr txBox="1"/>
          <p:nvPr>
            <p:custDataLst>
              <p:tags r:id="rId8"/>
            </p:custDataLst>
          </p:nvPr>
        </p:nvSpPr>
        <p:spPr>
          <a:xfrm>
            <a:off x="720090" y="5210810"/>
            <a:ext cx="4162425" cy="645160"/>
          </a:xfrm>
          <a:prstGeom prst="rect">
            <a:avLst/>
          </a:prstGeom>
          <a:noFill/>
          <a:ln w="9525">
            <a:noFill/>
          </a:ln>
        </p:spPr>
        <p:txBody>
          <a:bodyPr wrap="square">
            <a:spAutoFit/>
          </a:bodyPr>
          <a:p>
            <a:pPr indent="0"/>
            <a:r>
              <a:rPr lang="en-US" b="0" dirty="0">
                <a:solidFill>
                  <a:schemeClr val="tx1">
                    <a:lumMod val="85000"/>
                    <a:lumOff val="15000"/>
                  </a:schemeClr>
                </a:solidFill>
                <a:latin typeface="微软雅黑" panose="020B0503020204020204" pitchFamily="34" charset="-122"/>
                <a:ea typeface="微软雅黑" panose="020B0503020204020204" pitchFamily="34" charset="-122"/>
              </a:rPr>
              <a:t>Demand from users for streaming services</a:t>
            </a:r>
            <a:r>
              <a:rPr lang="zh-CN" altLang="en-US" b="0"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b="0" dirty="0">
                <a:solidFill>
                  <a:schemeClr val="tx1">
                    <a:lumMod val="85000"/>
                    <a:lumOff val="15000"/>
                  </a:schemeClr>
                </a:solidFill>
                <a:latin typeface="微软雅黑" panose="020B0503020204020204" pitchFamily="34" charset="-122"/>
                <a:ea typeface="微软雅黑" panose="020B0503020204020204" pitchFamily="34" charset="-122"/>
              </a:rPr>
              <a:t>9</a:t>
            </a:r>
            <a:r>
              <a:rPr lang="zh-CN" altLang="en-US" b="0" dirty="0">
                <a:solidFill>
                  <a:schemeClr val="tx1">
                    <a:lumMod val="85000"/>
                    <a:lumOff val="15000"/>
                  </a:schemeClr>
                </a:solidFill>
                <a:latin typeface="微软雅黑" panose="020B0503020204020204" pitchFamily="34" charset="-122"/>
                <a:ea typeface="微软雅黑" panose="020B0503020204020204" pitchFamily="34" charset="-122"/>
              </a:rPr>
              <a:t>）</a:t>
            </a:r>
            <a:endParaRPr lang="zh-CN" altLang="en-US" b="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5" name="直接连接符 4"/>
          <p:cNvCxnSpPr/>
          <p:nvPr>
            <p:custDataLst>
              <p:tags r:id="rId9"/>
            </p:custDataLst>
          </p:nvPr>
        </p:nvCxnSpPr>
        <p:spPr>
          <a:xfrm>
            <a:off x="6209292" y="3932665"/>
            <a:ext cx="5187950" cy="2159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1" name="文本框 10"/>
          <p:cNvSpPr txBox="1"/>
          <p:nvPr>
            <p:custDataLst>
              <p:tags r:id="rId10"/>
            </p:custDataLst>
          </p:nvPr>
        </p:nvSpPr>
        <p:spPr>
          <a:xfrm>
            <a:off x="5981700" y="4245610"/>
            <a:ext cx="5862320" cy="506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1800" dirty="0">
                <a:solidFill>
                  <a:schemeClr val="tx1">
                    <a:lumMod val="85000"/>
                    <a:lumOff val="15000"/>
                  </a:schemeClr>
                </a:solidFill>
                <a:latin typeface="微软雅黑" panose="020B0503020204020204" pitchFamily="34" charset="-122"/>
                <a:ea typeface="微软雅黑" panose="020B0503020204020204" pitchFamily="34" charset="-122"/>
              </a:rPr>
              <a:t>Highly competitive</a:t>
            </a:r>
            <a:r>
              <a:rPr lang="en-US" sz="1800" dirty="0">
                <a:solidFill>
                  <a:schemeClr val="tx1">
                    <a:lumMod val="85000"/>
                    <a:lumOff val="15000"/>
                  </a:schemeClr>
                </a:solidFill>
                <a:latin typeface="微软雅黑" panose="020B0503020204020204" pitchFamily="34" charset="-122"/>
                <a:ea typeface="微软雅黑" panose="020B0503020204020204" pitchFamily="34" charset="-122"/>
              </a:rPr>
              <a:t>(Spotify</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sz="1800" dirty="0">
                <a:solidFill>
                  <a:schemeClr val="tx1">
                    <a:lumMod val="85000"/>
                    <a:lumOff val="15000"/>
                  </a:schemeClr>
                </a:solidFill>
                <a:latin typeface="微软雅黑" panose="020B0503020204020204" pitchFamily="34" charset="-122"/>
                <a:ea typeface="微软雅黑" panose="020B0503020204020204" pitchFamily="34" charset="-122"/>
              </a:rPr>
              <a:t>Amazoon Music)</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sz="1800" dirty="0">
                <a:solidFill>
                  <a:schemeClr val="tx1">
                    <a:lumMod val="85000"/>
                    <a:lumOff val="15000"/>
                  </a:schemeClr>
                </a:solidFill>
                <a:latin typeface="微软雅黑" panose="020B0503020204020204" pitchFamily="34" charset="-122"/>
                <a:ea typeface="微软雅黑" panose="020B0503020204020204" pitchFamily="34" charset="-122"/>
              </a:rPr>
              <a:t>8</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a:t>
            </a:r>
            <a:endPar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5" name="文本框 14"/>
          <p:cNvSpPr txBox="1"/>
          <p:nvPr/>
        </p:nvSpPr>
        <p:spPr>
          <a:xfrm>
            <a:off x="4674870" y="1621790"/>
            <a:ext cx="2656840" cy="368300"/>
          </a:xfrm>
          <a:prstGeom prst="rect">
            <a:avLst/>
          </a:prstGeom>
          <a:noFill/>
        </p:spPr>
        <p:txBody>
          <a:bodyPr wrap="square" rtlCol="0">
            <a:spAutoFit/>
          </a:bodyPr>
          <a:p>
            <a:r>
              <a:rPr lang="en-US" altLang="zh-CN"/>
              <a:t>1 -weakest   10-strongest</a:t>
            </a:r>
            <a:endParaRPr lang="en-US" altLang="zh-CN"/>
          </a:p>
        </p:txBody>
      </p:sp>
      <p:cxnSp>
        <p:nvCxnSpPr>
          <p:cNvPr id="20" name="直接连接符 19"/>
          <p:cNvCxnSpPr/>
          <p:nvPr>
            <p:custDataLst>
              <p:tags r:id="rId11"/>
            </p:custDataLst>
          </p:nvPr>
        </p:nvCxnSpPr>
        <p:spPr>
          <a:xfrm>
            <a:off x="5684782" y="4796900"/>
            <a:ext cx="5499100" cy="1143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custDataLst>
              <p:tags r:id="rId12"/>
            </p:custDataLst>
          </p:nvPr>
        </p:nvCxnSpPr>
        <p:spPr>
          <a:xfrm>
            <a:off x="5109472" y="5896720"/>
            <a:ext cx="5187950" cy="2159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24" name="文本框 23"/>
          <p:cNvSpPr txBox="1"/>
          <p:nvPr>
            <p:custDataLst>
              <p:tags r:id="rId13"/>
            </p:custDataLst>
          </p:nvPr>
        </p:nvSpPr>
        <p:spPr>
          <a:xfrm>
            <a:off x="5684520" y="4995545"/>
            <a:ext cx="4839970" cy="78930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1800" dirty="0">
                <a:solidFill>
                  <a:schemeClr val="tx1">
                    <a:lumMod val="85000"/>
                    <a:lumOff val="15000"/>
                  </a:schemeClr>
                </a:solidFill>
                <a:latin typeface="微软雅黑" panose="020B0503020204020204" pitchFamily="34" charset="-122"/>
                <a:ea typeface="微软雅黑" panose="020B0503020204020204" pitchFamily="34" charset="-122"/>
              </a:rPr>
              <a:t>Need to continuously upgrade technology and need more funds</a:t>
            </a:r>
            <a:r>
              <a:rPr lang="zh-CN" sz="1800"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sz="1800" dirty="0">
                <a:solidFill>
                  <a:schemeClr val="tx1">
                    <a:lumMod val="85000"/>
                    <a:lumOff val="15000"/>
                  </a:schemeClr>
                </a:solidFill>
                <a:latin typeface="微软雅黑" panose="020B0503020204020204" pitchFamily="34" charset="-122"/>
                <a:ea typeface="微软雅黑" panose="020B0503020204020204" pitchFamily="34" charset="-122"/>
              </a:rPr>
              <a:t>9</a:t>
            </a:r>
            <a:r>
              <a:rPr lang="zh-CN" sz="1800" dirty="0">
                <a:solidFill>
                  <a:schemeClr val="tx1">
                    <a:lumMod val="85000"/>
                    <a:lumOff val="15000"/>
                  </a:schemeClr>
                </a:solidFill>
                <a:latin typeface="微软雅黑" panose="020B0503020204020204" pitchFamily="34" charset="-122"/>
                <a:ea typeface="微软雅黑" panose="020B0503020204020204" pitchFamily="34" charset="-122"/>
              </a:rPr>
              <a:t>）</a:t>
            </a:r>
            <a:endParaRPr lang="zh-CN" sz="18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cxnSp>
        <p:nvCxnSpPr>
          <p:cNvPr id="26" name="直接连接符 25"/>
          <p:cNvCxnSpPr/>
          <p:nvPr>
            <p:custDataLst>
              <p:tags r:id="rId14"/>
            </p:custDataLst>
          </p:nvPr>
        </p:nvCxnSpPr>
        <p:spPr>
          <a:xfrm>
            <a:off x="6664587" y="3093195"/>
            <a:ext cx="5187950" cy="2159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27" name="文本框 26"/>
          <p:cNvSpPr txBox="1"/>
          <p:nvPr>
            <p:custDataLst>
              <p:tags r:id="rId15"/>
            </p:custDataLst>
          </p:nvPr>
        </p:nvSpPr>
        <p:spPr>
          <a:xfrm>
            <a:off x="6719570" y="2489835"/>
            <a:ext cx="5124450" cy="506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dirty="0">
                <a:solidFill>
                  <a:schemeClr val="tx1">
                    <a:lumMod val="85000"/>
                    <a:lumOff val="15000"/>
                  </a:schemeClr>
                </a:solidFill>
                <a:latin typeface="微软雅黑" panose="020B0503020204020204" pitchFamily="34" charset="-122"/>
                <a:ea typeface="微软雅黑" panose="020B0503020204020204" pitchFamily="34" charset="-122"/>
              </a:rPr>
              <a:t>   Copyright issues</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a:t>
            </a:r>
            <a:r>
              <a:rPr lang="en-US" altLang="zh-CN" sz="1800" dirty="0">
                <a:solidFill>
                  <a:schemeClr val="tx1">
                    <a:lumMod val="85000"/>
                    <a:lumOff val="15000"/>
                  </a:schemeClr>
                </a:solidFill>
                <a:latin typeface="微软雅黑" panose="020B0503020204020204" pitchFamily="34" charset="-122"/>
                <a:ea typeface="微软雅黑" panose="020B0503020204020204" pitchFamily="34" charset="-122"/>
              </a:rPr>
              <a:t>7</a:t>
            </a:r>
            <a:r>
              <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rPr>
              <a:t>）</a:t>
            </a:r>
            <a:endParaRPr lang="zh-CN" altLang="en-US" sz="1800"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8" name="文本框 27"/>
          <p:cNvSpPr txBox="1"/>
          <p:nvPr>
            <p:custDataLst>
              <p:tags r:id="rId16"/>
            </p:custDataLst>
          </p:nvPr>
        </p:nvSpPr>
        <p:spPr>
          <a:xfrm>
            <a:off x="1980541" y="6109420"/>
            <a:ext cx="1372235"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dirty="0">
                <a:solidFill>
                  <a:srgbClr val="FF0000"/>
                </a:solidFill>
                <a:latin typeface="微软雅黑" panose="020B0503020204020204" pitchFamily="34" charset="-122"/>
                <a:ea typeface="微软雅黑" panose="020B0503020204020204" pitchFamily="34" charset="-122"/>
              </a:rPr>
              <a:t>TOTAL=35 </a:t>
            </a:r>
            <a:endParaRPr lang="en-US" altLang="zh-CN" dirty="0">
              <a:solidFill>
                <a:srgbClr val="FF0000"/>
              </a:solidFill>
              <a:latin typeface="微软雅黑" panose="020B0503020204020204" pitchFamily="34" charset="-122"/>
              <a:ea typeface="微软雅黑" panose="020B0503020204020204" pitchFamily="34" charset="-122"/>
            </a:endParaRPr>
          </a:p>
        </p:txBody>
      </p:sp>
      <p:sp>
        <p:nvSpPr>
          <p:cNvPr id="29" name="文本框 28"/>
          <p:cNvSpPr txBox="1"/>
          <p:nvPr>
            <p:custDataLst>
              <p:tags r:id="rId17"/>
            </p:custDataLst>
          </p:nvPr>
        </p:nvSpPr>
        <p:spPr>
          <a:xfrm>
            <a:off x="6664301" y="6115770"/>
            <a:ext cx="1372235" cy="36830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dirty="0">
                <a:solidFill>
                  <a:srgbClr val="FF0000"/>
                </a:solidFill>
                <a:latin typeface="微软雅黑" panose="020B0503020204020204" pitchFamily="34" charset="-122"/>
                <a:ea typeface="微软雅黑" panose="020B0503020204020204" pitchFamily="34" charset="-122"/>
                <a:sym typeface="+mn-ea"/>
              </a:rPr>
              <a:t>TOTAL=32 </a:t>
            </a:r>
            <a:endParaRPr lang="en-US" altLang="zh-CN" dirty="0">
              <a:solidFill>
                <a:srgbClr val="FF0000"/>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custDataLst>
              <p:tags r:id="rId1"/>
            </p:custDataLst>
          </p:nvPr>
        </p:nvPicPr>
        <p:blipFill>
          <a:blip r:embed="rId2"/>
          <a:stretch>
            <a:fillRect/>
          </a:stretch>
        </p:blipFill>
        <p:spPr>
          <a:xfrm>
            <a:off x="0" y="0"/>
            <a:ext cx="12191365" cy="978535"/>
          </a:xfrm>
          <a:prstGeom prst="rect">
            <a:avLst/>
          </a:prstGeom>
        </p:spPr>
      </p:pic>
      <p:sp>
        <p:nvSpPr>
          <p:cNvPr id="7" name="矩形 6"/>
          <p:cNvSpPr/>
          <p:nvPr>
            <p:custDataLst>
              <p:tags r:id="rId3"/>
            </p:custDataLst>
          </p:nvPr>
        </p:nvSpPr>
        <p:spPr bwMode="auto">
          <a:xfrm>
            <a:off x="4067493" y="1006711"/>
            <a:ext cx="4057015" cy="521970"/>
          </a:xfrm>
          <a:prstGeom prst="rect">
            <a:avLst/>
          </a:prstGeom>
          <a:noFill/>
        </p:spPr>
        <p:txBody>
          <a:bodyPr wrap="none">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defRPr/>
            </a:pPr>
            <a:r>
              <a:rPr lang="zh-CN" altLang="en-US" sz="2800" b="1" kern="100" dirty="0" smtClean="0">
                <a:solidFill>
                  <a:schemeClr val="tx1">
                    <a:lumMod val="85000"/>
                    <a:lumOff val="15000"/>
                  </a:schemeClr>
                </a:solidFill>
                <a:latin typeface="微软雅黑" panose="020B0503020204020204" pitchFamily="34" charset="-122"/>
                <a:ea typeface="微软雅黑" panose="020B0503020204020204" pitchFamily="34" charset="-122"/>
                <a:cs typeface="Times New Roman" panose="02020603050405020304" pitchFamily="18" charset="0"/>
              </a:rPr>
              <a:t>Kotter's 8-step model</a:t>
            </a:r>
            <a:endParaRPr lang="zh-CN" altLang="en-US" sz="2800" b="1" kern="100" dirty="0" smtClean="0">
              <a:solidFill>
                <a:schemeClr val="tx1">
                  <a:lumMod val="85000"/>
                  <a:lumOff val="15000"/>
                </a:schemeClr>
              </a:solidFill>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100" name="图片 99"/>
          <p:cNvPicPr/>
          <p:nvPr/>
        </p:nvPicPr>
        <p:blipFill>
          <a:blip r:embed="rId4"/>
          <a:srcRect l="10250" t="14565" r="-58" b="33404"/>
          <a:stretch>
            <a:fillRect/>
          </a:stretch>
        </p:blipFill>
        <p:spPr>
          <a:xfrm>
            <a:off x="7995920" y="5011420"/>
            <a:ext cx="4195445" cy="1846580"/>
          </a:xfrm>
          <a:prstGeom prst="rect">
            <a:avLst/>
          </a:prstGeom>
          <a:noFill/>
          <a:ln w="9525">
            <a:noFill/>
          </a:ln>
        </p:spPr>
      </p:pic>
      <p:sp>
        <p:nvSpPr>
          <p:cNvPr id="11" name="文本框 10"/>
          <p:cNvSpPr txBox="1"/>
          <p:nvPr/>
        </p:nvSpPr>
        <p:spPr>
          <a:xfrm>
            <a:off x="304800" y="1768475"/>
            <a:ext cx="11800205" cy="5015865"/>
          </a:xfrm>
          <a:prstGeom prst="rect">
            <a:avLst/>
          </a:prstGeom>
          <a:noFill/>
        </p:spPr>
        <p:txBody>
          <a:bodyPr wrap="square" rtlCol="0" anchor="t">
            <a:spAutoFit/>
          </a:bodyPr>
          <a:p>
            <a:r>
              <a:rPr lang="zh-CN" altLang="en-US" sz="1600">
                <a:solidFill>
                  <a:srgbClr val="FF0000"/>
                </a:solidFill>
                <a:highlight>
                  <a:srgbClr val="FFFF00"/>
                </a:highlight>
              </a:rPr>
              <a:t>Step 1: Establishing a Sense of Urgency</a:t>
            </a:r>
            <a:endParaRPr lang="zh-CN" altLang="en-US" sz="1600">
              <a:solidFill>
                <a:srgbClr val="FF0000"/>
              </a:solidFill>
              <a:highlight>
                <a:srgbClr val="FFFF00"/>
              </a:highlight>
            </a:endParaRPr>
          </a:p>
          <a:p>
            <a:r>
              <a:rPr lang="zh-CN" altLang="en-US" sz="1600"/>
              <a:t>In 2015, Apple launched Apple Music to compete with rivals such as Spotify and Pandora in the streaming market.</a:t>
            </a:r>
            <a:endParaRPr lang="zh-CN" altLang="en-US" sz="1600"/>
          </a:p>
          <a:p>
            <a:r>
              <a:rPr lang="zh-CN" altLang="en-US" sz="1600">
                <a:solidFill>
                  <a:srgbClr val="FF0000"/>
                </a:solidFill>
                <a:highlight>
                  <a:srgbClr val="FFFF00"/>
                </a:highlight>
              </a:rPr>
              <a:t>Step 2: Creating a Powerful Coalition</a:t>
            </a:r>
            <a:endParaRPr lang="zh-CN" altLang="en-US" sz="1600">
              <a:solidFill>
                <a:srgbClr val="FF0000"/>
              </a:solidFill>
              <a:highlight>
                <a:srgbClr val="FFFF00"/>
              </a:highlight>
            </a:endParaRPr>
          </a:p>
          <a:p>
            <a:r>
              <a:rPr lang="zh-CN" altLang="en-US" sz="1600"/>
              <a:t>The Apple Music team collaborates with record labels and musicians to develop and promote exclusive content and events, such as Taylor Swift's documentary </a:t>
            </a:r>
            <a:r>
              <a:rPr lang="en-US" altLang="zh-CN" sz="1600"/>
              <a:t>.</a:t>
            </a:r>
            <a:endParaRPr lang="zh-CN" altLang="en-US" sz="1600"/>
          </a:p>
          <a:p>
            <a:r>
              <a:rPr lang="zh-CN" altLang="en-US" sz="1600">
                <a:solidFill>
                  <a:srgbClr val="FF0000"/>
                </a:solidFill>
                <a:highlight>
                  <a:srgbClr val="FFFF00"/>
                </a:highlight>
              </a:rPr>
              <a:t>Step 3: Developing a Vision and Strategy</a:t>
            </a:r>
            <a:endParaRPr lang="zh-CN" altLang="en-US" sz="1600">
              <a:solidFill>
                <a:srgbClr val="FF0000"/>
              </a:solidFill>
              <a:highlight>
                <a:srgbClr val="FFFF00"/>
              </a:highlight>
            </a:endParaRPr>
          </a:p>
          <a:p>
            <a:r>
              <a:rPr lang="zh-CN" altLang="en-US" sz="1600"/>
              <a:t> In 2019, Apple Music launched Apple Music for Business, a service that allows businesses to play licensed music in public settings, such as restaurants and stores.</a:t>
            </a:r>
            <a:endParaRPr lang="zh-CN" altLang="en-US" sz="1600"/>
          </a:p>
          <a:p>
            <a:r>
              <a:rPr lang="zh-CN" altLang="en-US" sz="1600">
                <a:solidFill>
                  <a:srgbClr val="FF0000"/>
                </a:solidFill>
                <a:highlight>
                  <a:srgbClr val="FFFF00"/>
                </a:highlight>
              </a:rPr>
              <a:t>Step 4: Communicating the Change Vision</a:t>
            </a:r>
            <a:endParaRPr lang="zh-CN" altLang="en-US" sz="1600">
              <a:solidFill>
                <a:srgbClr val="FF0000"/>
              </a:solidFill>
              <a:highlight>
                <a:srgbClr val="FFFF00"/>
              </a:highlight>
            </a:endParaRPr>
          </a:p>
          <a:p>
            <a:r>
              <a:rPr lang="zh-CN" altLang="en-US" sz="1600"/>
              <a:t>The development strategy of Apple Music is to become the world's leading streaming music platform</a:t>
            </a:r>
            <a:r>
              <a:rPr lang="en-US" altLang="zh-CN" sz="1600"/>
              <a:t>.</a:t>
            </a:r>
            <a:endParaRPr lang="zh-CN" altLang="en-US" sz="1600"/>
          </a:p>
          <a:p>
            <a:r>
              <a:rPr lang="zh-CN" altLang="en-US" sz="1600">
                <a:solidFill>
                  <a:srgbClr val="FF0000"/>
                </a:solidFill>
                <a:highlight>
                  <a:srgbClr val="FFFF00"/>
                </a:highlight>
              </a:rPr>
              <a:t>Step 5: Empowering Others to Act on the Vision</a:t>
            </a:r>
            <a:endParaRPr lang="zh-CN" altLang="en-US" sz="1600">
              <a:solidFill>
                <a:srgbClr val="FF0000"/>
              </a:solidFill>
              <a:highlight>
                <a:srgbClr val="FFFF00"/>
              </a:highlight>
            </a:endParaRPr>
          </a:p>
          <a:p>
            <a:r>
              <a:rPr lang="zh-CN" altLang="en-US" sz="1600"/>
              <a:t>Apple Music has opened up its platform to allow integration with other applications such as Shazam, Instagram, and more to increase its exposure and user base</a:t>
            </a:r>
            <a:r>
              <a:rPr lang="en-US" altLang="zh-CN" sz="1600"/>
              <a:t>.</a:t>
            </a:r>
            <a:endParaRPr lang="zh-CN" altLang="en-US" sz="1600"/>
          </a:p>
          <a:p>
            <a:r>
              <a:rPr lang="zh-CN" altLang="en-US" sz="1600">
                <a:solidFill>
                  <a:srgbClr val="FF0000"/>
                </a:solidFill>
                <a:highlight>
                  <a:srgbClr val="FFFF00"/>
                </a:highlight>
              </a:rPr>
              <a:t>Step 6: Creating Short-term Wins</a:t>
            </a:r>
            <a:endParaRPr lang="zh-CN" altLang="en-US" sz="1600">
              <a:solidFill>
                <a:srgbClr val="FF0000"/>
              </a:solidFill>
              <a:highlight>
                <a:srgbClr val="FFFF00"/>
              </a:highlight>
            </a:endParaRPr>
          </a:p>
          <a:p>
            <a:pPr algn="l">
              <a:buClrTx/>
              <a:buSzTx/>
              <a:buFontTx/>
            </a:pPr>
            <a:r>
              <a:rPr lang="zh-CN" altLang="en-US" sz="1600">
                <a:sym typeface="+mn-ea"/>
              </a:rPr>
              <a:t>In 2021 Apple Music surpassed Amazon Music to become the world's second-largest music streaming service</a:t>
            </a:r>
            <a:endParaRPr lang="zh-CN" altLang="en-US" sz="1600"/>
          </a:p>
          <a:p>
            <a:pPr algn="l">
              <a:buClrTx/>
              <a:buSzTx/>
              <a:buFontTx/>
            </a:pPr>
            <a:r>
              <a:rPr lang="zh-CN" altLang="en-US" sz="1600">
                <a:solidFill>
                  <a:srgbClr val="FF0000"/>
                </a:solidFill>
                <a:highlight>
                  <a:srgbClr val="FFFF00"/>
                </a:highlight>
              </a:rPr>
              <a:t>Step 7: Consolidating Gains and Producing More Change</a:t>
            </a:r>
            <a:endParaRPr lang="zh-CN" altLang="en-US" sz="1600">
              <a:solidFill>
                <a:srgbClr val="FF0000"/>
              </a:solidFill>
              <a:highlight>
                <a:srgbClr val="FFFF00"/>
              </a:highlight>
            </a:endParaRPr>
          </a:p>
          <a:p>
            <a:r>
              <a:rPr lang="zh-CN" altLang="en-US" sz="1600">
                <a:sym typeface="+mn-ea"/>
              </a:rPr>
              <a:t>Added lossless music and Dolby Atmos spatial audio support for subscribers without extra fees</a:t>
            </a:r>
            <a:r>
              <a:rPr lang="en-US" altLang="zh-CN" sz="1600">
                <a:sym typeface="+mn-ea"/>
              </a:rPr>
              <a:t>,</a:t>
            </a:r>
            <a:endParaRPr lang="en-US" altLang="zh-CN" sz="1600">
              <a:sym typeface="+mn-ea"/>
            </a:endParaRPr>
          </a:p>
          <a:p>
            <a:r>
              <a:rPr lang="en-US" altLang="zh-CN" sz="1600">
                <a:sym typeface="+mn-ea"/>
              </a:rPr>
              <a:t>providing a higher quality music experience.</a:t>
            </a:r>
            <a:endParaRPr lang="en-US" altLang="zh-CN" sz="1600">
              <a:sym typeface="+mn-ea"/>
            </a:endParaRPr>
          </a:p>
          <a:p>
            <a:r>
              <a:rPr lang="zh-CN" altLang="en-US" sz="1600">
                <a:solidFill>
                  <a:srgbClr val="FF0000"/>
                </a:solidFill>
                <a:highlight>
                  <a:srgbClr val="FFFF00"/>
                </a:highlight>
              </a:rPr>
              <a:t>Step 8: Anchoring New Approaches in the Organization's Culture</a:t>
            </a:r>
            <a:endParaRPr lang="zh-CN" altLang="en-US" sz="1600">
              <a:solidFill>
                <a:srgbClr val="FF0000"/>
              </a:solidFill>
              <a:highlight>
                <a:srgbClr val="FFFF00"/>
              </a:highlight>
            </a:endParaRPr>
          </a:p>
          <a:p>
            <a:pPr algn="l">
              <a:buClrTx/>
              <a:buSzTx/>
              <a:buFontTx/>
            </a:pPr>
            <a:r>
              <a:rPr lang="en-US" altLang="zh-CN" sz="1600"/>
              <a:t>Create values of innovation and constant change.</a:t>
            </a:r>
            <a:endParaRPr lang="en-US" altLang="zh-CN" sz="160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bwMode="auto">
          <a:xfrm>
            <a:off x="0" y="236"/>
            <a:ext cx="2028190" cy="521970"/>
          </a:xfrm>
          <a:prstGeom prst="rect">
            <a:avLst/>
          </a:prstGeom>
          <a:noFill/>
        </p:spPr>
        <p:txBody>
          <a:bodyPr wrap="none">
            <a:spAutoFit/>
          </a:bodyPr>
          <a:lst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defRPr/>
            </a:pPr>
            <a:r>
              <a:rPr lang="zh-CN" altLang="en-US" sz="2800" kern="100" dirty="0" smtClean="0">
                <a:solidFill>
                  <a:schemeClr val="tx1">
                    <a:lumMod val="85000"/>
                    <a:lumOff val="15000"/>
                  </a:schemeClr>
                </a:solidFill>
                <a:latin typeface="微软雅黑" panose="020B0503020204020204" pitchFamily="34" charset="-122"/>
                <a:ea typeface="微软雅黑" panose="020B0503020204020204" pitchFamily="34" charset="-122"/>
                <a:cs typeface="Times New Roman" panose="02020603050405020304" pitchFamily="18" charset="0"/>
              </a:rPr>
              <a:t>References</a:t>
            </a:r>
            <a:endParaRPr lang="zh-CN" altLang="en-US" sz="2800" kern="100" dirty="0" smtClean="0">
              <a:solidFill>
                <a:schemeClr val="tx1">
                  <a:lumMod val="85000"/>
                  <a:lumOff val="15000"/>
                </a:schemeClr>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01" name="文本框 100"/>
          <p:cNvSpPr txBox="1"/>
          <p:nvPr/>
        </p:nvSpPr>
        <p:spPr>
          <a:xfrm>
            <a:off x="76835" y="521970"/>
            <a:ext cx="11950065" cy="6336030"/>
          </a:xfrm>
          <a:prstGeom prst="rect">
            <a:avLst/>
          </a:prstGeom>
          <a:noFill/>
          <a:ln w="9525">
            <a:noFill/>
          </a:ln>
        </p:spPr>
        <p:txBody>
          <a:bodyPr>
            <a:noAutofit/>
          </a:bodyPr>
          <a:p>
            <a:pPr marL="457200" indent="-457200" algn="just" fontAlgn="auto">
              <a:lnSpc>
                <a:spcPct val="150000"/>
              </a:lnSpc>
            </a:pPr>
            <a:r>
              <a:rPr lang="zh-CN" altLang="en-US" b="0">
                <a:latin typeface="Times New Roman" panose="02020603050405020304" pitchFamily="18" charset="0"/>
                <a:ea typeface="宋体" panose="02010600030101010101" pitchFamily="2" charset="-122"/>
                <a:cs typeface="宋体" panose="02010600030101010101" pitchFamily="2" charset="-122"/>
              </a:rPr>
              <a:t>（</a:t>
            </a:r>
            <a:r>
              <a:rPr lang="en-US" altLang="zh-CN" b="0">
                <a:latin typeface="Times New Roman" panose="02020603050405020304" pitchFamily="18" charset="0"/>
                <a:ea typeface="宋体" panose="02010600030101010101" pitchFamily="2" charset="-122"/>
                <a:cs typeface="宋体" panose="02010600030101010101" pitchFamily="2" charset="-122"/>
              </a:rPr>
              <a:t>1</a:t>
            </a:r>
            <a:r>
              <a:rPr lang="zh-CN" altLang="en-US" b="0">
                <a:latin typeface="Times New Roman" panose="02020603050405020304" pitchFamily="18" charset="0"/>
                <a:ea typeface="宋体" panose="02010600030101010101" pitchFamily="2" charset="-122"/>
                <a:cs typeface="宋体" panose="02010600030101010101" pitchFamily="2" charset="-122"/>
              </a:rPr>
              <a:t>）</a:t>
            </a:r>
            <a:r>
              <a:rPr lang="en-US" altLang="en-US" b="0">
                <a:latin typeface="Times New Roman" panose="02020603050405020304" pitchFamily="18" charset="0"/>
                <a:ea typeface="宋体" panose="02010600030101010101" pitchFamily="2" charset="-122"/>
                <a:cs typeface="宋体" panose="02010600030101010101" pitchFamily="2" charset="-122"/>
              </a:rPr>
              <a:t>Kotter, J. P. (2015). Leading change: Why transformation efforts fail. Harvard Business Review, 73(2), 59-67</a:t>
            </a:r>
            <a:endParaRPr lang="en-US" altLang="en-US" b="0">
              <a:latin typeface="Times New Roman" panose="02020603050405020304" pitchFamily="18" charset="0"/>
              <a:ea typeface="宋体" panose="02010600030101010101" pitchFamily="2" charset="-122"/>
              <a:cs typeface="宋体" panose="02010600030101010101" pitchFamily="2" charset="-122"/>
            </a:endParaRPr>
          </a:p>
          <a:p>
            <a:pPr marL="457200" indent="-457200" algn="just" fontAlgn="auto">
              <a:lnSpc>
                <a:spcPct val="150000"/>
              </a:lnSpc>
            </a:pPr>
            <a:r>
              <a:rPr lang="zh-CN" altLang="en-US" b="0">
                <a:latin typeface="Times New Roman" panose="02020603050405020304" pitchFamily="18" charset="0"/>
                <a:ea typeface="宋体" panose="02010600030101010101" pitchFamily="2" charset="-122"/>
                <a:cs typeface="宋体" panose="02010600030101010101" pitchFamily="2" charset="-122"/>
              </a:rPr>
              <a:t>（</a:t>
            </a:r>
            <a:r>
              <a:rPr lang="en-US" altLang="zh-CN" b="0">
                <a:latin typeface="Times New Roman" panose="02020603050405020304" pitchFamily="18" charset="0"/>
                <a:ea typeface="宋体" panose="02010600030101010101" pitchFamily="2" charset="-122"/>
                <a:cs typeface="宋体" panose="02010600030101010101" pitchFamily="2" charset="-122"/>
              </a:rPr>
              <a:t>2</a:t>
            </a:r>
            <a:r>
              <a:rPr lang="zh-CN" altLang="en-US" b="0">
                <a:latin typeface="Times New Roman" panose="02020603050405020304" pitchFamily="18" charset="0"/>
                <a:ea typeface="宋体" panose="02010600030101010101" pitchFamily="2" charset="-122"/>
                <a:cs typeface="宋体" panose="02010600030101010101" pitchFamily="2" charset="-122"/>
              </a:rPr>
              <a:t>）Hamel, G., &amp; Prahalad, C. K. (2019). Competing for the future. Harvard Business Review, 72(4), 122-128. </a:t>
            </a:r>
            <a:endParaRPr lang="zh-CN" altLang="en-US" b="0">
              <a:latin typeface="Times New Roman" panose="02020603050405020304" pitchFamily="18" charset="0"/>
              <a:ea typeface="宋体" panose="02010600030101010101" pitchFamily="2" charset="-122"/>
              <a:cs typeface="宋体" panose="02010600030101010101" pitchFamily="2" charset="-122"/>
            </a:endParaRPr>
          </a:p>
          <a:p>
            <a:pPr marL="457200" indent="-457200" algn="just" fontAlgn="auto">
              <a:lnSpc>
                <a:spcPct val="150000"/>
              </a:lnSpc>
            </a:pPr>
            <a:r>
              <a:rPr lang="zh-CN" altLang="en-US">
                <a:latin typeface="Times New Roman" panose="02020603050405020304" pitchFamily="18" charset="0"/>
                <a:ea typeface="宋体" panose="02010600030101010101" pitchFamily="2" charset="-122"/>
                <a:cs typeface="宋体" panose="02010600030101010101" pitchFamily="2" charset="-122"/>
                <a:sym typeface="+mn-ea"/>
              </a:rPr>
              <a:t>（</a:t>
            </a:r>
            <a:r>
              <a:rPr lang="en-US" altLang="zh-CN">
                <a:latin typeface="Times New Roman" panose="02020603050405020304" pitchFamily="18" charset="0"/>
                <a:ea typeface="宋体" panose="02010600030101010101" pitchFamily="2" charset="-122"/>
                <a:cs typeface="宋体" panose="02010600030101010101" pitchFamily="2" charset="-122"/>
                <a:sym typeface="+mn-ea"/>
              </a:rPr>
              <a:t>3</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）Porter, M. E. (2016). What is strategy?. Harvard Business Review, 74(6), 61-78.</a:t>
            </a:r>
            <a:endParaRPr lang="zh-CN" altLang="en-US">
              <a:latin typeface="Times New Roman" panose="02020603050405020304" pitchFamily="18" charset="0"/>
              <a:ea typeface="宋体" panose="02010600030101010101" pitchFamily="2" charset="-122"/>
              <a:cs typeface="宋体" panose="02010600030101010101" pitchFamily="2" charset="-122"/>
              <a:sym typeface="+mn-ea"/>
            </a:endParaRPr>
          </a:p>
          <a:p>
            <a:pPr marL="457200" indent="-457200" algn="just" fontAlgn="auto">
              <a:lnSpc>
                <a:spcPct val="150000"/>
              </a:lnSpc>
            </a:pPr>
            <a:r>
              <a:rPr lang="zh-CN" altLang="en-US">
                <a:latin typeface="Times New Roman" panose="02020603050405020304" pitchFamily="18" charset="0"/>
                <a:ea typeface="宋体" panose="02010600030101010101" pitchFamily="2" charset="-122"/>
                <a:cs typeface="宋体" panose="02010600030101010101" pitchFamily="2" charset="-122"/>
                <a:sym typeface="+mn-ea"/>
              </a:rPr>
              <a:t>（</a:t>
            </a:r>
            <a:r>
              <a:rPr lang="en-US" altLang="zh-CN">
                <a:latin typeface="Times New Roman" panose="02020603050405020304" pitchFamily="18" charset="0"/>
                <a:ea typeface="宋体" panose="02010600030101010101" pitchFamily="2" charset="-122"/>
                <a:cs typeface="宋体" panose="02010600030101010101" pitchFamily="2" charset="-122"/>
                <a:sym typeface="+mn-ea"/>
              </a:rPr>
              <a:t>4</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）Liao, S. (2020, November 19). Apple Music to launch its first radio show in Asia with Japan's InterFM. TechCrunch. </a:t>
            </a:r>
            <a:endParaRPr lang="zh-CN" altLang="en-US">
              <a:latin typeface="Times New Roman" panose="02020603050405020304" pitchFamily="18" charset="0"/>
              <a:ea typeface="宋体" panose="02010600030101010101" pitchFamily="2" charset="-122"/>
              <a:cs typeface="宋体" panose="02010600030101010101" pitchFamily="2" charset="-122"/>
              <a:sym typeface="+mn-ea"/>
            </a:endParaRPr>
          </a:p>
          <a:p>
            <a:pPr marL="457200" indent="-457200" algn="just" fontAlgn="auto">
              <a:lnSpc>
                <a:spcPct val="150000"/>
              </a:lnSpc>
            </a:pPr>
            <a:r>
              <a:rPr lang="zh-CN" altLang="en-US">
                <a:latin typeface="Times New Roman" panose="02020603050405020304" pitchFamily="18" charset="0"/>
                <a:ea typeface="宋体" panose="02010600030101010101" pitchFamily="2" charset="-122"/>
                <a:cs typeface="宋体" panose="02010600030101010101" pitchFamily="2" charset="-122"/>
                <a:sym typeface="+mn-ea"/>
              </a:rPr>
              <a:t>（</a:t>
            </a:r>
            <a:r>
              <a:rPr lang="en-US" altLang="zh-CN">
                <a:latin typeface="Times New Roman" panose="02020603050405020304" pitchFamily="18" charset="0"/>
                <a:ea typeface="宋体" panose="02010600030101010101" pitchFamily="2" charset="-122"/>
                <a:cs typeface="宋体" panose="02010600030101010101" pitchFamily="2" charset="-122"/>
                <a:sym typeface="+mn-ea"/>
              </a:rPr>
              <a:t>5</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）Deahl, D. (2020, December 15). Apple Music introduces new top 100 charts and playlists. </a:t>
            </a:r>
            <a:endParaRPr lang="zh-CN" altLang="en-US">
              <a:latin typeface="Times New Roman" panose="02020603050405020304" pitchFamily="18" charset="0"/>
              <a:ea typeface="宋体" panose="02010600030101010101" pitchFamily="2" charset="-122"/>
              <a:cs typeface="宋体" panose="02010600030101010101" pitchFamily="2" charset="-122"/>
              <a:sym typeface="+mn-ea"/>
            </a:endParaRPr>
          </a:p>
          <a:p>
            <a:pPr marL="457200" indent="-457200" algn="just" fontAlgn="auto">
              <a:lnSpc>
                <a:spcPct val="150000"/>
              </a:lnSpc>
            </a:pPr>
            <a:r>
              <a:rPr lang="zh-CN" altLang="en-US">
                <a:latin typeface="Times New Roman" panose="02020603050405020304" pitchFamily="18" charset="0"/>
                <a:ea typeface="宋体" panose="02010600030101010101" pitchFamily="2" charset="-122"/>
                <a:cs typeface="宋体" panose="02010600030101010101" pitchFamily="2" charset="-122"/>
                <a:sym typeface="+mn-ea"/>
              </a:rPr>
              <a:t>（</a:t>
            </a:r>
            <a:r>
              <a:rPr lang="en-US" altLang="zh-CN">
                <a:latin typeface="Times New Roman" panose="02020603050405020304" pitchFamily="18" charset="0"/>
                <a:ea typeface="宋体" panose="02010600030101010101" pitchFamily="2" charset="-122"/>
                <a:cs typeface="宋体" panose="02010600030101010101" pitchFamily="2" charset="-122"/>
                <a:sym typeface="+mn-ea"/>
              </a:rPr>
              <a:t>6</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）The Verge. Roettgers, J. (2021, </a:t>
            </a:r>
            <a:r>
              <a:rPr lang="en-US" altLang="zh-CN">
                <a:latin typeface="Times New Roman" panose="02020603050405020304" pitchFamily="18" charset="0"/>
                <a:ea typeface="宋体" panose="02010600030101010101" pitchFamily="2" charset="-122"/>
                <a:cs typeface="宋体" panose="02010600030101010101" pitchFamily="2" charset="-122"/>
                <a:sym typeface="+mn-ea"/>
              </a:rPr>
              <a:t>  </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February 1). Apple Music TV expands to new markets. Variety. </a:t>
            </a:r>
            <a:endParaRPr lang="zh-CN" altLang="en-US">
              <a:latin typeface="Times New Roman" panose="02020603050405020304" pitchFamily="18" charset="0"/>
              <a:ea typeface="宋体" panose="02010600030101010101" pitchFamily="2" charset="-122"/>
              <a:cs typeface="宋体" panose="02010600030101010101" pitchFamily="2" charset="-122"/>
              <a:sym typeface="+mn-ea"/>
            </a:endParaRPr>
          </a:p>
          <a:p>
            <a:pPr marL="457200" indent="-457200" algn="just" fontAlgn="auto">
              <a:lnSpc>
                <a:spcPct val="150000"/>
              </a:lnSpc>
            </a:pPr>
            <a:r>
              <a:rPr lang="zh-CN" altLang="en-US">
                <a:latin typeface="Times New Roman" panose="02020603050405020304" pitchFamily="18" charset="0"/>
                <a:ea typeface="宋体" panose="02010600030101010101" pitchFamily="2" charset="-122"/>
                <a:cs typeface="宋体" panose="02010600030101010101" pitchFamily="2" charset="-122"/>
                <a:sym typeface="+mn-ea"/>
              </a:rPr>
              <a:t>（</a:t>
            </a:r>
            <a:r>
              <a:rPr lang="en-US" altLang="zh-CN">
                <a:latin typeface="Times New Roman" panose="02020603050405020304" pitchFamily="18" charset="0"/>
                <a:ea typeface="宋体" panose="02010600030101010101" pitchFamily="2" charset="-122"/>
                <a:cs typeface="宋体" panose="02010600030101010101" pitchFamily="2" charset="-122"/>
                <a:sym typeface="+mn-ea"/>
              </a:rPr>
              <a:t>6</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）Patel, N. (2021, March 22). Apple Music announces lossless streaming and spatial audio with Dolby Atmos.</a:t>
            </a:r>
            <a:endParaRPr lang="zh-CN" altLang="en-US">
              <a:latin typeface="Times New Roman" panose="02020603050405020304" pitchFamily="18" charset="0"/>
              <a:ea typeface="宋体" panose="02010600030101010101" pitchFamily="2" charset="-122"/>
              <a:cs typeface="宋体" panose="02010600030101010101" pitchFamily="2" charset="-122"/>
              <a:sym typeface="+mn-ea"/>
            </a:endParaRPr>
          </a:p>
          <a:p>
            <a:pPr marL="457200" indent="-457200" algn="just" fontAlgn="auto">
              <a:lnSpc>
                <a:spcPct val="150000"/>
              </a:lnSpc>
            </a:pPr>
            <a:r>
              <a:rPr lang="zh-CN" altLang="en-US">
                <a:latin typeface="Times New Roman" panose="02020603050405020304" pitchFamily="18" charset="0"/>
                <a:ea typeface="宋体" panose="02010600030101010101" pitchFamily="2" charset="-122"/>
                <a:cs typeface="宋体" panose="02010600030101010101" pitchFamily="2" charset="-122"/>
                <a:sym typeface="+mn-ea"/>
              </a:rPr>
              <a:t>（</a:t>
            </a:r>
            <a:r>
              <a:rPr lang="en-US" altLang="zh-CN">
                <a:latin typeface="Times New Roman" panose="02020603050405020304" pitchFamily="18" charset="0"/>
                <a:ea typeface="宋体" panose="02010600030101010101" pitchFamily="2" charset="-122"/>
                <a:cs typeface="宋体" panose="02010600030101010101" pitchFamily="2" charset="-122"/>
                <a:sym typeface="+mn-ea"/>
              </a:rPr>
              <a:t>7</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）Gartenberg, C. (2021, April 21). Apple Music brings lossless and spatial audio to the HomePod and HomePod mini. </a:t>
            </a:r>
            <a:endParaRPr lang="zh-CN" altLang="en-US">
              <a:latin typeface="Times New Roman" panose="02020603050405020304" pitchFamily="18" charset="0"/>
              <a:ea typeface="宋体" panose="02010600030101010101" pitchFamily="2" charset="-122"/>
              <a:cs typeface="宋体" panose="02010600030101010101" pitchFamily="2" charset="-122"/>
              <a:sym typeface="+mn-ea"/>
            </a:endParaRPr>
          </a:p>
          <a:p>
            <a:pPr marL="457200" indent="-457200" algn="just" fontAlgn="auto">
              <a:lnSpc>
                <a:spcPct val="150000"/>
              </a:lnSpc>
            </a:pPr>
            <a:r>
              <a:rPr lang="zh-CN" altLang="en-US">
                <a:latin typeface="Times New Roman" panose="02020603050405020304" pitchFamily="18" charset="0"/>
                <a:ea typeface="宋体" panose="02010600030101010101" pitchFamily="2" charset="-122"/>
                <a:cs typeface="宋体" panose="02010600030101010101" pitchFamily="2" charset="-122"/>
                <a:sym typeface="+mn-ea"/>
              </a:rPr>
              <a:t>（</a:t>
            </a:r>
            <a:r>
              <a:rPr lang="en-US" altLang="zh-CN">
                <a:latin typeface="Times New Roman" panose="02020603050405020304" pitchFamily="18" charset="0"/>
                <a:ea typeface="宋体" panose="02010600030101010101" pitchFamily="2" charset="-122"/>
                <a:cs typeface="宋体" panose="02010600030101010101" pitchFamily="2" charset="-122"/>
                <a:sym typeface="+mn-ea"/>
              </a:rPr>
              <a:t>8</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）Hayner, C. (2022, January 13). Apple Music to launch interactive song stories, starting with Lizzo's 'Rumors'. Billboard. </a:t>
            </a:r>
            <a:endParaRPr lang="zh-CN" altLang="en-US">
              <a:latin typeface="Times New Roman" panose="02020603050405020304" pitchFamily="18" charset="0"/>
              <a:ea typeface="宋体" panose="02010600030101010101" pitchFamily="2" charset="-122"/>
              <a:cs typeface="宋体" panose="02010600030101010101" pitchFamily="2" charset="-122"/>
              <a:sym typeface="+mn-ea"/>
            </a:endParaRPr>
          </a:p>
          <a:p>
            <a:pPr marL="457200" indent="-457200" algn="just" fontAlgn="auto">
              <a:lnSpc>
                <a:spcPct val="150000"/>
              </a:lnSpc>
            </a:pPr>
            <a:r>
              <a:rPr lang="zh-CN" altLang="en-US">
                <a:latin typeface="Times New Roman" panose="02020603050405020304" pitchFamily="18" charset="0"/>
                <a:ea typeface="宋体" panose="02010600030101010101" pitchFamily="2" charset="-122"/>
                <a:cs typeface="宋体" panose="02010600030101010101" pitchFamily="2" charset="-122"/>
                <a:sym typeface="+mn-ea"/>
              </a:rPr>
              <a:t>（</a:t>
            </a:r>
            <a:r>
              <a:rPr lang="en-US" altLang="zh-CN">
                <a:latin typeface="Times New Roman" panose="02020603050405020304" pitchFamily="18" charset="0"/>
                <a:ea typeface="宋体" panose="02010600030101010101" pitchFamily="2" charset="-122"/>
                <a:cs typeface="宋体" panose="02010600030101010101" pitchFamily="2" charset="-122"/>
                <a:sym typeface="+mn-ea"/>
              </a:rPr>
              <a:t>9</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）Gartenberg, C. (2022, February 8). Apple Music is getting a new, more personalized 'listen now' home screen. </a:t>
            </a:r>
            <a:endParaRPr lang="zh-CN" altLang="en-US">
              <a:latin typeface="Times New Roman" panose="02020603050405020304" pitchFamily="18" charset="0"/>
              <a:ea typeface="宋体" panose="02010600030101010101" pitchFamily="2" charset="-122"/>
              <a:cs typeface="宋体" panose="02010600030101010101" pitchFamily="2" charset="-122"/>
              <a:sym typeface="+mn-ea"/>
            </a:endParaRPr>
          </a:p>
          <a:p>
            <a:pPr marL="457200" indent="-457200" algn="just" fontAlgn="auto">
              <a:lnSpc>
                <a:spcPct val="150000"/>
              </a:lnSpc>
            </a:pPr>
            <a:r>
              <a:rPr lang="zh-CN" altLang="en-US">
                <a:latin typeface="Times New Roman" panose="02020603050405020304" pitchFamily="18" charset="0"/>
                <a:ea typeface="宋体" panose="02010600030101010101" pitchFamily="2" charset="-122"/>
                <a:cs typeface="宋体" panose="02010600030101010101" pitchFamily="2" charset="-122"/>
                <a:sym typeface="+mn-ea"/>
              </a:rPr>
              <a:t>（</a:t>
            </a:r>
            <a:r>
              <a:rPr lang="en-US" altLang="zh-CN">
                <a:latin typeface="Times New Roman" panose="02020603050405020304" pitchFamily="18" charset="0"/>
                <a:ea typeface="宋体" panose="02010600030101010101" pitchFamily="2" charset="-122"/>
                <a:cs typeface="宋体" panose="02010600030101010101" pitchFamily="2" charset="-122"/>
                <a:sym typeface="+mn-ea"/>
              </a:rPr>
              <a:t>10</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）Shrivastava, S. R., Shrivastava, P. S., &amp; Ramasamy, J. (2017). Force field analysis: An effective tool in qualitative research. Journal of Current Research in Scientific Medicine, 3(2), 139. </a:t>
            </a:r>
            <a:endParaRPr lang="zh-CN" altLang="en-US" b="0">
              <a:latin typeface="Times New Roman" panose="02020603050405020304" pitchFamily="18" charset="0"/>
              <a:ea typeface="宋体" panose="02010600030101010101" pitchFamily="2" charset="-122"/>
              <a:cs typeface="宋体" panose="02010600030101010101" pitchFamily="2" charset="-122"/>
              <a:sym typeface="+mn-ea"/>
            </a:endParaRPr>
          </a:p>
          <a:p>
            <a:pPr marL="457200" indent="-457200" algn="just" fontAlgn="auto">
              <a:lnSpc>
                <a:spcPct val="150000"/>
              </a:lnSpc>
            </a:pPr>
            <a:r>
              <a:rPr lang="zh-CN" altLang="en-US" b="0">
                <a:latin typeface="Times New Roman" panose="02020603050405020304" pitchFamily="18" charset="0"/>
                <a:ea typeface="宋体" panose="02010600030101010101" pitchFamily="2" charset="-122"/>
                <a:cs typeface="宋体" panose="02010600030101010101" pitchFamily="2" charset="-122"/>
              </a:rPr>
              <a:t>（</a:t>
            </a:r>
            <a:r>
              <a:rPr lang="en-US" altLang="zh-CN" b="0">
                <a:latin typeface="Times New Roman" panose="02020603050405020304" pitchFamily="18" charset="0"/>
                <a:ea typeface="宋体" panose="02010600030101010101" pitchFamily="2" charset="-122"/>
                <a:cs typeface="宋体" panose="02010600030101010101" pitchFamily="2" charset="-122"/>
              </a:rPr>
              <a:t>11</a:t>
            </a:r>
            <a:r>
              <a:rPr lang="zh-CN" altLang="en-US" b="0">
                <a:latin typeface="Times New Roman" panose="02020603050405020304" pitchFamily="18" charset="0"/>
                <a:ea typeface="宋体" panose="02010600030101010101" pitchFamily="2" charset="-122"/>
                <a:cs typeface="宋体" panose="02010600030101010101" pitchFamily="2" charset="-122"/>
              </a:rPr>
              <a:t>）Węgrzyn, J., &amp; Wojewnik-Filipkowska, A. (2022). Stakeholder analysis and their attitude towards PPP success.</a:t>
            </a:r>
            <a:r>
              <a:rPr lang="zh-CN" altLang="en-US">
                <a:latin typeface="Times New Roman" panose="02020603050405020304" pitchFamily="18" charset="0"/>
                <a:ea typeface="宋体" panose="02010600030101010101" pitchFamily="2" charset="-122"/>
                <a:cs typeface="宋体" panose="02010600030101010101" pitchFamily="2" charset="-122"/>
                <a:sym typeface="+mn-ea"/>
              </a:rPr>
              <a:t>Sustainability, 14(3), 1570.</a:t>
            </a:r>
            <a:endParaRPr lang="zh-CN" altLang="en-US" b="0">
              <a:latin typeface="Times New Roman" panose="02020603050405020304" pitchFamily="18" charset="0"/>
              <a:ea typeface="宋体" panose="02010600030101010101" pitchFamily="2" charset="-122"/>
              <a:cs typeface="宋体" panose="02010600030101010101" pitchFamily="2" charset="-122"/>
            </a:endParaRPr>
          </a:p>
          <a:p>
            <a:pPr marL="457200" indent="-457200" algn="just" fontAlgn="auto">
              <a:lnSpc>
                <a:spcPct val="150000"/>
              </a:lnSpc>
            </a:pPr>
            <a:endParaRPr lang="zh-CN" altLang="en-US" b="0">
              <a:latin typeface="Times New Roman" panose="02020603050405020304" pitchFamily="18" charset="0"/>
              <a:ea typeface="宋体" panose="02010600030101010101" pitchFamily="2" charset="-122"/>
              <a:cs typeface="宋体" panose="02010600030101010101" pitchFamily="2" charset="-122"/>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4065270" y="1750695"/>
            <a:ext cx="4366895" cy="1095375"/>
          </a:xfrm>
          <a:prstGeom prst="rect">
            <a:avLst/>
          </a:prstGeom>
        </p:spPr>
        <p:txBody>
          <a:bodyPr wrap="none">
            <a:noAutofit/>
          </a:bodyPr>
          <a:lstStyle/>
          <a:p>
            <a:pPr algn="ctr"/>
            <a:r>
              <a:rPr lang="en-US" altLang="zh-CN" sz="5400" dirty="0">
                <a:solidFill>
                  <a:schemeClr val="tx1">
                    <a:lumMod val="95000"/>
                    <a:lumOff val="5000"/>
                  </a:schemeClr>
                </a:solidFill>
                <a:latin typeface="微软雅黑" panose="020B0503020204020204" pitchFamily="34" charset="-122"/>
                <a:ea typeface="微软雅黑" panose="020B0503020204020204" pitchFamily="34" charset="-122"/>
              </a:rPr>
              <a:t>Thank you !</a:t>
            </a:r>
            <a:endParaRPr lang="en-US" altLang="zh-CN" sz="5400" dirty="0">
              <a:solidFill>
                <a:schemeClr val="tx1">
                  <a:lumMod val="95000"/>
                  <a:lumOff val="5000"/>
                </a:schemeClr>
              </a:solidFill>
              <a:latin typeface="微软雅黑" panose="020B0503020204020204" pitchFamily="34" charset="-122"/>
              <a:ea typeface="微软雅黑" panose="020B0503020204020204" pitchFamily="34" charset="-122"/>
            </a:endParaRPr>
          </a:p>
        </p:txBody>
      </p:sp>
      <p:pic>
        <p:nvPicPr>
          <p:cNvPr id="3" name="图片 2"/>
          <p:cNvPicPr>
            <a:picLocks noChangeAspect="1"/>
          </p:cNvPicPr>
          <p:nvPr>
            <p:custDataLst>
              <p:tags r:id="rId1"/>
            </p:custDataLst>
          </p:nvPr>
        </p:nvPicPr>
        <p:blipFill>
          <a:blip r:embed="rId2"/>
          <a:stretch>
            <a:fillRect/>
          </a:stretch>
        </p:blipFill>
        <p:spPr>
          <a:xfrm>
            <a:off x="0" y="0"/>
            <a:ext cx="12191365" cy="978535"/>
          </a:xfrm>
          <a:prstGeom prst="rect">
            <a:avLst/>
          </a:prstGeom>
        </p:spPr>
      </p:pic>
      <p:pic>
        <p:nvPicPr>
          <p:cNvPr id="101" name="图片 100"/>
          <p:cNvPicPr/>
          <p:nvPr/>
        </p:nvPicPr>
        <p:blipFill>
          <a:blip r:embed="rId3"/>
          <a:srcRect b="32459"/>
          <a:stretch>
            <a:fillRect/>
          </a:stretch>
        </p:blipFill>
        <p:spPr>
          <a:xfrm>
            <a:off x="2578100" y="2846070"/>
            <a:ext cx="7620000" cy="3435350"/>
          </a:xfrm>
          <a:prstGeom prst="rect">
            <a:avLst/>
          </a:prstGeom>
          <a:noFill/>
          <a:ln w="9525">
            <a:noFill/>
          </a:ln>
        </p:spPr>
      </p:pic>
    </p:spTree>
  </p:cSld>
  <p:clrMapOvr>
    <a:masterClrMapping/>
  </p:clrMapOvr>
  <p:timing>
    <p:tnLst>
      <p:par>
        <p:cTn id="1" dur="indefinite" restart="never" nodeType="tmRoot"/>
      </p:par>
    </p:tnLst>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 name="KSO_WM_UNIT_PLACING_PICTURE_USER_VIEWPORT" val="{&quot;height&quot;:1541,&quot;width&quot;:19199}"/>
</p:tagLst>
</file>

<file path=ppt/tags/tag20.xml><?xml version="1.0" encoding="utf-8"?>
<p:tagLst xmlns:p="http://schemas.openxmlformats.org/presentationml/2006/main">
  <p:tag name="KSO_WPP_MARK_KEY" val="8588550d-5d6b-4aea-b904-488993f88f2a"/>
  <p:tag name="COMMONDATA" val="eyJjb3VudCI6MjQsImhkaWQiOiIzZDNkMzE4ZGYwYjliOGJiZjkyYTk0Mjk4OTk4NmQyMyIsInVzZXJDb3VudCI6MjR9"/>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4506</Words>
  <Application>WPS 演示</Application>
  <PresentationFormat>宽屏</PresentationFormat>
  <Paragraphs>99</Paragraphs>
  <Slides>7</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7</vt:i4>
      </vt:variant>
    </vt:vector>
  </HeadingPairs>
  <TitlesOfParts>
    <vt:vector size="16" baseType="lpstr">
      <vt:lpstr>Arial</vt:lpstr>
      <vt:lpstr>宋体</vt:lpstr>
      <vt:lpstr>Wingdings</vt:lpstr>
      <vt:lpstr>微软雅黑</vt:lpstr>
      <vt:lpstr>Times New Roman</vt:lpstr>
      <vt:lpstr>Arial Unicode MS</vt:lpstr>
      <vt:lpstr>Calibri Light</vt:lpstr>
      <vt:lpstr>Calibri</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lenovo</dc:creator>
  <cp:lastModifiedBy>DK</cp:lastModifiedBy>
  <cp:revision>49</cp:revision>
  <dcterms:created xsi:type="dcterms:W3CDTF">2019-03-25T08:07:00Z</dcterms:created>
  <dcterms:modified xsi:type="dcterms:W3CDTF">2023-02-25T18:49:40Z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KSOTemplateUUID">
    <vt:lpwstr>v1.0_mb_N2cUsmb/1eXbFPXv7pP+Mw==</vt:lpwstr>
  </property>
  <property fmtid="{D5CDD505-2E9C-101B-9397-08002B2CF9AE}" pid="4" name="ICV">
    <vt:lpwstr>6F77F8D1435F4538A8218742BD54026B</vt:lpwstr>
  </property>
</Properties>
</file>