
<file path=[Content_Types].xml><?xml version="1.0" encoding="utf-8"?>
<Types xmlns="http://schemas.openxmlformats.org/package/2006/content-types">
  <Default Extension="bin" ContentType="image/unknown"/>
  <Default Extension="emf" ContentType="image/x-emf"/>
  <Default Extension="gif" ContentType="image/gif"/>
  <Default Extension="jpeg" ContentType="image/jpeg"/>
  <Default Extension="jpg" ContentType="image/jpeg"/>
  <Default Extension="m4v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6"/>
  </p:notesMasterIdLst>
  <p:sldIdLst>
    <p:sldId id="256" r:id="rId2"/>
    <p:sldId id="257" r:id="rId3"/>
    <p:sldId id="288" r:id="rId4"/>
    <p:sldId id="298" r:id="rId5"/>
    <p:sldId id="289" r:id="rId6"/>
    <p:sldId id="290" r:id="rId7"/>
    <p:sldId id="300" r:id="rId8"/>
    <p:sldId id="291" r:id="rId9"/>
    <p:sldId id="292" r:id="rId10"/>
    <p:sldId id="301" r:id="rId11"/>
    <p:sldId id="293" r:id="rId12"/>
    <p:sldId id="294" r:id="rId13"/>
    <p:sldId id="259" r:id="rId14"/>
    <p:sldId id="260" r:id="rId15"/>
    <p:sldId id="261" r:id="rId16"/>
    <p:sldId id="295" r:id="rId17"/>
    <p:sldId id="296" r:id="rId18"/>
    <p:sldId id="297" r:id="rId19"/>
    <p:sldId id="267" r:id="rId20"/>
    <p:sldId id="268" r:id="rId21"/>
    <p:sldId id="269" r:id="rId22"/>
    <p:sldId id="272" r:id="rId23"/>
    <p:sldId id="273" r:id="rId24"/>
    <p:sldId id="274" r:id="rId25"/>
    <p:sldId id="275" r:id="rId26"/>
    <p:sldId id="286" r:id="rId27"/>
    <p:sldId id="279" r:id="rId28"/>
    <p:sldId id="299" r:id="rId29"/>
    <p:sldId id="287" r:id="rId30"/>
    <p:sldId id="282" r:id="rId31"/>
    <p:sldId id="283" r:id="rId32"/>
    <p:sldId id="284" r:id="rId33"/>
    <p:sldId id="302" r:id="rId34"/>
    <p:sldId id="258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EA4CE6-F762-4461-BFAF-632F4CFF6A34}" v="14" dt="2025-03-13T11:55:01.3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8" autoAdjust="0"/>
    <p:restoredTop sz="94660"/>
  </p:normalViewPr>
  <p:slideViewPr>
    <p:cSldViewPr>
      <p:cViewPr varScale="1">
        <p:scale>
          <a:sx n="92" d="100"/>
          <a:sy n="92" d="100"/>
        </p:scale>
        <p:origin x="80" y="2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52EA4CE6-F762-4461-BFAF-632F4CFF6A34}"/>
    <pc:docChg chg="custSel addSld modSld">
      <pc:chgData name="Lara Hopkinson" userId="4c46a3d6-da89-4616-bd45-1b70e49404c2" providerId="ADAL" clId="{52EA4CE6-F762-4461-BFAF-632F4CFF6A34}" dt="2025-03-13T11:55:22.080" v="254" actId="20577"/>
      <pc:docMkLst>
        <pc:docMk/>
      </pc:docMkLst>
      <pc:sldChg chg="addSp delSp modSp mod">
        <pc:chgData name="Lara Hopkinson" userId="4c46a3d6-da89-4616-bd45-1b70e49404c2" providerId="ADAL" clId="{52EA4CE6-F762-4461-BFAF-632F4CFF6A34}" dt="2025-03-13T11:33:41.587" v="240" actId="20577"/>
        <pc:sldMkLst>
          <pc:docMk/>
          <pc:sldMk cId="450903946" sldId="275"/>
        </pc:sldMkLst>
        <pc:spChg chg="add del mod">
          <ac:chgData name="Lara Hopkinson" userId="4c46a3d6-da89-4616-bd45-1b70e49404c2" providerId="ADAL" clId="{52EA4CE6-F762-4461-BFAF-632F4CFF6A34}" dt="2025-03-13T11:33:23.202" v="217" actId="478"/>
          <ac:spMkLst>
            <pc:docMk/>
            <pc:sldMk cId="450903946" sldId="275"/>
            <ac:spMk id="3" creationId="{FB85E01F-A5FC-53AA-6A12-0501491C7D15}"/>
          </ac:spMkLst>
        </pc:spChg>
        <pc:spChg chg="mod">
          <ac:chgData name="Lara Hopkinson" userId="4c46a3d6-da89-4616-bd45-1b70e49404c2" providerId="ADAL" clId="{52EA4CE6-F762-4461-BFAF-632F4CFF6A34}" dt="2025-03-13T11:33:15.559" v="215" actId="20577"/>
          <ac:spMkLst>
            <pc:docMk/>
            <pc:sldMk cId="450903946" sldId="275"/>
            <ac:spMk id="7" creationId="{00000000-0000-0000-0000-000000000000}"/>
          </ac:spMkLst>
        </pc:spChg>
        <pc:spChg chg="del">
          <ac:chgData name="Lara Hopkinson" userId="4c46a3d6-da89-4616-bd45-1b70e49404c2" providerId="ADAL" clId="{52EA4CE6-F762-4461-BFAF-632F4CFF6A34}" dt="2025-03-13T11:33:19.735" v="216" actId="478"/>
          <ac:spMkLst>
            <pc:docMk/>
            <pc:sldMk cId="450903946" sldId="275"/>
            <ac:spMk id="8" creationId="{00000000-0000-0000-0000-000000000000}"/>
          </ac:spMkLst>
        </pc:spChg>
        <pc:spChg chg="mod">
          <ac:chgData name="Lara Hopkinson" userId="4c46a3d6-da89-4616-bd45-1b70e49404c2" providerId="ADAL" clId="{52EA4CE6-F762-4461-BFAF-632F4CFF6A34}" dt="2025-03-13T11:33:41.587" v="240" actId="20577"/>
          <ac:spMkLst>
            <pc:docMk/>
            <pc:sldMk cId="450903946" sldId="275"/>
            <ac:spMk id="10" creationId="{00000000-0000-0000-0000-000000000000}"/>
          </ac:spMkLst>
        </pc:spChg>
        <pc:picChg chg="del">
          <ac:chgData name="Lara Hopkinson" userId="4c46a3d6-da89-4616-bd45-1b70e49404c2" providerId="ADAL" clId="{52EA4CE6-F762-4461-BFAF-632F4CFF6A34}" dt="2025-03-13T11:32:59.413" v="199" actId="478"/>
          <ac:picMkLst>
            <pc:docMk/>
            <pc:sldMk cId="450903946" sldId="275"/>
            <ac:picMk id="9" creationId="{00000000-0000-0000-0000-000000000000}"/>
          </ac:picMkLst>
        </pc:picChg>
        <pc:picChg chg="add mod">
          <ac:chgData name="Lara Hopkinson" userId="4c46a3d6-da89-4616-bd45-1b70e49404c2" providerId="ADAL" clId="{52EA4CE6-F762-4461-BFAF-632F4CFF6A34}" dt="2025-03-13T11:33:33.979" v="220" actId="1076"/>
          <ac:picMkLst>
            <pc:docMk/>
            <pc:sldMk cId="450903946" sldId="275"/>
            <ac:picMk id="2050" creationId="{D3230542-3531-C8E5-336F-7B68FCA80B17}"/>
          </ac:picMkLst>
        </pc:picChg>
      </pc:sldChg>
      <pc:sldChg chg="addSp delSp modSp mod">
        <pc:chgData name="Lara Hopkinson" userId="4c46a3d6-da89-4616-bd45-1b70e49404c2" providerId="ADAL" clId="{52EA4CE6-F762-4461-BFAF-632F4CFF6A34}" dt="2025-03-12T17:16:07.739" v="7" actId="14100"/>
        <pc:sldMkLst>
          <pc:docMk/>
          <pc:sldMk cId="3561504387" sldId="292"/>
        </pc:sldMkLst>
        <pc:spChg chg="mod">
          <ac:chgData name="Lara Hopkinson" userId="4c46a3d6-da89-4616-bd45-1b70e49404c2" providerId="ADAL" clId="{52EA4CE6-F762-4461-BFAF-632F4CFF6A34}" dt="2025-03-12T17:16:02.197" v="5" actId="1076"/>
          <ac:spMkLst>
            <pc:docMk/>
            <pc:sldMk cId="3561504387" sldId="292"/>
            <ac:spMk id="3" creationId="{00000000-0000-0000-0000-000000000000}"/>
          </ac:spMkLst>
        </pc:spChg>
        <pc:picChg chg="del">
          <ac:chgData name="Lara Hopkinson" userId="4c46a3d6-da89-4616-bd45-1b70e49404c2" providerId="ADAL" clId="{52EA4CE6-F762-4461-BFAF-632F4CFF6A34}" dt="2025-03-12T17:15:48.361" v="1" actId="478"/>
          <ac:picMkLst>
            <pc:docMk/>
            <pc:sldMk cId="3561504387" sldId="292"/>
            <ac:picMk id="4" creationId="{00000000-0000-0000-0000-000000000000}"/>
          </ac:picMkLst>
        </pc:picChg>
        <pc:picChg chg="del">
          <ac:chgData name="Lara Hopkinson" userId="4c46a3d6-da89-4616-bd45-1b70e49404c2" providerId="ADAL" clId="{52EA4CE6-F762-4461-BFAF-632F4CFF6A34}" dt="2025-03-12T17:15:46.602" v="0" actId="478"/>
          <ac:picMkLst>
            <pc:docMk/>
            <pc:sldMk cId="3561504387" sldId="292"/>
            <ac:picMk id="6" creationId="{00000000-0000-0000-0000-000000000000}"/>
          </ac:picMkLst>
        </pc:picChg>
        <pc:picChg chg="add mod">
          <ac:chgData name="Lara Hopkinson" userId="4c46a3d6-da89-4616-bd45-1b70e49404c2" providerId="ADAL" clId="{52EA4CE6-F762-4461-BFAF-632F4CFF6A34}" dt="2025-03-12T17:16:07.739" v="7" actId="14100"/>
          <ac:picMkLst>
            <pc:docMk/>
            <pc:sldMk cId="3561504387" sldId="292"/>
            <ac:picMk id="1026" creationId="{436763B7-AEAA-34AD-AEC9-3EA45F746291}"/>
          </ac:picMkLst>
        </pc:picChg>
      </pc:sldChg>
      <pc:sldChg chg="addSp delSp modSp new mod modClrScheme chgLayout">
        <pc:chgData name="Lara Hopkinson" userId="4c46a3d6-da89-4616-bd45-1b70e49404c2" providerId="ADAL" clId="{52EA4CE6-F762-4461-BFAF-632F4CFF6A34}" dt="2025-03-12T17:21:59.991" v="198" actId="1076"/>
        <pc:sldMkLst>
          <pc:docMk/>
          <pc:sldMk cId="3124929912" sldId="301"/>
        </pc:sldMkLst>
        <pc:spChg chg="del">
          <ac:chgData name="Lara Hopkinson" userId="4c46a3d6-da89-4616-bd45-1b70e49404c2" providerId="ADAL" clId="{52EA4CE6-F762-4461-BFAF-632F4CFF6A34}" dt="2025-03-12T17:17:46.531" v="9" actId="700"/>
          <ac:spMkLst>
            <pc:docMk/>
            <pc:sldMk cId="3124929912" sldId="301"/>
            <ac:spMk id="2" creationId="{FBED37C9-FFC6-FEF0-34D9-7C508ACE6EFE}"/>
          </ac:spMkLst>
        </pc:spChg>
        <pc:spChg chg="del">
          <ac:chgData name="Lara Hopkinson" userId="4c46a3d6-da89-4616-bd45-1b70e49404c2" providerId="ADAL" clId="{52EA4CE6-F762-4461-BFAF-632F4CFF6A34}" dt="2025-03-12T17:17:46.531" v="9" actId="700"/>
          <ac:spMkLst>
            <pc:docMk/>
            <pc:sldMk cId="3124929912" sldId="301"/>
            <ac:spMk id="3" creationId="{13E540FC-56C8-CD4B-F7A3-BCA8A8F7F285}"/>
          </ac:spMkLst>
        </pc:spChg>
        <pc:spChg chg="add mod">
          <ac:chgData name="Lara Hopkinson" userId="4c46a3d6-da89-4616-bd45-1b70e49404c2" providerId="ADAL" clId="{52EA4CE6-F762-4461-BFAF-632F4CFF6A34}" dt="2025-03-12T17:21:52.977" v="197"/>
          <ac:spMkLst>
            <pc:docMk/>
            <pc:sldMk cId="3124929912" sldId="301"/>
            <ac:spMk id="6" creationId="{383557A2-FA21-22D4-6963-026F1A686EE8}"/>
          </ac:spMkLst>
        </pc:spChg>
        <pc:picChg chg="add mod modCrop">
          <ac:chgData name="Lara Hopkinson" userId="4c46a3d6-da89-4616-bd45-1b70e49404c2" providerId="ADAL" clId="{52EA4CE6-F762-4461-BFAF-632F4CFF6A34}" dt="2025-03-12T17:21:59.991" v="198" actId="1076"/>
          <ac:picMkLst>
            <pc:docMk/>
            <pc:sldMk cId="3124929912" sldId="301"/>
            <ac:picMk id="5" creationId="{341DDF2F-B409-0EE5-1E68-EDE91536FCE6}"/>
          </ac:picMkLst>
        </pc:picChg>
      </pc:sldChg>
      <pc:sldChg chg="addSp delSp modSp new mod modClrScheme chgLayout">
        <pc:chgData name="Lara Hopkinson" userId="4c46a3d6-da89-4616-bd45-1b70e49404c2" providerId="ADAL" clId="{52EA4CE6-F762-4461-BFAF-632F4CFF6A34}" dt="2025-03-13T11:55:22.080" v="254" actId="20577"/>
        <pc:sldMkLst>
          <pc:docMk/>
          <pc:sldMk cId="3010559932" sldId="302"/>
        </pc:sldMkLst>
        <pc:spChg chg="del">
          <ac:chgData name="Lara Hopkinson" userId="4c46a3d6-da89-4616-bd45-1b70e49404c2" providerId="ADAL" clId="{52EA4CE6-F762-4461-BFAF-632F4CFF6A34}" dt="2025-03-13T11:54:49.208" v="242" actId="700"/>
          <ac:spMkLst>
            <pc:docMk/>
            <pc:sldMk cId="3010559932" sldId="302"/>
            <ac:spMk id="2" creationId="{19DC7A15-3428-C698-168A-86BA63FEBAF1}"/>
          </ac:spMkLst>
        </pc:spChg>
        <pc:spChg chg="del">
          <ac:chgData name="Lara Hopkinson" userId="4c46a3d6-da89-4616-bd45-1b70e49404c2" providerId="ADAL" clId="{52EA4CE6-F762-4461-BFAF-632F4CFF6A34}" dt="2025-03-13T11:54:49.208" v="242" actId="700"/>
          <ac:spMkLst>
            <pc:docMk/>
            <pc:sldMk cId="3010559932" sldId="302"/>
            <ac:spMk id="3" creationId="{F7859DE2-52F8-DA44-6725-5A7B23564C3C}"/>
          </ac:spMkLst>
        </pc:spChg>
        <pc:spChg chg="add mod">
          <ac:chgData name="Lara Hopkinson" userId="4c46a3d6-da89-4616-bd45-1b70e49404c2" providerId="ADAL" clId="{52EA4CE6-F762-4461-BFAF-632F4CFF6A34}" dt="2025-03-13T11:55:22.080" v="254" actId="20577"/>
          <ac:spMkLst>
            <pc:docMk/>
            <pc:sldMk cId="3010559932" sldId="302"/>
            <ac:spMk id="4" creationId="{DF304728-3CFD-EC5E-0E26-3AB4A74E1F83}"/>
          </ac:spMkLst>
        </pc:spChg>
        <pc:picChg chg="add">
          <ac:chgData name="Lara Hopkinson" userId="4c46a3d6-da89-4616-bd45-1b70e49404c2" providerId="ADAL" clId="{52EA4CE6-F762-4461-BFAF-632F4CFF6A34}" dt="2025-03-13T11:54:50.779" v="243"/>
          <ac:picMkLst>
            <pc:docMk/>
            <pc:sldMk cId="3010559932" sldId="302"/>
            <ac:picMk id="3074" creationId="{3010F37B-5B59-3464-66B5-78F2A3BA30B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F42209-792F-4992-8C35-F9BE0EBAB24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22A009-A239-4FC4-906B-5DDB8AFF3B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3366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C4B0C-5BB6-47E7-B468-A8E994BC53C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358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3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041400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3064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41788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1244" y="4589464"/>
            <a:ext cx="7579343" cy="1500187"/>
          </a:xfr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244" y="1709738"/>
            <a:ext cx="7579343" cy="286226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96280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994" y="1825625"/>
            <a:ext cx="3566160" cy="435133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7275" y="1825625"/>
            <a:ext cx="3566160" cy="435133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07921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49190" y="2193926"/>
            <a:ext cx="3566160" cy="397827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190" y="1489075"/>
            <a:ext cx="356616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1800" b="0">
                <a:solidFill>
                  <a:schemeClr val="accent3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1575" y="2193926"/>
            <a:ext cx="3566160" cy="397827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1575" y="1489075"/>
            <a:ext cx="356616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1800" b="0">
                <a:solidFill>
                  <a:schemeClr val="accent3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3075" y="274638"/>
            <a:ext cx="6767513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11119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38853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926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59179" y="987426"/>
            <a:ext cx="4257362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8965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59178" y="987426"/>
            <a:ext cx="4258818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83019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1575" y="1825625"/>
            <a:ext cx="7343775" cy="43513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62901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1575" y="365125"/>
            <a:ext cx="52578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95312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59178" y="987426"/>
            <a:ext cx="4258818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05414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71575" y="6356351"/>
            <a:ext cx="19145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4C3E8B-D2A8-45C1-9A07-1D45A0BA4FF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6150" y="6356351"/>
            <a:ext cx="21717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057900" y="6356351"/>
            <a:ext cx="24574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1575" y="1825625"/>
            <a:ext cx="734377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43075" y="365126"/>
            <a:ext cx="677227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422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685800" rtl="0" eaLnBrk="1" latinLnBrk="0" hangingPunct="1">
        <a:spcBef>
          <a:spcPct val="0"/>
        </a:spcBef>
        <a:buNone/>
        <a:defRPr sz="33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2880">
          <p15:clr>
            <a:srgbClr val="F26B43"/>
          </p15:clr>
        </p15:guide>
        <p15:guide id="3" pos="1098">
          <p15:clr>
            <a:srgbClr val="F26B43"/>
          </p15:clr>
        </p15:guide>
        <p15:guide id="4" pos="5364">
          <p15:clr>
            <a:srgbClr val="F26B43"/>
          </p15:clr>
        </p15:guide>
        <p15:guide id="5" pos="738">
          <p15:clr>
            <a:srgbClr val="F26B43"/>
          </p15:clr>
        </p15:guide>
        <p15:guide id="6" orient="horz" pos="38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6G4cdSmDDYM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bin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scitotenv.2019.133847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emf"/><Relationship Id="rId2" Type="http://schemas.openxmlformats.org/officeDocument/2006/relationships/image" Target="../media/image35.e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4v"/><Relationship Id="rId1" Type="http://schemas.microsoft.com/office/2007/relationships/media" Target="../media/media1.m4v"/><Relationship Id="rId4" Type="http://schemas.openxmlformats.org/officeDocument/2006/relationships/image" Target="../media/image50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arliament.uk/" TargetMode="External"/><Relationship Id="rId3" Type="http://schemas.openxmlformats.org/officeDocument/2006/relationships/hyperlink" Target="http://www.nrel.gov/" TargetMode="External"/><Relationship Id="rId7" Type="http://schemas.openxmlformats.org/officeDocument/2006/relationships/hyperlink" Target="http://www.nnl.co.uk/" TargetMode="External"/><Relationship Id="rId12" Type="http://schemas.openxmlformats.org/officeDocument/2006/relationships/hyperlink" Target="http://www.tesla.com/" TargetMode="External"/><Relationship Id="rId2" Type="http://schemas.openxmlformats.org/officeDocument/2006/relationships/hyperlink" Target="http://www.epicphysics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orld-nuclear.org/" TargetMode="External"/><Relationship Id="rId11" Type="http://schemas.openxmlformats.org/officeDocument/2006/relationships/hyperlink" Target="https://www.energy.gov/eere/fuelcells/hydrogen-fuel-basics" TargetMode="External"/><Relationship Id="rId5" Type="http://schemas.openxmlformats.org/officeDocument/2006/relationships/hyperlink" Target="http://www.nss.org/" TargetMode="External"/><Relationship Id="rId10" Type="http://schemas.openxmlformats.org/officeDocument/2006/relationships/hyperlink" Target="http://www.history.com/" TargetMode="External"/><Relationship Id="rId4" Type="http://schemas.openxmlformats.org/officeDocument/2006/relationships/hyperlink" Target="http://www.seia.org/" TargetMode="External"/><Relationship Id="rId9" Type="http://schemas.openxmlformats.org/officeDocument/2006/relationships/hyperlink" Target="http://www.u-battery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Lara Hopkinson</a:t>
            </a:r>
          </a:p>
          <a:p>
            <a:r>
              <a:rPr lang="en-GB" dirty="0"/>
              <a:t>Senior Lecturer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Low Carbon Technologies</a:t>
            </a:r>
          </a:p>
        </p:txBody>
      </p:sp>
    </p:spTree>
    <p:extLst>
      <p:ext uri="{BB962C8B-B14F-4D97-AF65-F5344CB8AC3E}">
        <p14:creationId xmlns:p14="http://schemas.microsoft.com/office/powerpoint/2010/main" val="3096719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Alternative generating technologies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Additional technologies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Case studies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A little on </a:t>
            </a:r>
            <a:r>
              <a:rPr lang="en-GB"/>
              <a:t>battery storage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Todays topic</a:t>
            </a:r>
          </a:p>
        </p:txBody>
      </p:sp>
    </p:spTree>
    <p:extLst>
      <p:ext uri="{BB962C8B-B14F-4D97-AF65-F5344CB8AC3E}">
        <p14:creationId xmlns:p14="http://schemas.microsoft.com/office/powerpoint/2010/main" val="1555909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Heat energy generated in the Earth</a:t>
            </a:r>
          </a:p>
          <a:p>
            <a:pPr lvl="1"/>
            <a:r>
              <a:rPr lang="en-GB" dirty="0"/>
              <a:t>Through formation of the planet</a:t>
            </a:r>
          </a:p>
          <a:p>
            <a:pPr lvl="1"/>
            <a:r>
              <a:rPr lang="en-GB" dirty="0"/>
              <a:t>Through radioactive decay of materials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Geothermal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1478" y="2996952"/>
            <a:ext cx="5282093" cy="361823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4836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British Geological Survey</a:t>
            </a:r>
          </a:p>
        </p:txBody>
      </p:sp>
    </p:spTree>
    <p:extLst>
      <p:ext uri="{BB962C8B-B14F-4D97-AF65-F5344CB8AC3E}">
        <p14:creationId xmlns:p14="http://schemas.microsoft.com/office/powerpoint/2010/main" val="1913946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88640"/>
            <a:ext cx="7958137" cy="634993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4836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British Geological Survey</a:t>
            </a:r>
          </a:p>
        </p:txBody>
      </p:sp>
    </p:spTree>
    <p:extLst>
      <p:ext uri="{BB962C8B-B14F-4D97-AF65-F5344CB8AC3E}">
        <p14:creationId xmlns:p14="http://schemas.microsoft.com/office/powerpoint/2010/main" val="1523865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Deep Geothermal</a:t>
            </a:r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5801" y="1835727"/>
            <a:ext cx="6952397" cy="437356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4836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British Geological Survey</a:t>
            </a:r>
          </a:p>
        </p:txBody>
      </p:sp>
    </p:spTree>
    <p:extLst>
      <p:ext uri="{BB962C8B-B14F-4D97-AF65-F5344CB8AC3E}">
        <p14:creationId xmlns:p14="http://schemas.microsoft.com/office/powerpoint/2010/main" val="2946175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6G4cdSmDDYM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73003" y="1690689"/>
            <a:ext cx="8066430" cy="4537366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Deep Geothermal – case study</a:t>
            </a:r>
          </a:p>
        </p:txBody>
      </p:sp>
    </p:spTree>
    <p:extLst>
      <p:ext uri="{BB962C8B-B14F-4D97-AF65-F5344CB8AC3E}">
        <p14:creationId xmlns:p14="http://schemas.microsoft.com/office/powerpoint/2010/main" val="638966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diagram of geothermal energy">
            <a:extLst>
              <a:ext uri="{FF2B5EF4-FFF2-40B4-BE49-F238E27FC236}">
                <a16:creationId xmlns:a16="http://schemas.microsoft.com/office/drawing/2014/main" id="{B4965D64-AA80-6D2A-61DD-FBC8392EA9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83768" y="0"/>
            <a:ext cx="6388154" cy="6859762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F5603AB-AE0F-DDBF-A357-788C6C84A826}"/>
              </a:ext>
            </a:extLst>
          </p:cNvPr>
          <p:cNvSpPr txBox="1"/>
          <p:nvPr/>
        </p:nvSpPr>
        <p:spPr>
          <a:xfrm>
            <a:off x="0" y="6519446"/>
            <a:ext cx="186839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GEL Energy</a:t>
            </a:r>
          </a:p>
        </p:txBody>
      </p:sp>
    </p:spTree>
    <p:extLst>
      <p:ext uri="{BB962C8B-B14F-4D97-AF65-F5344CB8AC3E}">
        <p14:creationId xmlns:p14="http://schemas.microsoft.com/office/powerpoint/2010/main" val="645536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Suitable for non-volcanic areas</a:t>
            </a:r>
          </a:p>
          <a:p>
            <a:pPr lvl="1"/>
            <a:r>
              <a:rPr lang="en-GB" dirty="0"/>
              <a:t>Heat trapped by solar radiation (10-15m)</a:t>
            </a:r>
          </a:p>
          <a:p>
            <a:pPr lvl="1"/>
            <a:r>
              <a:rPr lang="en-GB" dirty="0"/>
              <a:t>15m, temperature not influenced by seasonal variation</a:t>
            </a:r>
          </a:p>
          <a:p>
            <a:r>
              <a:rPr lang="en-GB" dirty="0"/>
              <a:t>Ground Source Heat Pumps:</a:t>
            </a:r>
          </a:p>
          <a:p>
            <a:pPr lvl="1"/>
            <a:r>
              <a:rPr lang="en-GB" dirty="0"/>
              <a:t>Open-loop</a:t>
            </a:r>
          </a:p>
          <a:p>
            <a:pPr lvl="1"/>
            <a:r>
              <a:rPr lang="en-GB" dirty="0"/>
              <a:t>Closed-loop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Shallow Geothermal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4221088"/>
            <a:ext cx="2369999" cy="240714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46538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British Geological Survey / </a:t>
            </a:r>
            <a:r>
              <a:rPr lang="en-GB" sz="1600" dirty="0" err="1"/>
              <a:t>ecofriend</a:t>
            </a:r>
            <a:endParaRPr lang="en-GB" sz="16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4236479"/>
            <a:ext cx="2362136" cy="239175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6316" y="4388042"/>
            <a:ext cx="2857500" cy="2162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968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763688" y="116632"/>
            <a:ext cx="6772275" cy="1325563"/>
          </a:xfrm>
        </p:spPr>
        <p:txBody>
          <a:bodyPr/>
          <a:lstStyle/>
          <a:p>
            <a:r>
              <a:rPr lang="en-GB" dirty="0"/>
              <a:t>Shallow Geothermal – Case study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6519446"/>
            <a:ext cx="34836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British Geological Survey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36763B7-AEAA-34AD-AEC9-3EA45F7462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262775"/>
            <a:ext cx="7416824" cy="5244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1504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41DDF2F-B409-0EE5-1E68-EDE91536FCE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476" t="9838" r="7476" b="3931"/>
          <a:stretch/>
        </p:blipFill>
        <p:spPr>
          <a:xfrm>
            <a:off x="75939" y="188640"/>
            <a:ext cx="8992122" cy="607800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83557A2-FA21-22D4-6963-026F1A686EE8}"/>
              </a:ext>
            </a:extLst>
          </p:cNvPr>
          <p:cNvSpPr txBox="1"/>
          <p:nvPr/>
        </p:nvSpPr>
        <p:spPr>
          <a:xfrm>
            <a:off x="6927" y="6331730"/>
            <a:ext cx="8820472" cy="523220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 anchor="ctr" anchorCtr="1">
            <a:spAutoFit/>
          </a:bodyPr>
          <a:lstStyle/>
          <a:p>
            <a:r>
              <a:rPr lang="en-GB" sz="1400" dirty="0"/>
              <a:t>From: Boon </a:t>
            </a:r>
            <a:r>
              <a:rPr lang="en-GB" sz="1400" i="1" dirty="0"/>
              <a:t>et al </a:t>
            </a:r>
            <a:r>
              <a:rPr lang="en-GB" sz="1400" dirty="0"/>
              <a:t>(2019) Groundwater Heat Pump feasibility in shallow urban aquifers: Experience from Cardiff, UK, Science of the Total Environment, 679, 133847, </a:t>
            </a:r>
            <a:r>
              <a:rPr lang="en-GB" sz="1400" b="0" i="0" u="none" strike="noStrike" dirty="0">
                <a:effectLst/>
                <a:latin typeface="ElsevierSans"/>
                <a:hlinkClick r:id="rId3" tooltip="Persistent link using digital object identifier"/>
              </a:rPr>
              <a:t>https://doi.org/10.1016/j.scitotenv.2019.133847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12492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Air Source Heat Pump</a:t>
            </a:r>
          </a:p>
        </p:txBody>
      </p:sp>
      <p:pic>
        <p:nvPicPr>
          <p:cNvPr id="4" name="Picture 2" descr="Image result for air source heat pu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129" y="2072244"/>
            <a:ext cx="8684351" cy="3953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8818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Water Source Heat Pump</a:t>
            </a:r>
          </a:p>
        </p:txBody>
      </p:sp>
      <p:pic>
        <p:nvPicPr>
          <p:cNvPr id="4" name="Picture 2" descr="Water Source Heat Pump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775" y="1988840"/>
            <a:ext cx="8643427" cy="3888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17289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Green Age</a:t>
            </a:r>
          </a:p>
        </p:txBody>
      </p:sp>
    </p:spTree>
    <p:extLst>
      <p:ext uri="{BB962C8B-B14F-4D97-AF65-F5344CB8AC3E}">
        <p14:creationId xmlns:p14="http://schemas.microsoft.com/office/powerpoint/2010/main" val="1920455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 </a:t>
            </a:r>
            <a:r>
              <a:rPr lang="en-GB" dirty="0" err="1"/>
              <a:t>stirling</a:t>
            </a:r>
            <a:r>
              <a:rPr lang="en-GB" dirty="0"/>
              <a:t> engines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What is it?</a:t>
            </a:r>
          </a:p>
          <a:p>
            <a:pPr lvl="1"/>
            <a:r>
              <a:rPr lang="en-GB" dirty="0"/>
              <a:t>External combustion engine</a:t>
            </a:r>
          </a:p>
          <a:p>
            <a:pPr lvl="1"/>
            <a:r>
              <a:rPr lang="en-GB" dirty="0"/>
              <a:t>Converts heat energy into mechanical energy</a:t>
            </a:r>
          </a:p>
          <a:p>
            <a:pPr lvl="1"/>
            <a:r>
              <a:rPr lang="en-GB" dirty="0"/>
              <a:t>Used within micro CHP (&lt;50kW output)</a:t>
            </a:r>
          </a:p>
          <a:p>
            <a:pPr lvl="1"/>
            <a:r>
              <a:rPr lang="en-GB" dirty="0"/>
              <a:t>Stirling engine first invented 1816</a:t>
            </a:r>
          </a:p>
          <a:p>
            <a:pPr lvl="1"/>
            <a:r>
              <a:rPr lang="en-GB" dirty="0"/>
              <a:t>Alpha, Beta &amp; Gamma types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4077072"/>
            <a:ext cx="4620772" cy="259918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6151" y="4305188"/>
            <a:ext cx="2235372" cy="204909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7390" y="4077072"/>
            <a:ext cx="1295400" cy="259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507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Stirling engines are not new…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 invented in 1816</a:t>
            </a:r>
          </a:p>
          <a:p>
            <a:r>
              <a:rPr lang="en-GB" dirty="0"/>
              <a:t>Replacement for steam engines</a:t>
            </a:r>
          </a:p>
          <a:p>
            <a:r>
              <a:rPr lang="en-GB" dirty="0"/>
              <a:t>1860 – used for pumping water</a:t>
            </a:r>
          </a:p>
          <a:p>
            <a:r>
              <a:rPr lang="en-GB" dirty="0"/>
              <a:t>By 1930s, was largely forgotten</a:t>
            </a:r>
          </a:p>
          <a:p>
            <a:r>
              <a:rPr lang="en-GB" dirty="0"/>
              <a:t>1951 – Phillips ‘Bungalow set’</a:t>
            </a:r>
          </a:p>
          <a:p>
            <a:r>
              <a:rPr lang="en-GB" dirty="0"/>
              <a:t>1996 – recharge submarine batteries</a:t>
            </a:r>
          </a:p>
          <a:p>
            <a:r>
              <a:rPr lang="en-GB" dirty="0"/>
              <a:t>Used with concentrated solar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1226" y="1700809"/>
            <a:ext cx="2536152" cy="331236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8837"/>
            <a:ext cx="19656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Wikipedia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1226" y="5075387"/>
            <a:ext cx="2536152" cy="168308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4937" y="5075387"/>
            <a:ext cx="2239585" cy="1683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9399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15" y="260648"/>
            <a:ext cx="9176265" cy="628951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8837"/>
            <a:ext cx="281840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Lumos3, Wikipedia</a:t>
            </a:r>
          </a:p>
        </p:txBody>
      </p:sp>
    </p:spTree>
    <p:extLst>
      <p:ext uri="{BB962C8B-B14F-4D97-AF65-F5344CB8AC3E}">
        <p14:creationId xmlns:p14="http://schemas.microsoft.com/office/powerpoint/2010/main" val="1670712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91324" y="1628071"/>
            <a:ext cx="7343775" cy="4351338"/>
          </a:xfrm>
        </p:spPr>
        <p:txBody>
          <a:bodyPr/>
          <a:lstStyle/>
          <a:p>
            <a:r>
              <a:rPr lang="en-GB" dirty="0"/>
              <a:t>What is it?</a:t>
            </a:r>
          </a:p>
          <a:p>
            <a:pPr lvl="1"/>
            <a:r>
              <a:rPr lang="en-GB" dirty="0"/>
              <a:t>Modular system of specially engineered solar panels </a:t>
            </a:r>
          </a:p>
          <a:p>
            <a:pPr lvl="1"/>
            <a:r>
              <a:rPr lang="en-GB" dirty="0"/>
              <a:t>Designed to be driven / walked upon</a:t>
            </a:r>
          </a:p>
          <a:p>
            <a:pPr lvl="1"/>
            <a:r>
              <a:rPr lang="en-GB" dirty="0"/>
              <a:t>Contain heating elements to prevent snow / ice accumulation</a:t>
            </a:r>
          </a:p>
          <a:p>
            <a:pPr lvl="1"/>
            <a:r>
              <a:rPr lang="en-GB" dirty="0"/>
              <a:t>Contain microprocessors, enabling communication with other panels, central control system and vehicles</a:t>
            </a:r>
          </a:p>
          <a:p>
            <a:pPr lvl="1"/>
            <a:r>
              <a:rPr lang="en-GB" dirty="0"/>
              <a:t>Made with tempered glass (can support lightweight truck)</a:t>
            </a:r>
          </a:p>
          <a:p>
            <a:pPr lvl="1"/>
            <a:r>
              <a:rPr lang="en-GB" dirty="0" err="1"/>
              <a:t>Tractioned</a:t>
            </a:r>
            <a:r>
              <a:rPr lang="en-GB" dirty="0"/>
              <a:t> surface equivalent to asphalt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Solar Roads</a:t>
            </a:r>
          </a:p>
        </p:txBody>
      </p:sp>
      <p:pic>
        <p:nvPicPr>
          <p:cNvPr id="1026" name="Picture 2" descr="Image result for solar road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405785"/>
            <a:ext cx="3003574" cy="2113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18837"/>
            <a:ext cx="35921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Independent / </a:t>
            </a:r>
            <a:r>
              <a:rPr lang="en-GB" sz="1600" dirty="0" err="1"/>
              <a:t>Greentech</a:t>
            </a:r>
            <a:r>
              <a:rPr lang="en-GB" sz="1600" dirty="0"/>
              <a:t> Media </a:t>
            </a:r>
          </a:p>
        </p:txBody>
      </p:sp>
      <p:pic>
        <p:nvPicPr>
          <p:cNvPr id="1028" name="Picture 4" descr="Image result for solar road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2956" y="4405786"/>
            <a:ext cx="3627404" cy="2113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3213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study: </a:t>
            </a:r>
            <a:r>
              <a:rPr lang="en-GB" dirty="0" err="1"/>
              <a:t>SolaRoad</a:t>
            </a:r>
            <a:r>
              <a:rPr lang="en-GB" dirty="0"/>
              <a:t>, Netherlands</a:t>
            </a:r>
          </a:p>
        </p:txBody>
      </p:sp>
      <p:pic>
        <p:nvPicPr>
          <p:cNvPr id="2050" name="Picture 2" descr="‘SolaRoad’ Solar Road Surface Comes to Hollan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04766"/>
            <a:ext cx="8289026" cy="4144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18837"/>
            <a:ext cx="19802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Hague Online</a:t>
            </a:r>
          </a:p>
        </p:txBody>
      </p:sp>
    </p:spTree>
    <p:extLst>
      <p:ext uri="{BB962C8B-B14F-4D97-AF65-F5344CB8AC3E}">
        <p14:creationId xmlns:p14="http://schemas.microsoft.com/office/powerpoint/2010/main" val="2981051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10432" t="10125" r="32499" b="34647"/>
          <a:stretch/>
        </p:blipFill>
        <p:spPr>
          <a:xfrm>
            <a:off x="3059831" y="2906292"/>
            <a:ext cx="6094107" cy="393168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16037" t="10459" r="40035" b="21241"/>
          <a:stretch/>
        </p:blipFill>
        <p:spPr>
          <a:xfrm>
            <a:off x="0" y="0"/>
            <a:ext cx="4536504" cy="470235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35886" y="110223"/>
            <a:ext cx="3581128" cy="2685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795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Third generation biofuel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192" y="1807681"/>
            <a:ext cx="7780544" cy="463818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8837"/>
            <a:ext cx="720101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err="1"/>
              <a:t>Dragone</a:t>
            </a:r>
            <a:r>
              <a:rPr lang="en-GB" sz="1600" dirty="0"/>
              <a:t> et al, 2010. Third generation biofuels from microalgae</a:t>
            </a:r>
          </a:p>
        </p:txBody>
      </p:sp>
    </p:spTree>
    <p:extLst>
      <p:ext uri="{BB962C8B-B14F-4D97-AF65-F5344CB8AC3E}">
        <p14:creationId xmlns:p14="http://schemas.microsoft.com/office/powerpoint/2010/main" val="2185843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Cultivation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752601"/>
            <a:ext cx="3610744" cy="240472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9087" y="1774327"/>
            <a:ext cx="4139952" cy="236127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1800" y="4286689"/>
            <a:ext cx="3744416" cy="213966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6518837"/>
            <a:ext cx="669285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Close up engineering / All about biofuels / Biofuel central</a:t>
            </a:r>
          </a:p>
        </p:txBody>
      </p:sp>
    </p:spTree>
    <p:extLst>
      <p:ext uri="{BB962C8B-B14F-4D97-AF65-F5344CB8AC3E}">
        <p14:creationId xmlns:p14="http://schemas.microsoft.com/office/powerpoint/2010/main" val="2982186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- Geneva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6788" y="1731397"/>
            <a:ext cx="3478907" cy="231785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024" y="1743447"/>
            <a:ext cx="3535685" cy="228652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789" y="4209242"/>
            <a:ext cx="3478906" cy="231785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27" y="4219387"/>
            <a:ext cx="3463677" cy="230770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0" y="6518837"/>
            <a:ext cx="22589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err="1"/>
              <a:t>Designboom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935030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Micro-nuclear reactors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Also called small modular reactors (SMRs)</a:t>
            </a:r>
          </a:p>
          <a:p>
            <a:r>
              <a:rPr lang="en-GB" dirty="0"/>
              <a:t>10 – 300MW output</a:t>
            </a:r>
          </a:p>
          <a:p>
            <a:r>
              <a:rPr lang="en-GB" dirty="0"/>
              <a:t>Modular = factory made, installed in location</a:t>
            </a:r>
          </a:p>
          <a:p>
            <a:r>
              <a:rPr lang="en-GB" dirty="0"/>
              <a:t>Cost of power – more expensive than conventional nuclear</a:t>
            </a:r>
          </a:p>
          <a:p>
            <a:r>
              <a:rPr lang="en-GB" dirty="0"/>
              <a:t>Cost of construction – far less – offset…</a:t>
            </a:r>
          </a:p>
          <a:p>
            <a:r>
              <a:rPr lang="en-GB" dirty="0"/>
              <a:t>Safety features considered</a:t>
            </a:r>
          </a:p>
          <a:p>
            <a:r>
              <a:rPr lang="en-GB" dirty="0"/>
              <a:t>Easier to upgrade</a:t>
            </a:r>
          </a:p>
        </p:txBody>
      </p:sp>
    </p:spTree>
    <p:extLst>
      <p:ext uri="{BB962C8B-B14F-4D97-AF65-F5344CB8AC3E}">
        <p14:creationId xmlns:p14="http://schemas.microsoft.com/office/powerpoint/2010/main" val="703518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6884" y="58680"/>
            <a:ext cx="4737116" cy="665558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8837"/>
            <a:ext cx="44133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Energy Technologies Institute, 2016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7624" y="58316"/>
            <a:ext cx="2346758" cy="6518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7778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Contradicting views…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National Nuclear Laboratory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FOAK – within 10 years, £0.5-1bn</a:t>
            </a:r>
          </a:p>
          <a:p>
            <a:r>
              <a:rPr lang="en-GB" sz="2000" dirty="0"/>
              <a:t>7GW by 2035, limited to current licensed sites</a:t>
            </a:r>
          </a:p>
          <a:p>
            <a:r>
              <a:rPr lang="en-GB" sz="2000" dirty="0"/>
              <a:t>District heating networks</a:t>
            </a:r>
          </a:p>
          <a:p>
            <a:r>
              <a:rPr lang="en-GB" sz="2000" dirty="0"/>
              <a:t>LCOE ~£84/MWh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ETI / Mott MacDonald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FOAK - ~17 years, £1.3bn (min)</a:t>
            </a:r>
          </a:p>
          <a:p>
            <a:r>
              <a:rPr lang="en-GB" sz="2000" dirty="0"/>
              <a:t>Total 66.9GWe </a:t>
            </a:r>
          </a:p>
          <a:p>
            <a:r>
              <a:rPr lang="en-GB" sz="2000" dirty="0"/>
              <a:t>Unlikely to be generating until 2030s</a:t>
            </a:r>
          </a:p>
          <a:p>
            <a:r>
              <a:rPr lang="en-GB" sz="2000" dirty="0"/>
              <a:t>District heating networks (~30km)</a:t>
            </a:r>
          </a:p>
          <a:p>
            <a:r>
              <a:rPr lang="en-GB" sz="2000" dirty="0"/>
              <a:t>LCOE ~£80 - £163MWh</a:t>
            </a:r>
          </a:p>
        </p:txBody>
      </p:sp>
    </p:spTree>
    <p:extLst>
      <p:ext uri="{BB962C8B-B14F-4D97-AF65-F5344CB8AC3E}">
        <p14:creationId xmlns:p14="http://schemas.microsoft.com/office/powerpoint/2010/main" val="3871779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 potential – U-battery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6518837"/>
            <a:ext cx="25635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World Nuclear News</a:t>
            </a:r>
          </a:p>
        </p:txBody>
      </p:sp>
      <p:pic>
        <p:nvPicPr>
          <p:cNvPr id="2050" name="Picture 2" descr="Urenco exits U-Battery micro-reactor project - World Nuclear News">
            <a:extLst>
              <a:ext uri="{FF2B5EF4-FFF2-40B4-BE49-F238E27FC236}">
                <a16:creationId xmlns:a16="http://schemas.microsoft.com/office/drawing/2014/main" id="{D3230542-3531-C8E5-336F-7B68FCA80B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12" y="1615202"/>
            <a:ext cx="8656375" cy="4873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0903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Rolls Royce</a:t>
            </a:r>
          </a:p>
        </p:txBody>
      </p:sp>
      <p:pic>
        <p:nvPicPr>
          <p:cNvPr id="3078" name="Picture 6" descr="Image result for rolls royce sm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2080" y="3429000"/>
            <a:ext cx="5657146" cy="3182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 result for rolls royce sm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84785"/>
            <a:ext cx="4536504" cy="2818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0" y="6518837"/>
            <a:ext cx="22918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BBC / Rolls Royce</a:t>
            </a:r>
          </a:p>
        </p:txBody>
      </p:sp>
    </p:spTree>
    <p:extLst>
      <p:ext uri="{BB962C8B-B14F-4D97-AF65-F5344CB8AC3E}">
        <p14:creationId xmlns:p14="http://schemas.microsoft.com/office/powerpoint/2010/main" val="1209015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Kinetic walkways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238" y="1844824"/>
            <a:ext cx="4381500" cy="26289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8837"/>
            <a:ext cx="189186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err="1"/>
              <a:t>Pavegen</a:t>
            </a:r>
            <a:endParaRPr lang="en-GB" sz="16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3147" y="4604312"/>
            <a:ext cx="2857500" cy="191452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0355" y="4604312"/>
            <a:ext cx="2857500" cy="19050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29300" y="2137089"/>
            <a:ext cx="28575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9450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E73FE27-095D-6AD8-F8CC-8D9131B9ED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London 2012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811783-6023-6D49-7740-75013DA174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63" t="22831" r="34250" b="9838"/>
          <a:stretch/>
        </p:blipFill>
        <p:spPr>
          <a:xfrm>
            <a:off x="860750" y="1556792"/>
            <a:ext cx="7228532" cy="5086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673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Hydrogen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128" y="476672"/>
            <a:ext cx="2879694" cy="302433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7717" y="3717032"/>
            <a:ext cx="6969053" cy="298673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9592" y="1484784"/>
            <a:ext cx="3024336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045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B0AA2FA-C1CE-43E0-BCF0-9F3ADA5480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1680" y="0"/>
            <a:ext cx="6772275" cy="1325563"/>
          </a:xfrm>
        </p:spPr>
        <p:txBody>
          <a:bodyPr/>
          <a:lstStyle/>
          <a:p>
            <a:r>
              <a:rPr lang="en-GB" dirty="0"/>
              <a:t>Tesla today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D13A15-E90E-4A91-80D5-7ED738961E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138" t="45800" r="49212" b="17801"/>
          <a:stretch/>
        </p:blipFill>
        <p:spPr>
          <a:xfrm>
            <a:off x="251520" y="980728"/>
            <a:ext cx="5483686" cy="324036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45CE5B5-B934-457C-8B61-A60864D9FE5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713" t="34601" r="17713" b="16401"/>
          <a:stretch/>
        </p:blipFill>
        <p:spPr>
          <a:xfrm>
            <a:off x="3059832" y="4077072"/>
            <a:ext cx="5904656" cy="252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0945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energy_powerwall_explanation">
            <a:hlinkClick r:id="" action="ppaction://media"/>
            <a:extLst>
              <a:ext uri="{FF2B5EF4-FFF2-40B4-BE49-F238E27FC236}">
                <a16:creationId xmlns:a16="http://schemas.microsoft.com/office/drawing/2014/main" id="{16453BAC-976F-4178-8082-F7C27D7717A2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64004" y="1988840"/>
            <a:ext cx="8415991" cy="3953297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E7F040D6-D0F2-498C-B5DD-5A113F5105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Powerwall explanation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D2A709-0783-4B2B-89FA-F6188F5B36F6}"/>
              </a:ext>
            </a:extLst>
          </p:cNvPr>
          <p:cNvSpPr txBox="1"/>
          <p:nvPr/>
        </p:nvSpPr>
        <p:spPr>
          <a:xfrm>
            <a:off x="0" y="6518837"/>
            <a:ext cx="18790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Tesla Energy</a:t>
            </a:r>
          </a:p>
        </p:txBody>
      </p:sp>
    </p:spTree>
    <p:extLst>
      <p:ext uri="{BB962C8B-B14F-4D97-AF65-F5344CB8AC3E}">
        <p14:creationId xmlns:p14="http://schemas.microsoft.com/office/powerpoint/2010/main" val="325713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B7E0224-6096-4EA5-889E-3348780944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296A4C-2ED7-4321-A19A-6082908D48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836" y="908720"/>
            <a:ext cx="9144000" cy="54864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30ABA62-D0B4-43A2-8AB4-065D0B0662F2}"/>
              </a:ext>
            </a:extLst>
          </p:cNvPr>
          <p:cNvSpPr txBox="1"/>
          <p:nvPr/>
        </p:nvSpPr>
        <p:spPr>
          <a:xfrm>
            <a:off x="0" y="6518837"/>
            <a:ext cx="28510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The Guardian, Dec 2017</a:t>
            </a:r>
          </a:p>
        </p:txBody>
      </p:sp>
    </p:spTree>
    <p:extLst>
      <p:ext uri="{BB962C8B-B14F-4D97-AF65-F5344CB8AC3E}">
        <p14:creationId xmlns:p14="http://schemas.microsoft.com/office/powerpoint/2010/main" val="1779495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 large battery energy storage system located in a green field near to a power station.">
            <a:extLst>
              <a:ext uri="{FF2B5EF4-FFF2-40B4-BE49-F238E27FC236}">
                <a16:creationId xmlns:a16="http://schemas.microsoft.com/office/drawing/2014/main" id="{3010F37B-5B59-3464-66B5-78F2A3BA30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57250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F304728-3CFD-EC5E-0E26-3AB4A74E1F83}"/>
              </a:ext>
            </a:extLst>
          </p:cNvPr>
          <p:cNvSpPr txBox="1"/>
          <p:nvPr/>
        </p:nvSpPr>
        <p:spPr>
          <a:xfrm>
            <a:off x="0" y="6518837"/>
            <a:ext cx="204023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BBC, Oct 2024</a:t>
            </a:r>
          </a:p>
        </p:txBody>
      </p:sp>
    </p:spTree>
    <p:extLst>
      <p:ext uri="{BB962C8B-B14F-4D97-AF65-F5344CB8AC3E}">
        <p14:creationId xmlns:p14="http://schemas.microsoft.com/office/powerpoint/2010/main" val="3010559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825625"/>
            <a:ext cx="7920879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Epic Physics (</a:t>
            </a:r>
            <a:r>
              <a:rPr lang="en-GB" dirty="0">
                <a:hlinkClick r:id="rId2"/>
              </a:rPr>
              <a:t>www.epicphysics.com</a:t>
            </a:r>
            <a:r>
              <a:rPr lang="en-GB" dirty="0"/>
              <a:t>)</a:t>
            </a:r>
          </a:p>
          <a:p>
            <a:r>
              <a:rPr lang="en-GB" dirty="0"/>
              <a:t>National Renewable Energy Laboratory (</a:t>
            </a:r>
            <a:r>
              <a:rPr lang="en-GB" dirty="0">
                <a:hlinkClick r:id="rId3"/>
              </a:rPr>
              <a:t>www.nrel.gov</a:t>
            </a:r>
            <a:r>
              <a:rPr lang="en-GB" dirty="0"/>
              <a:t>) </a:t>
            </a:r>
          </a:p>
          <a:p>
            <a:r>
              <a:rPr lang="en-GB" dirty="0"/>
              <a:t>Solar Energy Industries Association (</a:t>
            </a:r>
            <a:r>
              <a:rPr lang="en-GB" dirty="0">
                <a:hlinkClick r:id="rId4"/>
              </a:rPr>
              <a:t>www.seia.org</a:t>
            </a:r>
            <a:r>
              <a:rPr lang="en-GB" dirty="0"/>
              <a:t>)</a:t>
            </a:r>
          </a:p>
          <a:p>
            <a:r>
              <a:rPr lang="en-GB" dirty="0"/>
              <a:t>National Space Society (</a:t>
            </a:r>
            <a:r>
              <a:rPr lang="en-GB" dirty="0">
                <a:hlinkClick r:id="rId5"/>
              </a:rPr>
              <a:t>www.nss.org</a:t>
            </a:r>
            <a:r>
              <a:rPr lang="en-GB" dirty="0"/>
              <a:t>)  </a:t>
            </a:r>
          </a:p>
          <a:p>
            <a:r>
              <a:rPr lang="en-GB" dirty="0"/>
              <a:t>World Nuclear Association (</a:t>
            </a:r>
            <a:r>
              <a:rPr lang="en-GB" dirty="0">
                <a:hlinkClick r:id="rId6"/>
              </a:rPr>
              <a:t>www.world-nuclear.org</a:t>
            </a:r>
            <a:r>
              <a:rPr lang="en-GB" dirty="0"/>
              <a:t>)</a:t>
            </a:r>
          </a:p>
          <a:p>
            <a:r>
              <a:rPr lang="en-GB" dirty="0"/>
              <a:t>National Nuclear Laboratory (</a:t>
            </a:r>
            <a:r>
              <a:rPr lang="en-GB" dirty="0">
                <a:hlinkClick r:id="rId7"/>
              </a:rPr>
              <a:t>www.nnl.co.uk</a:t>
            </a:r>
            <a:r>
              <a:rPr lang="en-GB" dirty="0"/>
              <a:t>)</a:t>
            </a:r>
          </a:p>
          <a:p>
            <a:r>
              <a:rPr lang="en-GB" dirty="0"/>
              <a:t>Parliamentary business (</a:t>
            </a:r>
            <a:r>
              <a:rPr lang="en-GB" dirty="0">
                <a:hlinkClick r:id="rId8"/>
              </a:rPr>
              <a:t>www.parliament.uk</a:t>
            </a:r>
            <a:r>
              <a:rPr lang="en-GB" dirty="0"/>
              <a:t>) </a:t>
            </a:r>
          </a:p>
          <a:p>
            <a:r>
              <a:rPr lang="en-GB" dirty="0"/>
              <a:t>U-Battery (</a:t>
            </a:r>
            <a:r>
              <a:rPr lang="en-GB" dirty="0">
                <a:hlinkClick r:id="rId9"/>
              </a:rPr>
              <a:t>www.u-battery.com</a:t>
            </a:r>
            <a:r>
              <a:rPr lang="en-GB" dirty="0"/>
              <a:t>)</a:t>
            </a:r>
          </a:p>
          <a:p>
            <a:r>
              <a:rPr lang="en-GB" dirty="0"/>
              <a:t>History (</a:t>
            </a:r>
            <a:r>
              <a:rPr lang="en-GB" dirty="0">
                <a:hlinkClick r:id="rId10"/>
              </a:rPr>
              <a:t>www.history.com</a:t>
            </a:r>
            <a:r>
              <a:rPr lang="en-GB" dirty="0"/>
              <a:t>) </a:t>
            </a:r>
          </a:p>
          <a:p>
            <a:r>
              <a:rPr lang="en-GB" dirty="0"/>
              <a:t>US </a:t>
            </a:r>
            <a:r>
              <a:rPr lang="en-GB" dirty="0" err="1"/>
              <a:t>Dept</a:t>
            </a:r>
            <a:r>
              <a:rPr lang="en-GB" dirty="0"/>
              <a:t> of Energy (</a:t>
            </a:r>
            <a:r>
              <a:rPr lang="en-GB" dirty="0">
                <a:hlinkClick r:id="rId11"/>
              </a:rPr>
              <a:t>https://www.energy.gov/eere/fuelcells/hydrogen-fuel-basics</a:t>
            </a:r>
            <a:r>
              <a:rPr lang="en-GB" dirty="0"/>
              <a:t>)</a:t>
            </a:r>
          </a:p>
          <a:p>
            <a:r>
              <a:rPr lang="en-GB" dirty="0"/>
              <a:t>Tesla (</a:t>
            </a:r>
            <a:r>
              <a:rPr lang="en-GB" dirty="0">
                <a:hlinkClick r:id="rId12"/>
              </a:rPr>
              <a:t>www.tesla.com</a:t>
            </a:r>
            <a:r>
              <a:rPr lang="en-GB" dirty="0"/>
              <a:t>)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sources</a:t>
            </a:r>
          </a:p>
        </p:txBody>
      </p:sp>
    </p:spTree>
    <p:extLst>
      <p:ext uri="{BB962C8B-B14F-4D97-AF65-F5344CB8AC3E}">
        <p14:creationId xmlns:p14="http://schemas.microsoft.com/office/powerpoint/2010/main" val="1958628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loud skipper design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accent2"/>
        </a:lnRef>
        <a:fillRef idx="0">
          <a:schemeClr val="accent2"/>
        </a:fillRef>
        <a:effectRef idx="0">
          <a:schemeClr val="accent2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/>
        </a:defPPr>
      </a:lstStyle>
    </a:txDef>
  </a:objectDefaults>
  <a:extraClrSchemeLst/>
  <a:extLst>
    <a:ext uri="{05A4C25C-085E-4340-85A3-A5531E510DB2}">
      <thm15:themeFamily xmlns:thm15="http://schemas.microsoft.com/office/thememl/2012/main" name="Cloud skipper design template" id="{30DBBF30-EDA2-4408-9702-3B0A8AED6F12}" vid="{0F128B79-39D4-4007-9EC6-E245A2CC91E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M5X01778 Low carbon policy</Template>
  <TotalTime>2389</TotalTime>
  <Words>647</Words>
  <Application>Microsoft Office PowerPoint</Application>
  <PresentationFormat>On-screen Show (4:3)</PresentationFormat>
  <Paragraphs>113</Paragraphs>
  <Slides>34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ElsevierSans</vt:lpstr>
      <vt:lpstr>Arial</vt:lpstr>
      <vt:lpstr>Calibri</vt:lpstr>
      <vt:lpstr>Cambria</vt:lpstr>
      <vt:lpstr>Cloud skipper design template</vt:lpstr>
      <vt:lpstr>Low Carbon Technologies</vt:lpstr>
      <vt:lpstr>Todays topic</vt:lpstr>
      <vt:lpstr>Geothermal</vt:lpstr>
      <vt:lpstr>PowerPoint Presentation</vt:lpstr>
      <vt:lpstr>Deep Geothermal</vt:lpstr>
      <vt:lpstr>Deep Geothermal – case study</vt:lpstr>
      <vt:lpstr>PowerPoint Presentation</vt:lpstr>
      <vt:lpstr>Shallow Geothermal</vt:lpstr>
      <vt:lpstr>Shallow Geothermal – Case study</vt:lpstr>
      <vt:lpstr>PowerPoint Presentation</vt:lpstr>
      <vt:lpstr>Air Source Heat Pump</vt:lpstr>
      <vt:lpstr>Water Source Heat Pump</vt:lpstr>
      <vt:lpstr>Micro stirling engines</vt:lpstr>
      <vt:lpstr>Stirling engines are not new…</vt:lpstr>
      <vt:lpstr>PowerPoint Presentation</vt:lpstr>
      <vt:lpstr>Solar Roads</vt:lpstr>
      <vt:lpstr>Case study: SolaRoad, Netherlands</vt:lpstr>
      <vt:lpstr>PowerPoint Presentation</vt:lpstr>
      <vt:lpstr>Third generation biofuel</vt:lpstr>
      <vt:lpstr>Cultivation</vt:lpstr>
      <vt:lpstr>Case study - Geneva</vt:lpstr>
      <vt:lpstr>Micro-nuclear reactors</vt:lpstr>
      <vt:lpstr>PowerPoint Presentation</vt:lpstr>
      <vt:lpstr>Contradicting views…</vt:lpstr>
      <vt:lpstr>Technology potential – U-battery</vt:lpstr>
      <vt:lpstr>Rolls Royce</vt:lpstr>
      <vt:lpstr>Kinetic walkways</vt:lpstr>
      <vt:lpstr>London 2012</vt:lpstr>
      <vt:lpstr>Hydrogen</vt:lpstr>
      <vt:lpstr>Tesla today</vt:lpstr>
      <vt:lpstr>Powerwall explanation</vt:lpstr>
      <vt:lpstr>PowerPoint Presentation</vt:lpstr>
      <vt:lpstr>PowerPoint Presentation</vt:lpstr>
      <vt:lpstr>Useful 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Low Carbon Technologies</dc:title>
  <dc:creator>Lara Hopkinson</dc:creator>
  <cp:lastModifiedBy>Lara Hopkinson</cp:lastModifiedBy>
  <cp:revision>51</cp:revision>
  <dcterms:created xsi:type="dcterms:W3CDTF">2017-01-05T15:17:04Z</dcterms:created>
  <dcterms:modified xsi:type="dcterms:W3CDTF">2025-03-13T11:55:31Z</dcterms:modified>
</cp:coreProperties>
</file>