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257" r:id="rId5"/>
    <p:sldId id="276" r:id="rId6"/>
    <p:sldId id="258" r:id="rId7"/>
    <p:sldId id="259" r:id="rId8"/>
    <p:sldId id="277" r:id="rId9"/>
    <p:sldId id="262" r:id="rId10"/>
    <p:sldId id="263" r:id="rId11"/>
    <p:sldId id="268" r:id="rId12"/>
    <p:sldId id="264" r:id="rId13"/>
    <p:sldId id="267" r:id="rId14"/>
    <p:sldId id="260" r:id="rId15"/>
    <p:sldId id="265" r:id="rId16"/>
    <p:sldId id="279" r:id="rId17"/>
    <p:sldId id="273" r:id="rId18"/>
    <p:sldId id="274" r:id="rId19"/>
    <p:sldId id="27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19F1F40-51C6-4C0E-BAF9-6DE454F61BA4}">
          <p14:sldIdLst>
            <p14:sldId id="257"/>
            <p14:sldId id="276"/>
            <p14:sldId id="258"/>
            <p14:sldId id="259"/>
            <p14:sldId id="277"/>
            <p14:sldId id="262"/>
            <p14:sldId id="263"/>
            <p14:sldId id="268"/>
            <p14:sldId id="264"/>
            <p14:sldId id="267"/>
            <p14:sldId id="260"/>
            <p14:sldId id="265"/>
            <p14:sldId id="279"/>
            <p14:sldId id="273"/>
            <p14:sldId id="274"/>
            <p14:sldId id="27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B56E5C-E97F-411D-97BD-8A35EA6781DE}" v="18" dt="2025-11-11T20:34:38.7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61" autoAdjust="0"/>
    <p:restoredTop sz="94660"/>
  </p:normalViewPr>
  <p:slideViewPr>
    <p:cSldViewPr snapToGrid="0">
      <p:cViewPr>
        <p:scale>
          <a:sx n="50" d="100"/>
          <a:sy n="50" d="100"/>
        </p:scale>
        <p:origin x="0" y="605"/>
      </p:cViewPr>
      <p:guideLst/>
    </p:cSldViewPr>
  </p:slideViewPr>
  <p:notesTextViewPr>
    <p:cViewPr>
      <p:scale>
        <a:sx n="20" d="100"/>
        <a:sy n="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2FA481-A74A-4BE7-A4E3-745A7FA718AD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22DE0D-5CD4-4E91-ADD5-97B567D6E6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663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22DE0D-5CD4-4E91-ADD5-97B567D6E6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1048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77FEB-D6F7-BC84-C787-EBF215E8F1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24F056-3609-1EF3-8F28-1567CF7032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1DB9F-1A6C-352B-54C3-1F8347465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C331B1-92A7-4CE7-E75E-FDF2FA5B6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B4655-11E4-1AAC-0DB3-5B2817447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2704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7E3AE-964E-72C3-0169-7A44FC329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64C8E-7D4D-B9A6-A71C-A9B7E7640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8D40B-61A9-46C5-7875-1C2B96644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77773E-839E-839B-76F1-C348576B3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6012AE-8BD6-6310-9CC7-A496E1547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9401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088BE-5473-0912-D3BB-0FA2F5416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D23093-784E-6992-148E-3FBB550B83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3E389-CAB1-1661-E738-FA596506B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96338-0E6B-5454-D5B4-FBDE157A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03110-F1C5-16BC-04BD-05838A90B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8868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08649-FAC7-20D4-48F3-E2496C36A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F8E63-226B-643A-91F8-3CD5EC0306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62D22D-9E3E-290B-1E66-EBFBDFC3F8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7AD2F-730A-DA8C-6DC6-5B4DF845A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C29A45-3302-8C4F-C6DA-42A4D6AF9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E6D13-0544-7EDD-06E0-5DD1E4341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7847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B468A-B630-E8B4-84EB-360707139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81E122-A163-07DF-F54B-C2983700CC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6C74D6-43F5-14D5-004D-73F7C0BE52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1FD22F-9393-F4CA-4B07-294F472C70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EED13-C879-4F64-1AB6-7573966AEE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CCFA27-B9D6-A047-1427-C94655FBC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C9D5F-885E-E55B-07CF-9B2D84420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34FB77-3AEC-4925-493C-4D67710E3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8352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5665F-299E-C762-5E8A-871495499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D4F4C9-EBD3-8F70-B0EC-14DDDB582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750324-2C1A-3A06-4C92-235772621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CF839A-0539-6D77-9E68-6568684F5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1024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0D4496-6D3A-153D-1847-1449F8E68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1E774A-5049-820C-707F-1B0878F5E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779B06-695D-75DB-AB93-3B418CBD0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2463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150BB-F451-5025-EEF1-C61EA8E57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826D5-FC12-8266-80C9-6A5318290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7EE855-B962-F450-6CA1-F9D3886A16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D69D7D-03C4-A977-A514-DFCFD2849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7A407E-53A5-6ECC-FCD4-D01DE4B75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34457B-B3D6-C904-0BA0-B3296FFC8A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5999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1DD67-B190-D08B-D8DA-D2721668C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AA8684-B951-BE1F-D4E3-D368C206A1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9182DA-89C5-0F40-013D-B2FD0AA3B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6F1CE3-932E-BC5E-954F-B2FE3F22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57B331-AC6B-579C-5F92-1534BBD30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5FF4E0-51C4-CBF9-CE9A-746DFA2A0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3007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4DF44-CC06-1930-C2C2-376313CF0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ECD6A6-C284-B15A-7941-08E809B37E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3B594-7C1E-9469-7819-8F7524DF2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02BD2-7ABC-D532-797A-29BA661E5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DA2816-6A12-6E14-2976-46A99653B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675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40D0D5-9F7F-8098-77CB-927EBC7C25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A07317-6C58-A3F5-1A0F-975C38760B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B6DA54-7994-96B6-16E3-D9B6867B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7F5D91-05A5-87E6-ABDD-490BF3CC3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875837-731B-F00A-452B-77C6BF626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7852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EF89C7-CE55-BAF0-97A1-506DAE109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7249C0-25FD-D0DF-D567-46D1DBC64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9EC2D-7BF1-D519-7941-079FF5C8CC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36092F-90E2-41D4-B6CF-86478170109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EE8DA-C9A2-5591-AC27-C3A03B16F7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749BCB-0461-FD8B-E78C-5BBDA9CDE2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743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bguru.com/b/how-to-cite-davidsons-principles-and-practice-of-medicine/?utm_source=chatgpt.com" TargetMode="External"/><Relationship Id="rId3" Type="http://schemas.openxmlformats.org/officeDocument/2006/relationships/hyperlink" Target="https://www.nhs.uk/conditions/stroke/symptoms/?utm_source=chatgpt.com" TargetMode="External"/><Relationship Id="rId7" Type="http://schemas.openxmlformats.org/officeDocument/2006/relationships/hyperlink" Target="https://www.stroke.org.uk/stroke?utm_source=chatgpt.com" TargetMode="External"/><Relationship Id="rId2" Type="http://schemas.openxmlformats.org/officeDocument/2006/relationships/hyperlink" Target="https://www.nice.org.uk/guidance/ng28?utm_source=chatgpt.com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diabetes.org.uk/about-diabetes/type-2-diabetes?utm_source=chatgpt.com" TargetMode="External"/><Relationship Id="rId5" Type="http://schemas.openxmlformats.org/officeDocument/2006/relationships/hyperlink" Target="https://www.bhf.org.uk/informationsupport/conditions/cardiovascular-disease?utm_source=chatgpt.com" TargetMode="External"/><Relationship Id="rId10" Type="http://schemas.openxmlformats.org/officeDocument/2006/relationships/hyperlink" Target="https://pulse-cardiology.com/hypertension-symptoms-and-causes/" TargetMode="External"/><Relationship Id="rId4" Type="http://schemas.openxmlformats.org/officeDocument/2006/relationships/hyperlink" Target="https://www.nhs.uk/conditions/type-2-diabetes/?utm_source=chatgpt.com" TargetMode="External"/><Relationship Id="rId9" Type="http://schemas.openxmlformats.org/officeDocument/2006/relationships/hyperlink" Target="https://pmc.ncbi.nlm.nih.gov/articles/PMC11526735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0" name="Rectangle 1079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2" name="Rectangle 1081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084" name="Group 1083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98BF3947-0715-D38F-3A68-976217DB0F4D}"/>
              </a:ext>
            </a:extLst>
          </p:cNvPr>
          <p:cNvSpPr txBox="1"/>
          <p:nvPr/>
        </p:nvSpPr>
        <p:spPr>
          <a:xfrm>
            <a:off x="6191252" y="3322791"/>
            <a:ext cx="5181600" cy="2806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17BC09-384D-BB7D-8D07-EF4C9A328116}"/>
              </a:ext>
            </a:extLst>
          </p:cNvPr>
          <p:cNvSpPr txBox="1"/>
          <p:nvPr/>
        </p:nvSpPr>
        <p:spPr>
          <a:xfrm>
            <a:off x="3029674" y="2693229"/>
            <a:ext cx="610564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Title Slide</a:t>
            </a:r>
          </a:p>
          <a:p>
            <a:pPr>
              <a:buNone/>
            </a:pPr>
            <a:r>
              <a:rPr lang="en-GB" b="1" dirty="0"/>
              <a:t>Title:</a:t>
            </a:r>
            <a:r>
              <a:rPr lang="en-GB" dirty="0"/>
              <a:t> Care Plan for a Fictional Patient with Cardiovascular Disease, Stroke Risk &amp; Type 2 Diabetes</a:t>
            </a:r>
            <a:br>
              <a:rPr lang="en-GB" dirty="0"/>
            </a:br>
            <a:r>
              <a:rPr lang="en-GB" b="1" dirty="0"/>
              <a:t>Module:</a:t>
            </a:r>
            <a:r>
              <a:rPr lang="en-GB" dirty="0"/>
              <a:t> Health &amp; Social Care</a:t>
            </a:r>
            <a:br>
              <a:rPr lang="en-GB" dirty="0"/>
            </a:br>
            <a:r>
              <a:rPr lang="en-GB" b="1" dirty="0"/>
              <a:t>Student Name:</a:t>
            </a:r>
            <a:r>
              <a:rPr lang="en-GB" dirty="0"/>
              <a:t> Saima Kausar</a:t>
            </a:r>
          </a:p>
          <a:p>
            <a:pPr>
              <a:buNone/>
            </a:pPr>
            <a:r>
              <a:rPr lang="en-GB" dirty="0"/>
              <a:t>Student Number:2407682</a:t>
            </a:r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93C11B-3E42-D379-023C-795D9E884A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23930" y="637063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24702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5142">
        <p159:morph option="byChar"/>
      </p:transition>
    </mc:Choice>
    <mc:Fallback>
      <p:transition spd="slow" advTm="3514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2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D8B065-EE51-4AE2-A94C-86249998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8999293-B054-4B57-A26F-D04C2BB11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43336"/>
            <a:ext cx="5163047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E505D8A-F41A-450D-A648-E77DF6B8D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2BD6DCE-6A81-4F34-9958-67B578EA1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C462BE8-CD72-48CF-8A7B-C716D2B99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C2CDB70-40F1-4D00-8F17-A532E732E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61945C4-D997-42F3-B59A-984CF006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651FE4A-9487-43BE-A388-13453574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44B0EF3-9992-4B95-8A43-6206B3FC3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41B1C1F-C2FE-4C47-9D74-ADB9B53F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048177B-A49E-4E24-9007-07A0EDD6A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EA65276B-01DD-3FD9-7397-D6B526FD1CFA}"/>
              </a:ext>
            </a:extLst>
          </p:cNvPr>
          <p:cNvSpPr txBox="1"/>
          <p:nvPr/>
        </p:nvSpPr>
        <p:spPr>
          <a:xfrm>
            <a:off x="2563293" y="2674915"/>
            <a:ext cx="611143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chemeClr val="bg1"/>
                </a:solidFill>
              </a:rPr>
              <a:t>Introduction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presentation explains a care plan for a fictional patient.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patient has </a:t>
            </a:r>
            <a:r>
              <a:rPr lang="en-GB" b="1" dirty="0"/>
              <a:t>cardiovascular disease</a:t>
            </a:r>
            <a:r>
              <a:rPr lang="en-GB" dirty="0"/>
              <a:t>, with increased </a:t>
            </a:r>
            <a:r>
              <a:rPr lang="en-GB" b="1" dirty="0"/>
              <a:t>risk of stroke</a:t>
            </a:r>
            <a:r>
              <a:rPr lang="en-GB" dirty="0"/>
              <a:t>, and </a:t>
            </a:r>
            <a:r>
              <a:rPr lang="en-GB" b="1" dirty="0"/>
              <a:t>type 2 diabetes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 will describe body systems, how they are affected, risk factors, and the patient’s personal health needs.</a:t>
            </a:r>
          </a:p>
        </p:txBody>
      </p: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909C43-E6A6-BCCF-67C7-0BB34C75C5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61725" y="637056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92395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9233">
        <p159:morph option="byChar"/>
      </p:transition>
    </mc:Choice>
    <mc:Fallback>
      <p:transition spd="slow" advTm="2923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04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F75AD06-DFC4-4B3A-8490-330823D08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C587C93-0840-40DF-96D5-D1F2137E6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E02D55A-F529-4B19-BAF9-F63240A7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3839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9" name="Freeform: Shape 25">
              <a:extLst>
                <a:ext uri="{FF2B5EF4-FFF2-40B4-BE49-F238E27FC236}">
                  <a16:creationId xmlns:a16="http://schemas.microsoft.com/office/drawing/2014/main" id="{60367E3C-3947-493D-9458-5955DB20A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26">
              <a:extLst>
                <a:ext uri="{FF2B5EF4-FFF2-40B4-BE49-F238E27FC236}">
                  <a16:creationId xmlns:a16="http://schemas.microsoft.com/office/drawing/2014/main" id="{1E8D9785-21DB-4CE6-B138-2999AD616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3AA5AD5-8F29-4165-8112-305DDDDDD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28">
              <a:extLst>
                <a:ext uri="{FF2B5EF4-FFF2-40B4-BE49-F238E27FC236}">
                  <a16:creationId xmlns:a16="http://schemas.microsoft.com/office/drawing/2014/main" id="{2A4EC0CF-F38F-4D7F-B48D-9A26E814D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FFE0DE7-49D0-87BD-871E-9852C3841A15}"/>
              </a:ext>
            </a:extLst>
          </p:cNvPr>
          <p:cNvSpPr txBox="1"/>
          <p:nvPr/>
        </p:nvSpPr>
        <p:spPr>
          <a:xfrm>
            <a:off x="5257800" y="1553134"/>
            <a:ext cx="6128539" cy="3751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solidFill>
                  <a:schemeClr val="tx2"/>
                </a:solidFill>
              </a:rPr>
              <a:t>Fictional Patient Profile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solidFill>
                  <a:schemeClr val="tx2"/>
                </a:solidFill>
              </a:rPr>
              <a:t>Name:</a:t>
            </a:r>
            <a:r>
              <a:rPr lang="en-US" sz="1500">
                <a:solidFill>
                  <a:schemeClr val="tx2"/>
                </a:solidFill>
              </a:rPr>
              <a:t> Mr Sabir Khan (fictional)</a:t>
            </a:r>
            <a:br>
              <a:rPr lang="en-US" sz="1500">
                <a:solidFill>
                  <a:schemeClr val="tx2"/>
                </a:solidFill>
              </a:rPr>
            </a:br>
            <a:r>
              <a:rPr lang="en-US" sz="1500" b="1">
                <a:solidFill>
                  <a:schemeClr val="tx2"/>
                </a:solidFill>
              </a:rPr>
              <a:t>Age:</a:t>
            </a:r>
            <a:r>
              <a:rPr lang="en-US" sz="1500">
                <a:solidFill>
                  <a:schemeClr val="tx2"/>
                </a:solidFill>
              </a:rPr>
              <a:t> 58 years</a:t>
            </a:r>
            <a:br>
              <a:rPr lang="en-US" sz="1500">
                <a:solidFill>
                  <a:schemeClr val="tx2"/>
                </a:solidFill>
              </a:rPr>
            </a:br>
            <a:r>
              <a:rPr lang="en-US" sz="1500" b="1">
                <a:solidFill>
                  <a:schemeClr val="tx2"/>
                </a:solidFill>
              </a:rPr>
              <a:t>Occupation:</a:t>
            </a:r>
            <a:r>
              <a:rPr lang="en-US" sz="1500">
                <a:solidFill>
                  <a:schemeClr val="tx2"/>
                </a:solidFill>
              </a:rPr>
              <a:t> Taxi driver</a:t>
            </a:r>
            <a:br>
              <a:rPr lang="en-US" sz="1500">
                <a:solidFill>
                  <a:schemeClr val="tx2"/>
                </a:solidFill>
              </a:rPr>
            </a:br>
            <a:r>
              <a:rPr lang="en-US" sz="1500" b="1">
                <a:solidFill>
                  <a:schemeClr val="tx2"/>
                </a:solidFill>
              </a:rPr>
              <a:t>Lifestyle:</a:t>
            </a:r>
            <a:endParaRPr lang="en-US" sz="15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</a:rPr>
              <a:t>Sedentary job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</a:rPr>
              <a:t>Eats fast food regularly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</a:rPr>
              <a:t>Smokes 10 cigarettes per day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</a:rPr>
              <a:t>Limited physical activity</a:t>
            </a:r>
            <a:br>
              <a:rPr lang="en-US" sz="1500">
                <a:solidFill>
                  <a:schemeClr val="tx2"/>
                </a:solidFill>
              </a:rPr>
            </a:br>
            <a:r>
              <a:rPr lang="en-US" sz="1500" b="1">
                <a:solidFill>
                  <a:schemeClr val="tx2"/>
                </a:solidFill>
              </a:rPr>
              <a:t>Medical History:</a:t>
            </a:r>
            <a:endParaRPr lang="en-US" sz="15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</a:rPr>
              <a:t>High blood pressure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</a:rPr>
              <a:t>Type 2 diabetes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</a:rPr>
              <a:t>High cholesterol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</a:rPr>
              <a:t>Overweight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7A3A52F-BCB3-444D-9372-EE018B135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535970" y="4114799"/>
            <a:ext cx="3655725" cy="2743201"/>
            <a:chOff x="-305" y="-1"/>
            <a:chExt cx="3832880" cy="2876136"/>
          </a:xfrm>
        </p:grpSpPr>
        <p:sp>
          <p:nvSpPr>
            <p:cNvPr id="43" name="Freeform: Shape 31">
              <a:extLst>
                <a:ext uri="{FF2B5EF4-FFF2-40B4-BE49-F238E27FC236}">
                  <a16:creationId xmlns:a16="http://schemas.microsoft.com/office/drawing/2014/main" id="{91E32C13-DED6-4967-85B8-68DD77103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32">
              <a:extLst>
                <a:ext uri="{FF2B5EF4-FFF2-40B4-BE49-F238E27FC236}">
                  <a16:creationId xmlns:a16="http://schemas.microsoft.com/office/drawing/2014/main" id="{38DDA515-BC6A-47FB-951E-E1E792875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97EEFA7-6787-4EC0-8284-6D3D2730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A9621AC-50AB-4B43-896D-78FE571A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7ADF8A-D0D6-AA4E-272D-6490D32559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63541" y="638510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6253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0">
        <p159:morph option="byChar"/>
      </p:transition>
    </mc:Choice>
    <mc:Fallback xmlns=""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29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7E519F5-A3BC-8FB0-5083-2046B7C9B61E}"/>
              </a:ext>
            </a:extLst>
          </p:cNvPr>
          <p:cNvSpPr txBox="1"/>
          <p:nvPr/>
        </p:nvSpPr>
        <p:spPr>
          <a:xfrm>
            <a:off x="6090574" y="801866"/>
            <a:ext cx="5306084" cy="5230634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</a:rPr>
              <a:t>Chosen Conditions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Mr Sabir's conditions belong to </a:t>
            </a:r>
            <a:r>
              <a:rPr lang="en-US" b="1">
                <a:solidFill>
                  <a:schemeClr val="tx2"/>
                </a:solidFill>
              </a:rPr>
              <a:t>Cardiovascular Diseases</a:t>
            </a:r>
            <a:r>
              <a:rPr lang="en-US">
                <a:solidFill>
                  <a:schemeClr val="tx2"/>
                </a:solidFill>
              </a:rPr>
              <a:t>, including: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Coronary artery disease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Hypertension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High stroke risk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Type 2 diabetes (increases heart disease risk)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10FBB70-ED41-EBB4-54CE-7A7992C010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47703" y="592509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0184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9468">
        <p159:morph option="byChar"/>
      </p:transition>
    </mc:Choice>
    <mc:Fallback>
      <p:transition spd="slow" advTm="3946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92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79997FF-4A34-10F3-1884-3B2FDA39866C}"/>
              </a:ext>
            </a:extLst>
          </p:cNvPr>
          <p:cNvSpPr txBox="1"/>
          <p:nvPr/>
        </p:nvSpPr>
        <p:spPr>
          <a:xfrm>
            <a:off x="3025140" y="2274838"/>
            <a:ext cx="611124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Relevant Body System: Cardiovascular System</a:t>
            </a:r>
          </a:p>
          <a:p>
            <a:pPr>
              <a:buNone/>
            </a:pPr>
            <a:r>
              <a:rPr lang="en-GB" dirty="0"/>
              <a:t>Key structures: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Heart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Blood vessels (arteries, veins, capillaries)</a:t>
            </a:r>
            <a:br>
              <a:rPr lang="en-GB" dirty="0"/>
            </a:br>
            <a:r>
              <a:rPr lang="en-GB" dirty="0"/>
              <a:t>Functions: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Pumps blood around the body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Delivers oxygen and nutrients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Removes waste products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4EB2D9-9D79-7121-F449-2D4FB7F1F3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97005" y="588200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50867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112834">
        <p159:morph option="byChar"/>
      </p:transition>
    </mc:Choice>
    <mc:Fallback>
      <p:transition spd="slow" advTm="11283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83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504017-09A8-1556-7AE2-DD817F77BBEB}"/>
              </a:ext>
            </a:extLst>
          </p:cNvPr>
          <p:cNvSpPr txBox="1"/>
          <p:nvPr/>
        </p:nvSpPr>
        <p:spPr>
          <a:xfrm>
            <a:off x="804672" y="2421682"/>
            <a:ext cx="4977578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</a:rPr>
              <a:t>Normal Functioning of the Cardiovascular System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The heart contracts to push blood through arteries.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Arteries carry oxygen-rich blood to organs.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Veins return blood back to the heart.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This keeps tissues healthy and maintains stable blood pressure.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" name="Graphic 19" descr="Heart Organ">
            <a:extLst>
              <a:ext uri="{FF2B5EF4-FFF2-40B4-BE49-F238E27FC236}">
                <a16:creationId xmlns:a16="http://schemas.microsoft.com/office/drawing/2014/main" id="{084785F8-BFEB-11A9-7FBE-BF14548260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64FDB4-C887-7A44-7E7B-C7441A8AEF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591165" y="604058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59971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7048">
        <p159:morph option="byChar"/>
      </p:transition>
    </mc:Choice>
    <mc:Fallback>
      <p:transition spd="slow" advTm="3704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06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8F3D34D-339A-13C6-3434-E70CEE2BB429}"/>
              </a:ext>
            </a:extLst>
          </p:cNvPr>
          <p:cNvSpPr txBox="1"/>
          <p:nvPr/>
        </p:nvSpPr>
        <p:spPr>
          <a:xfrm>
            <a:off x="3050412" y="2979336"/>
            <a:ext cx="5709721" cy="24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How the System is Affected by Disease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In cardiovascular disease: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Arteries become narrowed or blocked by fatty deposits (atherosclerosis).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Blood flow to the heart and brain reduces.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High blood pressure strains the heart.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Diabetes damages blood vessels and increases inflammation.</a:t>
            </a:r>
            <a:br>
              <a:rPr lang="en-US" sz="1400">
                <a:solidFill>
                  <a:schemeClr val="tx2"/>
                </a:solidFill>
              </a:rPr>
            </a:br>
            <a:r>
              <a:rPr lang="en-US" sz="1400">
                <a:solidFill>
                  <a:schemeClr val="tx2"/>
                </a:solidFill>
              </a:rPr>
              <a:t>These changes raise the risk of </a:t>
            </a:r>
            <a:r>
              <a:rPr lang="en-US" sz="1400" b="1">
                <a:solidFill>
                  <a:schemeClr val="tx2"/>
                </a:solidFill>
              </a:rPr>
              <a:t>heart attack</a:t>
            </a:r>
            <a:r>
              <a:rPr lang="en-US" sz="1400">
                <a:solidFill>
                  <a:schemeClr val="tx2"/>
                </a:solidFill>
              </a:rPr>
              <a:t> and </a:t>
            </a:r>
            <a:r>
              <a:rPr lang="en-US" sz="1400" b="1">
                <a:solidFill>
                  <a:schemeClr val="tx2"/>
                </a:solidFill>
              </a:rPr>
              <a:t>stroke</a:t>
            </a:r>
            <a:r>
              <a:rPr lang="en-US" sz="1400">
                <a:solidFill>
                  <a:schemeClr val="tx2"/>
                </a:solidFill>
              </a:rPr>
              <a:t>.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F09B2AD6-6D2F-2642-2852-D9A8B146AC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1000" y="91956"/>
            <a:ext cx="3614620" cy="361462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397AC0F-5E6F-5C18-5F4A-E2CAAADF5424}"/>
              </a:ext>
            </a:extLst>
          </p:cNvPr>
          <p:cNvSpPr txBox="1"/>
          <p:nvPr/>
        </p:nvSpPr>
        <p:spPr>
          <a:xfrm>
            <a:off x="8433012" y="3734858"/>
            <a:ext cx="311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Pure Cardiology, (2020)</a:t>
            </a: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87BC9F-7F38-156C-9350-ED87A8ECF5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58257" y="614801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73284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42210">
        <p159:morph option="byChar"/>
      </p:transition>
    </mc:Choice>
    <mc:Fallback>
      <p:transition spd="slow" advTm="4221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91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39" name="Freeform: Shape 25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26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27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28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F5B994BD-B3B4-59A0-0910-DD487DA1C28B}"/>
              </a:ext>
            </a:extLst>
          </p:cNvPr>
          <p:cNvSpPr txBox="1"/>
          <p:nvPr/>
        </p:nvSpPr>
        <p:spPr>
          <a:xfrm>
            <a:off x="3050412" y="2979336"/>
            <a:ext cx="5709721" cy="24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chemeClr val="tx2"/>
                </a:solidFill>
              </a:rPr>
              <a:t>– Understanding Stroke Risk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Stroke happens when blood flow to the brain is blocked or there is bleeding.</a:t>
            </a:r>
            <a:br>
              <a:rPr lang="en-US" sz="1300" dirty="0">
                <a:solidFill>
                  <a:schemeClr val="tx2"/>
                </a:solidFill>
              </a:rPr>
            </a:br>
            <a:r>
              <a:rPr lang="en-US" sz="1300" dirty="0" err="1">
                <a:solidFill>
                  <a:schemeClr val="tx2"/>
                </a:solidFill>
              </a:rPr>
              <a:t>Mr</a:t>
            </a:r>
            <a:r>
              <a:rPr lang="en-US" sz="1300" dirty="0">
                <a:solidFill>
                  <a:schemeClr val="tx2"/>
                </a:solidFill>
              </a:rPr>
              <a:t> Sabir’s risk factors: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High blood pressure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Smoking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Diabetes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High cholesterol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Overweight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Lack of exercise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44" name="Freeform: Shape 31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C80ABE-0E03-9A13-09A3-6E917176A1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69922" y="637831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560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41530">
        <p159:morph option="byChar"/>
      </p:transition>
    </mc:Choice>
    <mc:Fallback>
      <p:transition spd="slow" advTm="4153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3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C3921CD-DDE5-4B57-8FDF-B37ADE4ED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219" y="3985"/>
            <a:ext cx="9747620" cy="6858000"/>
            <a:chOff x="1318434" y="36937"/>
            <a:chExt cx="9747620" cy="6858000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4CBEDF6-7B5F-471F-AF99-301A23748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43DB10-4F84-47C2-8170-CB9EED8667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35C7A0-1526-4D97-BCD8-91B3576E3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009574A-38B7-43A8-A925-1FB54C6B1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A3AAA50-DE22-4E5D-9064-A37786C59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CCC92C2-0892-678D-97F3-54569139CD83}"/>
              </a:ext>
            </a:extLst>
          </p:cNvPr>
          <p:cNvSpPr txBox="1"/>
          <p:nvPr/>
        </p:nvSpPr>
        <p:spPr>
          <a:xfrm>
            <a:off x="3055954" y="2979336"/>
            <a:ext cx="5709721" cy="24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800" b="1" dirty="0">
                <a:solidFill>
                  <a:schemeClr val="tx2"/>
                </a:solidFill>
              </a:rPr>
              <a:t>Symptoms and Impacts on Daily Life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800" dirty="0" err="1">
                <a:solidFill>
                  <a:schemeClr val="tx2"/>
                </a:solidFill>
              </a:rPr>
              <a:t>Mr</a:t>
            </a:r>
            <a:r>
              <a:rPr lang="en-US" sz="800" dirty="0">
                <a:solidFill>
                  <a:schemeClr val="tx2"/>
                </a:solidFill>
              </a:rPr>
              <a:t> Sabir may experience: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2"/>
                </a:solidFill>
              </a:rPr>
              <a:t>Chest pain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2"/>
                </a:solidFill>
              </a:rPr>
              <a:t>Tiredness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2"/>
                </a:solidFill>
              </a:rPr>
              <a:t>Shortness of breath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2"/>
                </a:solidFill>
              </a:rPr>
              <a:t>Numbness or weakness (stroke warning signs)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2"/>
                </a:solidFill>
              </a:rPr>
              <a:t>Poor blood sugar control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2"/>
                </a:solidFill>
              </a:rPr>
              <a:t>Stress and anxiety</a:t>
            </a:r>
            <a:br>
              <a:rPr lang="en-US" sz="800" dirty="0">
                <a:solidFill>
                  <a:schemeClr val="tx2"/>
                </a:solidFill>
              </a:rPr>
            </a:br>
            <a:r>
              <a:rPr lang="en-US" sz="800" dirty="0">
                <a:solidFill>
                  <a:schemeClr val="tx2"/>
                </a:solidFill>
              </a:rPr>
              <a:t>Impact: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2"/>
                </a:solidFill>
              </a:rPr>
              <a:t>Difficulty working long hours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2"/>
                </a:solidFill>
              </a:rPr>
              <a:t>Reduced physical activity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2"/>
                </a:solidFill>
              </a:rPr>
              <a:t>Risk of emergency hospital admission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A35358-6CC8-46AB-3E21-1C68B1C229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20072" y="638510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5510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9242">
        <p159:morph option="byChar"/>
      </p:transition>
    </mc:Choice>
    <mc:Fallback>
      <p:transition spd="slow" advTm="3924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A00A908-9615-7707-37F2-E64A8FB94436}"/>
              </a:ext>
            </a:extLst>
          </p:cNvPr>
          <p:cNvSpPr txBox="1"/>
          <p:nvPr/>
        </p:nvSpPr>
        <p:spPr>
          <a:xfrm>
            <a:off x="3050412" y="2979336"/>
            <a:ext cx="5709721" cy="24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2"/>
                </a:solidFill>
              </a:rPr>
              <a:t>Care Plan Goals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Improve heart health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Reduce stroke risk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Control blood sugar levels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Support lifestyle changes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Promote independence and wellbeing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628314-A06E-5DC9-0615-9872622CA2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817823" y="640674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2339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2207">
        <p159:morph option="byChar"/>
      </p:transition>
    </mc:Choice>
    <mc:Fallback>
      <p:transition spd="slow" advTm="3220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C3921CD-DDE5-4B57-8FDF-B37ADE4ED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219" y="3985"/>
            <a:ext cx="9747620" cy="6858000"/>
            <a:chOff x="1318434" y="36937"/>
            <a:chExt cx="9747620" cy="6858000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4CBEDF6-7B5F-471F-AF99-301A23748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43DB10-4F84-47C2-8170-CB9EED8667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35C7A0-1526-4D97-BCD8-91B3576E3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009574A-38B7-43A8-A925-1FB54C6B1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A3AAA50-DE22-4E5D-9064-A37786C59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7BF8C12-65AD-CC0F-45F0-1835EEE0E6E6}"/>
              </a:ext>
            </a:extLst>
          </p:cNvPr>
          <p:cNvSpPr txBox="1"/>
          <p:nvPr/>
        </p:nvSpPr>
        <p:spPr>
          <a:xfrm>
            <a:off x="3055954" y="2979336"/>
            <a:ext cx="5709721" cy="24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tx2"/>
                </a:solidFill>
              </a:rPr>
              <a:t>Medical Management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</a:rPr>
              <a:t>Planned treatments: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</a:rPr>
              <a:t>Blood pressure medicines (e.g., ACE inhibitors – name not required)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</a:rPr>
              <a:t>Cholesterol-lowering medication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</a:rPr>
              <a:t>Diabetes medications to control blood sugar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</a:rPr>
              <a:t>Antiplatelet or blood-thinning medication to prevent stroke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</a:rPr>
              <a:t>Regular GP and nurse appointments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</a:rPr>
              <a:t>Monitoring of blood pressure and glucose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156C94-D64B-FA5C-F640-6B09FE250F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27903" y="650645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8647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6468">
        <p159:morph option="byChar"/>
      </p:transition>
    </mc:Choice>
    <mc:Fallback>
      <p:transition spd="slow" advTm="3646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4382C6BD-9281-FA6D-E884-A6605033C7EC}"/>
              </a:ext>
            </a:extLst>
          </p:cNvPr>
          <p:cNvSpPr txBox="1"/>
          <p:nvPr/>
        </p:nvSpPr>
        <p:spPr>
          <a:xfrm>
            <a:off x="3055954" y="2979336"/>
            <a:ext cx="5709721" cy="24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chemeClr val="tx2"/>
                </a:solidFill>
              </a:rPr>
              <a:t>Lifestyle Interventions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2"/>
                </a:solidFill>
              </a:rPr>
              <a:t>Stop smoking support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2"/>
                </a:solidFill>
              </a:rPr>
              <a:t>Healthy eating advice (low salt, low fat, high fiber)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2"/>
                </a:solidFill>
              </a:rPr>
              <a:t>Increase physical activity—walking 30 minutes a day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2"/>
                </a:solidFill>
              </a:rPr>
              <a:t>Reduce weight gradually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2"/>
                </a:solidFill>
              </a:rPr>
              <a:t>Limit alcohol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2"/>
                </a:solidFill>
              </a:rPr>
              <a:t>Stress management techniques (deep breathing, relaxation)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E78A92-0F08-700D-B3AA-C649313067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39313" y="648331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9132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6688">
        <p159:morph option="byChar"/>
      </p:transition>
    </mc:Choice>
    <mc:Fallback>
      <p:transition spd="slow" advTm="3668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BA1788B4-9EF4-B516-E273-C7ABD486BF68}"/>
              </a:ext>
            </a:extLst>
          </p:cNvPr>
          <p:cNvSpPr txBox="1"/>
          <p:nvPr/>
        </p:nvSpPr>
        <p:spPr>
          <a:xfrm>
            <a:off x="3040380" y="2405718"/>
            <a:ext cx="611124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Patient Education</a:t>
            </a:r>
          </a:p>
          <a:p>
            <a:pPr>
              <a:buNone/>
            </a:pPr>
            <a:r>
              <a:rPr lang="en-GB" dirty="0"/>
              <a:t>Mr Sabir will be taught: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to monitor his blood glucose at home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Warning signs of stroke (FAST: Face, Arms, Speech, Time)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Importance of taking medication regularly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diet affects blood pressure and diabetes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exercise helps the heart and circulation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5797819-20A7-EDC9-366F-490925691C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61032" y="598868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2757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85711">
        <p159:morph option="byChar"/>
      </p:transition>
    </mc:Choice>
    <mc:Fallback>
      <p:transition spd="slow" advTm="8571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71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34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8A2CB7A-D8CB-207A-165B-A18172DE18C2}"/>
              </a:ext>
            </a:extLst>
          </p:cNvPr>
          <p:cNvSpPr txBox="1"/>
          <p:nvPr/>
        </p:nvSpPr>
        <p:spPr>
          <a:xfrm>
            <a:off x="3049929" y="2416231"/>
            <a:ext cx="609985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Monitoring and Review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Monthly blood pressure checks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HbA1c test every 3–6 months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Cholesterol review twice a year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Weight monitoring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Follow-up with GP, diabetic nurse, and cardiology team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Care plan updated regularly based on progress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8A66A43-34F0-8532-6DA4-71E8CF89D3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70105" y="61228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3879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3735">
        <p159:morph option="byChar"/>
      </p:transition>
    </mc:Choice>
    <mc:Fallback>
      <p:transition spd="slow" advTm="3373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25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B24105B9-0174-2F01-2C84-ECDC34F227A9}"/>
              </a:ext>
            </a:extLst>
          </p:cNvPr>
          <p:cNvSpPr txBox="1"/>
          <p:nvPr/>
        </p:nvSpPr>
        <p:spPr>
          <a:xfrm>
            <a:off x="3023587" y="2225777"/>
            <a:ext cx="611143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chemeClr val="bg1"/>
                </a:solidFill>
                <a:highlight>
                  <a:srgbClr val="000080"/>
                </a:highlight>
              </a:rPr>
              <a:t>Conclusion </a:t>
            </a:r>
          </a:p>
          <a:p>
            <a:pPr>
              <a:buNone/>
            </a:pPr>
            <a:r>
              <a:rPr lang="en-GB" dirty="0"/>
              <a:t>Cardiovascular disease, stroke risk, and diabetes are closely linked.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strong care plan supports medical treatment, lifestyle changes, and patient education.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With the right support, Mr Sabir can reduce risks and improve his quality of life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BD191A-E01A-AE3E-AC63-380CD6A28FCB}"/>
              </a:ext>
            </a:extLst>
          </p:cNvPr>
          <p:cNvSpPr txBox="1"/>
          <p:nvPr/>
        </p:nvSpPr>
        <p:spPr>
          <a:xfrm>
            <a:off x="3032567" y="3241440"/>
            <a:ext cx="6111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.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8DFBFF-E9DD-427C-78D0-D3903DBF0C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03201" y="637056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6741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0061">
        <p159:morph option="byChar"/>
      </p:transition>
    </mc:Choice>
    <mc:Fallback>
      <p:transition spd="slow" advTm="3006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6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D8B065-EE51-4AE2-A94C-86249998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8999293-B054-4B57-A26F-D04C2BB11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43336"/>
            <a:ext cx="5163047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6" name="Freeform: Shape 15">
              <a:extLst>
                <a:ext uri="{FF2B5EF4-FFF2-40B4-BE49-F238E27FC236}">
                  <a16:creationId xmlns:a16="http://schemas.microsoft.com/office/drawing/2014/main" id="{5E505D8A-F41A-450D-A648-E77DF6B8D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2BD6DCE-6A81-4F34-9958-67B578EA1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C462BE8-CD72-48CF-8A7B-C716D2B99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C2CDB70-40F1-4D00-8F17-A532E732E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61945C4-D997-42F3-B59A-984CF006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651FE4A-9487-43BE-A388-13453574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44B0EF3-9992-4B95-8A43-6206B3FC3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B1C1F-C2FE-4C47-9D74-ADB9B53F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48177B-A49E-4E24-9007-07A0EDD6A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Rectangle 1">
            <a:extLst>
              <a:ext uri="{FF2B5EF4-FFF2-40B4-BE49-F238E27FC236}">
                <a16:creationId xmlns:a16="http://schemas.microsoft.com/office/drawing/2014/main" id="{E394AC14-E07D-7C34-AECE-CC61C632EA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172" y="866193"/>
            <a:ext cx="25202477" cy="289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Reference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rial" panose="020B0604020202020204" pitchFamily="34" charset="0"/>
              </a:rPr>
              <a:t>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ational Institute NICE guideline NG28). 2015 (updated 2022).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NICE+1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Symptoms of a stroke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— NHS information page. (Explains FAST test and stroke signs).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nhs.uk+1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Type 2 diabetes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— information on causes, symptoms, treatment and living with type 2 diabetes.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nhs.uk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Heart Foundation (BHF).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Cardiovascular disease — patient information and guides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(patient-facing resources on heart disease, prevention and treatment).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British Heart Foundation+1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Diabetes UK.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Type 2 diabetes — information for adults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(causes, complications and self-care guidance).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Diabetes UK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Stroke Association (UK).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Stroke information and stroke prevention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— guidance and support for prevention, symptoms and rehabilitation.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7"/>
              </a:rPr>
              <a:t>stroke.org.uk+1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Ralston S. H., Penman I. D., Strachan M. W. J., Hobson R. (Eds.).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Davidson’s Principles and Practice of Medicine.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23rd ed. Elsevier Health Sciences. (Clinical textbook covering cardiovascular disease, diabetes and systemic effects).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8"/>
              </a:rPr>
              <a:t>Bibguru+1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Williams E., et al.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NICE: Cardiovascular disease — risk assessment and use of risk scores (QRISK3) / commentary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(article and guideline summary on CVD risk scoring and prevention). BMJ/PMC summary.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9"/>
              </a:rPr>
              <a:t>PMC+1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Pure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cardialolgy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,(2020).Available at: </a:t>
            </a:r>
            <a:r>
              <a:rPr lang="en-GB" dirty="0">
                <a:hlinkClick r:id="rId10"/>
              </a:rPr>
              <a:t>Hypertension: Symptoms and Causes | Pulse Cardiology</a:t>
            </a:r>
            <a:r>
              <a:rPr lang="en-GB" dirty="0"/>
              <a:t> </a:t>
            </a:r>
            <a:r>
              <a:rPr lang="en-GB" sz="1600" dirty="0"/>
              <a:t>[Accessed on 15 November2025]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90CD9A57-5F22-817B-06ED-CDFCD1831B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0" name="Rectangle 3">
            <a:extLst>
              <a:ext uri="{FF2B5EF4-FFF2-40B4-BE49-F238E27FC236}">
                <a16:creationId xmlns:a16="http://schemas.microsoft.com/office/drawing/2014/main" id="{3DA65636-EAC5-1330-6754-26A32689A7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55690"/>
            <a:ext cx="184731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4764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c21ec42d28ba4d2cd9af79f022254c74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d479d9fa5ee721a3e8af158e86d1317a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070327A7-2F4D-448D-BB06-773AC7A39D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C9EA224-B904-49C4-9A3A-D17C2804700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0E77F2C-BE9F-4275-A558-170D59C43941}">
  <ds:schemaRefs>
    <ds:schemaRef ds:uri="http://www.w3.org/XML/1998/namespace"/>
    <ds:schemaRef ds:uri="0085e1a2-9cbf-4b92-866b-21f3c89040b6"/>
    <ds:schemaRef ds:uri="http://purl.org/dc/elements/1.1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8060</TotalTime>
  <Words>883</Words>
  <Application>Microsoft Office PowerPoint</Application>
  <PresentationFormat>Widescreen</PresentationFormat>
  <Paragraphs>114</Paragraphs>
  <Slides>16</Slides>
  <Notes>1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Saima Kausar (2407682)</dc:creator>
  <cp:lastModifiedBy>Saima Kausar (2407682)</cp:lastModifiedBy>
  <cp:revision>3</cp:revision>
  <dcterms:created xsi:type="dcterms:W3CDTF">2025-11-09T22:44:33Z</dcterms:created>
  <dcterms:modified xsi:type="dcterms:W3CDTF">2025-11-17T01:01:13Z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