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8288000" cy="10287000"/>
  <p:notesSz cx="6858000" cy="9144000"/>
  <p:embeddedFontLst>
    <p:embeddedFont>
      <p:font typeface="Arimo Bold" panose="020B0604020202020204" charset="0"/>
      <p:regular r:id="rId17"/>
    </p:embeddedFont>
    <p:embeddedFont>
      <p:font typeface="Segoe UI" panose="020B0502040204020203" pitchFamily="34" charset="0"/>
      <p:regular r:id="rId18"/>
      <p:bold r:id="rId19"/>
      <p:italic r:id="rId20"/>
      <p:boldItalic r:id="rId21"/>
    </p:embeddedFont>
    <p:embeddedFont>
      <p:font typeface="Source Sans Pro" panose="020B050303040302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DB39B4-2AF3-0209-E3D5-4EDA05E666C5}" v="12" dt="2025-02-06T10:04:16.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4499" autoAdjust="0"/>
  </p:normalViewPr>
  <p:slideViewPr>
    <p:cSldViewPr>
      <p:cViewPr>
        <p:scale>
          <a:sx n="57" d="100"/>
          <a:sy n="57" d="100"/>
        </p:scale>
        <p:origin x="135" y="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S::e.bissa@uwtsd.ac.uk::81ffec9e-7d76-4710-b828-fc34ea58d3af" providerId="AD" clId="Web-{C1DB39B4-2AF3-0209-E3D5-4EDA05E666C5}"/>
    <pc:docChg chg="modSld">
      <pc:chgData name="Errietta Bissa" userId="S::e.bissa@uwtsd.ac.uk::81ffec9e-7d76-4710-b828-fc34ea58d3af" providerId="AD" clId="Web-{C1DB39B4-2AF3-0209-E3D5-4EDA05E666C5}" dt="2025-02-06T10:04:14.913" v="5" actId="20577"/>
      <pc:docMkLst>
        <pc:docMk/>
      </pc:docMkLst>
      <pc:sldChg chg="modSp">
        <pc:chgData name="Errietta Bissa" userId="S::e.bissa@uwtsd.ac.uk::81ffec9e-7d76-4710-b828-fc34ea58d3af" providerId="AD" clId="Web-{C1DB39B4-2AF3-0209-E3D5-4EDA05E666C5}" dt="2025-02-06T10:04:14.913" v="5" actId="20577"/>
        <pc:sldMkLst>
          <pc:docMk/>
          <pc:sldMk cId="0" sldId="256"/>
        </pc:sldMkLst>
        <pc:spChg chg="mod">
          <ac:chgData name="Errietta Bissa" userId="S::e.bissa@uwtsd.ac.uk::81ffec9e-7d76-4710-b828-fc34ea58d3af" providerId="AD" clId="Web-{C1DB39B4-2AF3-0209-E3D5-4EDA05E666C5}" dt="2025-02-06T10:04:14.913" v="5" actId="20577"/>
          <ac:spMkLst>
            <pc:docMk/>
            <pc:sldMk cId="0" sldId="256"/>
            <ac:spMk id="1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06.02.2025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800" dirty="0">
                <a:effectLst/>
                <a:latin typeface="Aptos" panose="020B0004020202020204" pitchFamily="34" charset="0"/>
                <a:ea typeface="DengXian" panose="02010600030101010101" pitchFamily="2" charset="-122"/>
                <a:cs typeface="Arial" panose="020B0604020202020204" pitchFamily="34" charset="0"/>
              </a:rPr>
              <a:t>Hello, everyone. Today, I'll be discussing whether the defences of insanity and automatism in criminal law are in need of reform. We'll explore the historical context, current issues, and potential reforms. This topic is crucial as it addresses how the legal system deals with individuals who commit crimes but may not be fully responsible due to their mental state. Let's get started.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ptos" panose="020B0004020202020204" pitchFamily="34" charset="0"/>
                <a:ea typeface="DengXian" panose="02010600030101010101" pitchFamily="2" charset="-122"/>
                <a:cs typeface="Arial" panose="020B0604020202020204" pitchFamily="34" charset="0"/>
              </a:rPr>
              <a:t>Insanity and automatism are crucial defences in criminal law that address the mental state of the defendant at the time of the crime. Understanding these defences is essential for ensuring fair trials and just outcomes, especially with advances in psychiatry and psychology. Today, we'll look at the research timeline, define these defences, review key case law, discuss their issues and advantages, and consider suggestions for reform. This presentation will provide a comprehensive overview, helping us understand why these defences are important and how they can be improved.</a:t>
            </a:r>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dirty="0">
                <a:effectLst/>
                <a:latin typeface="Aptos" panose="020B0004020202020204" pitchFamily="34" charset="0"/>
                <a:ea typeface="DengXian" panose="02010600030101010101" pitchFamily="2" charset="-122"/>
                <a:cs typeface="Arial" panose="020B0604020202020204" pitchFamily="34" charset="0"/>
              </a:rPr>
              <a:t>Let's look at the research timeline for the insanity and automatism defences. Historically, early legal formulations in Ancient Rome and Greece provided some defences for people whose mental disease led them to commit crimes. The Wild Beast Test, established in 1724, required that the defendant be totally deprived of understanding and memory. The </a:t>
            </a:r>
            <a:r>
              <a:rPr lang="en-GB" sz="1200" dirty="0" err="1">
                <a:effectLst/>
                <a:latin typeface="Aptos" panose="020B0004020202020204" pitchFamily="34" charset="0"/>
                <a:ea typeface="DengXian" panose="02010600030101010101" pitchFamily="2" charset="-122"/>
                <a:cs typeface="Arial" panose="020B0604020202020204" pitchFamily="34" charset="0"/>
              </a:rPr>
              <a:t>M'Naghten</a:t>
            </a:r>
            <a:r>
              <a:rPr lang="en-GB" sz="1200" dirty="0">
                <a:effectLst/>
                <a:latin typeface="Aptos" panose="020B0004020202020204" pitchFamily="34" charset="0"/>
                <a:ea typeface="DengXian" panose="02010600030101010101" pitchFamily="2" charset="-122"/>
                <a:cs typeface="Arial" panose="020B0604020202020204" pitchFamily="34" charset="0"/>
              </a:rPr>
              <a:t> Rules, established in 1843, set the standard for the insanity defence, focusing on the defendant's ability to understand the nature of the act or distinguish right from wrong. The development of the automatism defence began in the early 20th century, recognizing actions performed without conscious control due to external factors.</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In modern developments, the Law Commission's 2013 reports highlighted the need for reform, citing outdated legal concepts and the gap between law and modern medical understanding</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t>.</a:t>
            </a:r>
            <a:r>
              <a:rPr lang="en-GB" sz="1200" kern="100" dirty="0">
                <a:effectLst/>
                <a:latin typeface="Aptos" panose="020B0004020202020204" pitchFamily="34" charset="0"/>
                <a:ea typeface="DengXian" panose="02010600030101010101" pitchFamily="2" charset="-122"/>
                <a:cs typeface="Arial" panose="020B0604020202020204" pitchFamily="34" charset="0"/>
              </a:rPr>
              <a:t> Recent case law, such as R v Quick and R v Hennessy, has further clarified the application of these defences. Additionally, the increasing use of neuroimaging in insanity evaluations presents both opportunities and challenges, as it can provide valuable insights but also introduces cognitive biases and subjective interpretation</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r>
              <a:rPr lang="en-GB" sz="1200" dirty="0">
                <a:effectLst/>
                <a:latin typeface="Aptos" panose="020B0004020202020204" pitchFamily="34" charset="0"/>
                <a:ea typeface="DengXian" panose="02010600030101010101" pitchFamily="2" charset="-122"/>
                <a:cs typeface="Arial" panose="020B0604020202020204" pitchFamily="34" charset="0"/>
              </a:rPr>
              <a:t>Looking ahead, proposed reforms include updating legal definitions to align with modern psychiatric knowledge and implementing educational programs for legal professionals. Legislative changes, such as adopting comprehensive standards like the Model Penal Code, can also help. Ongoing research involves interdisciplinary studies and efforts to address public misconceptions about mental health defences. This timeline shows the evolution of these defences and the ongoing efforts to improve them.</a:t>
            </a:r>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800" dirty="0">
                <a:effectLst/>
                <a:latin typeface="Aptos" panose="020B0004020202020204" pitchFamily="34" charset="0"/>
                <a:ea typeface="DengXian" panose="02010600030101010101" pitchFamily="2" charset="-122"/>
                <a:cs typeface="Arial" panose="020B0604020202020204" pitchFamily="34" charset="0"/>
              </a:rPr>
              <a:t>Insanity in criminal law refers to a mental disorder that impairs the defendant's ability to understand their actions or distinguish right from wrong. The </a:t>
            </a:r>
            <a:r>
              <a:rPr lang="en-GB" sz="18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dirty="0">
                <a:effectLst/>
                <a:latin typeface="Aptos" panose="020B0004020202020204" pitchFamily="34" charset="0"/>
                <a:ea typeface="DengXian" panose="02010600030101010101" pitchFamily="2" charset="-122"/>
                <a:cs typeface="Arial" panose="020B0604020202020204" pitchFamily="34" charset="0"/>
              </a:rPr>
              <a:t> Rule, established in 1843, requires proof that the defendant did not understand the nature of the act or did not know it was wrong due to a mental defect. This is proven through psychiatric evaluations and expert testimony. The burden of proof lies with the defendant, who must demonstrate their mental state at the time of the crime. This defence aims to ensure that individuals with severe mental disorders are not held criminally responsible if they cannot understand their actions or distinguish right from wrong</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800" dirty="0">
                <a:effectLst/>
                <a:latin typeface="Aptos" panose="020B0004020202020204" pitchFamily="34" charset="0"/>
                <a:ea typeface="DengXian" panose="02010600030101010101" pitchFamily="2" charset="-122"/>
                <a:cs typeface="Arial" panose="020B0604020202020204" pitchFamily="34" charset="0"/>
              </a:rPr>
              <a:t>Automatism refers to actions performed without conscious control, often due to an external factor. There are two types: sane automatism, caused by external factors like </a:t>
            </a:r>
            <a:r>
              <a:rPr lang="en-GB" sz="1800" dirty="0" err="1">
                <a:effectLst/>
                <a:latin typeface="Aptos" panose="020B0004020202020204" pitchFamily="34" charset="0"/>
                <a:ea typeface="DengXian" panose="02010600030101010101" pitchFamily="2" charset="-122"/>
                <a:cs typeface="Arial" panose="020B0604020202020204" pitchFamily="34" charset="0"/>
              </a:rPr>
              <a:t>hypoglycemia</a:t>
            </a:r>
            <a:r>
              <a:rPr lang="en-GB" sz="1800" dirty="0">
                <a:effectLst/>
                <a:latin typeface="Aptos" panose="020B0004020202020204" pitchFamily="34" charset="0"/>
                <a:ea typeface="DengXian" panose="02010600030101010101" pitchFamily="2" charset="-122"/>
                <a:cs typeface="Arial" panose="020B0604020202020204" pitchFamily="34" charset="0"/>
              </a:rPr>
              <a:t>, and insane automatism, caused by internal factors like mental disorders The defence must show that the actions were involuntary and caused by an external factor. This can be challenging, as it requires clear evidence that the defendant had no control over their actions. Automatism is a complete defence, meaning that if proven, it can lead to an acquittal. This defence recognizes that some actions are truly involuntary and beyond the defendant's control</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800" dirty="0">
                <a:effectLst/>
                <a:latin typeface="Aptos" panose="020B0004020202020204" pitchFamily="34" charset="0"/>
                <a:ea typeface="DengXian" panose="02010600030101010101" pitchFamily="2" charset="-122"/>
                <a:cs typeface="Arial" panose="020B0604020202020204" pitchFamily="34" charset="0"/>
              </a:rPr>
              <a:t>Let's look at some key cases. For insanity, we have R v </a:t>
            </a:r>
            <a:r>
              <a:rPr lang="en-GB" sz="18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dirty="0">
                <a:effectLst/>
                <a:latin typeface="Aptos" panose="020B0004020202020204" pitchFamily="34" charset="0"/>
                <a:ea typeface="DengXian" panose="02010600030101010101" pitchFamily="2" charset="-122"/>
                <a:cs typeface="Arial" panose="020B0604020202020204" pitchFamily="34" charset="0"/>
              </a:rPr>
              <a:t>, which established the </a:t>
            </a:r>
            <a:r>
              <a:rPr lang="en-GB" sz="18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dirty="0">
                <a:effectLst/>
                <a:latin typeface="Aptos" panose="020B0004020202020204" pitchFamily="34" charset="0"/>
                <a:ea typeface="DengXian" panose="02010600030101010101" pitchFamily="2" charset="-122"/>
                <a:cs typeface="Arial" panose="020B0604020202020204" pitchFamily="34" charset="0"/>
              </a:rPr>
              <a:t> Rules. Daniel </a:t>
            </a:r>
            <a:r>
              <a:rPr lang="en-GB" sz="18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dirty="0">
                <a:effectLst/>
                <a:latin typeface="Aptos" panose="020B0004020202020204" pitchFamily="34" charset="0"/>
                <a:ea typeface="DengXian" panose="02010600030101010101" pitchFamily="2" charset="-122"/>
                <a:cs typeface="Arial" panose="020B0604020202020204" pitchFamily="34" charset="0"/>
              </a:rPr>
              <a:t>, suffering from paranoid delusions, killed Edward Drummond, believing him to be the British Prime Minister. The court found him not guilty by reason of insanity, leading to his commitment to a mental institution rather than prison. Another important case is R v Kemp, where the defendant attacked his wife during a blackout caused by arteriosclerosis. The court expanded the definition of 'disease of the mind' to include physical conditions affecting mental faculties. In R v Sullivan, the defendant injured a man during an epileptic seizure, and the court confirmed that epilepsy is considered a 'disease of the mind' under the insanity defence.</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800" dirty="0">
                <a:effectLst/>
                <a:latin typeface="Aptos" panose="020B0004020202020204" pitchFamily="34" charset="0"/>
                <a:ea typeface="DengXian" panose="02010600030101010101" pitchFamily="2" charset="-122"/>
                <a:cs typeface="Arial" panose="020B0604020202020204" pitchFamily="34" charset="0"/>
              </a:rPr>
              <a:t>For automatism, R v Quick is a significant case. The defendant, a diabetic nurse, assaulted a patient while in a </a:t>
            </a:r>
            <a:r>
              <a:rPr lang="en-GB" sz="1800" dirty="0" err="1">
                <a:effectLst/>
                <a:latin typeface="Aptos" panose="020B0004020202020204" pitchFamily="34" charset="0"/>
                <a:ea typeface="DengXian" panose="02010600030101010101" pitchFamily="2" charset="-122"/>
                <a:cs typeface="Arial" panose="020B0604020202020204" pitchFamily="34" charset="0"/>
              </a:rPr>
              <a:t>hypoglycemic</a:t>
            </a:r>
            <a:r>
              <a:rPr lang="en-GB" sz="1800" dirty="0">
                <a:effectLst/>
                <a:latin typeface="Aptos" panose="020B0004020202020204" pitchFamily="34" charset="0"/>
                <a:ea typeface="DengXian" panose="02010600030101010101" pitchFamily="2" charset="-122"/>
                <a:cs typeface="Arial" panose="020B0604020202020204" pitchFamily="34" charset="0"/>
              </a:rPr>
              <a:t> state caused by insulin. The court ruled that his actions were involuntary due to an external factor, and he was acquitted</a:t>
            </a:r>
            <a:endParaRPr lang="en-GB" sz="1800" u="sng"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 R v Hennessy involved a diabetic defendant found driving a stolen car during a </a:t>
            </a:r>
            <a:r>
              <a:rPr lang="en-GB" sz="1800" dirty="0" err="1">
                <a:effectLst/>
                <a:latin typeface="Aptos" panose="020B0004020202020204" pitchFamily="34" charset="0"/>
                <a:ea typeface="DengXian" panose="02010600030101010101" pitchFamily="2" charset="-122"/>
                <a:cs typeface="Arial" panose="020B0604020202020204" pitchFamily="34" charset="0"/>
              </a:rPr>
              <a:t>hyperglycemic</a:t>
            </a:r>
            <a:r>
              <a:rPr lang="en-GB" sz="1800" dirty="0">
                <a:effectLst/>
                <a:latin typeface="Aptos" panose="020B0004020202020204" pitchFamily="34" charset="0"/>
                <a:ea typeface="DengXian" panose="02010600030101010101" pitchFamily="2" charset="-122"/>
                <a:cs typeface="Arial" panose="020B0604020202020204" pitchFamily="34" charset="0"/>
              </a:rPr>
              <a:t> episode. The court ruled that </a:t>
            </a:r>
            <a:r>
              <a:rPr lang="en-GB" sz="1800" dirty="0" err="1">
                <a:effectLst/>
                <a:latin typeface="Aptos" panose="020B0004020202020204" pitchFamily="34" charset="0"/>
                <a:ea typeface="DengXian" panose="02010600030101010101" pitchFamily="2" charset="-122"/>
                <a:cs typeface="Arial" panose="020B0604020202020204" pitchFamily="34" charset="0"/>
              </a:rPr>
              <a:t>hyperglycemia</a:t>
            </a:r>
            <a:r>
              <a:rPr lang="en-GB" sz="1800" dirty="0">
                <a:effectLst/>
                <a:latin typeface="Aptos" panose="020B0004020202020204" pitchFamily="34" charset="0"/>
                <a:ea typeface="DengXian" panose="02010600030101010101" pitchFamily="2" charset="-122"/>
                <a:cs typeface="Arial" panose="020B0604020202020204" pitchFamily="34" charset="0"/>
              </a:rPr>
              <a:t>, caused by the internal condition of diabetes, falls under the insanity defence rather than </a:t>
            </a:r>
            <a:r>
              <a:rPr lang="en-GB" sz="1800" dirty="0" err="1">
                <a:effectLst/>
                <a:latin typeface="Aptos" panose="020B0004020202020204" pitchFamily="34" charset="0"/>
                <a:ea typeface="DengXian" panose="02010600030101010101" pitchFamily="2" charset="-122"/>
                <a:cs typeface="Arial" panose="020B0604020202020204" pitchFamily="34" charset="0"/>
              </a:rPr>
              <a:t>automatismThese</a:t>
            </a:r>
            <a:r>
              <a:rPr lang="en-GB" sz="1800" dirty="0">
                <a:effectLst/>
                <a:latin typeface="Aptos" panose="020B0004020202020204" pitchFamily="34" charset="0"/>
                <a:ea typeface="DengXian" panose="02010600030101010101" pitchFamily="2" charset="-122"/>
                <a:cs typeface="Arial" panose="020B0604020202020204" pitchFamily="34" charset="0"/>
              </a:rPr>
              <a:t> cases illustrate how the insanity and automatism defences have been applied and interpreted in different contexts.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There are several issues with these defences. The insanity defence uses outdated terminology and concepts that don't align with modern psychiatry. For example, the term 'disease of the mind' is vague and can be interpreted inconsistently. Additionally, the criteria for insanity do not always align with current psychiatric diagnoses and treatments, leading to potential misalignment between legal and medical perspectives This can result in individuals with genuine mental health issues being unfairly judged or inadequately defended in court.</a:t>
            </a:r>
          </a:p>
          <a:p>
            <a:r>
              <a:rPr lang="en-GB" sz="1800" dirty="0">
                <a:effectLst/>
                <a:latin typeface="Aptos" panose="020B0004020202020204" pitchFamily="34" charset="0"/>
                <a:ea typeface="DengXian" panose="02010600030101010101" pitchFamily="2" charset="-122"/>
                <a:cs typeface="Arial" panose="020B0604020202020204" pitchFamily="34" charset="0"/>
              </a:rPr>
              <a:t>Automatism also has its challenges. The distinction between sane and insane automatism is often unclear and contentious. This can lead to inconsistent rulings and confusion in court proceedings. For instance, cases involving diabetes, where hypoglycaemia (external) and hyperglycaemia (internal) are treated differently, highlight this issue</a:t>
            </a:r>
            <a:endParaRPr lang="en-GB" sz="1800" u="sng"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Moreover, automatism is a rarely used defence and is often misunderstood or underutilized. Judges and juries may be unfamiliar with the concept, leading to scepticism and reluctance to accept the defence. These issues highlight the need for reform to ensure that these defences are applied fairly and consistently</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Despite the issues, these defences have significant advantages. The insanity defence protects individuals with severe mental disorders from unjust punishment. For example, in the case of R v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kern="100" dirty="0">
                <a:effectLst/>
                <a:latin typeface="Aptos" panose="020B0004020202020204" pitchFamily="34" charset="0"/>
                <a:ea typeface="DengXian" panose="02010600030101010101" pitchFamily="2" charset="-122"/>
                <a:cs typeface="Arial" panose="020B0604020202020204" pitchFamily="34" charset="0"/>
              </a:rPr>
              <a:t>, Daniel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kern="100" dirty="0">
                <a:effectLst/>
                <a:latin typeface="Aptos" panose="020B0004020202020204" pitchFamily="34" charset="0"/>
                <a:ea typeface="DengXian" panose="02010600030101010101" pitchFamily="2" charset="-122"/>
                <a:cs typeface="Arial" panose="020B0604020202020204" pitchFamily="34" charset="0"/>
              </a:rPr>
              <a:t> was found not guilty by reason of insanity and was committed to a mental institution rather than prison</a:t>
            </a:r>
            <a:endParaRPr lang="en-GB" sz="18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 This ensures that individuals with severe mental disorders receive appropriate medical treatment instead of being incarcerated. Another example is Andrea Yates, who was suffering from severe postpartum depression and psychosis when she drowned her five children. Her conviction was later overturned, and she was found not guilty by reason of insanity, allowing her to receive the necessary psychiatric treatment.</a:t>
            </a:r>
          </a:p>
          <a:p>
            <a:r>
              <a:rPr lang="en-GB" sz="1800" dirty="0">
                <a:effectLst/>
                <a:latin typeface="Aptos" panose="020B0004020202020204" pitchFamily="34" charset="0"/>
                <a:ea typeface="DengXian" panose="02010600030101010101" pitchFamily="2" charset="-122"/>
                <a:cs typeface="Arial" panose="020B0604020202020204" pitchFamily="34" charset="0"/>
              </a:rPr>
              <a:t>Automatism recognizes involuntary actions and can prevent wrongful convictions. In R v Quick, the defendant was acquitted because his actions were involuntary due to hypoglycaemia</a:t>
            </a:r>
            <a:endParaRPr lang="en-GB" sz="1800" u="sng"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 This defence provides a complete defence, meaning that if proven, it can lead to an acquittal. Another example is R v Parks, where Kenneth Parks, in a state of sleepwalking, drove to his in-laws' house and attacked them, killing his mother-in-law. The court accepted the automatism defence, and Parks was acquitted. These cases demonstrate how the automatism defence can lead to a complete acquittal when it is proven that the defendant's actions were involuntary and caused by an external factor</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Reforms are needed to modernize these defences. For insanity, we should update legal definitions to align with modern psychiatric knowledge. The current definitions, such as those in the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M'Naghten</a:t>
            </a:r>
            <a:r>
              <a:rPr lang="en-GB" sz="1800" kern="100" dirty="0">
                <a:effectLst/>
                <a:latin typeface="Aptos" panose="020B0004020202020204" pitchFamily="34" charset="0"/>
                <a:ea typeface="DengXian" panose="02010600030101010101" pitchFamily="2" charset="-122"/>
                <a:cs typeface="Arial" panose="020B0604020202020204" pitchFamily="34" charset="0"/>
              </a:rPr>
              <a:t> Rules, are based on outdated 19th-century concepts</a:t>
            </a:r>
            <a:r>
              <a:rPr lang="en-GB" sz="18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t>. </a:t>
            </a:r>
            <a:r>
              <a:rPr lang="en-GB" sz="1800" kern="100" dirty="0">
                <a:effectLst/>
                <a:latin typeface="Aptos" panose="020B0004020202020204" pitchFamily="34" charset="0"/>
                <a:ea typeface="DengXian" panose="02010600030101010101" pitchFamily="2" charset="-122"/>
                <a:cs typeface="Arial" panose="020B0604020202020204" pitchFamily="34" charset="0"/>
              </a:rPr>
              <a:t>Revising the legal criteria for insanity to reflect contemporary psychiatric understanding and diagnostic criteria would ensure that the defence is applied more accurately. Additionally, we should remove stigmatizing language and use more neutral and precise terms, such as 'mental disorder' or 'mental incapacity.' This would reduce stigma and improve public understanding</a:t>
            </a:r>
            <a:endParaRPr lang="en-GB" sz="18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Another suggestion is to shift the burden of proof. Currently, the burden of proof for insanity lies with the defendant, which can be challenging and unfair. Shifting the burden of proof to the prosecution once the defence has presented prima facie evidence of insanity could create a more balanced approach.</a:t>
            </a:r>
          </a:p>
          <a:p>
            <a:r>
              <a:rPr lang="en-GB" sz="1800" dirty="0">
                <a:effectLst/>
                <a:latin typeface="Aptos" panose="020B0004020202020204" pitchFamily="34" charset="0"/>
                <a:ea typeface="DengXian" panose="02010600030101010101" pitchFamily="2" charset="-122"/>
                <a:cs typeface="Arial" panose="020B0604020202020204" pitchFamily="34" charset="0"/>
              </a:rPr>
              <a:t>For automatism, we need clearer guidelines to distinguish between internal and external causes. The distinction between sane and insane automatism is often unclear and contentious. Providing clearer criteria would help ensure consistent application in courts</a:t>
            </a:r>
            <a:endParaRPr lang="en-GB" sz="1800" u="sng"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Additionally, we should expand the scope of automatism to include a wider range of medical and psychological conditions that can cause involuntary actions. This would ensure that more individuals who genuinely lack control over their actions can use this defence</a:t>
            </a:r>
            <a:endParaRPr lang="en-GB" sz="1800" u="sng" dirty="0">
              <a:solidFill>
                <a:srgbClr val="467886"/>
              </a:solidFill>
              <a:effectLst/>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Finally, improving judicial and public understanding of automatism through educational programs and awareness campaigns would help reduce scepticism and ensure fairer outcomes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CB87A-EF43-3EB2-80D8-7490A8948293}"/>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9D70C0-3429-9316-BB40-E0575F244992}"/>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6550F5E-95A9-8277-8BDA-7B4C28D058B8}"/>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D59947A9-FF1E-27B1-3F0A-9179457FE488}"/>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13BDDF4C-4BA1-786A-E80E-A07089A4C1F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l"/>
            <a:r>
              <a:rPr lang="en-GB" sz="2800" b="0" i="0" dirty="0">
                <a:solidFill>
                  <a:srgbClr val="242424"/>
                </a:solidFill>
                <a:effectLst/>
                <a:latin typeface="Segoe UI" panose="020B0502040204020203" pitchFamily="34" charset="0"/>
              </a:rPr>
              <a:t>In conclusion, the </a:t>
            </a:r>
            <a:r>
              <a:rPr lang="en-GB" sz="2800" b="0" i="0" dirty="0" err="1">
                <a:solidFill>
                  <a:srgbClr val="242424"/>
                </a:solidFill>
                <a:effectLst/>
                <a:latin typeface="Segoe UI" panose="020B0502040204020203" pitchFamily="34" charset="0"/>
              </a:rPr>
              <a:t>defenses</a:t>
            </a:r>
            <a:r>
              <a:rPr lang="en-GB" sz="2800" b="0" i="0" dirty="0">
                <a:solidFill>
                  <a:srgbClr val="242424"/>
                </a:solidFill>
                <a:effectLst/>
                <a:latin typeface="Segoe UI" panose="020B0502040204020203" pitchFamily="34" charset="0"/>
              </a:rPr>
              <a:t> of insanity and automatism are crucial but outdated. The insanity </a:t>
            </a:r>
            <a:r>
              <a:rPr lang="en-GB" sz="2800" b="0" i="0" dirty="0" err="1">
                <a:solidFill>
                  <a:srgbClr val="242424"/>
                </a:solidFill>
                <a:effectLst/>
                <a:latin typeface="Segoe UI" panose="020B0502040204020203" pitchFamily="34" charset="0"/>
              </a:rPr>
              <a:t>defense</a:t>
            </a:r>
            <a:r>
              <a:rPr lang="en-GB" sz="2800" b="0" i="0" dirty="0">
                <a:solidFill>
                  <a:srgbClr val="242424"/>
                </a:solidFill>
                <a:effectLst/>
                <a:latin typeface="Segoe UI" panose="020B0502040204020203" pitchFamily="34" charset="0"/>
              </a:rPr>
              <a:t>, based on the </a:t>
            </a:r>
            <a:r>
              <a:rPr lang="en-GB" sz="2800" b="0" i="0" dirty="0" err="1">
                <a:solidFill>
                  <a:srgbClr val="242424"/>
                </a:solidFill>
                <a:effectLst/>
                <a:latin typeface="Segoe UI" panose="020B0502040204020203" pitchFamily="34" charset="0"/>
              </a:rPr>
              <a:t>M'Naghten</a:t>
            </a:r>
            <a:r>
              <a:rPr lang="en-GB" sz="2800" b="0" i="0" dirty="0">
                <a:solidFill>
                  <a:srgbClr val="242424"/>
                </a:solidFill>
                <a:effectLst/>
                <a:latin typeface="Segoe UI" panose="020B0502040204020203" pitchFamily="34" charset="0"/>
              </a:rPr>
              <a:t> Rules, and the automatism </a:t>
            </a:r>
            <a:r>
              <a:rPr lang="en-GB" sz="2800" b="0" i="0" dirty="0" err="1">
                <a:solidFill>
                  <a:srgbClr val="242424"/>
                </a:solidFill>
                <a:effectLst/>
                <a:latin typeface="Segoe UI" panose="020B0502040204020203" pitchFamily="34" charset="0"/>
              </a:rPr>
              <a:t>defense</a:t>
            </a:r>
            <a:r>
              <a:rPr lang="en-GB" sz="2800" b="0" i="0" dirty="0">
                <a:solidFill>
                  <a:srgbClr val="242424"/>
                </a:solidFill>
                <a:effectLst/>
                <a:latin typeface="Segoe UI" panose="020B0502040204020203" pitchFamily="34" charset="0"/>
              </a:rPr>
              <a:t>, recognizing involuntary actions, both play essential roles in ensuring fair trials and just outcomes. However, these </a:t>
            </a:r>
            <a:r>
              <a:rPr lang="en-GB" sz="2800" b="0" i="0" dirty="0" err="1">
                <a:solidFill>
                  <a:srgbClr val="242424"/>
                </a:solidFill>
                <a:effectLst/>
                <a:latin typeface="Segoe UI" panose="020B0502040204020203" pitchFamily="34" charset="0"/>
              </a:rPr>
              <a:t>defenses</a:t>
            </a:r>
            <a:r>
              <a:rPr lang="en-GB" sz="2800" b="0" i="0" dirty="0">
                <a:solidFill>
                  <a:srgbClr val="242424"/>
                </a:solidFill>
                <a:effectLst/>
                <a:latin typeface="Segoe UI" panose="020B0502040204020203" pitchFamily="34" charset="0"/>
              </a:rPr>
              <a:t> face significant challenges, including outdated terminology, inconsistencies with modern psychiatric understanding, and difficulties in distinguishing between sane and insane automatism.</a:t>
            </a:r>
          </a:p>
          <a:p>
            <a:pPr algn="l"/>
            <a:r>
              <a:rPr lang="en-GB" sz="2800" b="0" i="0" dirty="0">
                <a:solidFill>
                  <a:srgbClr val="242424"/>
                </a:solidFill>
                <a:effectLst/>
                <a:latin typeface="Segoe UI" panose="020B0502040204020203" pitchFamily="34" charset="0"/>
              </a:rPr>
              <a:t>Despite these issues, the </a:t>
            </a:r>
            <a:r>
              <a:rPr lang="en-GB" sz="2800" b="0" i="0" dirty="0" err="1">
                <a:solidFill>
                  <a:srgbClr val="242424"/>
                </a:solidFill>
                <a:effectLst/>
                <a:latin typeface="Segoe UI" panose="020B0502040204020203" pitchFamily="34" charset="0"/>
              </a:rPr>
              <a:t>defenses</a:t>
            </a:r>
            <a:r>
              <a:rPr lang="en-GB" sz="2800" b="0" i="0" dirty="0">
                <a:solidFill>
                  <a:srgbClr val="242424"/>
                </a:solidFill>
                <a:effectLst/>
                <a:latin typeface="Segoe UI" panose="020B0502040204020203" pitchFamily="34" charset="0"/>
              </a:rPr>
              <a:t> have important advantages, such as protecting individuals with severe mental disorders from unjust punishment and recognizing involuntary actions to prevent wrongful convictions. </a:t>
            </a:r>
            <a:r>
              <a:rPr lang="en-GB" sz="2800" b="0" i="0">
                <a:solidFill>
                  <a:srgbClr val="242424"/>
                </a:solidFill>
                <a:effectLst/>
                <a:latin typeface="Segoe UI" panose="020B0502040204020203" pitchFamily="34" charset="0"/>
              </a:rPr>
              <a:t>To address the challenges, we need to update legal definitions, remove stigmatizing language, clarify the distinction between internal and external causes, and improve judicial and public understanding.</a:t>
            </a:r>
          </a:p>
        </p:txBody>
      </p:sp>
      <p:sp>
        <p:nvSpPr>
          <p:cNvPr id="6" name="Footer Placeholder 5">
            <a:extLst>
              <a:ext uri="{FF2B5EF4-FFF2-40B4-BE49-F238E27FC236}">
                <a16:creationId xmlns:a16="http://schemas.microsoft.com/office/drawing/2014/main" id="{9875FB9E-A82B-0EDA-C79B-AAD4BC62CA0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16B78A8E-9AB0-4925-45C7-E32AC943588E}"/>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95855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0926C-C400-9C6B-687C-7DA4690194BD}"/>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DA2AD7-59A1-4C20-ACDC-5C1C0533A33C}"/>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25FFAEFB-7C06-BED9-3170-E16C3B4786C8}"/>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9B8EB3B3-D63B-6408-C4F9-B44CFB3A9BCC}"/>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984ADB94-AF17-9588-1534-061853385D12}"/>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a:extLst>
              <a:ext uri="{FF2B5EF4-FFF2-40B4-BE49-F238E27FC236}">
                <a16:creationId xmlns:a16="http://schemas.microsoft.com/office/drawing/2014/main" id="{F9CD0075-394C-9C17-4F3B-6BEF321771BC}"/>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708485A7-C8A6-77E0-F61B-E260BC3C1B30}"/>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104403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5593" y="11430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11430000" y="0"/>
            <a:ext cx="6858000" cy="10287000"/>
          </a:xfrm>
          <a:custGeom>
            <a:avLst/>
            <a:gdLst/>
            <a:ahLst/>
            <a:cxnLst/>
            <a:rect l="l" t="t" r="r" b="b"/>
            <a:pathLst>
              <a:path w="6858000" h="10287000">
                <a:moveTo>
                  <a:pt x="0" y="0"/>
                </a:moveTo>
                <a:lnTo>
                  <a:pt x="6858000" y="0"/>
                </a:lnTo>
                <a:lnTo>
                  <a:pt x="6858000" y="10287000"/>
                </a:lnTo>
                <a:lnTo>
                  <a:pt x="0" y="10287000"/>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013032" y="2750196"/>
            <a:ext cx="9335691" cy="2593915"/>
          </a:xfrm>
          <a:prstGeom prst="rect">
            <a:avLst/>
          </a:prstGeom>
        </p:spPr>
        <p:txBody>
          <a:bodyPr lIns="0" tIns="0" rIns="0" bIns="0" rtlCol="0" anchor="t">
            <a:spAutoFit/>
          </a:bodyPr>
          <a:lstStyle/>
          <a:p>
            <a:pPr algn="l">
              <a:lnSpc>
                <a:spcPts val="6875"/>
              </a:lnSpc>
            </a:pPr>
            <a:r>
              <a:rPr lang="en-GB" sz="5500" b="1" spc="-111" dirty="0">
                <a:solidFill>
                  <a:srgbClr val="000000"/>
                </a:solidFill>
                <a:latin typeface="Arimo Bold"/>
                <a:ea typeface="Arimo Bold"/>
                <a:cs typeface="Arimo Bold"/>
                <a:sym typeface="Arimo Bold"/>
              </a:rPr>
              <a:t>Defences of Insanity and Automatism: Need for Reform</a:t>
            </a:r>
          </a:p>
        </p:txBody>
      </p:sp>
      <p:sp>
        <p:nvSpPr>
          <p:cNvPr id="7" name="TextBox 7"/>
          <p:cNvSpPr txBox="1"/>
          <p:nvPr/>
        </p:nvSpPr>
        <p:spPr>
          <a:xfrm>
            <a:off x="1047155" y="5483126"/>
            <a:ext cx="9335691" cy="574030"/>
          </a:xfrm>
          <a:prstGeom prst="rect">
            <a:avLst/>
          </a:prstGeom>
        </p:spPr>
        <p:txBody>
          <a:bodyPr lIns="0" tIns="0" rIns="0" bIns="0" rtlCol="0" anchor="t">
            <a:spAutoFit/>
          </a:bodyPr>
          <a:lstStyle/>
          <a:p>
            <a:pPr algn="l">
              <a:lnSpc>
                <a:spcPts val="3750"/>
              </a:lnSpc>
            </a:pPr>
            <a:r>
              <a:rPr lang="en-US" sz="2312" spc="-47" dirty="0">
                <a:solidFill>
                  <a:srgbClr val="272525"/>
                </a:solidFill>
                <a:latin typeface="Source Sans Pro"/>
                <a:ea typeface="Source Sans Pro"/>
                <a:cs typeface="Source Sans Pro"/>
                <a:sym typeface="Source Sans Pro"/>
              </a:rPr>
              <a:t>An analysis of historical and modern perspectives in criminal law.</a:t>
            </a:r>
          </a:p>
        </p:txBody>
      </p:sp>
      <p:grpSp>
        <p:nvGrpSpPr>
          <p:cNvPr id="8" name="Group 8"/>
          <p:cNvGrpSpPr/>
          <p:nvPr/>
        </p:nvGrpSpPr>
        <p:grpSpPr>
          <a:xfrm>
            <a:off x="1042392" y="6411218"/>
            <a:ext cx="488156" cy="488156"/>
            <a:chOff x="0" y="0"/>
            <a:chExt cx="650875" cy="650875"/>
          </a:xfrm>
        </p:grpSpPr>
        <p:sp>
          <p:nvSpPr>
            <p:cNvPr id="9" name="Freeform 9"/>
            <p:cNvSpPr/>
            <p:nvPr/>
          </p:nvSpPr>
          <p:spPr>
            <a:xfrm>
              <a:off x="0" y="0"/>
              <a:ext cx="650875" cy="650875"/>
            </a:xfrm>
            <a:custGeom>
              <a:avLst/>
              <a:gdLst/>
              <a:ahLst/>
              <a:cxnLst/>
              <a:rect l="l" t="t" r="r" b="b"/>
              <a:pathLst>
                <a:path w="650875" h="650875">
                  <a:moveTo>
                    <a:pt x="0" y="325374"/>
                  </a:moveTo>
                  <a:cubicBezTo>
                    <a:pt x="0" y="145669"/>
                    <a:pt x="145669" y="0"/>
                    <a:pt x="325374" y="0"/>
                  </a:cubicBezTo>
                  <a:cubicBezTo>
                    <a:pt x="327279" y="0"/>
                    <a:pt x="329184" y="889"/>
                    <a:pt x="330327" y="2413"/>
                  </a:cubicBezTo>
                  <a:lnTo>
                    <a:pt x="325374" y="6350"/>
                  </a:lnTo>
                  <a:lnTo>
                    <a:pt x="325374" y="0"/>
                  </a:lnTo>
                  <a:lnTo>
                    <a:pt x="325374" y="6350"/>
                  </a:lnTo>
                  <a:lnTo>
                    <a:pt x="325374" y="0"/>
                  </a:lnTo>
                  <a:cubicBezTo>
                    <a:pt x="505206" y="0"/>
                    <a:pt x="650875" y="145669"/>
                    <a:pt x="650875" y="325374"/>
                  </a:cubicBezTo>
                  <a:cubicBezTo>
                    <a:pt x="650875" y="327787"/>
                    <a:pt x="649478" y="329946"/>
                    <a:pt x="647319" y="331089"/>
                  </a:cubicBezTo>
                  <a:lnTo>
                    <a:pt x="644525" y="325374"/>
                  </a:lnTo>
                  <a:lnTo>
                    <a:pt x="650875" y="325374"/>
                  </a:lnTo>
                  <a:cubicBezTo>
                    <a:pt x="650875" y="505079"/>
                    <a:pt x="505206" y="650748"/>
                    <a:pt x="325501" y="650748"/>
                  </a:cubicBezTo>
                  <a:lnTo>
                    <a:pt x="325501" y="644398"/>
                  </a:lnTo>
                  <a:lnTo>
                    <a:pt x="325501" y="638048"/>
                  </a:lnTo>
                  <a:lnTo>
                    <a:pt x="325501" y="644398"/>
                  </a:lnTo>
                  <a:lnTo>
                    <a:pt x="325501" y="650748"/>
                  </a:lnTo>
                  <a:cubicBezTo>
                    <a:pt x="145669" y="650875"/>
                    <a:pt x="0" y="505206"/>
                    <a:pt x="0" y="325374"/>
                  </a:cubicBezTo>
                  <a:lnTo>
                    <a:pt x="6350" y="325374"/>
                  </a:lnTo>
                  <a:lnTo>
                    <a:pt x="0" y="325374"/>
                  </a:lnTo>
                  <a:moveTo>
                    <a:pt x="12700" y="325374"/>
                  </a:moveTo>
                  <a:lnTo>
                    <a:pt x="6350" y="325374"/>
                  </a:lnTo>
                  <a:lnTo>
                    <a:pt x="12700" y="325374"/>
                  </a:lnTo>
                  <a:cubicBezTo>
                    <a:pt x="12700" y="498094"/>
                    <a:pt x="152654" y="638048"/>
                    <a:pt x="325374" y="638048"/>
                  </a:cubicBezTo>
                  <a:cubicBezTo>
                    <a:pt x="328930" y="638048"/>
                    <a:pt x="331724" y="640842"/>
                    <a:pt x="331724" y="644398"/>
                  </a:cubicBezTo>
                  <a:cubicBezTo>
                    <a:pt x="331724" y="647954"/>
                    <a:pt x="328930" y="650748"/>
                    <a:pt x="325374" y="650748"/>
                  </a:cubicBezTo>
                  <a:cubicBezTo>
                    <a:pt x="321818" y="650748"/>
                    <a:pt x="319024" y="647954"/>
                    <a:pt x="319024" y="644398"/>
                  </a:cubicBezTo>
                  <a:cubicBezTo>
                    <a:pt x="319024" y="640842"/>
                    <a:pt x="321818" y="638048"/>
                    <a:pt x="325374" y="638048"/>
                  </a:cubicBezTo>
                  <a:cubicBezTo>
                    <a:pt x="498094" y="638048"/>
                    <a:pt x="638048" y="498094"/>
                    <a:pt x="638048" y="325374"/>
                  </a:cubicBezTo>
                  <a:cubicBezTo>
                    <a:pt x="638048" y="322961"/>
                    <a:pt x="639445" y="320802"/>
                    <a:pt x="641604" y="319659"/>
                  </a:cubicBezTo>
                  <a:lnTo>
                    <a:pt x="644398" y="325374"/>
                  </a:lnTo>
                  <a:lnTo>
                    <a:pt x="638048" y="325374"/>
                  </a:lnTo>
                  <a:cubicBezTo>
                    <a:pt x="638175" y="152654"/>
                    <a:pt x="498221" y="12700"/>
                    <a:pt x="325374" y="12700"/>
                  </a:cubicBezTo>
                  <a:cubicBezTo>
                    <a:pt x="323469" y="12700"/>
                    <a:pt x="321564" y="11811"/>
                    <a:pt x="320421" y="10287"/>
                  </a:cubicBezTo>
                  <a:lnTo>
                    <a:pt x="325374" y="6350"/>
                  </a:lnTo>
                  <a:lnTo>
                    <a:pt x="325374" y="12700"/>
                  </a:lnTo>
                  <a:cubicBezTo>
                    <a:pt x="152654" y="12700"/>
                    <a:pt x="12700" y="152654"/>
                    <a:pt x="12700" y="325374"/>
                  </a:cubicBezTo>
                  <a:close/>
                </a:path>
              </a:pathLst>
            </a:custGeom>
            <a:solidFill>
              <a:srgbClr val="FFFFFF"/>
            </a:solidFill>
          </p:spPr>
          <p:txBody>
            <a:bodyPr/>
            <a:lstStyle/>
            <a:p>
              <a:endParaRPr lang="en-GB"/>
            </a:p>
          </p:txBody>
        </p:sp>
      </p:grpSp>
      <p:sp>
        <p:nvSpPr>
          <p:cNvPr id="10" name="Freeform 10" descr="preencoded.png"/>
          <p:cNvSpPr/>
          <p:nvPr/>
        </p:nvSpPr>
        <p:spPr>
          <a:xfrm>
            <a:off x="1056680" y="6425505"/>
            <a:ext cx="459581" cy="459581"/>
          </a:xfrm>
          <a:custGeom>
            <a:avLst/>
            <a:gdLst/>
            <a:ahLst/>
            <a:cxnLst/>
            <a:rect l="l" t="t" r="r" b="b"/>
            <a:pathLst>
              <a:path w="459581" h="459581">
                <a:moveTo>
                  <a:pt x="0" y="0"/>
                </a:moveTo>
                <a:lnTo>
                  <a:pt x="459581" y="0"/>
                </a:lnTo>
                <a:lnTo>
                  <a:pt x="459581" y="459581"/>
                </a:lnTo>
                <a:lnTo>
                  <a:pt x="0" y="459581"/>
                </a:lnTo>
                <a:lnTo>
                  <a:pt x="0" y="0"/>
                </a:lnTo>
                <a:close/>
              </a:path>
            </a:pathLst>
          </a:custGeom>
          <a:blipFill>
            <a:blip r:embed="rId5"/>
            <a:stretch>
              <a:fillRect/>
            </a:stretch>
          </a:blipFill>
        </p:spPr>
        <p:txBody>
          <a:bodyPr/>
          <a:lstStyle/>
          <a:p>
            <a:endParaRPr lang="en-GB"/>
          </a:p>
        </p:txBody>
      </p:sp>
      <p:sp>
        <p:nvSpPr>
          <p:cNvPr id="11" name="TextBox 11"/>
          <p:cNvSpPr txBox="1"/>
          <p:nvPr/>
        </p:nvSpPr>
        <p:spPr>
          <a:xfrm>
            <a:off x="1675359" y="6326981"/>
            <a:ext cx="2575471" cy="478977"/>
          </a:xfrm>
          <a:prstGeom prst="rect">
            <a:avLst/>
          </a:prstGeom>
        </p:spPr>
        <p:txBody>
          <a:bodyPr lIns="0" tIns="0" rIns="0" bIns="0" rtlCol="0" anchor="t">
            <a:spAutoFit/>
          </a:bodyPr>
          <a:lstStyle/>
          <a:p>
            <a:pPr>
              <a:lnSpc>
                <a:spcPts val="4062"/>
              </a:lnSpc>
            </a:pPr>
            <a:r>
              <a:rPr lang="en-US" sz="2900" b="1" spc="-47" dirty="0">
                <a:solidFill>
                  <a:srgbClr val="272525"/>
                </a:solidFill>
                <a:latin typeface="Arimo Bold"/>
                <a:ea typeface="Arimo Bold"/>
                <a:cs typeface="Arimo Bold"/>
                <a:sym typeface="Arimo Bold"/>
              </a:rPr>
              <a:t>by J. Bloggs</a:t>
            </a:r>
            <a:endParaRPr lang="en-US" sz="2937" b="1" spc="-47" dirty="0">
              <a:solidFill>
                <a:srgbClr val="272525"/>
              </a:solidFill>
              <a:latin typeface="Arimo Bold"/>
              <a:ea typeface="Arimo Bold"/>
              <a:cs typeface="Arimo Bold"/>
              <a:sym typeface="Arimo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0" y="0"/>
            <a:ext cx="6858000" cy="10287000"/>
          </a:xfrm>
          <a:custGeom>
            <a:avLst/>
            <a:gdLst/>
            <a:ahLst/>
            <a:cxnLst/>
            <a:rect l="l" t="t" r="r" b="b"/>
            <a:pathLst>
              <a:path w="6858000" h="10287000">
                <a:moveTo>
                  <a:pt x="0" y="0"/>
                </a:moveTo>
                <a:lnTo>
                  <a:pt x="6858000" y="0"/>
                </a:lnTo>
                <a:lnTo>
                  <a:pt x="6858000" y="10287000"/>
                </a:lnTo>
                <a:lnTo>
                  <a:pt x="0" y="10287000"/>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7876877" y="984051"/>
            <a:ext cx="6850261" cy="903834"/>
          </a:xfrm>
          <a:prstGeom prst="rect">
            <a:avLst/>
          </a:prstGeom>
        </p:spPr>
        <p:txBody>
          <a:bodyPr lIns="0" tIns="0" rIns="0" bIns="0" rtlCol="0" anchor="t">
            <a:spAutoFit/>
          </a:bodyPr>
          <a:lstStyle/>
          <a:p>
            <a:pPr algn="l">
              <a:lnSpc>
                <a:spcPts val="6687"/>
              </a:lnSpc>
            </a:pPr>
            <a:r>
              <a:rPr lang="en-US" sz="5374" b="1" spc="-107">
                <a:solidFill>
                  <a:srgbClr val="000000"/>
                </a:solidFill>
                <a:latin typeface="Arimo Bold"/>
                <a:ea typeface="Arimo Bold"/>
                <a:cs typeface="Arimo Bold"/>
                <a:sym typeface="Arimo Bold"/>
              </a:rPr>
              <a:t>Research Timeline</a:t>
            </a:r>
          </a:p>
        </p:txBody>
      </p:sp>
      <p:grpSp>
        <p:nvGrpSpPr>
          <p:cNvPr id="7" name="Group 7"/>
          <p:cNvGrpSpPr/>
          <p:nvPr/>
        </p:nvGrpSpPr>
        <p:grpSpPr>
          <a:xfrm>
            <a:off x="8294489" y="2324546"/>
            <a:ext cx="38100" cy="6930778"/>
            <a:chOff x="0" y="0"/>
            <a:chExt cx="50800" cy="9241037"/>
          </a:xfrm>
        </p:grpSpPr>
        <p:sp>
          <p:nvSpPr>
            <p:cNvPr id="8" name="Freeform 8"/>
            <p:cNvSpPr/>
            <p:nvPr/>
          </p:nvSpPr>
          <p:spPr>
            <a:xfrm>
              <a:off x="0" y="0"/>
              <a:ext cx="50800" cy="9241028"/>
            </a:xfrm>
            <a:custGeom>
              <a:avLst/>
              <a:gdLst/>
              <a:ahLst/>
              <a:cxnLst/>
              <a:rect l="l" t="t" r="r" b="b"/>
              <a:pathLst>
                <a:path w="50800" h="9241028">
                  <a:moveTo>
                    <a:pt x="0" y="25400"/>
                  </a:moveTo>
                  <a:cubicBezTo>
                    <a:pt x="0" y="11430"/>
                    <a:pt x="11430" y="0"/>
                    <a:pt x="25400" y="0"/>
                  </a:cubicBezTo>
                  <a:cubicBezTo>
                    <a:pt x="39370" y="0"/>
                    <a:pt x="50800" y="11430"/>
                    <a:pt x="50800" y="25400"/>
                  </a:cubicBezTo>
                  <a:lnTo>
                    <a:pt x="50800" y="9215628"/>
                  </a:lnTo>
                  <a:cubicBezTo>
                    <a:pt x="50800" y="9229598"/>
                    <a:pt x="39370" y="9241028"/>
                    <a:pt x="25400" y="9241028"/>
                  </a:cubicBezTo>
                  <a:cubicBezTo>
                    <a:pt x="11430" y="9241028"/>
                    <a:pt x="0" y="9229598"/>
                    <a:pt x="0" y="9215628"/>
                  </a:cubicBezTo>
                  <a:close/>
                </a:path>
              </a:pathLst>
            </a:custGeom>
            <a:solidFill>
              <a:srgbClr val="D6BADD"/>
            </a:solidFill>
          </p:spPr>
          <p:txBody>
            <a:bodyPr/>
            <a:lstStyle/>
            <a:p>
              <a:endParaRPr lang="en-GB"/>
            </a:p>
          </p:txBody>
        </p:sp>
      </p:grpSp>
      <p:grpSp>
        <p:nvGrpSpPr>
          <p:cNvPr id="9" name="Group 9"/>
          <p:cNvGrpSpPr/>
          <p:nvPr/>
        </p:nvGrpSpPr>
        <p:grpSpPr>
          <a:xfrm>
            <a:off x="8602935" y="2960340"/>
            <a:ext cx="1018877" cy="38100"/>
            <a:chOff x="0" y="0"/>
            <a:chExt cx="1358503" cy="50800"/>
          </a:xfrm>
        </p:grpSpPr>
        <p:sp>
          <p:nvSpPr>
            <p:cNvPr id="10" name="Freeform 10"/>
            <p:cNvSpPr/>
            <p:nvPr/>
          </p:nvSpPr>
          <p:spPr>
            <a:xfrm>
              <a:off x="0" y="0"/>
              <a:ext cx="1358519" cy="50800"/>
            </a:xfrm>
            <a:custGeom>
              <a:avLst/>
              <a:gdLst/>
              <a:ahLst/>
              <a:cxnLst/>
              <a:rect l="l" t="t" r="r" b="b"/>
              <a:pathLst>
                <a:path w="1358519" h="50800">
                  <a:moveTo>
                    <a:pt x="0" y="25400"/>
                  </a:moveTo>
                  <a:cubicBezTo>
                    <a:pt x="0" y="11430"/>
                    <a:pt x="11430" y="0"/>
                    <a:pt x="25400" y="0"/>
                  </a:cubicBezTo>
                  <a:lnTo>
                    <a:pt x="1333119" y="0"/>
                  </a:lnTo>
                  <a:cubicBezTo>
                    <a:pt x="1347089" y="0"/>
                    <a:pt x="1358519" y="11430"/>
                    <a:pt x="1358519" y="25400"/>
                  </a:cubicBezTo>
                  <a:cubicBezTo>
                    <a:pt x="1358519" y="39370"/>
                    <a:pt x="1347089" y="50800"/>
                    <a:pt x="1333119" y="50800"/>
                  </a:cubicBezTo>
                  <a:lnTo>
                    <a:pt x="25400" y="50800"/>
                  </a:lnTo>
                  <a:cubicBezTo>
                    <a:pt x="11430" y="50800"/>
                    <a:pt x="0" y="39370"/>
                    <a:pt x="0" y="25400"/>
                  </a:cubicBezTo>
                  <a:close/>
                </a:path>
              </a:pathLst>
            </a:custGeom>
            <a:solidFill>
              <a:srgbClr val="D6BADD"/>
            </a:solidFill>
          </p:spPr>
          <p:txBody>
            <a:bodyPr/>
            <a:lstStyle/>
            <a:p>
              <a:endParaRPr lang="en-GB"/>
            </a:p>
          </p:txBody>
        </p:sp>
      </p:grpSp>
      <p:grpSp>
        <p:nvGrpSpPr>
          <p:cNvPr id="11" name="Group 11"/>
          <p:cNvGrpSpPr/>
          <p:nvPr/>
        </p:nvGrpSpPr>
        <p:grpSpPr>
          <a:xfrm>
            <a:off x="7981280" y="2647206"/>
            <a:ext cx="664518" cy="664517"/>
            <a:chOff x="0" y="0"/>
            <a:chExt cx="886023" cy="886023"/>
          </a:xfrm>
        </p:grpSpPr>
        <p:sp>
          <p:nvSpPr>
            <p:cNvPr id="12" name="Freeform 12"/>
            <p:cNvSpPr/>
            <p:nvPr/>
          </p:nvSpPr>
          <p:spPr>
            <a:xfrm>
              <a:off x="6350" y="6350"/>
              <a:ext cx="873379" cy="873379"/>
            </a:xfrm>
            <a:custGeom>
              <a:avLst/>
              <a:gdLst/>
              <a:ahLst/>
              <a:cxnLst/>
              <a:rect l="l" t="t" r="r" b="b"/>
              <a:pathLst>
                <a:path w="873379" h="873379">
                  <a:moveTo>
                    <a:pt x="0" y="163068"/>
                  </a:moveTo>
                  <a:cubicBezTo>
                    <a:pt x="0" y="73025"/>
                    <a:pt x="73025" y="0"/>
                    <a:pt x="163068" y="0"/>
                  </a:cubicBezTo>
                  <a:lnTo>
                    <a:pt x="710311" y="0"/>
                  </a:lnTo>
                  <a:cubicBezTo>
                    <a:pt x="800354" y="0"/>
                    <a:pt x="873379" y="73025"/>
                    <a:pt x="873379" y="163068"/>
                  </a:cubicBezTo>
                  <a:lnTo>
                    <a:pt x="873379" y="710311"/>
                  </a:lnTo>
                  <a:cubicBezTo>
                    <a:pt x="873379" y="800354"/>
                    <a:pt x="800354" y="873379"/>
                    <a:pt x="710311" y="873379"/>
                  </a:cubicBezTo>
                  <a:lnTo>
                    <a:pt x="163068" y="873379"/>
                  </a:lnTo>
                  <a:cubicBezTo>
                    <a:pt x="73025" y="873379"/>
                    <a:pt x="0" y="800354"/>
                    <a:pt x="0" y="710311"/>
                  </a:cubicBezTo>
                  <a:close/>
                </a:path>
              </a:pathLst>
            </a:custGeom>
            <a:solidFill>
              <a:srgbClr val="F0D4F7"/>
            </a:solidFill>
          </p:spPr>
          <p:txBody>
            <a:bodyPr/>
            <a:lstStyle/>
            <a:p>
              <a:endParaRPr lang="en-GB"/>
            </a:p>
          </p:txBody>
        </p:sp>
        <p:sp>
          <p:nvSpPr>
            <p:cNvPr id="13" name="Freeform 13"/>
            <p:cNvSpPr/>
            <p:nvPr/>
          </p:nvSpPr>
          <p:spPr>
            <a:xfrm>
              <a:off x="0" y="0"/>
              <a:ext cx="886079" cy="886079"/>
            </a:xfrm>
            <a:custGeom>
              <a:avLst/>
              <a:gdLst/>
              <a:ahLst/>
              <a:cxnLst/>
              <a:rect l="l" t="t" r="r" b="b"/>
              <a:pathLst>
                <a:path w="886079" h="886079">
                  <a:moveTo>
                    <a:pt x="0" y="169418"/>
                  </a:moveTo>
                  <a:cubicBezTo>
                    <a:pt x="0" y="75819"/>
                    <a:pt x="75819" y="0"/>
                    <a:pt x="169418" y="0"/>
                  </a:cubicBezTo>
                  <a:lnTo>
                    <a:pt x="716661" y="0"/>
                  </a:lnTo>
                  <a:lnTo>
                    <a:pt x="716661" y="6350"/>
                  </a:lnTo>
                  <a:lnTo>
                    <a:pt x="716661" y="0"/>
                  </a:lnTo>
                  <a:lnTo>
                    <a:pt x="716661" y="6350"/>
                  </a:lnTo>
                  <a:lnTo>
                    <a:pt x="716661" y="0"/>
                  </a:lnTo>
                  <a:cubicBezTo>
                    <a:pt x="810260" y="0"/>
                    <a:pt x="886079" y="75819"/>
                    <a:pt x="886079" y="169418"/>
                  </a:cubicBezTo>
                  <a:lnTo>
                    <a:pt x="879729" y="169418"/>
                  </a:lnTo>
                  <a:lnTo>
                    <a:pt x="886079" y="169418"/>
                  </a:lnTo>
                  <a:lnTo>
                    <a:pt x="886079" y="716661"/>
                  </a:lnTo>
                  <a:lnTo>
                    <a:pt x="879729" y="716661"/>
                  </a:lnTo>
                  <a:lnTo>
                    <a:pt x="886079" y="716661"/>
                  </a:lnTo>
                  <a:cubicBezTo>
                    <a:pt x="886079" y="810260"/>
                    <a:pt x="810260" y="886079"/>
                    <a:pt x="716661" y="886079"/>
                  </a:cubicBezTo>
                  <a:lnTo>
                    <a:pt x="716661" y="879729"/>
                  </a:lnTo>
                  <a:lnTo>
                    <a:pt x="716661" y="886079"/>
                  </a:lnTo>
                  <a:lnTo>
                    <a:pt x="169418" y="886079"/>
                  </a:lnTo>
                  <a:lnTo>
                    <a:pt x="169418" y="879729"/>
                  </a:lnTo>
                  <a:lnTo>
                    <a:pt x="169418" y="886079"/>
                  </a:lnTo>
                  <a:cubicBezTo>
                    <a:pt x="75819" y="886079"/>
                    <a:pt x="0" y="810133"/>
                    <a:pt x="0" y="716661"/>
                  </a:cubicBezTo>
                  <a:lnTo>
                    <a:pt x="0" y="169418"/>
                  </a:lnTo>
                  <a:lnTo>
                    <a:pt x="6350" y="169418"/>
                  </a:lnTo>
                  <a:lnTo>
                    <a:pt x="0" y="169418"/>
                  </a:lnTo>
                  <a:moveTo>
                    <a:pt x="12700" y="169418"/>
                  </a:moveTo>
                  <a:lnTo>
                    <a:pt x="12700" y="716661"/>
                  </a:lnTo>
                  <a:lnTo>
                    <a:pt x="6350" y="716661"/>
                  </a:lnTo>
                  <a:lnTo>
                    <a:pt x="12700" y="716661"/>
                  </a:lnTo>
                  <a:cubicBezTo>
                    <a:pt x="12700" y="803148"/>
                    <a:pt x="82804" y="873379"/>
                    <a:pt x="169418" y="873379"/>
                  </a:cubicBezTo>
                  <a:lnTo>
                    <a:pt x="716661" y="873379"/>
                  </a:lnTo>
                  <a:cubicBezTo>
                    <a:pt x="803148" y="873379"/>
                    <a:pt x="873379" y="803275"/>
                    <a:pt x="873379" y="716661"/>
                  </a:cubicBezTo>
                  <a:lnTo>
                    <a:pt x="873379" y="169418"/>
                  </a:lnTo>
                  <a:cubicBezTo>
                    <a:pt x="873379" y="82804"/>
                    <a:pt x="803148" y="12700"/>
                    <a:pt x="716661" y="12700"/>
                  </a:cubicBezTo>
                  <a:lnTo>
                    <a:pt x="169418" y="12700"/>
                  </a:lnTo>
                  <a:lnTo>
                    <a:pt x="169418" y="6350"/>
                  </a:lnTo>
                  <a:lnTo>
                    <a:pt x="169418" y="12700"/>
                  </a:lnTo>
                  <a:cubicBezTo>
                    <a:pt x="82804" y="12700"/>
                    <a:pt x="12700" y="82804"/>
                    <a:pt x="12700" y="169418"/>
                  </a:cubicBezTo>
                  <a:close/>
                </a:path>
              </a:pathLst>
            </a:custGeom>
            <a:solidFill>
              <a:srgbClr val="D6BADD"/>
            </a:solidFill>
          </p:spPr>
          <p:txBody>
            <a:bodyPr/>
            <a:lstStyle/>
            <a:p>
              <a:endParaRPr lang="en-GB"/>
            </a:p>
          </p:txBody>
        </p:sp>
      </p:grpSp>
      <p:sp>
        <p:nvSpPr>
          <p:cNvPr id="14" name="TextBox 14"/>
          <p:cNvSpPr txBox="1"/>
          <p:nvPr/>
        </p:nvSpPr>
        <p:spPr>
          <a:xfrm>
            <a:off x="8210774" y="2811959"/>
            <a:ext cx="205531" cy="372964"/>
          </a:xfrm>
          <a:prstGeom prst="rect">
            <a:avLst/>
          </a:prstGeom>
        </p:spPr>
        <p:txBody>
          <a:bodyPr lIns="0" tIns="0" rIns="0" bIns="0" rtlCol="0" anchor="t">
            <a:spAutoFit/>
          </a:bodyPr>
          <a:lstStyle/>
          <a:p>
            <a:pPr algn="ctr">
              <a:lnSpc>
                <a:spcPts val="3187"/>
              </a:lnSpc>
            </a:pPr>
            <a:r>
              <a:rPr lang="en-US" sz="3187" b="1" spc="-64">
                <a:solidFill>
                  <a:srgbClr val="272525"/>
                </a:solidFill>
                <a:latin typeface="Arimo Bold"/>
                <a:ea typeface="Arimo Bold"/>
                <a:cs typeface="Arimo Bold"/>
                <a:sym typeface="Arimo Bold"/>
              </a:rPr>
              <a:t>1</a:t>
            </a:r>
          </a:p>
        </p:txBody>
      </p:sp>
      <p:sp>
        <p:nvSpPr>
          <p:cNvPr id="15" name="TextBox 15"/>
          <p:cNvSpPr txBox="1"/>
          <p:nvPr/>
        </p:nvSpPr>
        <p:spPr>
          <a:xfrm>
            <a:off x="9914781" y="2587079"/>
            <a:ext cx="3425130" cy="456605"/>
          </a:xfrm>
          <a:prstGeom prst="rect">
            <a:avLst/>
          </a:prstGeom>
        </p:spPr>
        <p:txBody>
          <a:bodyPr lIns="0" tIns="0" rIns="0" bIns="0" rtlCol="0" anchor="t">
            <a:spAutoFit/>
          </a:bodyPr>
          <a:lstStyle/>
          <a:p>
            <a:pPr algn="l">
              <a:lnSpc>
                <a:spcPts val="3312"/>
              </a:lnSpc>
            </a:pPr>
            <a:r>
              <a:rPr lang="en-US" sz="2687" b="1" spc="-53">
                <a:solidFill>
                  <a:srgbClr val="272525"/>
                </a:solidFill>
                <a:latin typeface="Arimo Bold"/>
                <a:ea typeface="Arimo Bold"/>
                <a:cs typeface="Arimo Bold"/>
                <a:sym typeface="Arimo Bold"/>
              </a:rPr>
              <a:t>Historical Context</a:t>
            </a:r>
          </a:p>
        </p:txBody>
      </p:sp>
      <p:sp>
        <p:nvSpPr>
          <p:cNvPr id="16" name="TextBox 16"/>
          <p:cNvSpPr txBox="1"/>
          <p:nvPr/>
        </p:nvSpPr>
        <p:spPr>
          <a:xfrm>
            <a:off x="9914781" y="3132535"/>
            <a:ext cx="7354341" cy="1017091"/>
          </a:xfrm>
          <a:prstGeom prst="rect">
            <a:avLst/>
          </a:prstGeom>
        </p:spPr>
        <p:txBody>
          <a:bodyPr lIns="0" tIns="0" rIns="0" bIns="0" rtlCol="0" anchor="t">
            <a:spAutoFit/>
          </a:bodyPr>
          <a:lstStyle/>
          <a:p>
            <a:pPr algn="l">
              <a:lnSpc>
                <a:spcPts val="3624"/>
              </a:lnSpc>
            </a:pPr>
            <a:r>
              <a:rPr lang="en-US" sz="2249" spc="-46">
                <a:solidFill>
                  <a:srgbClr val="272525"/>
                </a:solidFill>
                <a:latin typeface="Source Sans Pro"/>
                <a:ea typeface="Source Sans Pro"/>
                <a:cs typeface="Source Sans Pro"/>
                <a:sym typeface="Source Sans Pro"/>
              </a:rPr>
              <a:t>Early formulations in Ancient Rome and Greece. M'Naghten Rules established in 1843.</a:t>
            </a:r>
          </a:p>
        </p:txBody>
      </p:sp>
      <p:grpSp>
        <p:nvGrpSpPr>
          <p:cNvPr id="17" name="Group 17"/>
          <p:cNvGrpSpPr/>
          <p:nvPr/>
        </p:nvGrpSpPr>
        <p:grpSpPr>
          <a:xfrm>
            <a:off x="8602935" y="5367635"/>
            <a:ext cx="1018877" cy="38100"/>
            <a:chOff x="0" y="0"/>
            <a:chExt cx="1358503" cy="50800"/>
          </a:xfrm>
        </p:grpSpPr>
        <p:sp>
          <p:nvSpPr>
            <p:cNvPr id="18" name="Freeform 18"/>
            <p:cNvSpPr/>
            <p:nvPr/>
          </p:nvSpPr>
          <p:spPr>
            <a:xfrm>
              <a:off x="0" y="0"/>
              <a:ext cx="1358519" cy="50800"/>
            </a:xfrm>
            <a:custGeom>
              <a:avLst/>
              <a:gdLst/>
              <a:ahLst/>
              <a:cxnLst/>
              <a:rect l="l" t="t" r="r" b="b"/>
              <a:pathLst>
                <a:path w="1358519" h="50800">
                  <a:moveTo>
                    <a:pt x="0" y="25400"/>
                  </a:moveTo>
                  <a:cubicBezTo>
                    <a:pt x="0" y="11430"/>
                    <a:pt x="11430" y="0"/>
                    <a:pt x="25400" y="0"/>
                  </a:cubicBezTo>
                  <a:lnTo>
                    <a:pt x="1333119" y="0"/>
                  </a:lnTo>
                  <a:cubicBezTo>
                    <a:pt x="1347089" y="0"/>
                    <a:pt x="1358519" y="11430"/>
                    <a:pt x="1358519" y="25400"/>
                  </a:cubicBezTo>
                  <a:cubicBezTo>
                    <a:pt x="1358519" y="39370"/>
                    <a:pt x="1347089" y="50800"/>
                    <a:pt x="1333119" y="50800"/>
                  </a:cubicBezTo>
                  <a:lnTo>
                    <a:pt x="25400" y="50800"/>
                  </a:lnTo>
                  <a:cubicBezTo>
                    <a:pt x="11430" y="50800"/>
                    <a:pt x="0" y="39370"/>
                    <a:pt x="0" y="25400"/>
                  </a:cubicBezTo>
                  <a:close/>
                </a:path>
              </a:pathLst>
            </a:custGeom>
            <a:solidFill>
              <a:srgbClr val="D6BADD"/>
            </a:solidFill>
          </p:spPr>
          <p:txBody>
            <a:bodyPr/>
            <a:lstStyle/>
            <a:p>
              <a:endParaRPr lang="en-GB"/>
            </a:p>
          </p:txBody>
        </p:sp>
      </p:grpSp>
      <p:grpSp>
        <p:nvGrpSpPr>
          <p:cNvPr id="19" name="Group 19"/>
          <p:cNvGrpSpPr/>
          <p:nvPr/>
        </p:nvGrpSpPr>
        <p:grpSpPr>
          <a:xfrm>
            <a:off x="7981280" y="5054501"/>
            <a:ext cx="664518" cy="664518"/>
            <a:chOff x="0" y="0"/>
            <a:chExt cx="886023" cy="886023"/>
          </a:xfrm>
        </p:grpSpPr>
        <p:sp>
          <p:nvSpPr>
            <p:cNvPr id="20" name="Freeform 20"/>
            <p:cNvSpPr/>
            <p:nvPr/>
          </p:nvSpPr>
          <p:spPr>
            <a:xfrm>
              <a:off x="6350" y="6350"/>
              <a:ext cx="873379" cy="873379"/>
            </a:xfrm>
            <a:custGeom>
              <a:avLst/>
              <a:gdLst/>
              <a:ahLst/>
              <a:cxnLst/>
              <a:rect l="l" t="t" r="r" b="b"/>
              <a:pathLst>
                <a:path w="873379" h="873379">
                  <a:moveTo>
                    <a:pt x="0" y="163068"/>
                  </a:moveTo>
                  <a:cubicBezTo>
                    <a:pt x="0" y="73025"/>
                    <a:pt x="73025" y="0"/>
                    <a:pt x="163068" y="0"/>
                  </a:cubicBezTo>
                  <a:lnTo>
                    <a:pt x="710311" y="0"/>
                  </a:lnTo>
                  <a:cubicBezTo>
                    <a:pt x="800354" y="0"/>
                    <a:pt x="873379" y="73025"/>
                    <a:pt x="873379" y="163068"/>
                  </a:cubicBezTo>
                  <a:lnTo>
                    <a:pt x="873379" y="710311"/>
                  </a:lnTo>
                  <a:cubicBezTo>
                    <a:pt x="873379" y="800354"/>
                    <a:pt x="800354" y="873379"/>
                    <a:pt x="710311" y="873379"/>
                  </a:cubicBezTo>
                  <a:lnTo>
                    <a:pt x="163068" y="873379"/>
                  </a:lnTo>
                  <a:cubicBezTo>
                    <a:pt x="73025" y="873379"/>
                    <a:pt x="0" y="800354"/>
                    <a:pt x="0" y="710311"/>
                  </a:cubicBezTo>
                  <a:close/>
                </a:path>
              </a:pathLst>
            </a:custGeom>
            <a:solidFill>
              <a:srgbClr val="F0D4F7"/>
            </a:solidFill>
          </p:spPr>
          <p:txBody>
            <a:bodyPr/>
            <a:lstStyle/>
            <a:p>
              <a:endParaRPr lang="en-GB"/>
            </a:p>
          </p:txBody>
        </p:sp>
        <p:sp>
          <p:nvSpPr>
            <p:cNvPr id="21" name="Freeform 21"/>
            <p:cNvSpPr/>
            <p:nvPr/>
          </p:nvSpPr>
          <p:spPr>
            <a:xfrm>
              <a:off x="0" y="0"/>
              <a:ext cx="886079" cy="886079"/>
            </a:xfrm>
            <a:custGeom>
              <a:avLst/>
              <a:gdLst/>
              <a:ahLst/>
              <a:cxnLst/>
              <a:rect l="l" t="t" r="r" b="b"/>
              <a:pathLst>
                <a:path w="886079" h="886079">
                  <a:moveTo>
                    <a:pt x="0" y="169418"/>
                  </a:moveTo>
                  <a:cubicBezTo>
                    <a:pt x="0" y="75819"/>
                    <a:pt x="75819" y="0"/>
                    <a:pt x="169418" y="0"/>
                  </a:cubicBezTo>
                  <a:lnTo>
                    <a:pt x="716661" y="0"/>
                  </a:lnTo>
                  <a:lnTo>
                    <a:pt x="716661" y="6350"/>
                  </a:lnTo>
                  <a:lnTo>
                    <a:pt x="716661" y="0"/>
                  </a:lnTo>
                  <a:lnTo>
                    <a:pt x="716661" y="6350"/>
                  </a:lnTo>
                  <a:lnTo>
                    <a:pt x="716661" y="0"/>
                  </a:lnTo>
                  <a:cubicBezTo>
                    <a:pt x="810260" y="0"/>
                    <a:pt x="886079" y="75819"/>
                    <a:pt x="886079" y="169418"/>
                  </a:cubicBezTo>
                  <a:lnTo>
                    <a:pt x="879729" y="169418"/>
                  </a:lnTo>
                  <a:lnTo>
                    <a:pt x="886079" y="169418"/>
                  </a:lnTo>
                  <a:lnTo>
                    <a:pt x="886079" y="716661"/>
                  </a:lnTo>
                  <a:lnTo>
                    <a:pt x="879729" y="716661"/>
                  </a:lnTo>
                  <a:lnTo>
                    <a:pt x="886079" y="716661"/>
                  </a:lnTo>
                  <a:cubicBezTo>
                    <a:pt x="886079" y="810260"/>
                    <a:pt x="810260" y="886079"/>
                    <a:pt x="716661" y="886079"/>
                  </a:cubicBezTo>
                  <a:lnTo>
                    <a:pt x="716661" y="879729"/>
                  </a:lnTo>
                  <a:lnTo>
                    <a:pt x="716661" y="886079"/>
                  </a:lnTo>
                  <a:lnTo>
                    <a:pt x="169418" y="886079"/>
                  </a:lnTo>
                  <a:lnTo>
                    <a:pt x="169418" y="879729"/>
                  </a:lnTo>
                  <a:lnTo>
                    <a:pt x="169418" y="886079"/>
                  </a:lnTo>
                  <a:cubicBezTo>
                    <a:pt x="75819" y="886079"/>
                    <a:pt x="0" y="810133"/>
                    <a:pt x="0" y="716661"/>
                  </a:cubicBezTo>
                  <a:lnTo>
                    <a:pt x="0" y="169418"/>
                  </a:lnTo>
                  <a:lnTo>
                    <a:pt x="6350" y="169418"/>
                  </a:lnTo>
                  <a:lnTo>
                    <a:pt x="0" y="169418"/>
                  </a:lnTo>
                  <a:moveTo>
                    <a:pt x="12700" y="169418"/>
                  </a:moveTo>
                  <a:lnTo>
                    <a:pt x="12700" y="716661"/>
                  </a:lnTo>
                  <a:lnTo>
                    <a:pt x="6350" y="716661"/>
                  </a:lnTo>
                  <a:lnTo>
                    <a:pt x="12700" y="716661"/>
                  </a:lnTo>
                  <a:cubicBezTo>
                    <a:pt x="12700" y="803148"/>
                    <a:pt x="82804" y="873379"/>
                    <a:pt x="169418" y="873379"/>
                  </a:cubicBezTo>
                  <a:lnTo>
                    <a:pt x="716661" y="873379"/>
                  </a:lnTo>
                  <a:cubicBezTo>
                    <a:pt x="803148" y="873379"/>
                    <a:pt x="873379" y="803275"/>
                    <a:pt x="873379" y="716661"/>
                  </a:cubicBezTo>
                  <a:lnTo>
                    <a:pt x="873379" y="169418"/>
                  </a:lnTo>
                  <a:cubicBezTo>
                    <a:pt x="873379" y="82804"/>
                    <a:pt x="803148" y="12700"/>
                    <a:pt x="716661" y="12700"/>
                  </a:cubicBezTo>
                  <a:lnTo>
                    <a:pt x="169418" y="12700"/>
                  </a:lnTo>
                  <a:lnTo>
                    <a:pt x="169418" y="6350"/>
                  </a:lnTo>
                  <a:lnTo>
                    <a:pt x="169418" y="12700"/>
                  </a:lnTo>
                  <a:cubicBezTo>
                    <a:pt x="82804" y="12700"/>
                    <a:pt x="12700" y="82804"/>
                    <a:pt x="12700" y="169418"/>
                  </a:cubicBezTo>
                  <a:close/>
                </a:path>
              </a:pathLst>
            </a:custGeom>
            <a:solidFill>
              <a:srgbClr val="D6BADD"/>
            </a:solidFill>
          </p:spPr>
          <p:txBody>
            <a:bodyPr/>
            <a:lstStyle/>
            <a:p>
              <a:endParaRPr lang="en-GB"/>
            </a:p>
          </p:txBody>
        </p:sp>
      </p:grpSp>
      <p:sp>
        <p:nvSpPr>
          <p:cNvPr id="22" name="TextBox 22"/>
          <p:cNvSpPr txBox="1"/>
          <p:nvPr/>
        </p:nvSpPr>
        <p:spPr>
          <a:xfrm>
            <a:off x="8210774" y="5219254"/>
            <a:ext cx="205531" cy="372964"/>
          </a:xfrm>
          <a:prstGeom prst="rect">
            <a:avLst/>
          </a:prstGeom>
        </p:spPr>
        <p:txBody>
          <a:bodyPr lIns="0" tIns="0" rIns="0" bIns="0" rtlCol="0" anchor="t">
            <a:spAutoFit/>
          </a:bodyPr>
          <a:lstStyle/>
          <a:p>
            <a:pPr algn="ctr">
              <a:lnSpc>
                <a:spcPts val="3187"/>
              </a:lnSpc>
            </a:pPr>
            <a:r>
              <a:rPr lang="en-US" sz="3187" b="1" spc="-64">
                <a:solidFill>
                  <a:srgbClr val="272525"/>
                </a:solidFill>
                <a:latin typeface="Arimo Bold"/>
                <a:ea typeface="Arimo Bold"/>
                <a:cs typeface="Arimo Bold"/>
                <a:sym typeface="Arimo Bold"/>
              </a:rPr>
              <a:t>2</a:t>
            </a:r>
          </a:p>
        </p:txBody>
      </p:sp>
      <p:sp>
        <p:nvSpPr>
          <p:cNvPr id="23" name="TextBox 23"/>
          <p:cNvSpPr txBox="1"/>
          <p:nvPr/>
        </p:nvSpPr>
        <p:spPr>
          <a:xfrm>
            <a:off x="9914781" y="4994374"/>
            <a:ext cx="3425130" cy="456605"/>
          </a:xfrm>
          <a:prstGeom prst="rect">
            <a:avLst/>
          </a:prstGeom>
        </p:spPr>
        <p:txBody>
          <a:bodyPr lIns="0" tIns="0" rIns="0" bIns="0" rtlCol="0" anchor="t">
            <a:spAutoFit/>
          </a:bodyPr>
          <a:lstStyle/>
          <a:p>
            <a:pPr algn="l">
              <a:lnSpc>
                <a:spcPts val="3312"/>
              </a:lnSpc>
            </a:pPr>
            <a:r>
              <a:rPr lang="en-US" sz="2687" b="1" spc="-53">
                <a:solidFill>
                  <a:srgbClr val="272525"/>
                </a:solidFill>
                <a:latin typeface="Arimo Bold"/>
                <a:ea typeface="Arimo Bold"/>
                <a:cs typeface="Arimo Bold"/>
                <a:sym typeface="Arimo Bold"/>
              </a:rPr>
              <a:t>Modern Developments</a:t>
            </a:r>
          </a:p>
        </p:txBody>
      </p:sp>
      <p:sp>
        <p:nvSpPr>
          <p:cNvPr id="24" name="TextBox 24"/>
          <p:cNvSpPr txBox="1"/>
          <p:nvPr/>
        </p:nvSpPr>
        <p:spPr>
          <a:xfrm>
            <a:off x="9914781" y="5889203"/>
            <a:ext cx="7354341" cy="1017091"/>
          </a:xfrm>
          <a:prstGeom prst="rect">
            <a:avLst/>
          </a:prstGeom>
        </p:spPr>
        <p:txBody>
          <a:bodyPr lIns="0" tIns="0" rIns="0" bIns="0" rtlCol="0" anchor="t">
            <a:spAutoFit/>
          </a:bodyPr>
          <a:lstStyle/>
          <a:p>
            <a:pPr algn="l">
              <a:lnSpc>
                <a:spcPts val="3624"/>
              </a:lnSpc>
            </a:pPr>
            <a:r>
              <a:rPr lang="en-US" sz="2249" spc="-46">
                <a:solidFill>
                  <a:srgbClr val="272525"/>
                </a:solidFill>
                <a:latin typeface="Source Sans Pro"/>
                <a:ea typeface="Source Sans Pro"/>
                <a:cs typeface="Source Sans Pro"/>
                <a:sym typeface="Source Sans Pro"/>
              </a:rPr>
              <a:t>Law Commission Reports in 2013 highlighted need for reform. Recent cases like R v Quick (1973) and R v Hennessy (1989).</a:t>
            </a:r>
          </a:p>
        </p:txBody>
      </p:sp>
      <p:grpSp>
        <p:nvGrpSpPr>
          <p:cNvPr id="25" name="Group 25"/>
          <p:cNvGrpSpPr/>
          <p:nvPr/>
        </p:nvGrpSpPr>
        <p:grpSpPr>
          <a:xfrm>
            <a:off x="8602935" y="7774930"/>
            <a:ext cx="1018877" cy="38100"/>
            <a:chOff x="0" y="0"/>
            <a:chExt cx="1358503" cy="50800"/>
          </a:xfrm>
        </p:grpSpPr>
        <p:sp>
          <p:nvSpPr>
            <p:cNvPr id="26" name="Freeform 26"/>
            <p:cNvSpPr/>
            <p:nvPr/>
          </p:nvSpPr>
          <p:spPr>
            <a:xfrm>
              <a:off x="0" y="0"/>
              <a:ext cx="1358519" cy="50800"/>
            </a:xfrm>
            <a:custGeom>
              <a:avLst/>
              <a:gdLst/>
              <a:ahLst/>
              <a:cxnLst/>
              <a:rect l="l" t="t" r="r" b="b"/>
              <a:pathLst>
                <a:path w="1358519" h="50800">
                  <a:moveTo>
                    <a:pt x="0" y="25400"/>
                  </a:moveTo>
                  <a:cubicBezTo>
                    <a:pt x="0" y="11430"/>
                    <a:pt x="11430" y="0"/>
                    <a:pt x="25400" y="0"/>
                  </a:cubicBezTo>
                  <a:lnTo>
                    <a:pt x="1333119" y="0"/>
                  </a:lnTo>
                  <a:cubicBezTo>
                    <a:pt x="1347089" y="0"/>
                    <a:pt x="1358519" y="11430"/>
                    <a:pt x="1358519" y="25400"/>
                  </a:cubicBezTo>
                  <a:cubicBezTo>
                    <a:pt x="1358519" y="39370"/>
                    <a:pt x="1347089" y="50800"/>
                    <a:pt x="1333119" y="50800"/>
                  </a:cubicBezTo>
                  <a:lnTo>
                    <a:pt x="25400" y="50800"/>
                  </a:lnTo>
                  <a:cubicBezTo>
                    <a:pt x="11430" y="50800"/>
                    <a:pt x="0" y="39370"/>
                    <a:pt x="0" y="25400"/>
                  </a:cubicBezTo>
                  <a:close/>
                </a:path>
              </a:pathLst>
            </a:custGeom>
            <a:solidFill>
              <a:srgbClr val="D6BADD"/>
            </a:solidFill>
          </p:spPr>
          <p:txBody>
            <a:bodyPr/>
            <a:lstStyle/>
            <a:p>
              <a:endParaRPr lang="en-GB"/>
            </a:p>
          </p:txBody>
        </p:sp>
      </p:grpSp>
      <p:grpSp>
        <p:nvGrpSpPr>
          <p:cNvPr id="27" name="Group 27"/>
          <p:cNvGrpSpPr/>
          <p:nvPr/>
        </p:nvGrpSpPr>
        <p:grpSpPr>
          <a:xfrm>
            <a:off x="7981280" y="7461796"/>
            <a:ext cx="664518" cy="664518"/>
            <a:chOff x="0" y="0"/>
            <a:chExt cx="886023" cy="886023"/>
          </a:xfrm>
        </p:grpSpPr>
        <p:sp>
          <p:nvSpPr>
            <p:cNvPr id="28" name="Freeform 28"/>
            <p:cNvSpPr/>
            <p:nvPr/>
          </p:nvSpPr>
          <p:spPr>
            <a:xfrm>
              <a:off x="6350" y="6350"/>
              <a:ext cx="873379" cy="873379"/>
            </a:xfrm>
            <a:custGeom>
              <a:avLst/>
              <a:gdLst/>
              <a:ahLst/>
              <a:cxnLst/>
              <a:rect l="l" t="t" r="r" b="b"/>
              <a:pathLst>
                <a:path w="873379" h="873379">
                  <a:moveTo>
                    <a:pt x="0" y="163068"/>
                  </a:moveTo>
                  <a:cubicBezTo>
                    <a:pt x="0" y="73025"/>
                    <a:pt x="73025" y="0"/>
                    <a:pt x="163068" y="0"/>
                  </a:cubicBezTo>
                  <a:lnTo>
                    <a:pt x="710311" y="0"/>
                  </a:lnTo>
                  <a:cubicBezTo>
                    <a:pt x="800354" y="0"/>
                    <a:pt x="873379" y="73025"/>
                    <a:pt x="873379" y="163068"/>
                  </a:cubicBezTo>
                  <a:lnTo>
                    <a:pt x="873379" y="710311"/>
                  </a:lnTo>
                  <a:cubicBezTo>
                    <a:pt x="873379" y="800354"/>
                    <a:pt x="800354" y="873379"/>
                    <a:pt x="710311" y="873379"/>
                  </a:cubicBezTo>
                  <a:lnTo>
                    <a:pt x="163068" y="873379"/>
                  </a:lnTo>
                  <a:cubicBezTo>
                    <a:pt x="73025" y="873379"/>
                    <a:pt x="0" y="800354"/>
                    <a:pt x="0" y="710311"/>
                  </a:cubicBezTo>
                  <a:close/>
                </a:path>
              </a:pathLst>
            </a:custGeom>
            <a:solidFill>
              <a:srgbClr val="F0D4F7"/>
            </a:solidFill>
          </p:spPr>
          <p:txBody>
            <a:bodyPr/>
            <a:lstStyle/>
            <a:p>
              <a:endParaRPr lang="en-GB"/>
            </a:p>
          </p:txBody>
        </p:sp>
        <p:sp>
          <p:nvSpPr>
            <p:cNvPr id="29" name="Freeform 29"/>
            <p:cNvSpPr/>
            <p:nvPr/>
          </p:nvSpPr>
          <p:spPr>
            <a:xfrm>
              <a:off x="0" y="0"/>
              <a:ext cx="886079" cy="886079"/>
            </a:xfrm>
            <a:custGeom>
              <a:avLst/>
              <a:gdLst/>
              <a:ahLst/>
              <a:cxnLst/>
              <a:rect l="l" t="t" r="r" b="b"/>
              <a:pathLst>
                <a:path w="886079" h="886079">
                  <a:moveTo>
                    <a:pt x="0" y="169418"/>
                  </a:moveTo>
                  <a:cubicBezTo>
                    <a:pt x="0" y="75819"/>
                    <a:pt x="75819" y="0"/>
                    <a:pt x="169418" y="0"/>
                  </a:cubicBezTo>
                  <a:lnTo>
                    <a:pt x="716661" y="0"/>
                  </a:lnTo>
                  <a:lnTo>
                    <a:pt x="716661" y="6350"/>
                  </a:lnTo>
                  <a:lnTo>
                    <a:pt x="716661" y="0"/>
                  </a:lnTo>
                  <a:lnTo>
                    <a:pt x="716661" y="6350"/>
                  </a:lnTo>
                  <a:lnTo>
                    <a:pt x="716661" y="0"/>
                  </a:lnTo>
                  <a:cubicBezTo>
                    <a:pt x="810260" y="0"/>
                    <a:pt x="886079" y="75819"/>
                    <a:pt x="886079" y="169418"/>
                  </a:cubicBezTo>
                  <a:lnTo>
                    <a:pt x="879729" y="169418"/>
                  </a:lnTo>
                  <a:lnTo>
                    <a:pt x="886079" y="169418"/>
                  </a:lnTo>
                  <a:lnTo>
                    <a:pt x="886079" y="716661"/>
                  </a:lnTo>
                  <a:lnTo>
                    <a:pt x="879729" y="716661"/>
                  </a:lnTo>
                  <a:lnTo>
                    <a:pt x="886079" y="716661"/>
                  </a:lnTo>
                  <a:cubicBezTo>
                    <a:pt x="886079" y="810260"/>
                    <a:pt x="810260" y="886079"/>
                    <a:pt x="716661" y="886079"/>
                  </a:cubicBezTo>
                  <a:lnTo>
                    <a:pt x="716661" y="879729"/>
                  </a:lnTo>
                  <a:lnTo>
                    <a:pt x="716661" y="886079"/>
                  </a:lnTo>
                  <a:lnTo>
                    <a:pt x="169418" y="886079"/>
                  </a:lnTo>
                  <a:lnTo>
                    <a:pt x="169418" y="879729"/>
                  </a:lnTo>
                  <a:lnTo>
                    <a:pt x="169418" y="886079"/>
                  </a:lnTo>
                  <a:cubicBezTo>
                    <a:pt x="75819" y="886079"/>
                    <a:pt x="0" y="810133"/>
                    <a:pt x="0" y="716661"/>
                  </a:cubicBezTo>
                  <a:lnTo>
                    <a:pt x="0" y="169418"/>
                  </a:lnTo>
                  <a:lnTo>
                    <a:pt x="6350" y="169418"/>
                  </a:lnTo>
                  <a:lnTo>
                    <a:pt x="0" y="169418"/>
                  </a:lnTo>
                  <a:moveTo>
                    <a:pt x="12700" y="169418"/>
                  </a:moveTo>
                  <a:lnTo>
                    <a:pt x="12700" y="716661"/>
                  </a:lnTo>
                  <a:lnTo>
                    <a:pt x="6350" y="716661"/>
                  </a:lnTo>
                  <a:lnTo>
                    <a:pt x="12700" y="716661"/>
                  </a:lnTo>
                  <a:cubicBezTo>
                    <a:pt x="12700" y="803148"/>
                    <a:pt x="82804" y="873379"/>
                    <a:pt x="169418" y="873379"/>
                  </a:cubicBezTo>
                  <a:lnTo>
                    <a:pt x="716661" y="873379"/>
                  </a:lnTo>
                  <a:cubicBezTo>
                    <a:pt x="803148" y="873379"/>
                    <a:pt x="873379" y="803275"/>
                    <a:pt x="873379" y="716661"/>
                  </a:cubicBezTo>
                  <a:lnTo>
                    <a:pt x="873379" y="169418"/>
                  </a:lnTo>
                  <a:cubicBezTo>
                    <a:pt x="873379" y="82804"/>
                    <a:pt x="803148" y="12700"/>
                    <a:pt x="716661" y="12700"/>
                  </a:cubicBezTo>
                  <a:lnTo>
                    <a:pt x="169418" y="12700"/>
                  </a:lnTo>
                  <a:lnTo>
                    <a:pt x="169418" y="6350"/>
                  </a:lnTo>
                  <a:lnTo>
                    <a:pt x="169418" y="12700"/>
                  </a:lnTo>
                  <a:cubicBezTo>
                    <a:pt x="82804" y="12700"/>
                    <a:pt x="12700" y="82804"/>
                    <a:pt x="12700" y="169418"/>
                  </a:cubicBezTo>
                  <a:close/>
                </a:path>
              </a:pathLst>
            </a:custGeom>
            <a:solidFill>
              <a:srgbClr val="D6BADD"/>
            </a:solidFill>
          </p:spPr>
          <p:txBody>
            <a:bodyPr/>
            <a:lstStyle/>
            <a:p>
              <a:endParaRPr lang="en-GB"/>
            </a:p>
          </p:txBody>
        </p:sp>
      </p:grpSp>
      <p:sp>
        <p:nvSpPr>
          <p:cNvPr id="30" name="TextBox 30"/>
          <p:cNvSpPr txBox="1"/>
          <p:nvPr/>
        </p:nvSpPr>
        <p:spPr>
          <a:xfrm>
            <a:off x="8210774" y="7626549"/>
            <a:ext cx="205531" cy="372964"/>
          </a:xfrm>
          <a:prstGeom prst="rect">
            <a:avLst/>
          </a:prstGeom>
        </p:spPr>
        <p:txBody>
          <a:bodyPr lIns="0" tIns="0" rIns="0" bIns="0" rtlCol="0" anchor="t">
            <a:spAutoFit/>
          </a:bodyPr>
          <a:lstStyle/>
          <a:p>
            <a:pPr algn="ctr">
              <a:lnSpc>
                <a:spcPts val="3187"/>
              </a:lnSpc>
            </a:pPr>
            <a:r>
              <a:rPr lang="en-US" sz="3187" b="1" spc="-64">
                <a:solidFill>
                  <a:srgbClr val="272525"/>
                </a:solidFill>
                <a:latin typeface="Arimo Bold"/>
                <a:ea typeface="Arimo Bold"/>
                <a:cs typeface="Arimo Bold"/>
                <a:sym typeface="Arimo Bold"/>
              </a:rPr>
              <a:t>3</a:t>
            </a:r>
          </a:p>
        </p:txBody>
      </p:sp>
      <p:sp>
        <p:nvSpPr>
          <p:cNvPr id="31" name="TextBox 31"/>
          <p:cNvSpPr txBox="1"/>
          <p:nvPr/>
        </p:nvSpPr>
        <p:spPr>
          <a:xfrm>
            <a:off x="9914781" y="7401669"/>
            <a:ext cx="3425130" cy="456605"/>
          </a:xfrm>
          <a:prstGeom prst="rect">
            <a:avLst/>
          </a:prstGeom>
        </p:spPr>
        <p:txBody>
          <a:bodyPr lIns="0" tIns="0" rIns="0" bIns="0" rtlCol="0" anchor="t">
            <a:spAutoFit/>
          </a:bodyPr>
          <a:lstStyle/>
          <a:p>
            <a:pPr algn="l">
              <a:lnSpc>
                <a:spcPts val="3312"/>
              </a:lnSpc>
            </a:pPr>
            <a:r>
              <a:rPr lang="en-US" sz="2687" b="1" spc="-53">
                <a:solidFill>
                  <a:srgbClr val="272525"/>
                </a:solidFill>
                <a:latin typeface="Arimo Bold"/>
                <a:ea typeface="Arimo Bold"/>
                <a:cs typeface="Arimo Bold"/>
                <a:sym typeface="Arimo Bold"/>
              </a:rPr>
              <a:t>Future Directions</a:t>
            </a:r>
          </a:p>
        </p:txBody>
      </p:sp>
      <p:sp>
        <p:nvSpPr>
          <p:cNvPr id="32" name="TextBox 32"/>
          <p:cNvSpPr txBox="1"/>
          <p:nvPr/>
        </p:nvSpPr>
        <p:spPr>
          <a:xfrm>
            <a:off x="9914781" y="7947124"/>
            <a:ext cx="7354341" cy="1017091"/>
          </a:xfrm>
          <a:prstGeom prst="rect">
            <a:avLst/>
          </a:prstGeom>
        </p:spPr>
        <p:txBody>
          <a:bodyPr lIns="0" tIns="0" rIns="0" bIns="0" rtlCol="0" anchor="t">
            <a:spAutoFit/>
          </a:bodyPr>
          <a:lstStyle/>
          <a:p>
            <a:pPr algn="l">
              <a:lnSpc>
                <a:spcPts val="3624"/>
              </a:lnSpc>
            </a:pPr>
            <a:r>
              <a:rPr lang="en-US" sz="2249" spc="-46">
                <a:solidFill>
                  <a:srgbClr val="272525"/>
                </a:solidFill>
                <a:latin typeface="Source Sans Pro"/>
                <a:ea typeface="Source Sans Pro"/>
                <a:cs typeface="Source Sans Pro"/>
                <a:sym typeface="Source Sans Pro"/>
              </a:rPr>
              <a:t>Proposed reforms include updating legal definitions and educational programs.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dirty="0"/>
            </a:p>
          </p:txBody>
        </p:sp>
      </p:grpSp>
      <p:sp>
        <p:nvSpPr>
          <p:cNvPr id="5" name="Freeform 5" descr="preencoded.png"/>
          <p:cNvSpPr/>
          <p:nvPr/>
        </p:nvSpPr>
        <p:spPr>
          <a:xfrm>
            <a:off x="0" y="0"/>
            <a:ext cx="18288000" cy="3740200"/>
          </a:xfrm>
          <a:custGeom>
            <a:avLst/>
            <a:gdLst/>
            <a:ahLst/>
            <a:cxnLst/>
            <a:rect l="l" t="t" r="r" b="b"/>
            <a:pathLst>
              <a:path w="18288000" h="3740200">
                <a:moveTo>
                  <a:pt x="0" y="0"/>
                </a:moveTo>
                <a:lnTo>
                  <a:pt x="18288000" y="0"/>
                </a:lnTo>
                <a:lnTo>
                  <a:pt x="18288000" y="3740200"/>
                </a:lnTo>
                <a:lnTo>
                  <a:pt x="0" y="3740200"/>
                </a:lnTo>
                <a:lnTo>
                  <a:pt x="0" y="0"/>
                </a:lnTo>
                <a:close/>
              </a:path>
            </a:pathLst>
          </a:custGeom>
          <a:blipFill>
            <a:blip r:embed="rId4"/>
            <a:stretch>
              <a:fillRect t="-41" b="-41"/>
            </a:stretch>
          </a:blipFill>
        </p:spPr>
        <p:txBody>
          <a:bodyPr/>
          <a:lstStyle/>
          <a:p>
            <a:endParaRPr lang="en-GB"/>
          </a:p>
        </p:txBody>
      </p:sp>
      <p:sp>
        <p:nvSpPr>
          <p:cNvPr id="6" name="TextBox 6"/>
          <p:cNvSpPr txBox="1"/>
          <p:nvPr/>
        </p:nvSpPr>
        <p:spPr>
          <a:xfrm>
            <a:off x="1047155" y="4716066"/>
            <a:ext cx="7040612" cy="937171"/>
          </a:xfrm>
          <a:prstGeom prst="rect">
            <a:avLst/>
          </a:prstGeom>
        </p:spPr>
        <p:txBody>
          <a:bodyPr lIns="0" tIns="0" rIns="0" bIns="0" rtlCol="0" anchor="t">
            <a:spAutoFit/>
          </a:bodyPr>
          <a:lstStyle/>
          <a:p>
            <a:pPr algn="l">
              <a:lnSpc>
                <a:spcPts val="6875"/>
              </a:lnSpc>
            </a:pPr>
            <a:r>
              <a:rPr lang="en-US" sz="5500" b="1" spc="-111">
                <a:solidFill>
                  <a:srgbClr val="000000"/>
                </a:solidFill>
                <a:latin typeface="Arimo Bold"/>
                <a:ea typeface="Arimo Bold"/>
                <a:cs typeface="Arimo Bold"/>
                <a:sym typeface="Arimo Bold"/>
              </a:rPr>
              <a:t>What is Insanity?</a:t>
            </a:r>
          </a:p>
        </p:txBody>
      </p:sp>
      <p:grpSp>
        <p:nvGrpSpPr>
          <p:cNvPr id="7" name="Group 7"/>
          <p:cNvGrpSpPr/>
          <p:nvPr/>
        </p:nvGrpSpPr>
        <p:grpSpPr>
          <a:xfrm>
            <a:off x="1042392" y="6097191"/>
            <a:ext cx="5207942" cy="3161407"/>
            <a:chOff x="0" y="0"/>
            <a:chExt cx="6943923" cy="4215210"/>
          </a:xfrm>
        </p:grpSpPr>
        <p:sp>
          <p:nvSpPr>
            <p:cNvPr id="8" name="Freeform 8"/>
            <p:cNvSpPr/>
            <p:nvPr/>
          </p:nvSpPr>
          <p:spPr>
            <a:xfrm>
              <a:off x="6350" y="6350"/>
              <a:ext cx="6931279" cy="4202557"/>
            </a:xfrm>
            <a:custGeom>
              <a:avLst/>
              <a:gdLst/>
              <a:ahLst/>
              <a:cxnLst/>
              <a:rect l="l" t="t" r="r" b="b"/>
              <a:pathLst>
                <a:path w="6931279" h="4202557">
                  <a:moveTo>
                    <a:pt x="0" y="167513"/>
                  </a:moveTo>
                  <a:cubicBezTo>
                    <a:pt x="0" y="75057"/>
                    <a:pt x="75057" y="0"/>
                    <a:pt x="167767" y="0"/>
                  </a:cubicBezTo>
                  <a:lnTo>
                    <a:pt x="6763512" y="0"/>
                  </a:lnTo>
                  <a:cubicBezTo>
                    <a:pt x="6856222" y="0"/>
                    <a:pt x="6931279" y="75057"/>
                    <a:pt x="6931279" y="167513"/>
                  </a:cubicBezTo>
                  <a:lnTo>
                    <a:pt x="6931279" y="4034917"/>
                  </a:lnTo>
                  <a:cubicBezTo>
                    <a:pt x="6931279" y="4127500"/>
                    <a:pt x="6856222" y="4202430"/>
                    <a:pt x="6763512" y="4202430"/>
                  </a:cubicBezTo>
                  <a:lnTo>
                    <a:pt x="167767" y="4202430"/>
                  </a:lnTo>
                  <a:cubicBezTo>
                    <a:pt x="75057" y="4202557"/>
                    <a:pt x="0" y="4127500"/>
                    <a:pt x="0" y="4034917"/>
                  </a:cubicBezTo>
                  <a:close/>
                </a:path>
              </a:pathLst>
            </a:custGeom>
            <a:solidFill>
              <a:srgbClr val="F0D4F7"/>
            </a:solidFill>
          </p:spPr>
          <p:txBody>
            <a:bodyPr/>
            <a:lstStyle/>
            <a:p>
              <a:endParaRPr lang="en-GB"/>
            </a:p>
          </p:txBody>
        </p:sp>
        <p:sp>
          <p:nvSpPr>
            <p:cNvPr id="9" name="Freeform 9"/>
            <p:cNvSpPr/>
            <p:nvPr/>
          </p:nvSpPr>
          <p:spPr>
            <a:xfrm>
              <a:off x="0" y="0"/>
              <a:ext cx="6943979" cy="4215257"/>
            </a:xfrm>
            <a:custGeom>
              <a:avLst/>
              <a:gdLst/>
              <a:ahLst/>
              <a:cxnLst/>
              <a:rect l="l" t="t" r="r" b="b"/>
              <a:pathLst>
                <a:path w="6943979" h="4215257">
                  <a:moveTo>
                    <a:pt x="0" y="173863"/>
                  </a:moveTo>
                  <a:cubicBezTo>
                    <a:pt x="0" y="77851"/>
                    <a:pt x="77978" y="0"/>
                    <a:pt x="174117" y="0"/>
                  </a:cubicBezTo>
                  <a:lnTo>
                    <a:pt x="6769862" y="0"/>
                  </a:lnTo>
                  <a:lnTo>
                    <a:pt x="6769862" y="6350"/>
                  </a:lnTo>
                  <a:lnTo>
                    <a:pt x="6769862" y="0"/>
                  </a:lnTo>
                  <a:cubicBezTo>
                    <a:pt x="6866001" y="0"/>
                    <a:pt x="6943979" y="77851"/>
                    <a:pt x="6943979" y="173863"/>
                  </a:cubicBezTo>
                  <a:lnTo>
                    <a:pt x="6937629" y="173863"/>
                  </a:lnTo>
                  <a:lnTo>
                    <a:pt x="6943979" y="173863"/>
                  </a:lnTo>
                  <a:lnTo>
                    <a:pt x="6943979" y="4041267"/>
                  </a:lnTo>
                  <a:lnTo>
                    <a:pt x="6937629" y="4041267"/>
                  </a:lnTo>
                  <a:lnTo>
                    <a:pt x="6943979" y="4041267"/>
                  </a:lnTo>
                  <a:cubicBezTo>
                    <a:pt x="6943979" y="4137279"/>
                    <a:pt x="6866001" y="4215130"/>
                    <a:pt x="6769862" y="4215130"/>
                  </a:cubicBezTo>
                  <a:lnTo>
                    <a:pt x="6769862" y="4208780"/>
                  </a:lnTo>
                  <a:lnTo>
                    <a:pt x="6769862" y="4215130"/>
                  </a:lnTo>
                  <a:lnTo>
                    <a:pt x="174117" y="4215130"/>
                  </a:lnTo>
                  <a:lnTo>
                    <a:pt x="174117" y="4208780"/>
                  </a:lnTo>
                  <a:lnTo>
                    <a:pt x="174117" y="4215130"/>
                  </a:lnTo>
                  <a:cubicBezTo>
                    <a:pt x="77978" y="4215257"/>
                    <a:pt x="0" y="4137406"/>
                    <a:pt x="0" y="4041267"/>
                  </a:cubicBezTo>
                  <a:lnTo>
                    <a:pt x="0" y="173863"/>
                  </a:lnTo>
                  <a:lnTo>
                    <a:pt x="6350" y="173863"/>
                  </a:lnTo>
                  <a:lnTo>
                    <a:pt x="0" y="173863"/>
                  </a:lnTo>
                  <a:moveTo>
                    <a:pt x="12700" y="173863"/>
                  </a:moveTo>
                  <a:lnTo>
                    <a:pt x="12700" y="4041267"/>
                  </a:lnTo>
                  <a:lnTo>
                    <a:pt x="6350" y="4041267"/>
                  </a:lnTo>
                  <a:lnTo>
                    <a:pt x="12700" y="4041267"/>
                  </a:lnTo>
                  <a:cubicBezTo>
                    <a:pt x="12700" y="4130294"/>
                    <a:pt x="84963" y="4202430"/>
                    <a:pt x="174117" y="4202430"/>
                  </a:cubicBezTo>
                  <a:lnTo>
                    <a:pt x="6769862" y="4202430"/>
                  </a:lnTo>
                  <a:cubicBezTo>
                    <a:pt x="6859016" y="4202430"/>
                    <a:pt x="6931279" y="4130294"/>
                    <a:pt x="6931279" y="4041267"/>
                  </a:cubicBezTo>
                  <a:lnTo>
                    <a:pt x="6931279" y="173863"/>
                  </a:lnTo>
                  <a:cubicBezTo>
                    <a:pt x="6931279" y="84836"/>
                    <a:pt x="6859016" y="12700"/>
                    <a:pt x="6769862" y="12700"/>
                  </a:cubicBezTo>
                  <a:lnTo>
                    <a:pt x="174117" y="12700"/>
                  </a:lnTo>
                  <a:lnTo>
                    <a:pt x="174117" y="6350"/>
                  </a:lnTo>
                  <a:lnTo>
                    <a:pt x="174117" y="12700"/>
                  </a:lnTo>
                  <a:cubicBezTo>
                    <a:pt x="84963" y="12700"/>
                    <a:pt x="12700" y="84836"/>
                    <a:pt x="12700" y="173863"/>
                  </a:cubicBezTo>
                  <a:close/>
                </a:path>
              </a:pathLst>
            </a:custGeom>
            <a:solidFill>
              <a:srgbClr val="D6BADD"/>
            </a:solidFill>
          </p:spPr>
          <p:txBody>
            <a:bodyPr/>
            <a:lstStyle/>
            <a:p>
              <a:endParaRPr lang="en-GB"/>
            </a:p>
          </p:txBody>
        </p:sp>
      </p:grpSp>
      <p:sp>
        <p:nvSpPr>
          <p:cNvPr id="10" name="TextBox 10"/>
          <p:cNvSpPr txBox="1"/>
          <p:nvPr/>
        </p:nvSpPr>
        <p:spPr>
          <a:xfrm>
            <a:off x="1355824" y="6372522"/>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Definition</a:t>
            </a:r>
          </a:p>
        </p:txBody>
      </p:sp>
      <p:sp>
        <p:nvSpPr>
          <p:cNvPr id="11" name="TextBox 11"/>
          <p:cNvSpPr txBox="1"/>
          <p:nvPr/>
        </p:nvSpPr>
        <p:spPr>
          <a:xfrm>
            <a:off x="1355824" y="6934795"/>
            <a:ext cx="4581079" cy="201037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Insanity refers to a mental disorder impairing the defendant's ability to understand their actions or distinguish right from wrong.</a:t>
            </a:r>
          </a:p>
        </p:txBody>
      </p:sp>
      <p:grpSp>
        <p:nvGrpSpPr>
          <p:cNvPr id="12" name="Group 12"/>
          <p:cNvGrpSpPr/>
          <p:nvPr/>
        </p:nvGrpSpPr>
        <p:grpSpPr>
          <a:xfrm>
            <a:off x="6539954" y="6097191"/>
            <a:ext cx="5207942" cy="3161407"/>
            <a:chOff x="0" y="0"/>
            <a:chExt cx="6943923" cy="4215210"/>
          </a:xfrm>
        </p:grpSpPr>
        <p:sp>
          <p:nvSpPr>
            <p:cNvPr id="13" name="Freeform 13"/>
            <p:cNvSpPr/>
            <p:nvPr/>
          </p:nvSpPr>
          <p:spPr>
            <a:xfrm>
              <a:off x="6350" y="6350"/>
              <a:ext cx="6931279" cy="4202557"/>
            </a:xfrm>
            <a:custGeom>
              <a:avLst/>
              <a:gdLst/>
              <a:ahLst/>
              <a:cxnLst/>
              <a:rect l="l" t="t" r="r" b="b"/>
              <a:pathLst>
                <a:path w="6931279" h="4202557">
                  <a:moveTo>
                    <a:pt x="0" y="167513"/>
                  </a:moveTo>
                  <a:cubicBezTo>
                    <a:pt x="0" y="75057"/>
                    <a:pt x="75057" y="0"/>
                    <a:pt x="167767" y="0"/>
                  </a:cubicBezTo>
                  <a:lnTo>
                    <a:pt x="6763512" y="0"/>
                  </a:lnTo>
                  <a:cubicBezTo>
                    <a:pt x="6856222" y="0"/>
                    <a:pt x="6931279" y="75057"/>
                    <a:pt x="6931279" y="167513"/>
                  </a:cubicBezTo>
                  <a:lnTo>
                    <a:pt x="6931279" y="4034917"/>
                  </a:lnTo>
                  <a:cubicBezTo>
                    <a:pt x="6931279" y="4127500"/>
                    <a:pt x="6856222" y="4202430"/>
                    <a:pt x="6763512" y="4202430"/>
                  </a:cubicBezTo>
                  <a:lnTo>
                    <a:pt x="167767" y="4202430"/>
                  </a:lnTo>
                  <a:cubicBezTo>
                    <a:pt x="75057" y="4202557"/>
                    <a:pt x="0" y="4127500"/>
                    <a:pt x="0" y="4034917"/>
                  </a:cubicBezTo>
                  <a:close/>
                </a:path>
              </a:pathLst>
            </a:custGeom>
            <a:solidFill>
              <a:srgbClr val="F0D4F7"/>
            </a:solidFill>
          </p:spPr>
          <p:txBody>
            <a:bodyPr/>
            <a:lstStyle/>
            <a:p>
              <a:endParaRPr lang="en-GB"/>
            </a:p>
          </p:txBody>
        </p:sp>
        <p:sp>
          <p:nvSpPr>
            <p:cNvPr id="14" name="Freeform 14"/>
            <p:cNvSpPr/>
            <p:nvPr/>
          </p:nvSpPr>
          <p:spPr>
            <a:xfrm>
              <a:off x="0" y="0"/>
              <a:ext cx="6943979" cy="4215257"/>
            </a:xfrm>
            <a:custGeom>
              <a:avLst/>
              <a:gdLst/>
              <a:ahLst/>
              <a:cxnLst/>
              <a:rect l="l" t="t" r="r" b="b"/>
              <a:pathLst>
                <a:path w="6943979" h="4215257">
                  <a:moveTo>
                    <a:pt x="0" y="173863"/>
                  </a:moveTo>
                  <a:cubicBezTo>
                    <a:pt x="0" y="77851"/>
                    <a:pt x="77978" y="0"/>
                    <a:pt x="174117" y="0"/>
                  </a:cubicBezTo>
                  <a:lnTo>
                    <a:pt x="6769862" y="0"/>
                  </a:lnTo>
                  <a:lnTo>
                    <a:pt x="6769862" y="6350"/>
                  </a:lnTo>
                  <a:lnTo>
                    <a:pt x="6769862" y="0"/>
                  </a:lnTo>
                  <a:cubicBezTo>
                    <a:pt x="6866001" y="0"/>
                    <a:pt x="6943979" y="77851"/>
                    <a:pt x="6943979" y="173863"/>
                  </a:cubicBezTo>
                  <a:lnTo>
                    <a:pt x="6937629" y="173863"/>
                  </a:lnTo>
                  <a:lnTo>
                    <a:pt x="6943979" y="173863"/>
                  </a:lnTo>
                  <a:lnTo>
                    <a:pt x="6943979" y="4041267"/>
                  </a:lnTo>
                  <a:lnTo>
                    <a:pt x="6937629" y="4041267"/>
                  </a:lnTo>
                  <a:lnTo>
                    <a:pt x="6943979" y="4041267"/>
                  </a:lnTo>
                  <a:cubicBezTo>
                    <a:pt x="6943979" y="4137279"/>
                    <a:pt x="6866001" y="4215130"/>
                    <a:pt x="6769862" y="4215130"/>
                  </a:cubicBezTo>
                  <a:lnTo>
                    <a:pt x="6769862" y="4208780"/>
                  </a:lnTo>
                  <a:lnTo>
                    <a:pt x="6769862" y="4215130"/>
                  </a:lnTo>
                  <a:lnTo>
                    <a:pt x="174117" y="4215130"/>
                  </a:lnTo>
                  <a:lnTo>
                    <a:pt x="174117" y="4208780"/>
                  </a:lnTo>
                  <a:lnTo>
                    <a:pt x="174117" y="4215130"/>
                  </a:lnTo>
                  <a:cubicBezTo>
                    <a:pt x="77978" y="4215257"/>
                    <a:pt x="0" y="4137406"/>
                    <a:pt x="0" y="4041267"/>
                  </a:cubicBezTo>
                  <a:lnTo>
                    <a:pt x="0" y="173863"/>
                  </a:lnTo>
                  <a:lnTo>
                    <a:pt x="6350" y="173863"/>
                  </a:lnTo>
                  <a:lnTo>
                    <a:pt x="0" y="173863"/>
                  </a:lnTo>
                  <a:moveTo>
                    <a:pt x="12700" y="173863"/>
                  </a:moveTo>
                  <a:lnTo>
                    <a:pt x="12700" y="4041267"/>
                  </a:lnTo>
                  <a:lnTo>
                    <a:pt x="6350" y="4041267"/>
                  </a:lnTo>
                  <a:lnTo>
                    <a:pt x="12700" y="4041267"/>
                  </a:lnTo>
                  <a:cubicBezTo>
                    <a:pt x="12700" y="4130294"/>
                    <a:pt x="84963" y="4202430"/>
                    <a:pt x="174117" y="4202430"/>
                  </a:cubicBezTo>
                  <a:lnTo>
                    <a:pt x="6769862" y="4202430"/>
                  </a:lnTo>
                  <a:cubicBezTo>
                    <a:pt x="6859016" y="4202430"/>
                    <a:pt x="6931279" y="4130294"/>
                    <a:pt x="6931279" y="4041267"/>
                  </a:cubicBezTo>
                  <a:lnTo>
                    <a:pt x="6931279" y="173863"/>
                  </a:lnTo>
                  <a:cubicBezTo>
                    <a:pt x="6931279" y="84836"/>
                    <a:pt x="6859016" y="12700"/>
                    <a:pt x="6769862" y="12700"/>
                  </a:cubicBezTo>
                  <a:lnTo>
                    <a:pt x="174117" y="12700"/>
                  </a:lnTo>
                  <a:lnTo>
                    <a:pt x="174117" y="6350"/>
                  </a:lnTo>
                  <a:lnTo>
                    <a:pt x="174117" y="12700"/>
                  </a:lnTo>
                  <a:cubicBezTo>
                    <a:pt x="84963" y="12700"/>
                    <a:pt x="12700" y="84836"/>
                    <a:pt x="12700" y="173863"/>
                  </a:cubicBezTo>
                  <a:close/>
                </a:path>
              </a:pathLst>
            </a:custGeom>
            <a:solidFill>
              <a:srgbClr val="D6BADD"/>
            </a:solidFill>
          </p:spPr>
          <p:txBody>
            <a:bodyPr/>
            <a:lstStyle/>
            <a:p>
              <a:endParaRPr lang="en-GB"/>
            </a:p>
          </p:txBody>
        </p:sp>
      </p:grpSp>
      <p:sp>
        <p:nvSpPr>
          <p:cNvPr id="15" name="TextBox 15"/>
          <p:cNvSpPr txBox="1"/>
          <p:nvPr/>
        </p:nvSpPr>
        <p:spPr>
          <a:xfrm>
            <a:off x="6853386" y="6372522"/>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M'Naghten Rule</a:t>
            </a:r>
          </a:p>
        </p:txBody>
      </p:sp>
      <p:sp>
        <p:nvSpPr>
          <p:cNvPr id="16" name="TextBox 16"/>
          <p:cNvSpPr txBox="1"/>
          <p:nvPr/>
        </p:nvSpPr>
        <p:spPr>
          <a:xfrm>
            <a:off x="6853386" y="6934795"/>
            <a:ext cx="4581079" cy="201037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Requires proof that the defendant did not understand the nature of the act or did not know it was wrong due to a mental defect.</a:t>
            </a:r>
          </a:p>
        </p:txBody>
      </p:sp>
      <p:grpSp>
        <p:nvGrpSpPr>
          <p:cNvPr id="17" name="Group 17"/>
          <p:cNvGrpSpPr/>
          <p:nvPr/>
        </p:nvGrpSpPr>
        <p:grpSpPr>
          <a:xfrm>
            <a:off x="12037516" y="6097191"/>
            <a:ext cx="5207942" cy="3161407"/>
            <a:chOff x="0" y="0"/>
            <a:chExt cx="6943923" cy="4215210"/>
          </a:xfrm>
        </p:grpSpPr>
        <p:sp>
          <p:nvSpPr>
            <p:cNvPr id="18" name="Freeform 18"/>
            <p:cNvSpPr/>
            <p:nvPr/>
          </p:nvSpPr>
          <p:spPr>
            <a:xfrm>
              <a:off x="6350" y="6350"/>
              <a:ext cx="6931279" cy="4202557"/>
            </a:xfrm>
            <a:custGeom>
              <a:avLst/>
              <a:gdLst/>
              <a:ahLst/>
              <a:cxnLst/>
              <a:rect l="l" t="t" r="r" b="b"/>
              <a:pathLst>
                <a:path w="6931279" h="4202557">
                  <a:moveTo>
                    <a:pt x="0" y="167513"/>
                  </a:moveTo>
                  <a:cubicBezTo>
                    <a:pt x="0" y="75057"/>
                    <a:pt x="75057" y="0"/>
                    <a:pt x="167767" y="0"/>
                  </a:cubicBezTo>
                  <a:lnTo>
                    <a:pt x="6763512" y="0"/>
                  </a:lnTo>
                  <a:cubicBezTo>
                    <a:pt x="6856222" y="0"/>
                    <a:pt x="6931279" y="75057"/>
                    <a:pt x="6931279" y="167513"/>
                  </a:cubicBezTo>
                  <a:lnTo>
                    <a:pt x="6931279" y="4034917"/>
                  </a:lnTo>
                  <a:cubicBezTo>
                    <a:pt x="6931279" y="4127500"/>
                    <a:pt x="6856222" y="4202430"/>
                    <a:pt x="6763512" y="4202430"/>
                  </a:cubicBezTo>
                  <a:lnTo>
                    <a:pt x="167767" y="4202430"/>
                  </a:lnTo>
                  <a:cubicBezTo>
                    <a:pt x="75057" y="4202557"/>
                    <a:pt x="0" y="4127500"/>
                    <a:pt x="0" y="4034917"/>
                  </a:cubicBezTo>
                  <a:close/>
                </a:path>
              </a:pathLst>
            </a:custGeom>
            <a:solidFill>
              <a:srgbClr val="F0D4F7"/>
            </a:solidFill>
          </p:spPr>
          <p:txBody>
            <a:bodyPr/>
            <a:lstStyle/>
            <a:p>
              <a:endParaRPr lang="en-GB"/>
            </a:p>
          </p:txBody>
        </p:sp>
        <p:sp>
          <p:nvSpPr>
            <p:cNvPr id="19" name="Freeform 19"/>
            <p:cNvSpPr/>
            <p:nvPr/>
          </p:nvSpPr>
          <p:spPr>
            <a:xfrm>
              <a:off x="0" y="0"/>
              <a:ext cx="6943979" cy="4215257"/>
            </a:xfrm>
            <a:custGeom>
              <a:avLst/>
              <a:gdLst/>
              <a:ahLst/>
              <a:cxnLst/>
              <a:rect l="l" t="t" r="r" b="b"/>
              <a:pathLst>
                <a:path w="6943979" h="4215257">
                  <a:moveTo>
                    <a:pt x="0" y="173863"/>
                  </a:moveTo>
                  <a:cubicBezTo>
                    <a:pt x="0" y="77851"/>
                    <a:pt x="77978" y="0"/>
                    <a:pt x="174117" y="0"/>
                  </a:cubicBezTo>
                  <a:lnTo>
                    <a:pt x="6769862" y="0"/>
                  </a:lnTo>
                  <a:lnTo>
                    <a:pt x="6769862" y="6350"/>
                  </a:lnTo>
                  <a:lnTo>
                    <a:pt x="6769862" y="0"/>
                  </a:lnTo>
                  <a:cubicBezTo>
                    <a:pt x="6866001" y="0"/>
                    <a:pt x="6943979" y="77851"/>
                    <a:pt x="6943979" y="173863"/>
                  </a:cubicBezTo>
                  <a:lnTo>
                    <a:pt x="6937629" y="173863"/>
                  </a:lnTo>
                  <a:lnTo>
                    <a:pt x="6943979" y="173863"/>
                  </a:lnTo>
                  <a:lnTo>
                    <a:pt x="6943979" y="4041267"/>
                  </a:lnTo>
                  <a:lnTo>
                    <a:pt x="6937629" y="4041267"/>
                  </a:lnTo>
                  <a:lnTo>
                    <a:pt x="6943979" y="4041267"/>
                  </a:lnTo>
                  <a:cubicBezTo>
                    <a:pt x="6943979" y="4137279"/>
                    <a:pt x="6866001" y="4215130"/>
                    <a:pt x="6769862" y="4215130"/>
                  </a:cubicBezTo>
                  <a:lnTo>
                    <a:pt x="6769862" y="4208780"/>
                  </a:lnTo>
                  <a:lnTo>
                    <a:pt x="6769862" y="4215130"/>
                  </a:lnTo>
                  <a:lnTo>
                    <a:pt x="174117" y="4215130"/>
                  </a:lnTo>
                  <a:lnTo>
                    <a:pt x="174117" y="4208780"/>
                  </a:lnTo>
                  <a:lnTo>
                    <a:pt x="174117" y="4215130"/>
                  </a:lnTo>
                  <a:cubicBezTo>
                    <a:pt x="77978" y="4215257"/>
                    <a:pt x="0" y="4137406"/>
                    <a:pt x="0" y="4041267"/>
                  </a:cubicBezTo>
                  <a:lnTo>
                    <a:pt x="0" y="173863"/>
                  </a:lnTo>
                  <a:lnTo>
                    <a:pt x="6350" y="173863"/>
                  </a:lnTo>
                  <a:lnTo>
                    <a:pt x="0" y="173863"/>
                  </a:lnTo>
                  <a:moveTo>
                    <a:pt x="12700" y="173863"/>
                  </a:moveTo>
                  <a:lnTo>
                    <a:pt x="12700" y="4041267"/>
                  </a:lnTo>
                  <a:lnTo>
                    <a:pt x="6350" y="4041267"/>
                  </a:lnTo>
                  <a:lnTo>
                    <a:pt x="12700" y="4041267"/>
                  </a:lnTo>
                  <a:cubicBezTo>
                    <a:pt x="12700" y="4130294"/>
                    <a:pt x="84963" y="4202430"/>
                    <a:pt x="174117" y="4202430"/>
                  </a:cubicBezTo>
                  <a:lnTo>
                    <a:pt x="6769862" y="4202430"/>
                  </a:lnTo>
                  <a:cubicBezTo>
                    <a:pt x="6859016" y="4202430"/>
                    <a:pt x="6931279" y="4130294"/>
                    <a:pt x="6931279" y="4041267"/>
                  </a:cubicBezTo>
                  <a:lnTo>
                    <a:pt x="6931279" y="173863"/>
                  </a:lnTo>
                  <a:cubicBezTo>
                    <a:pt x="6931279" y="84836"/>
                    <a:pt x="6859016" y="12700"/>
                    <a:pt x="6769862" y="12700"/>
                  </a:cubicBezTo>
                  <a:lnTo>
                    <a:pt x="174117" y="12700"/>
                  </a:lnTo>
                  <a:lnTo>
                    <a:pt x="174117" y="6350"/>
                  </a:lnTo>
                  <a:lnTo>
                    <a:pt x="174117" y="12700"/>
                  </a:lnTo>
                  <a:cubicBezTo>
                    <a:pt x="84963" y="12700"/>
                    <a:pt x="12700" y="84836"/>
                    <a:pt x="12700" y="173863"/>
                  </a:cubicBezTo>
                  <a:close/>
                </a:path>
              </a:pathLst>
            </a:custGeom>
            <a:solidFill>
              <a:srgbClr val="D6BADD"/>
            </a:solidFill>
          </p:spPr>
          <p:txBody>
            <a:bodyPr/>
            <a:lstStyle/>
            <a:p>
              <a:endParaRPr lang="en-GB"/>
            </a:p>
          </p:txBody>
        </p:sp>
      </p:grpSp>
      <p:sp>
        <p:nvSpPr>
          <p:cNvPr id="20" name="TextBox 20"/>
          <p:cNvSpPr txBox="1"/>
          <p:nvPr/>
        </p:nvSpPr>
        <p:spPr>
          <a:xfrm>
            <a:off x="12350949" y="6372522"/>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Proof</a:t>
            </a:r>
          </a:p>
        </p:txBody>
      </p:sp>
      <p:sp>
        <p:nvSpPr>
          <p:cNvPr id="21" name="TextBox 21"/>
          <p:cNvSpPr txBox="1"/>
          <p:nvPr/>
        </p:nvSpPr>
        <p:spPr>
          <a:xfrm>
            <a:off x="12350949" y="6934795"/>
            <a:ext cx="4581079" cy="153159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Psychiatric evaluations and expert testimony are used to prove the defense.</a:t>
            </a:r>
          </a:p>
        </p:txBody>
      </p:sp>
      <p:sp>
        <p:nvSpPr>
          <p:cNvPr id="22" name="TextBox 21">
            <a:extLst>
              <a:ext uri="{FF2B5EF4-FFF2-40B4-BE49-F238E27FC236}">
                <a16:creationId xmlns:a16="http://schemas.microsoft.com/office/drawing/2014/main" id="{32CD6687-4F7C-5FBD-DFD8-DBC0AAF1D4ED}"/>
              </a:ext>
            </a:extLst>
          </p:cNvPr>
          <p:cNvSpPr txBox="1"/>
          <p:nvPr/>
        </p:nvSpPr>
        <p:spPr>
          <a:xfrm>
            <a:off x="609600" y="9791700"/>
            <a:ext cx="2286000" cy="369332"/>
          </a:xfrm>
          <a:prstGeom prst="rect">
            <a:avLst/>
          </a:prstGeom>
          <a:noFill/>
        </p:spPr>
        <p:txBody>
          <a:bodyPr wrap="square" rtlCol="0">
            <a:spAutoFit/>
          </a:bodyPr>
          <a:lstStyle/>
          <a:p>
            <a:r>
              <a:rPr lang="en-GB" dirty="0"/>
              <a:t>Perlin (2016)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0" y="0"/>
            <a:ext cx="18288000" cy="3590628"/>
          </a:xfrm>
          <a:custGeom>
            <a:avLst/>
            <a:gdLst/>
            <a:ahLst/>
            <a:cxnLst/>
            <a:rect l="l" t="t" r="r" b="b"/>
            <a:pathLst>
              <a:path w="18288000" h="3590628">
                <a:moveTo>
                  <a:pt x="0" y="0"/>
                </a:moveTo>
                <a:lnTo>
                  <a:pt x="18288000" y="0"/>
                </a:lnTo>
                <a:lnTo>
                  <a:pt x="18288000" y="3590628"/>
                </a:lnTo>
                <a:lnTo>
                  <a:pt x="0" y="3590628"/>
                </a:lnTo>
                <a:lnTo>
                  <a:pt x="0" y="0"/>
                </a:lnTo>
                <a:close/>
              </a:path>
            </a:pathLst>
          </a:custGeom>
          <a:blipFill>
            <a:blip r:embed="rId4"/>
            <a:stretch>
              <a:fillRect t="-4" b="-4"/>
            </a:stretch>
          </a:blipFill>
        </p:spPr>
        <p:txBody>
          <a:bodyPr/>
          <a:lstStyle/>
          <a:p>
            <a:endParaRPr lang="en-GB"/>
          </a:p>
        </p:txBody>
      </p:sp>
      <p:sp>
        <p:nvSpPr>
          <p:cNvPr id="6" name="TextBox 6"/>
          <p:cNvSpPr txBox="1"/>
          <p:nvPr/>
        </p:nvSpPr>
        <p:spPr>
          <a:xfrm>
            <a:off x="1005334" y="4333131"/>
            <a:ext cx="6758880" cy="892374"/>
          </a:xfrm>
          <a:prstGeom prst="rect">
            <a:avLst/>
          </a:prstGeom>
        </p:spPr>
        <p:txBody>
          <a:bodyPr lIns="0" tIns="0" rIns="0" bIns="0" rtlCol="0" anchor="t">
            <a:spAutoFit/>
          </a:bodyPr>
          <a:lstStyle/>
          <a:p>
            <a:pPr algn="l">
              <a:lnSpc>
                <a:spcPts val="6625"/>
              </a:lnSpc>
            </a:pPr>
            <a:r>
              <a:rPr lang="en-US" sz="5312" b="1" spc="-106">
                <a:solidFill>
                  <a:srgbClr val="000000"/>
                </a:solidFill>
                <a:latin typeface="Arimo Bold"/>
                <a:ea typeface="Arimo Bold"/>
                <a:cs typeface="Arimo Bold"/>
                <a:sym typeface="Arimo Bold"/>
              </a:rPr>
              <a:t>What is Automatism?</a:t>
            </a:r>
          </a:p>
        </p:txBody>
      </p:sp>
      <p:sp>
        <p:nvSpPr>
          <p:cNvPr id="7" name="Freeform 7" descr="preencoded.png"/>
          <p:cNvSpPr/>
          <p:nvPr/>
        </p:nvSpPr>
        <p:spPr>
          <a:xfrm>
            <a:off x="1005334" y="5656361"/>
            <a:ext cx="5425679" cy="1148954"/>
          </a:xfrm>
          <a:custGeom>
            <a:avLst/>
            <a:gdLst/>
            <a:ahLst/>
            <a:cxnLst/>
            <a:rect l="l" t="t" r="r" b="b"/>
            <a:pathLst>
              <a:path w="5425679" h="1148954">
                <a:moveTo>
                  <a:pt x="0" y="0"/>
                </a:moveTo>
                <a:lnTo>
                  <a:pt x="5425678" y="0"/>
                </a:lnTo>
                <a:lnTo>
                  <a:pt x="5425678" y="1148954"/>
                </a:lnTo>
                <a:lnTo>
                  <a:pt x="0" y="1148954"/>
                </a:lnTo>
                <a:lnTo>
                  <a:pt x="0" y="0"/>
                </a:lnTo>
                <a:close/>
              </a:path>
            </a:pathLst>
          </a:custGeom>
          <a:blipFill>
            <a:blip r:embed="rId5"/>
            <a:stretch>
              <a:fillRect t="-122" b="-122"/>
            </a:stretch>
          </a:blipFill>
        </p:spPr>
        <p:txBody>
          <a:bodyPr/>
          <a:lstStyle/>
          <a:p>
            <a:endParaRPr lang="en-GB"/>
          </a:p>
        </p:txBody>
      </p:sp>
      <p:sp>
        <p:nvSpPr>
          <p:cNvPr id="8" name="TextBox 8"/>
          <p:cNvSpPr txBox="1"/>
          <p:nvPr/>
        </p:nvSpPr>
        <p:spPr>
          <a:xfrm>
            <a:off x="1292572" y="7198073"/>
            <a:ext cx="3379440" cy="460474"/>
          </a:xfrm>
          <a:prstGeom prst="rect">
            <a:avLst/>
          </a:prstGeom>
        </p:spPr>
        <p:txBody>
          <a:bodyPr lIns="0" tIns="0" rIns="0" bIns="0" rtlCol="0" anchor="t">
            <a:spAutoFit/>
          </a:bodyPr>
          <a:lstStyle/>
          <a:p>
            <a:pPr algn="l">
              <a:lnSpc>
                <a:spcPts val="3312"/>
              </a:lnSpc>
            </a:pPr>
            <a:r>
              <a:rPr lang="en-US" sz="2625" b="1" spc="-53">
                <a:solidFill>
                  <a:srgbClr val="272525"/>
                </a:solidFill>
                <a:latin typeface="Arimo Bold"/>
                <a:ea typeface="Arimo Bold"/>
                <a:cs typeface="Arimo Bold"/>
                <a:sym typeface="Arimo Bold"/>
              </a:rPr>
              <a:t>Definition</a:t>
            </a:r>
          </a:p>
        </p:txBody>
      </p:sp>
      <p:sp>
        <p:nvSpPr>
          <p:cNvPr id="9" name="TextBox 9"/>
          <p:cNvSpPr txBox="1"/>
          <p:nvPr/>
        </p:nvSpPr>
        <p:spPr>
          <a:xfrm>
            <a:off x="1292572" y="7754690"/>
            <a:ext cx="4851201" cy="1454944"/>
          </a:xfrm>
          <a:prstGeom prst="rect">
            <a:avLst/>
          </a:prstGeom>
        </p:spPr>
        <p:txBody>
          <a:bodyPr lIns="0" tIns="0" rIns="0" bIns="0" rtlCol="0" anchor="t">
            <a:spAutoFit/>
          </a:bodyPr>
          <a:lstStyle/>
          <a:p>
            <a:pPr algn="l">
              <a:lnSpc>
                <a:spcPts val="3562"/>
              </a:lnSpc>
            </a:pPr>
            <a:r>
              <a:rPr lang="en-US" sz="2249" spc="-44">
                <a:solidFill>
                  <a:srgbClr val="272525"/>
                </a:solidFill>
                <a:latin typeface="Source Sans Pro"/>
                <a:ea typeface="Source Sans Pro"/>
                <a:cs typeface="Source Sans Pro"/>
                <a:sym typeface="Source Sans Pro"/>
              </a:rPr>
              <a:t>Automatism refers to actions performed without conscious control, often due to an external factor.</a:t>
            </a:r>
          </a:p>
        </p:txBody>
      </p:sp>
      <p:sp>
        <p:nvSpPr>
          <p:cNvPr id="10" name="Freeform 10" descr="preencoded.png"/>
          <p:cNvSpPr/>
          <p:nvPr/>
        </p:nvSpPr>
        <p:spPr>
          <a:xfrm>
            <a:off x="6431012" y="5656361"/>
            <a:ext cx="5425828" cy="1148954"/>
          </a:xfrm>
          <a:custGeom>
            <a:avLst/>
            <a:gdLst/>
            <a:ahLst/>
            <a:cxnLst/>
            <a:rect l="l" t="t" r="r" b="b"/>
            <a:pathLst>
              <a:path w="5425828" h="1148954">
                <a:moveTo>
                  <a:pt x="0" y="0"/>
                </a:moveTo>
                <a:lnTo>
                  <a:pt x="5425828" y="0"/>
                </a:lnTo>
                <a:lnTo>
                  <a:pt x="5425828" y="1148954"/>
                </a:lnTo>
                <a:lnTo>
                  <a:pt x="0" y="1148954"/>
                </a:lnTo>
                <a:lnTo>
                  <a:pt x="0" y="0"/>
                </a:lnTo>
                <a:close/>
              </a:path>
            </a:pathLst>
          </a:custGeom>
          <a:blipFill>
            <a:blip r:embed="rId6"/>
            <a:stretch>
              <a:fillRect t="-123" b="-123"/>
            </a:stretch>
          </a:blipFill>
        </p:spPr>
        <p:txBody>
          <a:bodyPr/>
          <a:lstStyle/>
          <a:p>
            <a:endParaRPr lang="en-GB"/>
          </a:p>
        </p:txBody>
      </p:sp>
      <p:sp>
        <p:nvSpPr>
          <p:cNvPr id="11" name="TextBox 11"/>
          <p:cNvSpPr txBox="1"/>
          <p:nvPr/>
        </p:nvSpPr>
        <p:spPr>
          <a:xfrm>
            <a:off x="6718250" y="7198073"/>
            <a:ext cx="3379440" cy="460474"/>
          </a:xfrm>
          <a:prstGeom prst="rect">
            <a:avLst/>
          </a:prstGeom>
        </p:spPr>
        <p:txBody>
          <a:bodyPr lIns="0" tIns="0" rIns="0" bIns="0" rtlCol="0" anchor="t">
            <a:spAutoFit/>
          </a:bodyPr>
          <a:lstStyle/>
          <a:p>
            <a:pPr algn="l">
              <a:lnSpc>
                <a:spcPts val="3312"/>
              </a:lnSpc>
            </a:pPr>
            <a:r>
              <a:rPr lang="en-US" sz="2625" b="1" spc="-53">
                <a:solidFill>
                  <a:srgbClr val="272525"/>
                </a:solidFill>
                <a:latin typeface="Arimo Bold"/>
                <a:ea typeface="Arimo Bold"/>
                <a:cs typeface="Arimo Bold"/>
                <a:sym typeface="Arimo Bold"/>
              </a:rPr>
              <a:t>Types</a:t>
            </a:r>
          </a:p>
        </p:txBody>
      </p:sp>
      <p:sp>
        <p:nvSpPr>
          <p:cNvPr id="12" name="TextBox 12"/>
          <p:cNvSpPr txBox="1"/>
          <p:nvPr/>
        </p:nvSpPr>
        <p:spPr>
          <a:xfrm>
            <a:off x="6718250" y="7754690"/>
            <a:ext cx="4851350" cy="995362"/>
          </a:xfrm>
          <a:prstGeom prst="rect">
            <a:avLst/>
          </a:prstGeom>
        </p:spPr>
        <p:txBody>
          <a:bodyPr lIns="0" tIns="0" rIns="0" bIns="0" rtlCol="0" anchor="t">
            <a:spAutoFit/>
          </a:bodyPr>
          <a:lstStyle/>
          <a:p>
            <a:pPr algn="l">
              <a:lnSpc>
                <a:spcPts val="3562"/>
              </a:lnSpc>
            </a:pPr>
            <a:r>
              <a:rPr lang="en-US" sz="2249" spc="-44">
                <a:solidFill>
                  <a:srgbClr val="272525"/>
                </a:solidFill>
                <a:latin typeface="Source Sans Pro"/>
                <a:ea typeface="Source Sans Pro"/>
                <a:cs typeface="Source Sans Pro"/>
                <a:sym typeface="Source Sans Pro"/>
              </a:rPr>
              <a:t>Sane automatism (external factors) and insane automatism (internal factors).</a:t>
            </a:r>
          </a:p>
        </p:txBody>
      </p:sp>
      <p:sp>
        <p:nvSpPr>
          <p:cNvPr id="13" name="Freeform 13" descr="preencoded.png"/>
          <p:cNvSpPr/>
          <p:nvPr/>
        </p:nvSpPr>
        <p:spPr>
          <a:xfrm>
            <a:off x="11856839" y="5656361"/>
            <a:ext cx="5425828" cy="1148954"/>
          </a:xfrm>
          <a:custGeom>
            <a:avLst/>
            <a:gdLst/>
            <a:ahLst/>
            <a:cxnLst/>
            <a:rect l="l" t="t" r="r" b="b"/>
            <a:pathLst>
              <a:path w="5425828" h="1148954">
                <a:moveTo>
                  <a:pt x="0" y="0"/>
                </a:moveTo>
                <a:lnTo>
                  <a:pt x="5425827" y="0"/>
                </a:lnTo>
                <a:lnTo>
                  <a:pt x="5425827" y="1148954"/>
                </a:lnTo>
                <a:lnTo>
                  <a:pt x="0" y="1148954"/>
                </a:lnTo>
                <a:lnTo>
                  <a:pt x="0" y="0"/>
                </a:lnTo>
                <a:close/>
              </a:path>
            </a:pathLst>
          </a:custGeom>
          <a:blipFill>
            <a:blip r:embed="rId7"/>
            <a:stretch>
              <a:fillRect t="-123" b="-123"/>
            </a:stretch>
          </a:blipFill>
        </p:spPr>
        <p:txBody>
          <a:bodyPr/>
          <a:lstStyle/>
          <a:p>
            <a:endParaRPr lang="en-GB"/>
          </a:p>
        </p:txBody>
      </p:sp>
      <p:sp>
        <p:nvSpPr>
          <p:cNvPr id="14" name="TextBox 14"/>
          <p:cNvSpPr txBox="1"/>
          <p:nvPr/>
        </p:nvSpPr>
        <p:spPr>
          <a:xfrm>
            <a:off x="12144078" y="7198073"/>
            <a:ext cx="3379440" cy="460474"/>
          </a:xfrm>
          <a:prstGeom prst="rect">
            <a:avLst/>
          </a:prstGeom>
        </p:spPr>
        <p:txBody>
          <a:bodyPr lIns="0" tIns="0" rIns="0" bIns="0" rtlCol="0" anchor="t">
            <a:spAutoFit/>
          </a:bodyPr>
          <a:lstStyle/>
          <a:p>
            <a:pPr algn="l">
              <a:lnSpc>
                <a:spcPts val="3312"/>
              </a:lnSpc>
            </a:pPr>
            <a:r>
              <a:rPr lang="en-US" sz="2625" b="1" spc="-53">
                <a:solidFill>
                  <a:srgbClr val="272525"/>
                </a:solidFill>
                <a:latin typeface="Arimo Bold"/>
                <a:ea typeface="Arimo Bold"/>
                <a:cs typeface="Arimo Bold"/>
                <a:sym typeface="Arimo Bold"/>
              </a:rPr>
              <a:t>Proof</a:t>
            </a:r>
          </a:p>
        </p:txBody>
      </p:sp>
      <p:sp>
        <p:nvSpPr>
          <p:cNvPr id="15" name="TextBox 15"/>
          <p:cNvSpPr txBox="1"/>
          <p:nvPr/>
        </p:nvSpPr>
        <p:spPr>
          <a:xfrm>
            <a:off x="12144078" y="7754690"/>
            <a:ext cx="4851350" cy="1454944"/>
          </a:xfrm>
          <a:prstGeom prst="rect">
            <a:avLst/>
          </a:prstGeom>
        </p:spPr>
        <p:txBody>
          <a:bodyPr lIns="0" tIns="0" rIns="0" bIns="0" rtlCol="0" anchor="t">
            <a:spAutoFit/>
          </a:bodyPr>
          <a:lstStyle/>
          <a:p>
            <a:pPr algn="l">
              <a:lnSpc>
                <a:spcPts val="3562"/>
              </a:lnSpc>
            </a:pPr>
            <a:r>
              <a:rPr lang="en-US" sz="2249" spc="-44">
                <a:solidFill>
                  <a:srgbClr val="272525"/>
                </a:solidFill>
                <a:latin typeface="Source Sans Pro"/>
                <a:ea typeface="Source Sans Pro"/>
                <a:cs typeface="Source Sans Pro"/>
                <a:sym typeface="Source Sans Pro"/>
              </a:rPr>
              <a:t>The defense must show that the actions were involuntary and caused by an external factor.</a:t>
            </a:r>
          </a:p>
        </p:txBody>
      </p:sp>
      <p:sp>
        <p:nvSpPr>
          <p:cNvPr id="16" name="TextBox 15">
            <a:extLst>
              <a:ext uri="{FF2B5EF4-FFF2-40B4-BE49-F238E27FC236}">
                <a16:creationId xmlns:a16="http://schemas.microsoft.com/office/drawing/2014/main" id="{9BD6A435-989E-DFF3-C53E-376FD468C40F}"/>
              </a:ext>
            </a:extLst>
          </p:cNvPr>
          <p:cNvSpPr txBox="1"/>
          <p:nvPr/>
        </p:nvSpPr>
        <p:spPr>
          <a:xfrm>
            <a:off x="609600" y="9791700"/>
            <a:ext cx="4062412" cy="369332"/>
          </a:xfrm>
          <a:prstGeom prst="rect">
            <a:avLst/>
          </a:prstGeom>
          <a:noFill/>
        </p:spPr>
        <p:txBody>
          <a:bodyPr wrap="square" rtlCol="0">
            <a:spAutoFit/>
          </a:bodyPr>
          <a:lstStyle/>
          <a:p>
            <a:r>
              <a:rPr lang="en-GB" dirty="0"/>
              <a:t>Perlin (2016); Morse &amp; Bonnie (2013)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0" y="0"/>
            <a:ext cx="18288000" cy="3740200"/>
          </a:xfrm>
          <a:custGeom>
            <a:avLst/>
            <a:gdLst/>
            <a:ahLst/>
            <a:cxnLst/>
            <a:rect l="l" t="t" r="r" b="b"/>
            <a:pathLst>
              <a:path w="18288000" h="3740200">
                <a:moveTo>
                  <a:pt x="0" y="0"/>
                </a:moveTo>
                <a:lnTo>
                  <a:pt x="18288000" y="0"/>
                </a:lnTo>
                <a:lnTo>
                  <a:pt x="18288000" y="3740200"/>
                </a:lnTo>
                <a:lnTo>
                  <a:pt x="0" y="3740200"/>
                </a:lnTo>
                <a:lnTo>
                  <a:pt x="0" y="0"/>
                </a:lnTo>
                <a:close/>
              </a:path>
            </a:pathLst>
          </a:custGeom>
          <a:blipFill>
            <a:blip r:embed="rId4"/>
            <a:stretch>
              <a:fillRect t="-41" b="-41"/>
            </a:stretch>
          </a:blipFill>
        </p:spPr>
        <p:txBody>
          <a:bodyPr/>
          <a:lstStyle/>
          <a:p>
            <a:endParaRPr lang="en-GB"/>
          </a:p>
        </p:txBody>
      </p:sp>
      <p:sp>
        <p:nvSpPr>
          <p:cNvPr id="6" name="TextBox 6"/>
          <p:cNvSpPr txBox="1"/>
          <p:nvPr/>
        </p:nvSpPr>
        <p:spPr>
          <a:xfrm>
            <a:off x="1047155" y="4339233"/>
            <a:ext cx="7040612" cy="937171"/>
          </a:xfrm>
          <a:prstGeom prst="rect">
            <a:avLst/>
          </a:prstGeom>
        </p:spPr>
        <p:txBody>
          <a:bodyPr lIns="0" tIns="0" rIns="0" bIns="0" rtlCol="0" anchor="t">
            <a:spAutoFit/>
          </a:bodyPr>
          <a:lstStyle/>
          <a:p>
            <a:pPr algn="l">
              <a:lnSpc>
                <a:spcPts val="6875"/>
              </a:lnSpc>
            </a:pPr>
            <a:r>
              <a:rPr lang="en-US" sz="5500" b="1" spc="-111" dirty="0">
                <a:solidFill>
                  <a:srgbClr val="000000"/>
                </a:solidFill>
                <a:latin typeface="Arimo Bold"/>
                <a:ea typeface="Arimo Bold"/>
                <a:cs typeface="Arimo Bold"/>
                <a:sym typeface="Arimo Bold"/>
              </a:rPr>
              <a:t>Key Case Law: Insanity</a:t>
            </a:r>
          </a:p>
        </p:txBody>
      </p:sp>
      <p:sp>
        <p:nvSpPr>
          <p:cNvPr id="7" name="Freeform 7" descr="preencoded.png"/>
          <p:cNvSpPr/>
          <p:nvPr/>
        </p:nvSpPr>
        <p:spPr>
          <a:xfrm>
            <a:off x="1047155" y="6365825"/>
            <a:ext cx="748010" cy="748010"/>
          </a:xfrm>
          <a:custGeom>
            <a:avLst/>
            <a:gdLst/>
            <a:ahLst/>
            <a:cxnLst/>
            <a:rect l="l" t="t" r="r" b="b"/>
            <a:pathLst>
              <a:path w="748010" h="748010">
                <a:moveTo>
                  <a:pt x="0" y="0"/>
                </a:moveTo>
                <a:lnTo>
                  <a:pt x="748010" y="0"/>
                </a:lnTo>
                <a:lnTo>
                  <a:pt x="748010" y="748010"/>
                </a:lnTo>
                <a:lnTo>
                  <a:pt x="0" y="748010"/>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1047155" y="7374880"/>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R v M'Naghten (1843)</a:t>
            </a:r>
          </a:p>
        </p:txBody>
      </p:sp>
      <p:sp>
        <p:nvSpPr>
          <p:cNvPr id="9" name="TextBox 9"/>
          <p:cNvSpPr txBox="1"/>
          <p:nvPr/>
        </p:nvSpPr>
        <p:spPr>
          <a:xfrm>
            <a:off x="1047155" y="7937152"/>
            <a:ext cx="5098702" cy="57403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Established the M'Naghten Rules.</a:t>
            </a:r>
          </a:p>
        </p:txBody>
      </p:sp>
      <p:sp>
        <p:nvSpPr>
          <p:cNvPr id="10" name="Freeform 10" descr="preencoded.png"/>
          <p:cNvSpPr/>
          <p:nvPr/>
        </p:nvSpPr>
        <p:spPr>
          <a:xfrm>
            <a:off x="6594574" y="6365825"/>
            <a:ext cx="748010" cy="748010"/>
          </a:xfrm>
          <a:custGeom>
            <a:avLst/>
            <a:gdLst/>
            <a:ahLst/>
            <a:cxnLst/>
            <a:rect l="l" t="t" r="r" b="b"/>
            <a:pathLst>
              <a:path w="748010" h="748010">
                <a:moveTo>
                  <a:pt x="0" y="0"/>
                </a:moveTo>
                <a:lnTo>
                  <a:pt x="748010" y="0"/>
                </a:lnTo>
                <a:lnTo>
                  <a:pt x="748010" y="748010"/>
                </a:lnTo>
                <a:lnTo>
                  <a:pt x="0" y="748010"/>
                </a:lnTo>
                <a:lnTo>
                  <a:pt x="0" y="0"/>
                </a:lnTo>
                <a:close/>
              </a:path>
            </a:pathLst>
          </a:custGeom>
          <a:blipFill>
            <a:blip r:embed="rId6"/>
            <a:stretch>
              <a:fillRect/>
            </a:stretch>
          </a:blipFill>
        </p:spPr>
        <p:txBody>
          <a:bodyPr/>
          <a:lstStyle/>
          <a:p>
            <a:endParaRPr lang="en-GB"/>
          </a:p>
        </p:txBody>
      </p:sp>
      <p:sp>
        <p:nvSpPr>
          <p:cNvPr id="11" name="TextBox 11"/>
          <p:cNvSpPr txBox="1"/>
          <p:nvPr/>
        </p:nvSpPr>
        <p:spPr>
          <a:xfrm>
            <a:off x="6594574" y="7374880"/>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R v Kemp (1957)</a:t>
            </a:r>
          </a:p>
        </p:txBody>
      </p:sp>
      <p:sp>
        <p:nvSpPr>
          <p:cNvPr id="12" name="TextBox 12"/>
          <p:cNvSpPr txBox="1"/>
          <p:nvPr/>
        </p:nvSpPr>
        <p:spPr>
          <a:xfrm>
            <a:off x="6594574" y="7937152"/>
            <a:ext cx="5098702" cy="105281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Expanded the definition to include physical conditions.</a:t>
            </a:r>
          </a:p>
        </p:txBody>
      </p:sp>
      <p:sp>
        <p:nvSpPr>
          <p:cNvPr id="13" name="Freeform 13" descr="preencoded.png"/>
          <p:cNvSpPr/>
          <p:nvPr/>
        </p:nvSpPr>
        <p:spPr>
          <a:xfrm>
            <a:off x="12141994" y="6365825"/>
            <a:ext cx="748010" cy="748010"/>
          </a:xfrm>
          <a:custGeom>
            <a:avLst/>
            <a:gdLst/>
            <a:ahLst/>
            <a:cxnLst/>
            <a:rect l="l" t="t" r="r" b="b"/>
            <a:pathLst>
              <a:path w="748010" h="748010">
                <a:moveTo>
                  <a:pt x="0" y="0"/>
                </a:moveTo>
                <a:lnTo>
                  <a:pt x="748010" y="0"/>
                </a:lnTo>
                <a:lnTo>
                  <a:pt x="748010" y="748010"/>
                </a:lnTo>
                <a:lnTo>
                  <a:pt x="0" y="748010"/>
                </a:lnTo>
                <a:lnTo>
                  <a:pt x="0" y="0"/>
                </a:lnTo>
                <a:close/>
              </a:path>
            </a:pathLst>
          </a:custGeom>
          <a:blipFill>
            <a:blip r:embed="rId7"/>
            <a:stretch>
              <a:fillRect/>
            </a:stretch>
          </a:blipFill>
        </p:spPr>
        <p:txBody>
          <a:bodyPr/>
          <a:lstStyle/>
          <a:p>
            <a:endParaRPr lang="en-GB"/>
          </a:p>
        </p:txBody>
      </p:sp>
      <p:sp>
        <p:nvSpPr>
          <p:cNvPr id="14" name="TextBox 14"/>
          <p:cNvSpPr txBox="1"/>
          <p:nvPr/>
        </p:nvSpPr>
        <p:spPr>
          <a:xfrm>
            <a:off x="12141994" y="7374880"/>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R v Sullivan (1984)</a:t>
            </a:r>
          </a:p>
        </p:txBody>
      </p:sp>
      <p:sp>
        <p:nvSpPr>
          <p:cNvPr id="15" name="TextBox 15"/>
          <p:cNvSpPr txBox="1"/>
          <p:nvPr/>
        </p:nvSpPr>
        <p:spPr>
          <a:xfrm>
            <a:off x="12141994" y="7937152"/>
            <a:ext cx="5098851" cy="105281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Confirmed epilepsy as a "disease of the mind."</a:t>
            </a:r>
          </a:p>
        </p:txBody>
      </p:sp>
      <p:sp>
        <p:nvSpPr>
          <p:cNvPr id="16" name="TextBox 15">
            <a:extLst>
              <a:ext uri="{FF2B5EF4-FFF2-40B4-BE49-F238E27FC236}">
                <a16:creationId xmlns:a16="http://schemas.microsoft.com/office/drawing/2014/main" id="{A03E4A7A-1C8F-95B4-B94E-D3D646AFC2AA}"/>
              </a:ext>
            </a:extLst>
          </p:cNvPr>
          <p:cNvSpPr txBox="1"/>
          <p:nvPr/>
        </p:nvSpPr>
        <p:spPr>
          <a:xfrm>
            <a:off x="609600" y="9791700"/>
            <a:ext cx="4062412" cy="369332"/>
          </a:xfrm>
          <a:prstGeom prst="rect">
            <a:avLst/>
          </a:prstGeom>
          <a:noFill/>
        </p:spPr>
        <p:txBody>
          <a:bodyPr wrap="square" rtlCol="0">
            <a:spAutoFit/>
          </a:bodyPr>
          <a:lstStyle/>
          <a:p>
            <a:r>
              <a:rPr lang="en-GB" dirty="0"/>
              <a:t>Morse &amp; Bonnie (2013)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TextBox 5"/>
          <p:cNvSpPr txBox="1"/>
          <p:nvPr/>
        </p:nvSpPr>
        <p:spPr>
          <a:xfrm>
            <a:off x="1047155" y="3528864"/>
            <a:ext cx="8233470" cy="937171"/>
          </a:xfrm>
          <a:prstGeom prst="rect">
            <a:avLst/>
          </a:prstGeom>
        </p:spPr>
        <p:txBody>
          <a:bodyPr lIns="0" tIns="0" rIns="0" bIns="0" rtlCol="0" anchor="t">
            <a:spAutoFit/>
          </a:bodyPr>
          <a:lstStyle/>
          <a:p>
            <a:pPr algn="l">
              <a:lnSpc>
                <a:spcPts val="6875"/>
              </a:lnSpc>
            </a:pPr>
            <a:r>
              <a:rPr lang="en-US" sz="5500" b="1" spc="-111">
                <a:solidFill>
                  <a:srgbClr val="000000"/>
                </a:solidFill>
                <a:latin typeface="Arimo Bold"/>
                <a:ea typeface="Arimo Bold"/>
                <a:cs typeface="Arimo Bold"/>
                <a:sym typeface="Arimo Bold"/>
              </a:rPr>
              <a:t>Key Case Law: Automatism</a:t>
            </a:r>
          </a:p>
        </p:txBody>
      </p:sp>
      <p:sp>
        <p:nvSpPr>
          <p:cNvPr id="6" name="TextBox 6"/>
          <p:cNvSpPr txBox="1"/>
          <p:nvPr/>
        </p:nvSpPr>
        <p:spPr>
          <a:xfrm>
            <a:off x="1047155" y="5175796"/>
            <a:ext cx="3520231" cy="478036"/>
          </a:xfrm>
          <a:prstGeom prst="rect">
            <a:avLst/>
          </a:prstGeom>
        </p:spPr>
        <p:txBody>
          <a:bodyPr lIns="0" tIns="0" rIns="0" bIns="0" rtlCol="0" anchor="t">
            <a:spAutoFit/>
          </a:bodyPr>
          <a:lstStyle/>
          <a:p>
            <a:pPr algn="l">
              <a:lnSpc>
                <a:spcPts val="3437"/>
              </a:lnSpc>
            </a:pPr>
            <a:r>
              <a:rPr lang="en-US" sz="2750" b="1" spc="-55">
                <a:solidFill>
                  <a:srgbClr val="000000"/>
                </a:solidFill>
                <a:latin typeface="Arimo Bold"/>
                <a:ea typeface="Arimo Bold"/>
                <a:cs typeface="Arimo Bold"/>
                <a:sym typeface="Arimo Bold"/>
              </a:rPr>
              <a:t>R v Quick (1973)</a:t>
            </a:r>
          </a:p>
        </p:txBody>
      </p:sp>
      <p:sp>
        <p:nvSpPr>
          <p:cNvPr id="7" name="TextBox 7"/>
          <p:cNvSpPr txBox="1"/>
          <p:nvPr/>
        </p:nvSpPr>
        <p:spPr>
          <a:xfrm>
            <a:off x="1047155" y="5857726"/>
            <a:ext cx="7731919" cy="57403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Distinguished between sane and insane automatism.</a:t>
            </a:r>
          </a:p>
        </p:txBody>
      </p:sp>
      <p:sp>
        <p:nvSpPr>
          <p:cNvPr id="8" name="TextBox 8"/>
          <p:cNvSpPr txBox="1"/>
          <p:nvPr/>
        </p:nvSpPr>
        <p:spPr>
          <a:xfrm>
            <a:off x="9518451" y="5175796"/>
            <a:ext cx="3520231" cy="478036"/>
          </a:xfrm>
          <a:prstGeom prst="rect">
            <a:avLst/>
          </a:prstGeom>
        </p:spPr>
        <p:txBody>
          <a:bodyPr lIns="0" tIns="0" rIns="0" bIns="0" rtlCol="0" anchor="t">
            <a:spAutoFit/>
          </a:bodyPr>
          <a:lstStyle/>
          <a:p>
            <a:pPr algn="l">
              <a:lnSpc>
                <a:spcPts val="3437"/>
              </a:lnSpc>
            </a:pPr>
            <a:r>
              <a:rPr lang="en-US" sz="2750" b="1" spc="-55">
                <a:solidFill>
                  <a:srgbClr val="000000"/>
                </a:solidFill>
                <a:latin typeface="Arimo Bold"/>
                <a:ea typeface="Arimo Bold"/>
                <a:cs typeface="Arimo Bold"/>
                <a:sym typeface="Arimo Bold"/>
              </a:rPr>
              <a:t>R v Hennessy (1989)</a:t>
            </a:r>
          </a:p>
        </p:txBody>
      </p:sp>
      <p:sp>
        <p:nvSpPr>
          <p:cNvPr id="9" name="TextBox 9"/>
          <p:cNvSpPr txBox="1"/>
          <p:nvPr/>
        </p:nvSpPr>
        <p:spPr>
          <a:xfrm>
            <a:off x="9518451" y="5857726"/>
            <a:ext cx="7731919" cy="57403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Clarified the application in cases involving diabetes.</a:t>
            </a:r>
          </a:p>
        </p:txBody>
      </p:sp>
      <p:sp>
        <p:nvSpPr>
          <p:cNvPr id="10" name="TextBox 9">
            <a:extLst>
              <a:ext uri="{FF2B5EF4-FFF2-40B4-BE49-F238E27FC236}">
                <a16:creationId xmlns:a16="http://schemas.microsoft.com/office/drawing/2014/main" id="{053DC5F0-A13A-194C-D9FE-526FF156E498}"/>
              </a:ext>
            </a:extLst>
          </p:cNvPr>
          <p:cNvSpPr txBox="1"/>
          <p:nvPr/>
        </p:nvSpPr>
        <p:spPr>
          <a:xfrm>
            <a:off x="609600" y="9791700"/>
            <a:ext cx="4062412" cy="369332"/>
          </a:xfrm>
          <a:prstGeom prst="rect">
            <a:avLst/>
          </a:prstGeom>
          <a:noFill/>
        </p:spPr>
        <p:txBody>
          <a:bodyPr wrap="square" rtlCol="0">
            <a:spAutoFit/>
          </a:bodyPr>
          <a:lstStyle/>
          <a:p>
            <a:r>
              <a:rPr lang="en-GB" dirty="0"/>
              <a:t>Perlin (2016); Morse &amp; Bonnie (2013)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11430000" y="27682"/>
            <a:ext cx="6858000" cy="10287000"/>
          </a:xfrm>
          <a:custGeom>
            <a:avLst/>
            <a:gdLst/>
            <a:ahLst/>
            <a:cxnLst/>
            <a:rect l="l" t="t" r="r" b="b"/>
            <a:pathLst>
              <a:path w="6858000" h="10287000">
                <a:moveTo>
                  <a:pt x="0" y="0"/>
                </a:moveTo>
                <a:lnTo>
                  <a:pt x="6858000" y="0"/>
                </a:lnTo>
                <a:lnTo>
                  <a:pt x="6858000" y="10287000"/>
                </a:lnTo>
                <a:lnTo>
                  <a:pt x="0" y="10287000"/>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047155" y="2306985"/>
            <a:ext cx="9335691" cy="1817191"/>
          </a:xfrm>
          <a:prstGeom prst="rect">
            <a:avLst/>
          </a:prstGeom>
        </p:spPr>
        <p:txBody>
          <a:bodyPr lIns="0" tIns="0" rIns="0" bIns="0" rtlCol="0" anchor="t">
            <a:spAutoFit/>
          </a:bodyPr>
          <a:lstStyle/>
          <a:p>
            <a:pPr algn="l">
              <a:lnSpc>
                <a:spcPts val="6875"/>
              </a:lnSpc>
            </a:pPr>
            <a:r>
              <a:rPr lang="en-US" sz="5500" b="1" spc="-111">
                <a:solidFill>
                  <a:srgbClr val="000000"/>
                </a:solidFill>
                <a:latin typeface="Arimo Bold"/>
                <a:ea typeface="Arimo Bold"/>
                <a:cs typeface="Arimo Bold"/>
                <a:sym typeface="Arimo Bold"/>
              </a:rPr>
              <a:t>Issues with Insanity and Automatism</a:t>
            </a:r>
          </a:p>
        </p:txBody>
      </p:sp>
      <p:grpSp>
        <p:nvGrpSpPr>
          <p:cNvPr id="7" name="Group 7"/>
          <p:cNvGrpSpPr/>
          <p:nvPr/>
        </p:nvGrpSpPr>
        <p:grpSpPr>
          <a:xfrm>
            <a:off x="1042392" y="4904631"/>
            <a:ext cx="533102" cy="533102"/>
            <a:chOff x="0" y="0"/>
            <a:chExt cx="710803" cy="710803"/>
          </a:xfrm>
        </p:grpSpPr>
        <p:sp>
          <p:nvSpPr>
            <p:cNvPr id="8" name="Freeform 8"/>
            <p:cNvSpPr/>
            <p:nvPr/>
          </p:nvSpPr>
          <p:spPr>
            <a:xfrm>
              <a:off x="6350" y="6350"/>
              <a:ext cx="697992" cy="698119"/>
            </a:xfrm>
            <a:custGeom>
              <a:avLst/>
              <a:gdLst/>
              <a:ahLst/>
              <a:cxnLst/>
              <a:rect l="l" t="t" r="r" b="b"/>
              <a:pathLst>
                <a:path w="697992" h="698119">
                  <a:moveTo>
                    <a:pt x="0" y="167513"/>
                  </a:moveTo>
                  <a:cubicBezTo>
                    <a:pt x="0" y="75057"/>
                    <a:pt x="75057" y="0"/>
                    <a:pt x="167513" y="0"/>
                  </a:cubicBezTo>
                  <a:lnTo>
                    <a:pt x="530479" y="0"/>
                  </a:lnTo>
                  <a:cubicBezTo>
                    <a:pt x="623062" y="0"/>
                    <a:pt x="697992" y="75057"/>
                    <a:pt x="697992" y="167513"/>
                  </a:cubicBezTo>
                  <a:lnTo>
                    <a:pt x="697992" y="530479"/>
                  </a:lnTo>
                  <a:cubicBezTo>
                    <a:pt x="697992" y="623062"/>
                    <a:pt x="622935" y="697992"/>
                    <a:pt x="530479" y="697992"/>
                  </a:cubicBezTo>
                  <a:lnTo>
                    <a:pt x="167513" y="697992"/>
                  </a:lnTo>
                  <a:cubicBezTo>
                    <a:pt x="75057" y="698119"/>
                    <a:pt x="0" y="623062"/>
                    <a:pt x="0" y="530479"/>
                  </a:cubicBezTo>
                  <a:close/>
                </a:path>
              </a:pathLst>
            </a:custGeom>
            <a:solidFill>
              <a:srgbClr val="F0D4F7"/>
            </a:solidFill>
          </p:spPr>
          <p:txBody>
            <a:bodyPr/>
            <a:lstStyle/>
            <a:p>
              <a:endParaRPr lang="en-GB"/>
            </a:p>
          </p:txBody>
        </p:sp>
        <p:sp>
          <p:nvSpPr>
            <p:cNvPr id="9" name="Freeform 9"/>
            <p:cNvSpPr/>
            <p:nvPr/>
          </p:nvSpPr>
          <p:spPr>
            <a:xfrm>
              <a:off x="0" y="0"/>
              <a:ext cx="710692" cy="710819"/>
            </a:xfrm>
            <a:custGeom>
              <a:avLst/>
              <a:gdLst/>
              <a:ahLst/>
              <a:cxnLst/>
              <a:rect l="l" t="t" r="r" b="b"/>
              <a:pathLst>
                <a:path w="710692" h="710819">
                  <a:moveTo>
                    <a:pt x="0" y="173863"/>
                  </a:moveTo>
                  <a:cubicBezTo>
                    <a:pt x="0" y="77851"/>
                    <a:pt x="77851" y="0"/>
                    <a:pt x="173863" y="0"/>
                  </a:cubicBezTo>
                  <a:lnTo>
                    <a:pt x="536829" y="0"/>
                  </a:lnTo>
                  <a:lnTo>
                    <a:pt x="536829" y="6350"/>
                  </a:lnTo>
                  <a:lnTo>
                    <a:pt x="536829" y="0"/>
                  </a:lnTo>
                  <a:lnTo>
                    <a:pt x="536829" y="6350"/>
                  </a:lnTo>
                  <a:lnTo>
                    <a:pt x="536829" y="0"/>
                  </a:lnTo>
                  <a:cubicBezTo>
                    <a:pt x="632841" y="0"/>
                    <a:pt x="710692" y="77851"/>
                    <a:pt x="710692" y="173863"/>
                  </a:cubicBezTo>
                  <a:lnTo>
                    <a:pt x="710692" y="536829"/>
                  </a:lnTo>
                  <a:lnTo>
                    <a:pt x="704342" y="536829"/>
                  </a:lnTo>
                  <a:lnTo>
                    <a:pt x="710692" y="536829"/>
                  </a:lnTo>
                  <a:cubicBezTo>
                    <a:pt x="710692" y="632841"/>
                    <a:pt x="632841" y="710692"/>
                    <a:pt x="536829" y="710692"/>
                  </a:cubicBezTo>
                  <a:lnTo>
                    <a:pt x="536829" y="704342"/>
                  </a:lnTo>
                  <a:lnTo>
                    <a:pt x="536829" y="710692"/>
                  </a:lnTo>
                  <a:lnTo>
                    <a:pt x="173863" y="710692"/>
                  </a:lnTo>
                  <a:lnTo>
                    <a:pt x="173863" y="704342"/>
                  </a:lnTo>
                  <a:lnTo>
                    <a:pt x="173863" y="710692"/>
                  </a:lnTo>
                  <a:cubicBezTo>
                    <a:pt x="77851" y="710819"/>
                    <a:pt x="0" y="632968"/>
                    <a:pt x="0" y="536829"/>
                  </a:cubicBezTo>
                  <a:lnTo>
                    <a:pt x="0" y="173863"/>
                  </a:lnTo>
                  <a:lnTo>
                    <a:pt x="6350" y="173863"/>
                  </a:lnTo>
                  <a:lnTo>
                    <a:pt x="0" y="173863"/>
                  </a:lnTo>
                  <a:moveTo>
                    <a:pt x="12700" y="173863"/>
                  </a:moveTo>
                  <a:lnTo>
                    <a:pt x="12700" y="536829"/>
                  </a:lnTo>
                  <a:lnTo>
                    <a:pt x="6350" y="536829"/>
                  </a:lnTo>
                  <a:lnTo>
                    <a:pt x="12700" y="536829"/>
                  </a:lnTo>
                  <a:cubicBezTo>
                    <a:pt x="12700" y="625856"/>
                    <a:pt x="84836" y="697992"/>
                    <a:pt x="173863" y="697992"/>
                  </a:cubicBezTo>
                  <a:lnTo>
                    <a:pt x="536829" y="697992"/>
                  </a:lnTo>
                  <a:cubicBezTo>
                    <a:pt x="625856" y="697992"/>
                    <a:pt x="697992" y="625856"/>
                    <a:pt x="697992" y="536829"/>
                  </a:cubicBezTo>
                  <a:lnTo>
                    <a:pt x="697992" y="173863"/>
                  </a:lnTo>
                  <a:lnTo>
                    <a:pt x="704342" y="173863"/>
                  </a:lnTo>
                  <a:lnTo>
                    <a:pt x="697992" y="173863"/>
                  </a:lnTo>
                  <a:cubicBezTo>
                    <a:pt x="698119" y="84836"/>
                    <a:pt x="625983" y="12700"/>
                    <a:pt x="536829" y="12700"/>
                  </a:cubicBezTo>
                  <a:lnTo>
                    <a:pt x="173863" y="12700"/>
                  </a:lnTo>
                  <a:lnTo>
                    <a:pt x="173863" y="6350"/>
                  </a:lnTo>
                  <a:lnTo>
                    <a:pt x="173863" y="12700"/>
                  </a:lnTo>
                  <a:cubicBezTo>
                    <a:pt x="84836" y="12700"/>
                    <a:pt x="12700" y="84836"/>
                    <a:pt x="12700" y="173863"/>
                  </a:cubicBezTo>
                  <a:close/>
                </a:path>
              </a:pathLst>
            </a:custGeom>
            <a:solidFill>
              <a:srgbClr val="D6BADD"/>
            </a:solidFill>
          </p:spPr>
          <p:txBody>
            <a:bodyPr/>
            <a:lstStyle/>
            <a:p>
              <a:endParaRPr lang="en-GB"/>
            </a:p>
          </p:txBody>
        </p:sp>
      </p:grpSp>
      <p:sp>
        <p:nvSpPr>
          <p:cNvPr id="10" name="TextBox 10"/>
          <p:cNvSpPr txBox="1"/>
          <p:nvPr/>
        </p:nvSpPr>
        <p:spPr>
          <a:xfrm>
            <a:off x="1869876" y="4871294"/>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Insanity</a:t>
            </a:r>
          </a:p>
        </p:txBody>
      </p:sp>
      <p:sp>
        <p:nvSpPr>
          <p:cNvPr id="11" name="TextBox 11"/>
          <p:cNvSpPr txBox="1"/>
          <p:nvPr/>
        </p:nvSpPr>
        <p:spPr>
          <a:xfrm>
            <a:off x="1869876" y="5433566"/>
            <a:ext cx="3695551" cy="153159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Outdated terminology and inconsistencies with modern psychiatric understanding.</a:t>
            </a:r>
          </a:p>
        </p:txBody>
      </p:sp>
      <p:grpSp>
        <p:nvGrpSpPr>
          <p:cNvPr id="12" name="Group 12"/>
          <p:cNvGrpSpPr/>
          <p:nvPr/>
        </p:nvGrpSpPr>
        <p:grpSpPr>
          <a:xfrm>
            <a:off x="5859810" y="4904631"/>
            <a:ext cx="533102" cy="533102"/>
            <a:chOff x="0" y="0"/>
            <a:chExt cx="710803" cy="710803"/>
          </a:xfrm>
        </p:grpSpPr>
        <p:sp>
          <p:nvSpPr>
            <p:cNvPr id="13" name="Freeform 13"/>
            <p:cNvSpPr/>
            <p:nvPr/>
          </p:nvSpPr>
          <p:spPr>
            <a:xfrm>
              <a:off x="6350" y="6350"/>
              <a:ext cx="697992" cy="698119"/>
            </a:xfrm>
            <a:custGeom>
              <a:avLst/>
              <a:gdLst/>
              <a:ahLst/>
              <a:cxnLst/>
              <a:rect l="l" t="t" r="r" b="b"/>
              <a:pathLst>
                <a:path w="697992" h="698119">
                  <a:moveTo>
                    <a:pt x="0" y="167513"/>
                  </a:moveTo>
                  <a:cubicBezTo>
                    <a:pt x="0" y="75057"/>
                    <a:pt x="75057" y="0"/>
                    <a:pt x="167513" y="0"/>
                  </a:cubicBezTo>
                  <a:lnTo>
                    <a:pt x="530479" y="0"/>
                  </a:lnTo>
                  <a:cubicBezTo>
                    <a:pt x="623062" y="0"/>
                    <a:pt x="697992" y="75057"/>
                    <a:pt x="697992" y="167513"/>
                  </a:cubicBezTo>
                  <a:lnTo>
                    <a:pt x="697992" y="530479"/>
                  </a:lnTo>
                  <a:cubicBezTo>
                    <a:pt x="697992" y="623062"/>
                    <a:pt x="622935" y="697992"/>
                    <a:pt x="530479" y="697992"/>
                  </a:cubicBezTo>
                  <a:lnTo>
                    <a:pt x="167513" y="697992"/>
                  </a:lnTo>
                  <a:cubicBezTo>
                    <a:pt x="75057" y="698119"/>
                    <a:pt x="0" y="623062"/>
                    <a:pt x="0" y="530479"/>
                  </a:cubicBezTo>
                  <a:close/>
                </a:path>
              </a:pathLst>
            </a:custGeom>
            <a:solidFill>
              <a:srgbClr val="F0D4F7"/>
            </a:solidFill>
          </p:spPr>
          <p:txBody>
            <a:bodyPr/>
            <a:lstStyle/>
            <a:p>
              <a:endParaRPr lang="en-GB"/>
            </a:p>
          </p:txBody>
        </p:sp>
        <p:sp>
          <p:nvSpPr>
            <p:cNvPr id="14" name="Freeform 14"/>
            <p:cNvSpPr/>
            <p:nvPr/>
          </p:nvSpPr>
          <p:spPr>
            <a:xfrm>
              <a:off x="0" y="0"/>
              <a:ext cx="710692" cy="710819"/>
            </a:xfrm>
            <a:custGeom>
              <a:avLst/>
              <a:gdLst/>
              <a:ahLst/>
              <a:cxnLst/>
              <a:rect l="l" t="t" r="r" b="b"/>
              <a:pathLst>
                <a:path w="710692" h="710819">
                  <a:moveTo>
                    <a:pt x="0" y="173863"/>
                  </a:moveTo>
                  <a:cubicBezTo>
                    <a:pt x="0" y="77851"/>
                    <a:pt x="77851" y="0"/>
                    <a:pt x="173863" y="0"/>
                  </a:cubicBezTo>
                  <a:lnTo>
                    <a:pt x="536829" y="0"/>
                  </a:lnTo>
                  <a:lnTo>
                    <a:pt x="536829" y="6350"/>
                  </a:lnTo>
                  <a:lnTo>
                    <a:pt x="536829" y="0"/>
                  </a:lnTo>
                  <a:lnTo>
                    <a:pt x="536829" y="6350"/>
                  </a:lnTo>
                  <a:lnTo>
                    <a:pt x="536829" y="0"/>
                  </a:lnTo>
                  <a:cubicBezTo>
                    <a:pt x="632841" y="0"/>
                    <a:pt x="710692" y="77851"/>
                    <a:pt x="710692" y="173863"/>
                  </a:cubicBezTo>
                  <a:lnTo>
                    <a:pt x="710692" y="536829"/>
                  </a:lnTo>
                  <a:lnTo>
                    <a:pt x="704342" y="536829"/>
                  </a:lnTo>
                  <a:lnTo>
                    <a:pt x="710692" y="536829"/>
                  </a:lnTo>
                  <a:cubicBezTo>
                    <a:pt x="710692" y="632841"/>
                    <a:pt x="632841" y="710692"/>
                    <a:pt x="536829" y="710692"/>
                  </a:cubicBezTo>
                  <a:lnTo>
                    <a:pt x="536829" y="704342"/>
                  </a:lnTo>
                  <a:lnTo>
                    <a:pt x="536829" y="710692"/>
                  </a:lnTo>
                  <a:lnTo>
                    <a:pt x="173863" y="710692"/>
                  </a:lnTo>
                  <a:lnTo>
                    <a:pt x="173863" y="704342"/>
                  </a:lnTo>
                  <a:lnTo>
                    <a:pt x="173863" y="710692"/>
                  </a:lnTo>
                  <a:cubicBezTo>
                    <a:pt x="77851" y="710819"/>
                    <a:pt x="0" y="632968"/>
                    <a:pt x="0" y="536829"/>
                  </a:cubicBezTo>
                  <a:lnTo>
                    <a:pt x="0" y="173863"/>
                  </a:lnTo>
                  <a:lnTo>
                    <a:pt x="6350" y="173863"/>
                  </a:lnTo>
                  <a:lnTo>
                    <a:pt x="0" y="173863"/>
                  </a:lnTo>
                  <a:moveTo>
                    <a:pt x="12700" y="173863"/>
                  </a:moveTo>
                  <a:lnTo>
                    <a:pt x="12700" y="536829"/>
                  </a:lnTo>
                  <a:lnTo>
                    <a:pt x="6350" y="536829"/>
                  </a:lnTo>
                  <a:lnTo>
                    <a:pt x="12700" y="536829"/>
                  </a:lnTo>
                  <a:cubicBezTo>
                    <a:pt x="12700" y="625856"/>
                    <a:pt x="84836" y="697992"/>
                    <a:pt x="173863" y="697992"/>
                  </a:cubicBezTo>
                  <a:lnTo>
                    <a:pt x="536829" y="697992"/>
                  </a:lnTo>
                  <a:cubicBezTo>
                    <a:pt x="625856" y="697992"/>
                    <a:pt x="697992" y="625856"/>
                    <a:pt x="697992" y="536829"/>
                  </a:cubicBezTo>
                  <a:lnTo>
                    <a:pt x="697992" y="173863"/>
                  </a:lnTo>
                  <a:lnTo>
                    <a:pt x="704342" y="173863"/>
                  </a:lnTo>
                  <a:lnTo>
                    <a:pt x="697992" y="173863"/>
                  </a:lnTo>
                  <a:cubicBezTo>
                    <a:pt x="698119" y="84836"/>
                    <a:pt x="625983" y="12700"/>
                    <a:pt x="536829" y="12700"/>
                  </a:cubicBezTo>
                  <a:lnTo>
                    <a:pt x="173863" y="12700"/>
                  </a:lnTo>
                  <a:lnTo>
                    <a:pt x="173863" y="6350"/>
                  </a:lnTo>
                  <a:lnTo>
                    <a:pt x="173863" y="12700"/>
                  </a:lnTo>
                  <a:cubicBezTo>
                    <a:pt x="84836" y="12700"/>
                    <a:pt x="12700" y="84836"/>
                    <a:pt x="12700" y="173863"/>
                  </a:cubicBezTo>
                  <a:close/>
                </a:path>
              </a:pathLst>
            </a:custGeom>
            <a:solidFill>
              <a:srgbClr val="D6BADD"/>
            </a:solidFill>
          </p:spPr>
          <p:txBody>
            <a:bodyPr/>
            <a:lstStyle/>
            <a:p>
              <a:endParaRPr lang="en-GB"/>
            </a:p>
          </p:txBody>
        </p:sp>
      </p:grpSp>
      <p:sp>
        <p:nvSpPr>
          <p:cNvPr id="15" name="TextBox 15"/>
          <p:cNvSpPr txBox="1"/>
          <p:nvPr/>
        </p:nvSpPr>
        <p:spPr>
          <a:xfrm>
            <a:off x="6687294" y="4871294"/>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Automatism</a:t>
            </a:r>
          </a:p>
        </p:txBody>
      </p:sp>
      <p:sp>
        <p:nvSpPr>
          <p:cNvPr id="16" name="TextBox 16"/>
          <p:cNvSpPr txBox="1"/>
          <p:nvPr/>
        </p:nvSpPr>
        <p:spPr>
          <a:xfrm>
            <a:off x="6687294" y="5433566"/>
            <a:ext cx="3695551" cy="248915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Difficulty distinguishing between sane and insane automatism. Limited application and recognition in courts.</a:t>
            </a:r>
          </a:p>
        </p:txBody>
      </p:sp>
      <p:sp>
        <p:nvSpPr>
          <p:cNvPr id="17" name="TextBox 16">
            <a:extLst>
              <a:ext uri="{FF2B5EF4-FFF2-40B4-BE49-F238E27FC236}">
                <a16:creationId xmlns:a16="http://schemas.microsoft.com/office/drawing/2014/main" id="{F3B93761-DDE1-8E8A-6FBF-7307CE498773}"/>
              </a:ext>
            </a:extLst>
          </p:cNvPr>
          <p:cNvSpPr txBox="1"/>
          <p:nvPr/>
        </p:nvSpPr>
        <p:spPr>
          <a:xfrm>
            <a:off x="609600" y="9791700"/>
            <a:ext cx="4062412" cy="369332"/>
          </a:xfrm>
          <a:prstGeom prst="rect">
            <a:avLst/>
          </a:prstGeom>
          <a:noFill/>
        </p:spPr>
        <p:txBody>
          <a:bodyPr wrap="square" rtlCol="0">
            <a:spAutoFit/>
          </a:bodyPr>
          <a:lstStyle/>
          <a:p>
            <a:r>
              <a:rPr lang="en-GB" dirty="0"/>
              <a:t> Morse &amp; Bonnie (2013)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TextBox 5"/>
          <p:cNvSpPr txBox="1"/>
          <p:nvPr/>
        </p:nvSpPr>
        <p:spPr>
          <a:xfrm>
            <a:off x="1047155" y="1009501"/>
            <a:ext cx="8334226" cy="937171"/>
          </a:xfrm>
          <a:prstGeom prst="rect">
            <a:avLst/>
          </a:prstGeom>
        </p:spPr>
        <p:txBody>
          <a:bodyPr lIns="0" tIns="0" rIns="0" bIns="0" rtlCol="0" anchor="t">
            <a:spAutoFit/>
          </a:bodyPr>
          <a:lstStyle/>
          <a:p>
            <a:pPr algn="l">
              <a:lnSpc>
                <a:spcPts val="6875"/>
              </a:lnSpc>
            </a:pPr>
            <a:r>
              <a:rPr lang="en-US" sz="5500" b="1" spc="-111">
                <a:solidFill>
                  <a:srgbClr val="000000"/>
                </a:solidFill>
                <a:latin typeface="Arimo Bold"/>
                <a:ea typeface="Arimo Bold"/>
                <a:cs typeface="Arimo Bold"/>
                <a:sym typeface="Arimo Bold"/>
              </a:rPr>
              <a:t>Advantages of the Defences</a:t>
            </a:r>
          </a:p>
        </p:txBody>
      </p:sp>
      <p:sp>
        <p:nvSpPr>
          <p:cNvPr id="6" name="Freeform 6" descr="preencoded.png"/>
          <p:cNvSpPr/>
          <p:nvPr/>
        </p:nvSpPr>
        <p:spPr>
          <a:xfrm>
            <a:off x="3759548" y="2545110"/>
            <a:ext cx="2671911" cy="2175272"/>
          </a:xfrm>
          <a:custGeom>
            <a:avLst/>
            <a:gdLst/>
            <a:ahLst/>
            <a:cxnLst/>
            <a:rect l="l" t="t" r="r" b="b"/>
            <a:pathLst>
              <a:path w="2671911" h="2175272">
                <a:moveTo>
                  <a:pt x="0" y="0"/>
                </a:moveTo>
                <a:lnTo>
                  <a:pt x="2671911" y="0"/>
                </a:lnTo>
                <a:lnTo>
                  <a:pt x="2671911" y="2175272"/>
                </a:lnTo>
                <a:lnTo>
                  <a:pt x="0" y="2175272"/>
                </a:lnTo>
                <a:lnTo>
                  <a:pt x="0" y="0"/>
                </a:lnTo>
                <a:close/>
              </a:path>
            </a:pathLst>
          </a:custGeom>
          <a:blipFill>
            <a:blip r:embed="rId4"/>
            <a:stretch>
              <a:fillRect l="-168" r="-168"/>
            </a:stretch>
          </a:blipFill>
        </p:spPr>
        <p:txBody>
          <a:bodyPr/>
          <a:lstStyle/>
          <a:p>
            <a:endParaRPr lang="en-GB"/>
          </a:p>
        </p:txBody>
      </p:sp>
      <p:sp>
        <p:nvSpPr>
          <p:cNvPr id="7" name="TextBox 7"/>
          <p:cNvSpPr txBox="1"/>
          <p:nvPr/>
        </p:nvSpPr>
        <p:spPr>
          <a:xfrm>
            <a:off x="5001965" y="3491061"/>
            <a:ext cx="186929" cy="722114"/>
          </a:xfrm>
          <a:prstGeom prst="rect">
            <a:avLst/>
          </a:prstGeom>
        </p:spPr>
        <p:txBody>
          <a:bodyPr lIns="0" tIns="0" rIns="0" bIns="0" rtlCol="0" anchor="t">
            <a:spAutoFit/>
          </a:bodyPr>
          <a:lstStyle/>
          <a:p>
            <a:pPr algn="ctr">
              <a:lnSpc>
                <a:spcPts val="4687"/>
              </a:lnSpc>
            </a:pPr>
            <a:r>
              <a:rPr lang="en-US" sz="2937" b="1" spc="-58">
                <a:solidFill>
                  <a:srgbClr val="272525"/>
                </a:solidFill>
                <a:latin typeface="Arimo Bold"/>
                <a:ea typeface="Arimo Bold"/>
                <a:cs typeface="Arimo Bold"/>
                <a:sym typeface="Arimo Bold"/>
              </a:rPr>
              <a:t>1</a:t>
            </a:r>
          </a:p>
        </p:txBody>
      </p:sp>
      <p:sp>
        <p:nvSpPr>
          <p:cNvPr id="8" name="TextBox 8"/>
          <p:cNvSpPr txBox="1"/>
          <p:nvPr/>
        </p:nvSpPr>
        <p:spPr>
          <a:xfrm>
            <a:off x="6730602" y="3045470"/>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Protection</a:t>
            </a:r>
          </a:p>
        </p:txBody>
      </p:sp>
      <p:sp>
        <p:nvSpPr>
          <p:cNvPr id="9" name="TextBox 9"/>
          <p:cNvSpPr txBox="1"/>
          <p:nvPr/>
        </p:nvSpPr>
        <p:spPr>
          <a:xfrm>
            <a:off x="6730602" y="3607742"/>
            <a:ext cx="8831610" cy="57403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Protects individuals with severe mental disorders from unjust punishment.</a:t>
            </a:r>
          </a:p>
        </p:txBody>
      </p:sp>
      <p:grpSp>
        <p:nvGrpSpPr>
          <p:cNvPr id="10" name="Group 10"/>
          <p:cNvGrpSpPr/>
          <p:nvPr/>
        </p:nvGrpSpPr>
        <p:grpSpPr>
          <a:xfrm>
            <a:off x="6506170" y="4738687"/>
            <a:ext cx="10659964" cy="19050"/>
            <a:chOff x="0" y="0"/>
            <a:chExt cx="14213285" cy="25400"/>
          </a:xfrm>
        </p:grpSpPr>
        <p:sp>
          <p:nvSpPr>
            <p:cNvPr id="11" name="Freeform 11"/>
            <p:cNvSpPr/>
            <p:nvPr/>
          </p:nvSpPr>
          <p:spPr>
            <a:xfrm>
              <a:off x="0" y="0"/>
              <a:ext cx="14213332" cy="25400"/>
            </a:xfrm>
            <a:custGeom>
              <a:avLst/>
              <a:gdLst/>
              <a:ahLst/>
              <a:cxnLst/>
              <a:rect l="l" t="t" r="r" b="b"/>
              <a:pathLst>
                <a:path w="14213332" h="25400">
                  <a:moveTo>
                    <a:pt x="0" y="12700"/>
                  </a:moveTo>
                  <a:cubicBezTo>
                    <a:pt x="0" y="5715"/>
                    <a:pt x="5715" y="0"/>
                    <a:pt x="12700" y="0"/>
                  </a:cubicBezTo>
                  <a:lnTo>
                    <a:pt x="14200632" y="0"/>
                  </a:lnTo>
                  <a:cubicBezTo>
                    <a:pt x="14207618" y="0"/>
                    <a:pt x="14213332" y="5715"/>
                    <a:pt x="14213332" y="12700"/>
                  </a:cubicBezTo>
                  <a:cubicBezTo>
                    <a:pt x="14213332" y="19685"/>
                    <a:pt x="14207618" y="25400"/>
                    <a:pt x="14200632" y="25400"/>
                  </a:cubicBezTo>
                  <a:lnTo>
                    <a:pt x="12700" y="25400"/>
                  </a:lnTo>
                  <a:cubicBezTo>
                    <a:pt x="5715" y="25400"/>
                    <a:pt x="0" y="19685"/>
                    <a:pt x="0" y="12700"/>
                  </a:cubicBezTo>
                  <a:close/>
                </a:path>
              </a:pathLst>
            </a:custGeom>
            <a:solidFill>
              <a:srgbClr val="D6BADD"/>
            </a:solidFill>
          </p:spPr>
          <p:txBody>
            <a:bodyPr/>
            <a:lstStyle/>
            <a:p>
              <a:endParaRPr lang="en-GB"/>
            </a:p>
          </p:txBody>
        </p:sp>
      </p:grpSp>
      <p:sp>
        <p:nvSpPr>
          <p:cNvPr id="12" name="Freeform 12" descr="preencoded.png"/>
          <p:cNvSpPr/>
          <p:nvPr/>
        </p:nvSpPr>
        <p:spPr>
          <a:xfrm>
            <a:off x="2423518" y="4795094"/>
            <a:ext cx="5343822" cy="2175272"/>
          </a:xfrm>
          <a:custGeom>
            <a:avLst/>
            <a:gdLst/>
            <a:ahLst/>
            <a:cxnLst/>
            <a:rect l="l" t="t" r="r" b="b"/>
            <a:pathLst>
              <a:path w="5343822" h="2175272">
                <a:moveTo>
                  <a:pt x="0" y="0"/>
                </a:moveTo>
                <a:lnTo>
                  <a:pt x="5343822" y="0"/>
                </a:lnTo>
                <a:lnTo>
                  <a:pt x="5343822" y="2175272"/>
                </a:lnTo>
                <a:lnTo>
                  <a:pt x="0" y="2175272"/>
                </a:lnTo>
                <a:lnTo>
                  <a:pt x="0" y="0"/>
                </a:lnTo>
                <a:close/>
              </a:path>
            </a:pathLst>
          </a:custGeom>
          <a:blipFill>
            <a:blip r:embed="rId5"/>
            <a:stretch>
              <a:fillRect l="-79" r="-79"/>
            </a:stretch>
          </a:blipFill>
        </p:spPr>
        <p:txBody>
          <a:bodyPr/>
          <a:lstStyle/>
          <a:p>
            <a:endParaRPr lang="en-GB"/>
          </a:p>
        </p:txBody>
      </p:sp>
      <p:sp>
        <p:nvSpPr>
          <p:cNvPr id="13" name="TextBox 13"/>
          <p:cNvSpPr txBox="1"/>
          <p:nvPr/>
        </p:nvSpPr>
        <p:spPr>
          <a:xfrm>
            <a:off x="5001965" y="5459760"/>
            <a:ext cx="186929" cy="722114"/>
          </a:xfrm>
          <a:prstGeom prst="rect">
            <a:avLst/>
          </a:prstGeom>
        </p:spPr>
        <p:txBody>
          <a:bodyPr lIns="0" tIns="0" rIns="0" bIns="0" rtlCol="0" anchor="t">
            <a:spAutoFit/>
          </a:bodyPr>
          <a:lstStyle/>
          <a:p>
            <a:pPr algn="ctr">
              <a:lnSpc>
                <a:spcPts val="4687"/>
              </a:lnSpc>
            </a:pPr>
            <a:r>
              <a:rPr lang="en-US" sz="2937" b="1" spc="-58">
                <a:solidFill>
                  <a:srgbClr val="272525"/>
                </a:solidFill>
                <a:latin typeface="Arimo Bold"/>
                <a:ea typeface="Arimo Bold"/>
                <a:cs typeface="Arimo Bold"/>
                <a:sym typeface="Arimo Bold"/>
              </a:rPr>
              <a:t>2</a:t>
            </a:r>
          </a:p>
        </p:txBody>
      </p:sp>
      <p:sp>
        <p:nvSpPr>
          <p:cNvPr id="14" name="TextBox 14"/>
          <p:cNvSpPr txBox="1"/>
          <p:nvPr/>
        </p:nvSpPr>
        <p:spPr>
          <a:xfrm>
            <a:off x="8066484" y="5295454"/>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Medical Treatment</a:t>
            </a:r>
          </a:p>
        </p:txBody>
      </p:sp>
      <p:sp>
        <p:nvSpPr>
          <p:cNvPr id="15" name="TextBox 15"/>
          <p:cNvSpPr txBox="1"/>
          <p:nvPr/>
        </p:nvSpPr>
        <p:spPr>
          <a:xfrm>
            <a:off x="8066484" y="5857726"/>
            <a:ext cx="7805886" cy="57403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Allows for appropriate medical treatment instead of incarceration.</a:t>
            </a:r>
          </a:p>
        </p:txBody>
      </p:sp>
      <p:grpSp>
        <p:nvGrpSpPr>
          <p:cNvPr id="16" name="Group 16"/>
          <p:cNvGrpSpPr/>
          <p:nvPr/>
        </p:nvGrpSpPr>
        <p:grpSpPr>
          <a:xfrm>
            <a:off x="7842051" y="6988671"/>
            <a:ext cx="9324083" cy="19050"/>
            <a:chOff x="0" y="0"/>
            <a:chExt cx="12432110" cy="25400"/>
          </a:xfrm>
        </p:grpSpPr>
        <p:sp>
          <p:nvSpPr>
            <p:cNvPr id="17" name="Freeform 17"/>
            <p:cNvSpPr/>
            <p:nvPr/>
          </p:nvSpPr>
          <p:spPr>
            <a:xfrm>
              <a:off x="0" y="0"/>
              <a:ext cx="12432157" cy="25400"/>
            </a:xfrm>
            <a:custGeom>
              <a:avLst/>
              <a:gdLst/>
              <a:ahLst/>
              <a:cxnLst/>
              <a:rect l="l" t="t" r="r" b="b"/>
              <a:pathLst>
                <a:path w="12432157" h="25400">
                  <a:moveTo>
                    <a:pt x="0" y="12700"/>
                  </a:moveTo>
                  <a:cubicBezTo>
                    <a:pt x="0" y="5715"/>
                    <a:pt x="5715" y="0"/>
                    <a:pt x="12700" y="0"/>
                  </a:cubicBezTo>
                  <a:lnTo>
                    <a:pt x="12419457" y="0"/>
                  </a:lnTo>
                  <a:cubicBezTo>
                    <a:pt x="12426442" y="0"/>
                    <a:pt x="12432157" y="5715"/>
                    <a:pt x="12432157" y="12700"/>
                  </a:cubicBezTo>
                  <a:cubicBezTo>
                    <a:pt x="12432157" y="19685"/>
                    <a:pt x="12426442" y="25400"/>
                    <a:pt x="12419457" y="25400"/>
                  </a:cubicBezTo>
                  <a:lnTo>
                    <a:pt x="12700" y="25400"/>
                  </a:lnTo>
                  <a:cubicBezTo>
                    <a:pt x="5715" y="25400"/>
                    <a:pt x="0" y="19685"/>
                    <a:pt x="0" y="12700"/>
                  </a:cubicBezTo>
                  <a:close/>
                </a:path>
              </a:pathLst>
            </a:custGeom>
            <a:solidFill>
              <a:srgbClr val="D6BADD"/>
            </a:solidFill>
          </p:spPr>
          <p:txBody>
            <a:bodyPr/>
            <a:lstStyle/>
            <a:p>
              <a:endParaRPr lang="en-GB"/>
            </a:p>
          </p:txBody>
        </p:sp>
      </p:grpSp>
      <p:sp>
        <p:nvSpPr>
          <p:cNvPr id="18" name="Freeform 18" descr="preencoded.png"/>
          <p:cNvSpPr/>
          <p:nvPr/>
        </p:nvSpPr>
        <p:spPr>
          <a:xfrm>
            <a:off x="1087636" y="7045077"/>
            <a:ext cx="8015734" cy="2175272"/>
          </a:xfrm>
          <a:custGeom>
            <a:avLst/>
            <a:gdLst/>
            <a:ahLst/>
            <a:cxnLst/>
            <a:rect l="l" t="t" r="r" b="b"/>
            <a:pathLst>
              <a:path w="8015734" h="2175272">
                <a:moveTo>
                  <a:pt x="0" y="0"/>
                </a:moveTo>
                <a:lnTo>
                  <a:pt x="8015734" y="0"/>
                </a:lnTo>
                <a:lnTo>
                  <a:pt x="8015734" y="2175273"/>
                </a:lnTo>
                <a:lnTo>
                  <a:pt x="0" y="2175273"/>
                </a:lnTo>
                <a:lnTo>
                  <a:pt x="0" y="0"/>
                </a:lnTo>
                <a:close/>
              </a:path>
            </a:pathLst>
          </a:custGeom>
          <a:blipFill>
            <a:blip r:embed="rId6"/>
            <a:stretch>
              <a:fillRect l="-109" r="-109"/>
            </a:stretch>
          </a:blipFill>
        </p:spPr>
        <p:txBody>
          <a:bodyPr/>
          <a:lstStyle/>
          <a:p>
            <a:endParaRPr lang="en-GB"/>
          </a:p>
        </p:txBody>
      </p:sp>
      <p:sp>
        <p:nvSpPr>
          <p:cNvPr id="19" name="TextBox 19"/>
          <p:cNvSpPr txBox="1"/>
          <p:nvPr/>
        </p:nvSpPr>
        <p:spPr>
          <a:xfrm>
            <a:off x="5001965" y="7709744"/>
            <a:ext cx="186929" cy="722114"/>
          </a:xfrm>
          <a:prstGeom prst="rect">
            <a:avLst/>
          </a:prstGeom>
        </p:spPr>
        <p:txBody>
          <a:bodyPr lIns="0" tIns="0" rIns="0" bIns="0" rtlCol="0" anchor="t">
            <a:spAutoFit/>
          </a:bodyPr>
          <a:lstStyle/>
          <a:p>
            <a:pPr algn="ctr">
              <a:lnSpc>
                <a:spcPts val="4687"/>
              </a:lnSpc>
            </a:pPr>
            <a:r>
              <a:rPr lang="en-US" sz="2937" b="1" spc="-58">
                <a:solidFill>
                  <a:srgbClr val="272525"/>
                </a:solidFill>
                <a:latin typeface="Arimo Bold"/>
                <a:ea typeface="Arimo Bold"/>
                <a:cs typeface="Arimo Bold"/>
                <a:sym typeface="Arimo Bold"/>
              </a:rPr>
              <a:t>3</a:t>
            </a:r>
          </a:p>
        </p:txBody>
      </p:sp>
      <p:sp>
        <p:nvSpPr>
          <p:cNvPr id="20" name="TextBox 20"/>
          <p:cNvSpPr txBox="1"/>
          <p:nvPr/>
        </p:nvSpPr>
        <p:spPr>
          <a:xfrm>
            <a:off x="9402515" y="7306121"/>
            <a:ext cx="3520231" cy="478036"/>
          </a:xfrm>
          <a:prstGeom prst="rect">
            <a:avLst/>
          </a:prstGeom>
        </p:spPr>
        <p:txBody>
          <a:bodyPr lIns="0" tIns="0" rIns="0" bIns="0" rtlCol="0" anchor="t">
            <a:spAutoFit/>
          </a:bodyPr>
          <a:lstStyle/>
          <a:p>
            <a:pPr algn="l">
              <a:lnSpc>
                <a:spcPts val="3437"/>
              </a:lnSpc>
            </a:pPr>
            <a:r>
              <a:rPr lang="en-US" sz="2750" b="1" spc="-55">
                <a:solidFill>
                  <a:srgbClr val="272525"/>
                </a:solidFill>
                <a:latin typeface="Arimo Bold"/>
                <a:ea typeface="Arimo Bold"/>
                <a:cs typeface="Arimo Bold"/>
                <a:sym typeface="Arimo Bold"/>
              </a:rPr>
              <a:t>Recognition</a:t>
            </a:r>
          </a:p>
        </p:txBody>
      </p:sp>
      <p:sp>
        <p:nvSpPr>
          <p:cNvPr id="21" name="TextBox 21"/>
          <p:cNvSpPr txBox="1"/>
          <p:nvPr/>
        </p:nvSpPr>
        <p:spPr>
          <a:xfrm>
            <a:off x="9402515" y="7868394"/>
            <a:ext cx="7539186" cy="1052810"/>
          </a:xfrm>
          <a:prstGeom prst="rect">
            <a:avLst/>
          </a:prstGeom>
        </p:spPr>
        <p:txBody>
          <a:bodyPr lIns="0" tIns="0" rIns="0" bIns="0" rtlCol="0" anchor="t">
            <a:spAutoFit/>
          </a:bodyPr>
          <a:lstStyle/>
          <a:p>
            <a:pPr algn="l">
              <a:lnSpc>
                <a:spcPts val="3750"/>
              </a:lnSpc>
            </a:pPr>
            <a:r>
              <a:rPr lang="en-US" sz="2312" spc="-47">
                <a:solidFill>
                  <a:srgbClr val="272525"/>
                </a:solidFill>
                <a:latin typeface="Source Sans Pro"/>
                <a:ea typeface="Source Sans Pro"/>
                <a:cs typeface="Source Sans Pro"/>
                <a:sym typeface="Source Sans Pro"/>
              </a:rPr>
              <a:t>Recognizes involuntary actions and prevents wrongful convictions.</a:t>
            </a:r>
          </a:p>
        </p:txBody>
      </p:sp>
      <p:sp>
        <p:nvSpPr>
          <p:cNvPr id="22" name="TextBox 21">
            <a:extLst>
              <a:ext uri="{FF2B5EF4-FFF2-40B4-BE49-F238E27FC236}">
                <a16:creationId xmlns:a16="http://schemas.microsoft.com/office/drawing/2014/main" id="{7B9E3991-89AA-A27B-A001-C828C608A676}"/>
              </a:ext>
            </a:extLst>
          </p:cNvPr>
          <p:cNvSpPr txBox="1"/>
          <p:nvPr/>
        </p:nvSpPr>
        <p:spPr>
          <a:xfrm>
            <a:off x="609600" y="9791700"/>
            <a:ext cx="4062412" cy="369332"/>
          </a:xfrm>
          <a:prstGeom prst="rect">
            <a:avLst/>
          </a:prstGeom>
          <a:noFill/>
        </p:spPr>
        <p:txBody>
          <a:bodyPr wrap="square" rtlCol="0">
            <a:spAutoFit/>
          </a:bodyPr>
          <a:lstStyle/>
          <a:p>
            <a:r>
              <a:rPr lang="en-GB" dirty="0"/>
              <a:t>Perlin (2016); Morse &amp; Bonnie (2013)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preencoded.png"/>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0" y="0"/>
            <a:ext cx="18288000" cy="10287000"/>
            <a:chOff x="0" y="0"/>
            <a:chExt cx="24384000" cy="13716000"/>
          </a:xfrm>
        </p:grpSpPr>
        <p:sp>
          <p:nvSpPr>
            <p:cNvPr id="4" name="Freeform 4"/>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a:p>
          </p:txBody>
        </p:sp>
      </p:grpSp>
      <p:sp>
        <p:nvSpPr>
          <p:cNvPr id="5" name="Freeform 5" descr="preencoded.png"/>
          <p:cNvSpPr/>
          <p:nvPr/>
        </p:nvSpPr>
        <p:spPr>
          <a:xfrm>
            <a:off x="0" y="0"/>
            <a:ext cx="18288000" cy="2998886"/>
          </a:xfrm>
          <a:custGeom>
            <a:avLst/>
            <a:gdLst/>
            <a:ahLst/>
            <a:cxnLst/>
            <a:rect l="l" t="t" r="r" b="b"/>
            <a:pathLst>
              <a:path w="18288000" h="2998886">
                <a:moveTo>
                  <a:pt x="0" y="0"/>
                </a:moveTo>
                <a:lnTo>
                  <a:pt x="18288000" y="0"/>
                </a:lnTo>
                <a:lnTo>
                  <a:pt x="18288000" y="2998886"/>
                </a:lnTo>
                <a:lnTo>
                  <a:pt x="0" y="2998886"/>
                </a:lnTo>
                <a:lnTo>
                  <a:pt x="0" y="0"/>
                </a:lnTo>
                <a:close/>
              </a:path>
            </a:pathLst>
          </a:custGeom>
          <a:blipFill>
            <a:blip r:embed="rId4"/>
            <a:stretch>
              <a:fillRect t="-24" b="-24"/>
            </a:stretch>
          </a:blipFill>
        </p:spPr>
        <p:txBody>
          <a:bodyPr/>
          <a:lstStyle/>
          <a:p>
            <a:endParaRPr lang="en-GB"/>
          </a:p>
        </p:txBody>
      </p:sp>
      <p:sp>
        <p:nvSpPr>
          <p:cNvPr id="6" name="TextBox 6"/>
          <p:cNvSpPr txBox="1"/>
          <p:nvPr/>
        </p:nvSpPr>
        <p:spPr>
          <a:xfrm>
            <a:off x="839689" y="3620541"/>
            <a:ext cx="5644902" cy="743694"/>
          </a:xfrm>
          <a:prstGeom prst="rect">
            <a:avLst/>
          </a:prstGeom>
        </p:spPr>
        <p:txBody>
          <a:bodyPr lIns="0" tIns="0" rIns="0" bIns="0" rtlCol="0" anchor="t">
            <a:spAutoFit/>
          </a:bodyPr>
          <a:lstStyle/>
          <a:p>
            <a:pPr algn="l">
              <a:lnSpc>
                <a:spcPts val="5500"/>
              </a:lnSpc>
            </a:pPr>
            <a:r>
              <a:rPr lang="en-US" sz="4437" b="1" spc="-88">
                <a:solidFill>
                  <a:srgbClr val="000000"/>
                </a:solidFill>
                <a:latin typeface="Arimo Bold"/>
                <a:ea typeface="Arimo Bold"/>
                <a:cs typeface="Arimo Bold"/>
                <a:sym typeface="Arimo Bold"/>
              </a:rPr>
              <a:t>Reform Suggestions</a:t>
            </a:r>
          </a:p>
        </p:txBody>
      </p:sp>
      <p:sp>
        <p:nvSpPr>
          <p:cNvPr id="7" name="TextBox 7"/>
          <p:cNvSpPr txBox="1"/>
          <p:nvPr/>
        </p:nvSpPr>
        <p:spPr>
          <a:xfrm>
            <a:off x="839689" y="4948833"/>
            <a:ext cx="8124379" cy="686841"/>
          </a:xfrm>
          <a:prstGeom prst="rect">
            <a:avLst/>
          </a:prstGeom>
        </p:spPr>
        <p:txBody>
          <a:bodyPr lIns="0" tIns="0" rIns="0" bIns="0" rtlCol="0" anchor="t">
            <a:spAutoFit/>
          </a:bodyPr>
          <a:lstStyle/>
          <a:p>
            <a:pPr algn="ctr">
              <a:lnSpc>
                <a:spcPts val="6187"/>
              </a:lnSpc>
            </a:pPr>
            <a:r>
              <a:rPr lang="en-US" sz="6187" b="1" spc="-124">
                <a:solidFill>
                  <a:srgbClr val="272525"/>
                </a:solidFill>
                <a:latin typeface="Arimo Bold"/>
                <a:ea typeface="Arimo Bold"/>
                <a:cs typeface="Arimo Bold"/>
                <a:sym typeface="Arimo Bold"/>
              </a:rPr>
              <a:t>1</a:t>
            </a:r>
          </a:p>
        </p:txBody>
      </p:sp>
      <p:sp>
        <p:nvSpPr>
          <p:cNvPr id="8" name="TextBox 8"/>
          <p:cNvSpPr txBox="1"/>
          <p:nvPr/>
        </p:nvSpPr>
        <p:spPr>
          <a:xfrm>
            <a:off x="3490615" y="5906989"/>
            <a:ext cx="2822376" cy="381297"/>
          </a:xfrm>
          <a:prstGeom prst="rect">
            <a:avLst/>
          </a:prstGeom>
        </p:spPr>
        <p:txBody>
          <a:bodyPr lIns="0" tIns="0" rIns="0" bIns="0" rtlCol="0" anchor="t">
            <a:spAutoFit/>
          </a:bodyPr>
          <a:lstStyle/>
          <a:p>
            <a:pPr algn="ctr">
              <a:lnSpc>
                <a:spcPts val="2750"/>
              </a:lnSpc>
            </a:pPr>
            <a:r>
              <a:rPr lang="en-US" sz="2187" b="1" spc="-45">
                <a:solidFill>
                  <a:srgbClr val="272525"/>
                </a:solidFill>
                <a:latin typeface="Arimo Bold"/>
                <a:ea typeface="Arimo Bold"/>
                <a:cs typeface="Arimo Bold"/>
                <a:sym typeface="Arimo Bold"/>
              </a:rPr>
              <a:t>Update Definitions</a:t>
            </a:r>
          </a:p>
        </p:txBody>
      </p:sp>
      <p:sp>
        <p:nvSpPr>
          <p:cNvPr id="9" name="TextBox 9"/>
          <p:cNvSpPr txBox="1"/>
          <p:nvPr/>
        </p:nvSpPr>
        <p:spPr>
          <a:xfrm>
            <a:off x="839689" y="6356002"/>
            <a:ext cx="8124379" cy="460027"/>
          </a:xfrm>
          <a:prstGeom prst="rect">
            <a:avLst/>
          </a:prstGeom>
        </p:spPr>
        <p:txBody>
          <a:bodyPr lIns="0" tIns="0" rIns="0" bIns="0" rtlCol="0" anchor="t">
            <a:spAutoFit/>
          </a:bodyPr>
          <a:lstStyle/>
          <a:p>
            <a:pPr algn="ctr">
              <a:lnSpc>
                <a:spcPts val="3000"/>
              </a:lnSpc>
            </a:pPr>
            <a:r>
              <a:rPr lang="en-US" sz="1874" spc="-37">
                <a:solidFill>
                  <a:srgbClr val="272525"/>
                </a:solidFill>
                <a:latin typeface="Source Sans Pro"/>
                <a:ea typeface="Source Sans Pro"/>
                <a:cs typeface="Source Sans Pro"/>
                <a:sym typeface="Source Sans Pro"/>
              </a:rPr>
              <a:t>Align legal definitions with modern psychiatric knowledge.</a:t>
            </a:r>
          </a:p>
        </p:txBody>
      </p:sp>
      <p:sp>
        <p:nvSpPr>
          <p:cNvPr id="10" name="TextBox 10"/>
          <p:cNvSpPr txBox="1"/>
          <p:nvPr/>
        </p:nvSpPr>
        <p:spPr>
          <a:xfrm>
            <a:off x="9323934" y="4948833"/>
            <a:ext cx="8124379" cy="686841"/>
          </a:xfrm>
          <a:prstGeom prst="rect">
            <a:avLst/>
          </a:prstGeom>
        </p:spPr>
        <p:txBody>
          <a:bodyPr lIns="0" tIns="0" rIns="0" bIns="0" rtlCol="0" anchor="t">
            <a:spAutoFit/>
          </a:bodyPr>
          <a:lstStyle/>
          <a:p>
            <a:pPr algn="ctr">
              <a:lnSpc>
                <a:spcPts val="6187"/>
              </a:lnSpc>
            </a:pPr>
            <a:r>
              <a:rPr lang="en-US" sz="6187" b="1" spc="-124">
                <a:solidFill>
                  <a:srgbClr val="272525"/>
                </a:solidFill>
                <a:latin typeface="Arimo Bold"/>
                <a:ea typeface="Arimo Bold"/>
                <a:cs typeface="Arimo Bold"/>
                <a:sym typeface="Arimo Bold"/>
              </a:rPr>
              <a:t>2</a:t>
            </a:r>
          </a:p>
        </p:txBody>
      </p:sp>
      <p:sp>
        <p:nvSpPr>
          <p:cNvPr id="11" name="TextBox 11"/>
          <p:cNvSpPr txBox="1"/>
          <p:nvPr/>
        </p:nvSpPr>
        <p:spPr>
          <a:xfrm>
            <a:off x="11974860" y="5906989"/>
            <a:ext cx="2822376" cy="381297"/>
          </a:xfrm>
          <a:prstGeom prst="rect">
            <a:avLst/>
          </a:prstGeom>
        </p:spPr>
        <p:txBody>
          <a:bodyPr lIns="0" tIns="0" rIns="0" bIns="0" rtlCol="0" anchor="t">
            <a:spAutoFit/>
          </a:bodyPr>
          <a:lstStyle/>
          <a:p>
            <a:pPr algn="ctr">
              <a:lnSpc>
                <a:spcPts val="2750"/>
              </a:lnSpc>
            </a:pPr>
            <a:r>
              <a:rPr lang="en-US" sz="2187" b="1" spc="-45">
                <a:solidFill>
                  <a:srgbClr val="272525"/>
                </a:solidFill>
                <a:latin typeface="Arimo Bold"/>
                <a:ea typeface="Arimo Bold"/>
                <a:cs typeface="Arimo Bold"/>
                <a:sym typeface="Arimo Bold"/>
              </a:rPr>
              <a:t>Remove Stigma</a:t>
            </a:r>
          </a:p>
        </p:txBody>
      </p:sp>
      <p:sp>
        <p:nvSpPr>
          <p:cNvPr id="12" name="TextBox 12"/>
          <p:cNvSpPr txBox="1"/>
          <p:nvPr/>
        </p:nvSpPr>
        <p:spPr>
          <a:xfrm>
            <a:off x="9323934" y="6356002"/>
            <a:ext cx="8124379" cy="460027"/>
          </a:xfrm>
          <a:prstGeom prst="rect">
            <a:avLst/>
          </a:prstGeom>
        </p:spPr>
        <p:txBody>
          <a:bodyPr lIns="0" tIns="0" rIns="0" bIns="0" rtlCol="0" anchor="t">
            <a:spAutoFit/>
          </a:bodyPr>
          <a:lstStyle/>
          <a:p>
            <a:pPr algn="ctr">
              <a:lnSpc>
                <a:spcPts val="3000"/>
              </a:lnSpc>
            </a:pPr>
            <a:r>
              <a:rPr lang="en-US" sz="1874" spc="-37">
                <a:solidFill>
                  <a:srgbClr val="272525"/>
                </a:solidFill>
                <a:latin typeface="Source Sans Pro"/>
                <a:ea typeface="Source Sans Pro"/>
                <a:cs typeface="Source Sans Pro"/>
                <a:sym typeface="Source Sans Pro"/>
              </a:rPr>
              <a:t>Remove stigmatizing language and improve clarity.</a:t>
            </a:r>
          </a:p>
        </p:txBody>
      </p:sp>
      <p:sp>
        <p:nvSpPr>
          <p:cNvPr id="13" name="TextBox 13"/>
          <p:cNvSpPr txBox="1"/>
          <p:nvPr/>
        </p:nvSpPr>
        <p:spPr>
          <a:xfrm>
            <a:off x="839689" y="7760494"/>
            <a:ext cx="8124379" cy="686841"/>
          </a:xfrm>
          <a:prstGeom prst="rect">
            <a:avLst/>
          </a:prstGeom>
        </p:spPr>
        <p:txBody>
          <a:bodyPr lIns="0" tIns="0" rIns="0" bIns="0" rtlCol="0" anchor="t">
            <a:spAutoFit/>
          </a:bodyPr>
          <a:lstStyle/>
          <a:p>
            <a:pPr algn="ctr">
              <a:lnSpc>
                <a:spcPts val="6187"/>
              </a:lnSpc>
            </a:pPr>
            <a:r>
              <a:rPr lang="en-US" sz="6187" b="1" spc="-124">
                <a:solidFill>
                  <a:srgbClr val="272525"/>
                </a:solidFill>
                <a:latin typeface="Arimo Bold"/>
                <a:ea typeface="Arimo Bold"/>
                <a:cs typeface="Arimo Bold"/>
                <a:sym typeface="Arimo Bold"/>
              </a:rPr>
              <a:t>3</a:t>
            </a:r>
          </a:p>
        </p:txBody>
      </p:sp>
      <p:sp>
        <p:nvSpPr>
          <p:cNvPr id="14" name="TextBox 14"/>
          <p:cNvSpPr txBox="1"/>
          <p:nvPr/>
        </p:nvSpPr>
        <p:spPr>
          <a:xfrm>
            <a:off x="3490615" y="8718649"/>
            <a:ext cx="2822376" cy="381297"/>
          </a:xfrm>
          <a:prstGeom prst="rect">
            <a:avLst/>
          </a:prstGeom>
        </p:spPr>
        <p:txBody>
          <a:bodyPr lIns="0" tIns="0" rIns="0" bIns="0" rtlCol="0" anchor="t">
            <a:spAutoFit/>
          </a:bodyPr>
          <a:lstStyle/>
          <a:p>
            <a:pPr algn="ctr">
              <a:lnSpc>
                <a:spcPts val="2750"/>
              </a:lnSpc>
            </a:pPr>
            <a:r>
              <a:rPr lang="en-US" sz="2187" b="1" spc="-45">
                <a:solidFill>
                  <a:srgbClr val="272525"/>
                </a:solidFill>
                <a:latin typeface="Arimo Bold"/>
                <a:ea typeface="Arimo Bold"/>
                <a:cs typeface="Arimo Bold"/>
                <a:sym typeface="Arimo Bold"/>
              </a:rPr>
              <a:t>Clarify Distinctions</a:t>
            </a:r>
          </a:p>
        </p:txBody>
      </p:sp>
      <p:sp>
        <p:nvSpPr>
          <p:cNvPr id="15" name="TextBox 15"/>
          <p:cNvSpPr txBox="1"/>
          <p:nvPr/>
        </p:nvSpPr>
        <p:spPr>
          <a:xfrm>
            <a:off x="839689" y="9167664"/>
            <a:ext cx="8124379" cy="460027"/>
          </a:xfrm>
          <a:prstGeom prst="rect">
            <a:avLst/>
          </a:prstGeom>
        </p:spPr>
        <p:txBody>
          <a:bodyPr lIns="0" tIns="0" rIns="0" bIns="0" rtlCol="0" anchor="t">
            <a:spAutoFit/>
          </a:bodyPr>
          <a:lstStyle/>
          <a:p>
            <a:pPr algn="ctr">
              <a:lnSpc>
                <a:spcPts val="3000"/>
              </a:lnSpc>
            </a:pPr>
            <a:r>
              <a:rPr lang="en-US" sz="1874" spc="-37">
                <a:solidFill>
                  <a:srgbClr val="272525"/>
                </a:solidFill>
                <a:latin typeface="Source Sans Pro"/>
                <a:ea typeface="Source Sans Pro"/>
                <a:cs typeface="Source Sans Pro"/>
                <a:sym typeface="Source Sans Pro"/>
              </a:rPr>
              <a:t>Clarify the distinction between internal and external causes.</a:t>
            </a:r>
          </a:p>
        </p:txBody>
      </p:sp>
      <p:sp>
        <p:nvSpPr>
          <p:cNvPr id="16" name="TextBox 16"/>
          <p:cNvSpPr txBox="1"/>
          <p:nvPr/>
        </p:nvSpPr>
        <p:spPr>
          <a:xfrm>
            <a:off x="9323934" y="7760494"/>
            <a:ext cx="8124379" cy="686841"/>
          </a:xfrm>
          <a:prstGeom prst="rect">
            <a:avLst/>
          </a:prstGeom>
        </p:spPr>
        <p:txBody>
          <a:bodyPr lIns="0" tIns="0" rIns="0" bIns="0" rtlCol="0" anchor="t">
            <a:spAutoFit/>
          </a:bodyPr>
          <a:lstStyle/>
          <a:p>
            <a:pPr algn="ctr">
              <a:lnSpc>
                <a:spcPts val="6187"/>
              </a:lnSpc>
            </a:pPr>
            <a:r>
              <a:rPr lang="en-US" sz="6187" b="1" spc="-124">
                <a:solidFill>
                  <a:srgbClr val="272525"/>
                </a:solidFill>
                <a:latin typeface="Arimo Bold"/>
                <a:ea typeface="Arimo Bold"/>
                <a:cs typeface="Arimo Bold"/>
                <a:sym typeface="Arimo Bold"/>
              </a:rPr>
              <a:t>4</a:t>
            </a:r>
          </a:p>
        </p:txBody>
      </p:sp>
      <p:sp>
        <p:nvSpPr>
          <p:cNvPr id="17" name="TextBox 17"/>
          <p:cNvSpPr txBox="1"/>
          <p:nvPr/>
        </p:nvSpPr>
        <p:spPr>
          <a:xfrm>
            <a:off x="11974860" y="8718649"/>
            <a:ext cx="2822376" cy="381297"/>
          </a:xfrm>
          <a:prstGeom prst="rect">
            <a:avLst/>
          </a:prstGeom>
        </p:spPr>
        <p:txBody>
          <a:bodyPr lIns="0" tIns="0" rIns="0" bIns="0" rtlCol="0" anchor="t">
            <a:spAutoFit/>
          </a:bodyPr>
          <a:lstStyle/>
          <a:p>
            <a:pPr algn="ctr">
              <a:lnSpc>
                <a:spcPts val="2750"/>
              </a:lnSpc>
            </a:pPr>
            <a:r>
              <a:rPr lang="en-US" sz="2187" b="1" spc="-45">
                <a:solidFill>
                  <a:srgbClr val="272525"/>
                </a:solidFill>
                <a:latin typeface="Arimo Bold"/>
                <a:ea typeface="Arimo Bold"/>
                <a:cs typeface="Arimo Bold"/>
                <a:sym typeface="Arimo Bold"/>
              </a:rPr>
              <a:t>Expand Scope</a:t>
            </a:r>
          </a:p>
        </p:txBody>
      </p:sp>
      <p:sp>
        <p:nvSpPr>
          <p:cNvPr id="18" name="TextBox 18"/>
          <p:cNvSpPr txBox="1"/>
          <p:nvPr/>
        </p:nvSpPr>
        <p:spPr>
          <a:xfrm>
            <a:off x="9323934" y="9167664"/>
            <a:ext cx="8124379" cy="460027"/>
          </a:xfrm>
          <a:prstGeom prst="rect">
            <a:avLst/>
          </a:prstGeom>
        </p:spPr>
        <p:txBody>
          <a:bodyPr lIns="0" tIns="0" rIns="0" bIns="0" rtlCol="0" anchor="t">
            <a:spAutoFit/>
          </a:bodyPr>
          <a:lstStyle/>
          <a:p>
            <a:pPr algn="ctr">
              <a:lnSpc>
                <a:spcPts val="3000"/>
              </a:lnSpc>
            </a:pPr>
            <a:r>
              <a:rPr lang="en-US" sz="1874" spc="-37">
                <a:solidFill>
                  <a:srgbClr val="272525"/>
                </a:solidFill>
                <a:latin typeface="Source Sans Pro"/>
                <a:ea typeface="Source Sans Pro"/>
                <a:cs typeface="Source Sans Pro"/>
                <a:sym typeface="Source Sans Pro"/>
              </a:rPr>
              <a:t>Expand the scope to include more conditions and scenarios.</a:t>
            </a:r>
          </a:p>
        </p:txBody>
      </p:sp>
      <p:sp>
        <p:nvSpPr>
          <p:cNvPr id="19" name="TextBox 18">
            <a:extLst>
              <a:ext uri="{FF2B5EF4-FFF2-40B4-BE49-F238E27FC236}">
                <a16:creationId xmlns:a16="http://schemas.microsoft.com/office/drawing/2014/main" id="{396860C5-E88E-7199-54D5-795B014CF92A}"/>
              </a:ext>
            </a:extLst>
          </p:cNvPr>
          <p:cNvSpPr txBox="1"/>
          <p:nvPr/>
        </p:nvSpPr>
        <p:spPr>
          <a:xfrm>
            <a:off x="609600" y="9791700"/>
            <a:ext cx="4062412" cy="369332"/>
          </a:xfrm>
          <a:prstGeom prst="rect">
            <a:avLst/>
          </a:prstGeom>
          <a:noFill/>
        </p:spPr>
        <p:txBody>
          <a:bodyPr wrap="square" rtlCol="0">
            <a:spAutoFit/>
          </a:bodyPr>
          <a:lstStyle/>
          <a:p>
            <a:r>
              <a:rPr lang="en-GB" dirty="0"/>
              <a:t>Perlin (2016); Morse &amp; Bonnie (2013)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FE41C-C9CE-F762-5D7D-CE1C34BA2E05}"/>
            </a:ext>
          </a:extLst>
        </p:cNvPr>
        <p:cNvGrpSpPr/>
        <p:nvPr/>
      </p:nvGrpSpPr>
      <p:grpSpPr>
        <a:xfrm>
          <a:off x="0" y="0"/>
          <a:ext cx="0" cy="0"/>
          <a:chOff x="0" y="0"/>
          <a:chExt cx="0" cy="0"/>
        </a:xfrm>
      </p:grpSpPr>
      <p:sp>
        <p:nvSpPr>
          <p:cNvPr id="2" name="Freeform 2" descr="preencoded.png">
            <a:extLst>
              <a:ext uri="{FF2B5EF4-FFF2-40B4-BE49-F238E27FC236}">
                <a16:creationId xmlns:a16="http://schemas.microsoft.com/office/drawing/2014/main" id="{5FE0B87B-17CA-54D0-B4F1-01E5F069C54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a:extLst>
              <a:ext uri="{FF2B5EF4-FFF2-40B4-BE49-F238E27FC236}">
                <a16:creationId xmlns:a16="http://schemas.microsoft.com/office/drawing/2014/main" id="{42397C11-EEF5-CBD5-77BC-BA9F31805008}"/>
              </a:ext>
            </a:extLst>
          </p:cNvPr>
          <p:cNvGrpSpPr/>
          <p:nvPr/>
        </p:nvGrpSpPr>
        <p:grpSpPr>
          <a:xfrm>
            <a:off x="0" y="0"/>
            <a:ext cx="18288000" cy="10287000"/>
            <a:chOff x="0" y="0"/>
            <a:chExt cx="24384000" cy="13716000"/>
          </a:xfrm>
        </p:grpSpPr>
        <p:sp>
          <p:nvSpPr>
            <p:cNvPr id="4" name="Freeform 4">
              <a:extLst>
                <a:ext uri="{FF2B5EF4-FFF2-40B4-BE49-F238E27FC236}">
                  <a16:creationId xmlns:a16="http://schemas.microsoft.com/office/drawing/2014/main" id="{62DBE0F3-5CBB-D5DA-FD96-5255078B71B0}"/>
                </a:ext>
              </a:extLst>
            </p:cNvPr>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dirty="0"/>
            </a:p>
          </p:txBody>
        </p:sp>
      </p:grpSp>
      <p:sp>
        <p:nvSpPr>
          <p:cNvPr id="6" name="TextBox 6">
            <a:extLst>
              <a:ext uri="{FF2B5EF4-FFF2-40B4-BE49-F238E27FC236}">
                <a16:creationId xmlns:a16="http://schemas.microsoft.com/office/drawing/2014/main" id="{58E9D734-246B-AC17-5B34-05D26E2D5139}"/>
              </a:ext>
            </a:extLst>
          </p:cNvPr>
          <p:cNvSpPr txBox="1"/>
          <p:nvPr/>
        </p:nvSpPr>
        <p:spPr>
          <a:xfrm>
            <a:off x="1047155" y="2306985"/>
            <a:ext cx="9335691" cy="824200"/>
          </a:xfrm>
          <a:prstGeom prst="rect">
            <a:avLst/>
          </a:prstGeom>
        </p:spPr>
        <p:txBody>
          <a:bodyPr lIns="0" tIns="0" rIns="0" bIns="0" rtlCol="0" anchor="t">
            <a:spAutoFit/>
          </a:bodyPr>
          <a:lstStyle/>
          <a:p>
            <a:pPr algn="l">
              <a:lnSpc>
                <a:spcPts val="6875"/>
              </a:lnSpc>
            </a:pPr>
            <a:r>
              <a:rPr lang="en-US" sz="5500" b="1" spc="-111" dirty="0">
                <a:solidFill>
                  <a:srgbClr val="000000"/>
                </a:solidFill>
                <a:latin typeface="Arimo Bold"/>
                <a:ea typeface="Arimo Bold"/>
                <a:cs typeface="Arimo Bold"/>
                <a:sym typeface="Arimo Bold"/>
              </a:rPr>
              <a:t>Conclusion</a:t>
            </a:r>
          </a:p>
        </p:txBody>
      </p:sp>
      <p:grpSp>
        <p:nvGrpSpPr>
          <p:cNvPr id="7" name="Group 7">
            <a:extLst>
              <a:ext uri="{FF2B5EF4-FFF2-40B4-BE49-F238E27FC236}">
                <a16:creationId xmlns:a16="http://schemas.microsoft.com/office/drawing/2014/main" id="{16213AD2-7D97-93D5-D2B6-CA7F68B5A00C}"/>
              </a:ext>
            </a:extLst>
          </p:cNvPr>
          <p:cNvGrpSpPr/>
          <p:nvPr/>
        </p:nvGrpSpPr>
        <p:grpSpPr>
          <a:xfrm>
            <a:off x="1042392" y="4904631"/>
            <a:ext cx="533102" cy="533102"/>
            <a:chOff x="0" y="0"/>
            <a:chExt cx="710803" cy="710803"/>
          </a:xfrm>
        </p:grpSpPr>
        <p:sp>
          <p:nvSpPr>
            <p:cNvPr id="8" name="Freeform 8">
              <a:extLst>
                <a:ext uri="{FF2B5EF4-FFF2-40B4-BE49-F238E27FC236}">
                  <a16:creationId xmlns:a16="http://schemas.microsoft.com/office/drawing/2014/main" id="{D78BB25D-9EEA-CAF8-F493-A38BBE87AF5C}"/>
                </a:ext>
              </a:extLst>
            </p:cNvPr>
            <p:cNvSpPr/>
            <p:nvPr/>
          </p:nvSpPr>
          <p:spPr>
            <a:xfrm>
              <a:off x="6350" y="6350"/>
              <a:ext cx="697992" cy="698119"/>
            </a:xfrm>
            <a:custGeom>
              <a:avLst/>
              <a:gdLst/>
              <a:ahLst/>
              <a:cxnLst/>
              <a:rect l="l" t="t" r="r" b="b"/>
              <a:pathLst>
                <a:path w="697992" h="698119">
                  <a:moveTo>
                    <a:pt x="0" y="167513"/>
                  </a:moveTo>
                  <a:cubicBezTo>
                    <a:pt x="0" y="75057"/>
                    <a:pt x="75057" y="0"/>
                    <a:pt x="167513" y="0"/>
                  </a:cubicBezTo>
                  <a:lnTo>
                    <a:pt x="530479" y="0"/>
                  </a:lnTo>
                  <a:cubicBezTo>
                    <a:pt x="623062" y="0"/>
                    <a:pt x="697992" y="75057"/>
                    <a:pt x="697992" y="167513"/>
                  </a:cubicBezTo>
                  <a:lnTo>
                    <a:pt x="697992" y="530479"/>
                  </a:lnTo>
                  <a:cubicBezTo>
                    <a:pt x="697992" y="623062"/>
                    <a:pt x="622935" y="697992"/>
                    <a:pt x="530479" y="697992"/>
                  </a:cubicBezTo>
                  <a:lnTo>
                    <a:pt x="167513" y="697992"/>
                  </a:lnTo>
                  <a:cubicBezTo>
                    <a:pt x="75057" y="698119"/>
                    <a:pt x="0" y="623062"/>
                    <a:pt x="0" y="530479"/>
                  </a:cubicBezTo>
                  <a:close/>
                </a:path>
              </a:pathLst>
            </a:custGeom>
            <a:solidFill>
              <a:srgbClr val="F0D4F7"/>
            </a:solidFill>
          </p:spPr>
          <p:txBody>
            <a:bodyPr/>
            <a:lstStyle/>
            <a:p>
              <a:endParaRPr lang="en-GB"/>
            </a:p>
          </p:txBody>
        </p:sp>
        <p:sp>
          <p:nvSpPr>
            <p:cNvPr id="9" name="Freeform 9">
              <a:extLst>
                <a:ext uri="{FF2B5EF4-FFF2-40B4-BE49-F238E27FC236}">
                  <a16:creationId xmlns:a16="http://schemas.microsoft.com/office/drawing/2014/main" id="{7643FD69-26FC-1D22-D06D-6CCF6BF794E9}"/>
                </a:ext>
              </a:extLst>
            </p:cNvPr>
            <p:cNvSpPr/>
            <p:nvPr/>
          </p:nvSpPr>
          <p:spPr>
            <a:xfrm>
              <a:off x="0" y="0"/>
              <a:ext cx="710692" cy="710819"/>
            </a:xfrm>
            <a:custGeom>
              <a:avLst/>
              <a:gdLst/>
              <a:ahLst/>
              <a:cxnLst/>
              <a:rect l="l" t="t" r="r" b="b"/>
              <a:pathLst>
                <a:path w="710692" h="710819">
                  <a:moveTo>
                    <a:pt x="0" y="173863"/>
                  </a:moveTo>
                  <a:cubicBezTo>
                    <a:pt x="0" y="77851"/>
                    <a:pt x="77851" y="0"/>
                    <a:pt x="173863" y="0"/>
                  </a:cubicBezTo>
                  <a:lnTo>
                    <a:pt x="536829" y="0"/>
                  </a:lnTo>
                  <a:lnTo>
                    <a:pt x="536829" y="6350"/>
                  </a:lnTo>
                  <a:lnTo>
                    <a:pt x="536829" y="0"/>
                  </a:lnTo>
                  <a:lnTo>
                    <a:pt x="536829" y="6350"/>
                  </a:lnTo>
                  <a:lnTo>
                    <a:pt x="536829" y="0"/>
                  </a:lnTo>
                  <a:cubicBezTo>
                    <a:pt x="632841" y="0"/>
                    <a:pt x="710692" y="77851"/>
                    <a:pt x="710692" y="173863"/>
                  </a:cubicBezTo>
                  <a:lnTo>
                    <a:pt x="710692" y="536829"/>
                  </a:lnTo>
                  <a:lnTo>
                    <a:pt x="704342" y="536829"/>
                  </a:lnTo>
                  <a:lnTo>
                    <a:pt x="710692" y="536829"/>
                  </a:lnTo>
                  <a:cubicBezTo>
                    <a:pt x="710692" y="632841"/>
                    <a:pt x="632841" y="710692"/>
                    <a:pt x="536829" y="710692"/>
                  </a:cubicBezTo>
                  <a:lnTo>
                    <a:pt x="536829" y="704342"/>
                  </a:lnTo>
                  <a:lnTo>
                    <a:pt x="536829" y="710692"/>
                  </a:lnTo>
                  <a:lnTo>
                    <a:pt x="173863" y="710692"/>
                  </a:lnTo>
                  <a:lnTo>
                    <a:pt x="173863" y="704342"/>
                  </a:lnTo>
                  <a:lnTo>
                    <a:pt x="173863" y="710692"/>
                  </a:lnTo>
                  <a:cubicBezTo>
                    <a:pt x="77851" y="710819"/>
                    <a:pt x="0" y="632968"/>
                    <a:pt x="0" y="536829"/>
                  </a:cubicBezTo>
                  <a:lnTo>
                    <a:pt x="0" y="173863"/>
                  </a:lnTo>
                  <a:lnTo>
                    <a:pt x="6350" y="173863"/>
                  </a:lnTo>
                  <a:lnTo>
                    <a:pt x="0" y="173863"/>
                  </a:lnTo>
                  <a:moveTo>
                    <a:pt x="12700" y="173863"/>
                  </a:moveTo>
                  <a:lnTo>
                    <a:pt x="12700" y="536829"/>
                  </a:lnTo>
                  <a:lnTo>
                    <a:pt x="6350" y="536829"/>
                  </a:lnTo>
                  <a:lnTo>
                    <a:pt x="12700" y="536829"/>
                  </a:lnTo>
                  <a:cubicBezTo>
                    <a:pt x="12700" y="625856"/>
                    <a:pt x="84836" y="697992"/>
                    <a:pt x="173863" y="697992"/>
                  </a:cubicBezTo>
                  <a:lnTo>
                    <a:pt x="536829" y="697992"/>
                  </a:lnTo>
                  <a:cubicBezTo>
                    <a:pt x="625856" y="697992"/>
                    <a:pt x="697992" y="625856"/>
                    <a:pt x="697992" y="536829"/>
                  </a:cubicBezTo>
                  <a:lnTo>
                    <a:pt x="697992" y="173863"/>
                  </a:lnTo>
                  <a:lnTo>
                    <a:pt x="704342" y="173863"/>
                  </a:lnTo>
                  <a:lnTo>
                    <a:pt x="697992" y="173863"/>
                  </a:lnTo>
                  <a:cubicBezTo>
                    <a:pt x="698119" y="84836"/>
                    <a:pt x="625983" y="12700"/>
                    <a:pt x="536829" y="12700"/>
                  </a:cubicBezTo>
                  <a:lnTo>
                    <a:pt x="173863" y="12700"/>
                  </a:lnTo>
                  <a:lnTo>
                    <a:pt x="173863" y="6350"/>
                  </a:lnTo>
                  <a:lnTo>
                    <a:pt x="173863" y="12700"/>
                  </a:lnTo>
                  <a:cubicBezTo>
                    <a:pt x="84836" y="12700"/>
                    <a:pt x="12700" y="84836"/>
                    <a:pt x="12700" y="173863"/>
                  </a:cubicBezTo>
                  <a:close/>
                </a:path>
              </a:pathLst>
            </a:custGeom>
            <a:solidFill>
              <a:srgbClr val="D6BADD"/>
            </a:solidFill>
          </p:spPr>
          <p:txBody>
            <a:bodyPr/>
            <a:lstStyle/>
            <a:p>
              <a:endParaRPr lang="en-GB"/>
            </a:p>
          </p:txBody>
        </p:sp>
      </p:grpSp>
      <p:sp>
        <p:nvSpPr>
          <p:cNvPr id="10" name="TextBox 10">
            <a:extLst>
              <a:ext uri="{FF2B5EF4-FFF2-40B4-BE49-F238E27FC236}">
                <a16:creationId xmlns:a16="http://schemas.microsoft.com/office/drawing/2014/main" id="{44213683-B5C0-A260-5073-2577A5FE297C}"/>
              </a:ext>
            </a:extLst>
          </p:cNvPr>
          <p:cNvSpPr txBox="1"/>
          <p:nvPr/>
        </p:nvSpPr>
        <p:spPr>
          <a:xfrm>
            <a:off x="1869876" y="4871294"/>
            <a:ext cx="3520231" cy="407291"/>
          </a:xfrm>
          <a:prstGeom prst="rect">
            <a:avLst/>
          </a:prstGeom>
        </p:spPr>
        <p:txBody>
          <a:bodyPr lIns="0" tIns="0" rIns="0" bIns="0" rtlCol="0" anchor="t">
            <a:spAutoFit/>
          </a:bodyPr>
          <a:lstStyle/>
          <a:p>
            <a:pPr algn="l">
              <a:lnSpc>
                <a:spcPts val="3437"/>
              </a:lnSpc>
            </a:pPr>
            <a:r>
              <a:rPr lang="en-US" sz="2750" b="1" spc="-55" dirty="0">
                <a:solidFill>
                  <a:srgbClr val="272525"/>
                </a:solidFill>
                <a:latin typeface="Arimo Bold"/>
                <a:ea typeface="Arimo Bold"/>
                <a:cs typeface="Arimo Bold"/>
                <a:sym typeface="Arimo Bold"/>
              </a:rPr>
              <a:t>Take-aways</a:t>
            </a:r>
          </a:p>
        </p:txBody>
      </p:sp>
      <p:sp>
        <p:nvSpPr>
          <p:cNvPr id="11" name="TextBox 11">
            <a:extLst>
              <a:ext uri="{FF2B5EF4-FFF2-40B4-BE49-F238E27FC236}">
                <a16:creationId xmlns:a16="http://schemas.microsoft.com/office/drawing/2014/main" id="{A05CFA80-3A2C-9B81-BB13-0CD304DD511D}"/>
              </a:ext>
            </a:extLst>
          </p:cNvPr>
          <p:cNvSpPr txBox="1"/>
          <p:nvPr/>
        </p:nvSpPr>
        <p:spPr>
          <a:xfrm>
            <a:off x="685800" y="5433566"/>
            <a:ext cx="4879627" cy="3511731"/>
          </a:xfrm>
          <a:prstGeom prst="rect">
            <a:avLst/>
          </a:prstGeom>
        </p:spPr>
        <p:txBody>
          <a:bodyPr wrap="square" lIns="0" tIns="0" rIns="0" bIns="0" rtlCol="0" anchor="t">
            <a:spAutoFit/>
          </a:bodyPr>
          <a:lstStyle/>
          <a:p>
            <a:endParaRPr lang="en-GB" sz="3200"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Insanity and automatism are crucial defences in criminal law.</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Both defences face significant challenges and issues.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They have important advantages, such as protecting individuals with severe mental disorders and recognizing involuntary actions.</a:t>
            </a:r>
          </a:p>
        </p:txBody>
      </p:sp>
      <p:grpSp>
        <p:nvGrpSpPr>
          <p:cNvPr id="12" name="Group 12">
            <a:extLst>
              <a:ext uri="{FF2B5EF4-FFF2-40B4-BE49-F238E27FC236}">
                <a16:creationId xmlns:a16="http://schemas.microsoft.com/office/drawing/2014/main" id="{50AFD162-BD8C-E9EB-18A6-5D5E40269EC3}"/>
              </a:ext>
            </a:extLst>
          </p:cNvPr>
          <p:cNvGrpSpPr/>
          <p:nvPr/>
        </p:nvGrpSpPr>
        <p:grpSpPr>
          <a:xfrm>
            <a:off x="5859810" y="4904631"/>
            <a:ext cx="533102" cy="533102"/>
            <a:chOff x="0" y="0"/>
            <a:chExt cx="710803" cy="710803"/>
          </a:xfrm>
        </p:grpSpPr>
        <p:sp>
          <p:nvSpPr>
            <p:cNvPr id="13" name="Freeform 13">
              <a:extLst>
                <a:ext uri="{FF2B5EF4-FFF2-40B4-BE49-F238E27FC236}">
                  <a16:creationId xmlns:a16="http://schemas.microsoft.com/office/drawing/2014/main" id="{FD9120B5-4236-9E12-C466-8BFBEC73E00E}"/>
                </a:ext>
              </a:extLst>
            </p:cNvPr>
            <p:cNvSpPr/>
            <p:nvPr/>
          </p:nvSpPr>
          <p:spPr>
            <a:xfrm>
              <a:off x="6350" y="6350"/>
              <a:ext cx="697992" cy="698119"/>
            </a:xfrm>
            <a:custGeom>
              <a:avLst/>
              <a:gdLst/>
              <a:ahLst/>
              <a:cxnLst/>
              <a:rect l="l" t="t" r="r" b="b"/>
              <a:pathLst>
                <a:path w="697992" h="698119">
                  <a:moveTo>
                    <a:pt x="0" y="167513"/>
                  </a:moveTo>
                  <a:cubicBezTo>
                    <a:pt x="0" y="75057"/>
                    <a:pt x="75057" y="0"/>
                    <a:pt x="167513" y="0"/>
                  </a:cubicBezTo>
                  <a:lnTo>
                    <a:pt x="530479" y="0"/>
                  </a:lnTo>
                  <a:cubicBezTo>
                    <a:pt x="623062" y="0"/>
                    <a:pt x="697992" y="75057"/>
                    <a:pt x="697992" y="167513"/>
                  </a:cubicBezTo>
                  <a:lnTo>
                    <a:pt x="697992" y="530479"/>
                  </a:lnTo>
                  <a:cubicBezTo>
                    <a:pt x="697992" y="623062"/>
                    <a:pt x="622935" y="697992"/>
                    <a:pt x="530479" y="697992"/>
                  </a:cubicBezTo>
                  <a:lnTo>
                    <a:pt x="167513" y="697992"/>
                  </a:lnTo>
                  <a:cubicBezTo>
                    <a:pt x="75057" y="698119"/>
                    <a:pt x="0" y="623062"/>
                    <a:pt x="0" y="530479"/>
                  </a:cubicBezTo>
                  <a:close/>
                </a:path>
              </a:pathLst>
            </a:custGeom>
            <a:solidFill>
              <a:srgbClr val="F0D4F7"/>
            </a:solidFill>
          </p:spPr>
          <p:txBody>
            <a:bodyPr/>
            <a:lstStyle/>
            <a:p>
              <a:endParaRPr lang="en-GB"/>
            </a:p>
          </p:txBody>
        </p:sp>
        <p:sp>
          <p:nvSpPr>
            <p:cNvPr id="14" name="Freeform 14">
              <a:extLst>
                <a:ext uri="{FF2B5EF4-FFF2-40B4-BE49-F238E27FC236}">
                  <a16:creationId xmlns:a16="http://schemas.microsoft.com/office/drawing/2014/main" id="{4C0B477B-8E1B-9DA1-E6B3-97CEF9F2272F}"/>
                </a:ext>
              </a:extLst>
            </p:cNvPr>
            <p:cNvSpPr/>
            <p:nvPr/>
          </p:nvSpPr>
          <p:spPr>
            <a:xfrm>
              <a:off x="0" y="0"/>
              <a:ext cx="710692" cy="710819"/>
            </a:xfrm>
            <a:custGeom>
              <a:avLst/>
              <a:gdLst/>
              <a:ahLst/>
              <a:cxnLst/>
              <a:rect l="l" t="t" r="r" b="b"/>
              <a:pathLst>
                <a:path w="710692" h="710819">
                  <a:moveTo>
                    <a:pt x="0" y="173863"/>
                  </a:moveTo>
                  <a:cubicBezTo>
                    <a:pt x="0" y="77851"/>
                    <a:pt x="77851" y="0"/>
                    <a:pt x="173863" y="0"/>
                  </a:cubicBezTo>
                  <a:lnTo>
                    <a:pt x="536829" y="0"/>
                  </a:lnTo>
                  <a:lnTo>
                    <a:pt x="536829" y="6350"/>
                  </a:lnTo>
                  <a:lnTo>
                    <a:pt x="536829" y="0"/>
                  </a:lnTo>
                  <a:lnTo>
                    <a:pt x="536829" y="6350"/>
                  </a:lnTo>
                  <a:lnTo>
                    <a:pt x="536829" y="0"/>
                  </a:lnTo>
                  <a:cubicBezTo>
                    <a:pt x="632841" y="0"/>
                    <a:pt x="710692" y="77851"/>
                    <a:pt x="710692" y="173863"/>
                  </a:cubicBezTo>
                  <a:lnTo>
                    <a:pt x="710692" y="536829"/>
                  </a:lnTo>
                  <a:lnTo>
                    <a:pt x="704342" y="536829"/>
                  </a:lnTo>
                  <a:lnTo>
                    <a:pt x="710692" y="536829"/>
                  </a:lnTo>
                  <a:cubicBezTo>
                    <a:pt x="710692" y="632841"/>
                    <a:pt x="632841" y="710692"/>
                    <a:pt x="536829" y="710692"/>
                  </a:cubicBezTo>
                  <a:lnTo>
                    <a:pt x="536829" y="704342"/>
                  </a:lnTo>
                  <a:lnTo>
                    <a:pt x="536829" y="710692"/>
                  </a:lnTo>
                  <a:lnTo>
                    <a:pt x="173863" y="710692"/>
                  </a:lnTo>
                  <a:lnTo>
                    <a:pt x="173863" y="704342"/>
                  </a:lnTo>
                  <a:lnTo>
                    <a:pt x="173863" y="710692"/>
                  </a:lnTo>
                  <a:cubicBezTo>
                    <a:pt x="77851" y="710819"/>
                    <a:pt x="0" y="632968"/>
                    <a:pt x="0" y="536829"/>
                  </a:cubicBezTo>
                  <a:lnTo>
                    <a:pt x="0" y="173863"/>
                  </a:lnTo>
                  <a:lnTo>
                    <a:pt x="6350" y="173863"/>
                  </a:lnTo>
                  <a:lnTo>
                    <a:pt x="0" y="173863"/>
                  </a:lnTo>
                  <a:moveTo>
                    <a:pt x="12700" y="173863"/>
                  </a:moveTo>
                  <a:lnTo>
                    <a:pt x="12700" y="536829"/>
                  </a:lnTo>
                  <a:lnTo>
                    <a:pt x="6350" y="536829"/>
                  </a:lnTo>
                  <a:lnTo>
                    <a:pt x="12700" y="536829"/>
                  </a:lnTo>
                  <a:cubicBezTo>
                    <a:pt x="12700" y="625856"/>
                    <a:pt x="84836" y="697992"/>
                    <a:pt x="173863" y="697992"/>
                  </a:cubicBezTo>
                  <a:lnTo>
                    <a:pt x="536829" y="697992"/>
                  </a:lnTo>
                  <a:cubicBezTo>
                    <a:pt x="625856" y="697992"/>
                    <a:pt x="697992" y="625856"/>
                    <a:pt x="697992" y="536829"/>
                  </a:cubicBezTo>
                  <a:lnTo>
                    <a:pt x="697992" y="173863"/>
                  </a:lnTo>
                  <a:lnTo>
                    <a:pt x="704342" y="173863"/>
                  </a:lnTo>
                  <a:lnTo>
                    <a:pt x="697992" y="173863"/>
                  </a:lnTo>
                  <a:cubicBezTo>
                    <a:pt x="698119" y="84836"/>
                    <a:pt x="625983" y="12700"/>
                    <a:pt x="536829" y="12700"/>
                  </a:cubicBezTo>
                  <a:lnTo>
                    <a:pt x="173863" y="12700"/>
                  </a:lnTo>
                  <a:lnTo>
                    <a:pt x="173863" y="6350"/>
                  </a:lnTo>
                  <a:lnTo>
                    <a:pt x="173863" y="12700"/>
                  </a:lnTo>
                  <a:cubicBezTo>
                    <a:pt x="84836" y="12700"/>
                    <a:pt x="12700" y="84836"/>
                    <a:pt x="12700" y="173863"/>
                  </a:cubicBezTo>
                  <a:close/>
                </a:path>
              </a:pathLst>
            </a:custGeom>
            <a:solidFill>
              <a:srgbClr val="D6BADD"/>
            </a:solidFill>
          </p:spPr>
          <p:txBody>
            <a:bodyPr/>
            <a:lstStyle/>
            <a:p>
              <a:endParaRPr lang="en-GB"/>
            </a:p>
          </p:txBody>
        </p:sp>
      </p:grpSp>
      <p:sp>
        <p:nvSpPr>
          <p:cNvPr id="15" name="TextBox 15">
            <a:extLst>
              <a:ext uri="{FF2B5EF4-FFF2-40B4-BE49-F238E27FC236}">
                <a16:creationId xmlns:a16="http://schemas.microsoft.com/office/drawing/2014/main" id="{0F49A196-642C-4D05-78AD-20ECED936F1E}"/>
              </a:ext>
            </a:extLst>
          </p:cNvPr>
          <p:cNvSpPr txBox="1"/>
          <p:nvPr/>
        </p:nvSpPr>
        <p:spPr>
          <a:xfrm>
            <a:off x="6687294" y="4871294"/>
            <a:ext cx="3520231" cy="407291"/>
          </a:xfrm>
          <a:prstGeom prst="rect">
            <a:avLst/>
          </a:prstGeom>
        </p:spPr>
        <p:txBody>
          <a:bodyPr lIns="0" tIns="0" rIns="0" bIns="0" rtlCol="0" anchor="t">
            <a:spAutoFit/>
          </a:bodyPr>
          <a:lstStyle/>
          <a:p>
            <a:pPr algn="l">
              <a:lnSpc>
                <a:spcPts val="3437"/>
              </a:lnSpc>
            </a:pPr>
            <a:r>
              <a:rPr lang="en-US" sz="2750" b="1" spc="-55" dirty="0">
                <a:solidFill>
                  <a:srgbClr val="272525"/>
                </a:solidFill>
                <a:latin typeface="Arimo Bold"/>
                <a:ea typeface="Arimo Bold"/>
                <a:cs typeface="Arimo Bold"/>
                <a:sym typeface="Arimo Bold"/>
              </a:rPr>
              <a:t>Need for reform</a:t>
            </a:r>
          </a:p>
        </p:txBody>
      </p:sp>
      <p:sp>
        <p:nvSpPr>
          <p:cNvPr id="16" name="TextBox 16">
            <a:extLst>
              <a:ext uri="{FF2B5EF4-FFF2-40B4-BE49-F238E27FC236}">
                <a16:creationId xmlns:a16="http://schemas.microsoft.com/office/drawing/2014/main" id="{084670FB-3395-89E5-D0B0-8611FAD43A02}"/>
              </a:ext>
            </a:extLst>
          </p:cNvPr>
          <p:cNvSpPr txBox="1"/>
          <p:nvPr/>
        </p:nvSpPr>
        <p:spPr>
          <a:xfrm>
            <a:off x="5565428" y="5433566"/>
            <a:ext cx="4817418" cy="3613361"/>
          </a:xfrm>
          <a:prstGeom prst="rect">
            <a:avLst/>
          </a:prstGeom>
        </p:spPr>
        <p:txBody>
          <a:bodyPr wrap="square" lIns="0" tIns="0" rIns="0" bIns="0" rtlCol="0" anchor="t">
            <a:spAutoFit/>
          </a:bodyPr>
          <a:lstStyle/>
          <a:p>
            <a:endParaRPr lang="en-GB" sz="3200"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Update legal definitions to align with modern psychiatric knowledge.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Remove stigmatizing language and improve clarity.</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Clarify the distinction between internal and external causes.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dirty="0">
                <a:effectLst/>
                <a:latin typeface="Aptos" panose="020B0004020202020204" pitchFamily="34" charset="0"/>
                <a:ea typeface="DengXian" panose="02010600030101010101" pitchFamily="2" charset="-122"/>
                <a:cs typeface="Arial" panose="020B0604020202020204" pitchFamily="34" charset="0"/>
              </a:rPr>
              <a:t>Improve judicial and public understanding</a:t>
            </a:r>
            <a:endParaRPr lang="en-US" sz="3600" spc="-47" dirty="0">
              <a:solidFill>
                <a:srgbClr val="272525"/>
              </a:solidFill>
              <a:latin typeface="Source Sans Pro"/>
              <a:ea typeface="Source Sans Pro"/>
              <a:cs typeface="Source Sans Pro"/>
              <a:sym typeface="Source Sans Pro"/>
            </a:endParaRPr>
          </a:p>
        </p:txBody>
      </p:sp>
      <p:pic>
        <p:nvPicPr>
          <p:cNvPr id="18" name="Picture 17" descr="A vintage weighing scales">
            <a:extLst>
              <a:ext uri="{FF2B5EF4-FFF2-40B4-BE49-F238E27FC236}">
                <a16:creationId xmlns:a16="http://schemas.microsoft.com/office/drawing/2014/main" id="{98260D17-5D8B-86E8-3C93-5C6C9077BB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30000" y="0"/>
            <a:ext cx="6858000" cy="10287000"/>
          </a:xfrm>
          <a:prstGeom prst="rect">
            <a:avLst/>
          </a:prstGeom>
        </p:spPr>
      </p:pic>
    </p:spTree>
    <p:extLst>
      <p:ext uri="{BB962C8B-B14F-4D97-AF65-F5344CB8AC3E}">
        <p14:creationId xmlns:p14="http://schemas.microsoft.com/office/powerpoint/2010/main" val="3516164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A93A3-D501-52A3-8DB8-1CE4F179D627}"/>
            </a:ext>
          </a:extLst>
        </p:cNvPr>
        <p:cNvGrpSpPr/>
        <p:nvPr/>
      </p:nvGrpSpPr>
      <p:grpSpPr>
        <a:xfrm>
          <a:off x="0" y="0"/>
          <a:ext cx="0" cy="0"/>
          <a:chOff x="0" y="0"/>
          <a:chExt cx="0" cy="0"/>
        </a:xfrm>
      </p:grpSpPr>
      <p:sp>
        <p:nvSpPr>
          <p:cNvPr id="2" name="Freeform 2" descr="preencoded.png">
            <a:extLst>
              <a:ext uri="{FF2B5EF4-FFF2-40B4-BE49-F238E27FC236}">
                <a16:creationId xmlns:a16="http://schemas.microsoft.com/office/drawing/2014/main" id="{5FA649F4-B9FA-5495-6791-2556FFC027A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a:extLst>
              <a:ext uri="{FF2B5EF4-FFF2-40B4-BE49-F238E27FC236}">
                <a16:creationId xmlns:a16="http://schemas.microsoft.com/office/drawing/2014/main" id="{E24DD7E7-E5B3-44FA-967A-1D253DE062E9}"/>
              </a:ext>
            </a:extLst>
          </p:cNvPr>
          <p:cNvGrpSpPr/>
          <p:nvPr/>
        </p:nvGrpSpPr>
        <p:grpSpPr>
          <a:xfrm>
            <a:off x="0" y="0"/>
            <a:ext cx="18288000" cy="10287000"/>
            <a:chOff x="0" y="0"/>
            <a:chExt cx="24384000" cy="13716000"/>
          </a:xfrm>
        </p:grpSpPr>
        <p:sp>
          <p:nvSpPr>
            <p:cNvPr id="4" name="Freeform 4">
              <a:extLst>
                <a:ext uri="{FF2B5EF4-FFF2-40B4-BE49-F238E27FC236}">
                  <a16:creationId xmlns:a16="http://schemas.microsoft.com/office/drawing/2014/main" id="{00E14FB9-8004-5DF5-EE2F-C851877362D5}"/>
                </a:ext>
              </a:extLst>
            </p:cNvPr>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FFFFF">
                <a:alpha val="90196"/>
              </a:srgbClr>
            </a:solidFill>
          </p:spPr>
          <p:txBody>
            <a:bodyPr/>
            <a:lstStyle/>
            <a:p>
              <a:endParaRPr lang="en-GB" dirty="0"/>
            </a:p>
          </p:txBody>
        </p:sp>
      </p:grpSp>
      <p:sp>
        <p:nvSpPr>
          <p:cNvPr id="6" name="TextBox 6">
            <a:extLst>
              <a:ext uri="{FF2B5EF4-FFF2-40B4-BE49-F238E27FC236}">
                <a16:creationId xmlns:a16="http://schemas.microsoft.com/office/drawing/2014/main" id="{0006D37C-F1D0-1FCF-BAB7-B0EBE92459BE}"/>
              </a:ext>
            </a:extLst>
          </p:cNvPr>
          <p:cNvSpPr txBox="1"/>
          <p:nvPr/>
        </p:nvSpPr>
        <p:spPr>
          <a:xfrm>
            <a:off x="914400" y="571500"/>
            <a:ext cx="9335691" cy="824200"/>
          </a:xfrm>
          <a:prstGeom prst="rect">
            <a:avLst/>
          </a:prstGeom>
        </p:spPr>
        <p:txBody>
          <a:bodyPr lIns="0" tIns="0" rIns="0" bIns="0" rtlCol="0" anchor="t">
            <a:spAutoFit/>
          </a:bodyPr>
          <a:lstStyle/>
          <a:p>
            <a:pPr algn="l">
              <a:lnSpc>
                <a:spcPts val="6875"/>
              </a:lnSpc>
            </a:pPr>
            <a:r>
              <a:rPr lang="en-US" sz="5500" b="1" spc="-111" dirty="0">
                <a:solidFill>
                  <a:srgbClr val="000000"/>
                </a:solidFill>
                <a:latin typeface="Arimo Bold"/>
                <a:ea typeface="Arimo Bold"/>
                <a:cs typeface="Arimo Bold"/>
                <a:sym typeface="Arimo Bold"/>
              </a:rPr>
              <a:t>References</a:t>
            </a:r>
          </a:p>
        </p:txBody>
      </p:sp>
      <p:pic>
        <p:nvPicPr>
          <p:cNvPr id="18" name="Picture 17" descr="Several books of different sizes and thickness stacked high">
            <a:extLst>
              <a:ext uri="{FF2B5EF4-FFF2-40B4-BE49-F238E27FC236}">
                <a16:creationId xmlns:a16="http://schemas.microsoft.com/office/drawing/2014/main" id="{F91C3AF4-4EF9-826A-A853-372992D6F190}"/>
              </a:ext>
            </a:extLst>
          </p:cNvPr>
          <p:cNvPicPr>
            <a:picLocks noChangeAspect="1"/>
          </p:cNvPicPr>
          <p:nvPr/>
        </p:nvPicPr>
        <p:blipFill>
          <a:blip r:embed="rId4" cstate="print">
            <a:extLst>
              <a:ext uri="{28A0092B-C50C-407E-A947-70E740481C1C}">
                <a14:useLocalDpi xmlns:a14="http://schemas.microsoft.com/office/drawing/2010/main" val="0"/>
              </a:ext>
            </a:extLst>
          </a:blip>
          <a:srcRect l="8992"/>
          <a:stretch/>
        </p:blipFill>
        <p:spPr>
          <a:xfrm>
            <a:off x="10972800" y="-8654"/>
            <a:ext cx="7315200" cy="10354925"/>
          </a:xfrm>
          <a:prstGeom prst="rect">
            <a:avLst/>
          </a:prstGeom>
        </p:spPr>
      </p:pic>
      <p:sp>
        <p:nvSpPr>
          <p:cNvPr id="5" name="TextBox 4">
            <a:extLst>
              <a:ext uri="{FF2B5EF4-FFF2-40B4-BE49-F238E27FC236}">
                <a16:creationId xmlns:a16="http://schemas.microsoft.com/office/drawing/2014/main" id="{F258C9CB-C2F7-972A-AB0B-521878F9CE28}"/>
              </a:ext>
            </a:extLst>
          </p:cNvPr>
          <p:cNvSpPr txBox="1"/>
          <p:nvPr/>
        </p:nvSpPr>
        <p:spPr>
          <a:xfrm>
            <a:off x="228601" y="2019300"/>
            <a:ext cx="10247708" cy="8010398"/>
          </a:xfrm>
          <a:prstGeom prst="rect">
            <a:avLst/>
          </a:prstGeom>
          <a:noFill/>
        </p:spPr>
        <p:txBody>
          <a:bodyPr wrap="square" rtlCol="0">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a:t>
            </a:r>
            <a:r>
              <a:rPr lang="en-GB" sz="1600" i="1" kern="100" dirty="0" err="1">
                <a:effectLst/>
                <a:latin typeface="Arial" panose="020B0604020202020204" pitchFamily="34" charset="0"/>
                <a:ea typeface="DengXian" panose="02010600030101010101" pitchFamily="2" charset="-122"/>
                <a:cs typeface="Arial" panose="020B0604020202020204" pitchFamily="34" charset="0"/>
              </a:rPr>
              <a:t>M'Naghten</a:t>
            </a:r>
            <a:r>
              <a:rPr lang="en-GB" sz="1600" i="1" kern="100" dirty="0">
                <a:effectLst/>
                <a:latin typeface="Arial" panose="020B0604020202020204" pitchFamily="34" charset="0"/>
                <a:ea typeface="DengXian" panose="02010600030101010101" pitchFamily="2" charset="-122"/>
                <a:cs typeface="Arial" panose="020B0604020202020204" pitchFamily="34" charset="0"/>
              </a:rPr>
              <a:t> (1843) 8 E.R. 718; (1843) 10 Cl. &amp; F. 200</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https://www.lawteacher.net/cases/r-v-m-naghten.php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Kemp (1957) 1 QB 399</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https://www.lawteacher.net/cases/r-v-kemp.php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Sullivan [1984] AC 156</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https://www.lawteacher.net/cases/r-v-sullivan.php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Quick [1973] QB 910</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https://www.lawteacher.net/cases/r-v-quick.php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Hennessy [1989] 1 WLR 297</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https://www.lawteacher.net/cases/r-v-hennessy.php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Law Commission.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Insanity and Automatism</a:t>
            </a:r>
            <a:r>
              <a:rPr lang="en-GB" sz="1600" kern="100" dirty="0">
                <a:effectLst/>
                <a:latin typeface="Arial" panose="020B0604020202020204" pitchFamily="34" charset="0"/>
                <a:ea typeface="DengXian" panose="02010600030101010101" pitchFamily="2" charset="-122"/>
                <a:cs typeface="Arial" panose="020B0604020202020204" pitchFamily="34" charset="0"/>
              </a:rPr>
              <a:t>. Law Com No 231. Retrieved from https://www.lawcom.gov.uk/project/insanity-and-automatism/</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Andrea Yates (2001)</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https://www.lawteacher.net/cases/andrea-yates.php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err="1">
                <a:effectLst/>
                <a:latin typeface="Arial" panose="020B0604020202020204" pitchFamily="34" charset="0"/>
                <a:ea typeface="DengXian" panose="02010600030101010101" pitchFamily="2" charset="-122"/>
                <a:cs typeface="Arial" panose="020B0604020202020204" pitchFamily="34" charset="0"/>
              </a:rPr>
              <a:t>LawTeacher</a:t>
            </a:r>
            <a:r>
              <a:rPr lang="en-GB" sz="1600" kern="100" dirty="0">
                <a:effectLst/>
                <a:latin typeface="Arial" panose="020B0604020202020204" pitchFamily="34" charset="0"/>
                <a:ea typeface="DengXian" panose="02010600030101010101" pitchFamily="2" charset="-122"/>
                <a:cs typeface="Arial" panose="020B0604020202020204" pitchFamily="34" charset="0"/>
              </a:rPr>
              <a:t>. (2013). </a:t>
            </a:r>
            <a:r>
              <a:rPr lang="en-GB" sz="1600" i="1" kern="100" dirty="0">
                <a:effectLst/>
                <a:latin typeface="Arial" panose="020B0604020202020204" pitchFamily="34" charset="0"/>
                <a:ea typeface="DengXian" panose="02010600030101010101" pitchFamily="2" charset="-122"/>
                <a:cs typeface="Arial" panose="020B0604020202020204" pitchFamily="34" charset="0"/>
              </a:rPr>
              <a:t>R v Parks (1992)</a:t>
            </a:r>
            <a:r>
              <a:rPr lang="en-GB" sz="1600" kern="100" dirty="0">
                <a:effectLst/>
                <a:latin typeface="Arial" panose="020B0604020202020204" pitchFamily="34" charset="0"/>
                <a:ea typeface="DengXian" panose="02010600030101010101" pitchFamily="2" charset="-122"/>
                <a:cs typeface="Arial" panose="020B0604020202020204" pitchFamily="34" charset="0"/>
              </a:rPr>
              <a:t>. Retrieved from https://www.lawteacher.net/cases/r-v-parks.php</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Morse, S. J., &amp; Bonnie, R. J. (2013). Abolition of the insanity </a:t>
            </a:r>
            <a:r>
              <a:rPr lang="en-GB" sz="1600" kern="0" dirty="0" err="1">
                <a:effectLst/>
                <a:latin typeface="Arial" panose="020B0604020202020204" pitchFamily="34" charset="0"/>
                <a:ea typeface="Times New Roman" panose="02020603050405020304" pitchFamily="18" charset="0"/>
                <a:cs typeface="Arial" panose="020B0604020202020204" pitchFamily="34" charset="0"/>
              </a:rPr>
              <a:t>defense</a:t>
            </a:r>
            <a:r>
              <a:rPr lang="en-GB" sz="1600" kern="0" dirty="0">
                <a:effectLst/>
                <a:latin typeface="Arial" panose="020B0604020202020204" pitchFamily="34" charset="0"/>
                <a:ea typeface="Times New Roman" panose="02020603050405020304" pitchFamily="18" charset="0"/>
                <a:cs typeface="Arial" panose="020B0604020202020204" pitchFamily="34" charset="0"/>
              </a:rPr>
              <a:t> violates due process. </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Journal of the American Academy of Psychiatry and the Law</a:t>
            </a:r>
            <a:r>
              <a:rPr lang="en-GB" sz="1600" kern="0" dirty="0">
                <a:effectLst/>
                <a:latin typeface="Arial" panose="020B0604020202020204" pitchFamily="34" charset="0"/>
                <a:ea typeface="Times New Roman" panose="02020603050405020304" pitchFamily="18" charset="0"/>
                <a:cs typeface="Arial" panose="020B0604020202020204" pitchFamily="34" charset="0"/>
              </a:rPr>
              <a:t>, 41(4), 488-495. Retrieved from https://jaapl.org/content/41/4/488</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Naeem, M. A., Mukhtar, H., &amp; Saqib, K. M. (2021). Defence of insanity: Its scope and application in English law. </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Global Social Sciences Review</a:t>
            </a:r>
            <a:r>
              <a:rPr lang="en-GB" sz="1600" kern="0" dirty="0">
                <a:effectLst/>
                <a:latin typeface="Arial" panose="020B0604020202020204" pitchFamily="34" charset="0"/>
                <a:ea typeface="Times New Roman" panose="02020603050405020304" pitchFamily="18" charset="0"/>
                <a:cs typeface="Arial" panose="020B0604020202020204" pitchFamily="34" charset="0"/>
              </a:rPr>
              <a:t>, 6(2), 311-317. https://doi.org/10.31703/gssr.2021(VI-II).31</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Perlin, M. L. (2016). The insanity </a:t>
            </a:r>
            <a:r>
              <a:rPr lang="en-GB" sz="1600" kern="0" dirty="0" err="1">
                <a:effectLst/>
                <a:latin typeface="Arial" panose="020B0604020202020204" pitchFamily="34" charset="0"/>
                <a:ea typeface="Times New Roman" panose="02020603050405020304" pitchFamily="18" charset="0"/>
                <a:cs typeface="Arial" panose="020B0604020202020204" pitchFamily="34" charset="0"/>
              </a:rPr>
              <a:t>defense</a:t>
            </a:r>
            <a:r>
              <a:rPr lang="en-GB" sz="1600" kern="0" dirty="0">
                <a:effectLst/>
                <a:latin typeface="Arial" panose="020B0604020202020204" pitchFamily="34" charset="0"/>
                <a:ea typeface="Times New Roman" panose="02020603050405020304" pitchFamily="18" charset="0"/>
                <a:cs typeface="Arial" panose="020B0604020202020204" pitchFamily="34" charset="0"/>
              </a:rPr>
              <a:t>: A comparative analysis. In M. D. White (Ed.), </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The insanity </a:t>
            </a:r>
            <a:r>
              <a:rPr lang="en-GB" sz="1600" i="1" kern="0" dirty="0" err="1">
                <a:effectLst/>
                <a:latin typeface="Arial" panose="020B0604020202020204" pitchFamily="34" charset="0"/>
                <a:ea typeface="Times New Roman" panose="02020603050405020304" pitchFamily="18" charset="0"/>
                <a:cs typeface="Arial" panose="020B0604020202020204" pitchFamily="34" charset="0"/>
              </a:rPr>
              <a:t>defense</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 Multidisciplinary views on its history, trends, and controversies</a:t>
            </a:r>
            <a:r>
              <a:rPr lang="en-GB" sz="1600" kern="0" dirty="0">
                <a:effectLst/>
                <a:latin typeface="Arial" panose="020B0604020202020204" pitchFamily="34" charset="0"/>
                <a:ea typeface="Times New Roman" panose="02020603050405020304" pitchFamily="18" charset="0"/>
                <a:cs typeface="Arial" panose="020B0604020202020204" pitchFamily="34" charset="0"/>
              </a:rPr>
              <a:t> (pp. 3-22). Praeger/ABC-CLIO. Retrieved from https://ssrn.com/abstract=2715577</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600" dirty="0"/>
          </a:p>
        </p:txBody>
      </p:sp>
    </p:spTree>
    <p:extLst>
      <p:ext uri="{BB962C8B-B14F-4D97-AF65-F5344CB8AC3E}">
        <p14:creationId xmlns:p14="http://schemas.microsoft.com/office/powerpoint/2010/main" val="8669277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Props1.xml><?xml version="1.0" encoding="utf-8"?>
<ds:datastoreItem xmlns:ds="http://schemas.openxmlformats.org/officeDocument/2006/customXml" ds:itemID="{53BFBE17-6C16-4775-8CB6-49145708D047}">
  <ds:schemaRefs>
    <ds:schemaRef ds:uri="http://schemas.microsoft.com/sharepoint/v3/contenttype/forms"/>
  </ds:schemaRefs>
</ds:datastoreItem>
</file>

<file path=customXml/itemProps2.xml><?xml version="1.0" encoding="utf-8"?>
<ds:datastoreItem xmlns:ds="http://schemas.openxmlformats.org/officeDocument/2006/customXml" ds:itemID="{45D2317B-AD53-42AE-84DA-2810206187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50D7AC-1852-4063-BDF3-EE6DEA30E993}">
  <ds:schemaRefs>
    <ds:schemaRef ds:uri="http://schemas.microsoft.com/office/2006/metadata/properties"/>
    <ds:schemaRef ds:uri="http://schemas.microsoft.com/office/infopath/2007/PartnerControls"/>
    <ds:schemaRef ds:uri="58fca413-3b36-4298-af2b-d24aa1f4750f"/>
    <ds:schemaRef ds:uri="1084fe36-8241-4751-a893-1fa9f44ff207"/>
  </ds:schemaRefs>
</ds:datastoreItem>
</file>

<file path=docProps/app.xml><?xml version="1.0" encoding="utf-8"?>
<Properties xmlns="http://schemas.openxmlformats.org/officeDocument/2006/extended-properties" xmlns:vt="http://schemas.openxmlformats.org/officeDocument/2006/docPropsVTypes">
  <TotalTime>0</TotalTime>
  <Words>2696</Words>
  <Application>Microsoft Office PowerPoint</Application>
  <PresentationFormat>Custom</PresentationFormat>
  <Paragraphs>144</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Defences-of-Insanity-and-Automatism-Need-for-Reform.pptx</dc:title>
  <cp:lastModifiedBy>Errietta Bissa</cp:lastModifiedBy>
  <cp:revision>8</cp:revision>
  <dcterms:created xsi:type="dcterms:W3CDTF">2006-08-16T00:00:00Z</dcterms:created>
  <dcterms:modified xsi:type="dcterms:W3CDTF">2025-02-06T10:04:23Z</dcterms:modified>
  <dc:identifier>DAGdrdzEUY4</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