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1594" y="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svg"/><Relationship Id="rId1" Type="http://schemas.openxmlformats.org/officeDocument/2006/relationships/image" Target="../media/image11.svg"/><Relationship Id="rId5" Type="http://schemas.openxmlformats.org/officeDocument/2006/relationships/image" Target="../media/image15.svg"/><Relationship Id="rId4" Type="http://schemas.openxmlformats.org/officeDocument/2006/relationships/image" Target="../media/image14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svg"/><Relationship Id="rId1" Type="http://schemas.openxmlformats.org/officeDocument/2006/relationships/image" Target="../media/image11.svg"/><Relationship Id="rId5" Type="http://schemas.openxmlformats.org/officeDocument/2006/relationships/image" Target="../media/image15.sv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DBD5FA0-5C45-4FCA-81CB-568815C58BAA}" type="doc">
      <dgm:prSet loTypeId="urn:microsoft.com/office/officeart/2005/8/layout/vList2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60B1826-C3FD-4F76-88EF-9C59D94278AC}">
      <dgm:prSet/>
      <dgm:spPr/>
      <dgm:t>
        <a:bodyPr/>
        <a:lstStyle/>
        <a:p>
          <a:r>
            <a:rPr lang="en-US"/>
            <a:t>Integrated care systems and community-based services</a:t>
          </a:r>
        </a:p>
      </dgm:t>
    </dgm:pt>
    <dgm:pt modelId="{4E46E2A0-0821-4EF6-AC60-DEE349559E0B}" type="parTrans" cxnId="{4AF650D8-37BF-4812-80FE-8C6B56A4C1D9}">
      <dgm:prSet/>
      <dgm:spPr/>
      <dgm:t>
        <a:bodyPr/>
        <a:lstStyle/>
        <a:p>
          <a:endParaRPr lang="en-US"/>
        </a:p>
      </dgm:t>
    </dgm:pt>
    <dgm:pt modelId="{896FC70A-DE24-40EB-83A1-1945030B318A}" type="sibTrans" cxnId="{4AF650D8-37BF-4812-80FE-8C6B56A4C1D9}">
      <dgm:prSet/>
      <dgm:spPr/>
      <dgm:t>
        <a:bodyPr/>
        <a:lstStyle/>
        <a:p>
          <a:endParaRPr lang="en-US"/>
        </a:p>
      </dgm:t>
    </dgm:pt>
    <dgm:pt modelId="{919EFBC9-39FB-4863-B4C1-19D4EC1A02C5}">
      <dgm:prSet/>
      <dgm:spPr/>
      <dgm:t>
        <a:bodyPr/>
        <a:lstStyle/>
        <a:p>
          <a:r>
            <a:rPr lang="en-US"/>
            <a:t>Telehealth and digital healthcare</a:t>
          </a:r>
        </a:p>
      </dgm:t>
    </dgm:pt>
    <dgm:pt modelId="{CF12F4E6-9A78-4DC6-99CD-714B38C00FBF}" type="parTrans" cxnId="{05004210-A7AF-4999-B97F-172FCD73C0B0}">
      <dgm:prSet/>
      <dgm:spPr/>
      <dgm:t>
        <a:bodyPr/>
        <a:lstStyle/>
        <a:p>
          <a:endParaRPr lang="en-US"/>
        </a:p>
      </dgm:t>
    </dgm:pt>
    <dgm:pt modelId="{AE0BE28A-4BA4-4537-9A41-2C78E0758D49}" type="sibTrans" cxnId="{05004210-A7AF-4999-B97F-172FCD73C0B0}">
      <dgm:prSet/>
      <dgm:spPr/>
      <dgm:t>
        <a:bodyPr/>
        <a:lstStyle/>
        <a:p>
          <a:endParaRPr lang="en-US"/>
        </a:p>
      </dgm:t>
    </dgm:pt>
    <dgm:pt modelId="{622EA622-1F4D-4846-94E2-260659D6C381}">
      <dgm:prSet/>
      <dgm:spPr/>
      <dgm:t>
        <a:bodyPr/>
        <a:lstStyle/>
        <a:p>
          <a:r>
            <a:rPr lang="en-US"/>
            <a:t>Wellness and prevention programmes</a:t>
          </a:r>
        </a:p>
      </dgm:t>
    </dgm:pt>
    <dgm:pt modelId="{3EAAC271-2579-49C3-A565-004B00EB1AED}" type="parTrans" cxnId="{7224D674-6291-4B37-B153-7BBAD6B0AF80}">
      <dgm:prSet/>
      <dgm:spPr/>
      <dgm:t>
        <a:bodyPr/>
        <a:lstStyle/>
        <a:p>
          <a:endParaRPr lang="en-US"/>
        </a:p>
      </dgm:t>
    </dgm:pt>
    <dgm:pt modelId="{6A321056-CA73-401F-8EAC-89AA2AC1DE02}" type="sibTrans" cxnId="{7224D674-6291-4B37-B153-7BBAD6B0AF80}">
      <dgm:prSet/>
      <dgm:spPr/>
      <dgm:t>
        <a:bodyPr/>
        <a:lstStyle/>
        <a:p>
          <a:endParaRPr lang="en-US"/>
        </a:p>
      </dgm:t>
    </dgm:pt>
    <dgm:pt modelId="{0FCA464A-89B6-4D9B-8A32-0D1C03C31936}">
      <dgm:prSet/>
      <dgm:spPr/>
      <dgm:t>
        <a:bodyPr/>
        <a:lstStyle/>
        <a:p>
          <a:r>
            <a:rPr lang="en-US"/>
            <a:t>Critical analysis: digital innovation can improve access but may widen inequalities</a:t>
          </a:r>
        </a:p>
      </dgm:t>
    </dgm:pt>
    <dgm:pt modelId="{6978627B-9E72-4B1F-AAB3-3482F481FB6F}" type="parTrans" cxnId="{E02716AF-23C5-4BAC-A306-1D9B72982DDA}">
      <dgm:prSet/>
      <dgm:spPr/>
      <dgm:t>
        <a:bodyPr/>
        <a:lstStyle/>
        <a:p>
          <a:endParaRPr lang="en-US"/>
        </a:p>
      </dgm:t>
    </dgm:pt>
    <dgm:pt modelId="{AA92F106-81B6-463D-A21A-285683192076}" type="sibTrans" cxnId="{E02716AF-23C5-4BAC-A306-1D9B72982DDA}">
      <dgm:prSet/>
      <dgm:spPr/>
      <dgm:t>
        <a:bodyPr/>
        <a:lstStyle/>
        <a:p>
          <a:endParaRPr lang="en-US"/>
        </a:p>
      </dgm:t>
    </dgm:pt>
    <dgm:pt modelId="{958A6759-BD57-4FB5-8D41-49A67858D7E0}">
      <dgm:prSet/>
      <dgm:spPr/>
      <dgm:t>
        <a:bodyPr/>
        <a:lstStyle/>
        <a:p>
          <a:r>
            <a:rPr lang="en-GB"/>
            <a:t>(Greenhalgh et al., 2020)</a:t>
          </a:r>
          <a:endParaRPr lang="en-US"/>
        </a:p>
      </dgm:t>
    </dgm:pt>
    <dgm:pt modelId="{CE26ABFA-F761-4384-9F14-1CCD9E76CDCB}" type="parTrans" cxnId="{4A3CDC83-8B72-4817-ABFB-A9784F06FF0D}">
      <dgm:prSet/>
      <dgm:spPr/>
      <dgm:t>
        <a:bodyPr/>
        <a:lstStyle/>
        <a:p>
          <a:endParaRPr lang="en-US"/>
        </a:p>
      </dgm:t>
    </dgm:pt>
    <dgm:pt modelId="{6365FEE0-8848-47CE-AE80-6884C42315DA}" type="sibTrans" cxnId="{4A3CDC83-8B72-4817-ABFB-A9784F06FF0D}">
      <dgm:prSet/>
      <dgm:spPr/>
      <dgm:t>
        <a:bodyPr/>
        <a:lstStyle/>
        <a:p>
          <a:endParaRPr lang="en-US"/>
        </a:p>
      </dgm:t>
    </dgm:pt>
    <dgm:pt modelId="{F6222A1E-B028-4AD0-B9A9-E875E622E32C}" type="pres">
      <dgm:prSet presAssocID="{2DBD5FA0-5C45-4FCA-81CB-568815C58BAA}" presName="linear" presStyleCnt="0">
        <dgm:presLayoutVars>
          <dgm:animLvl val="lvl"/>
          <dgm:resizeHandles val="exact"/>
        </dgm:presLayoutVars>
      </dgm:prSet>
      <dgm:spPr/>
    </dgm:pt>
    <dgm:pt modelId="{AE99D416-01B6-478B-BD4F-7437D9B07B4F}" type="pres">
      <dgm:prSet presAssocID="{160B1826-C3FD-4F76-88EF-9C59D94278A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B01AD1F4-E4CF-473E-A5BA-BE394FAA064F}" type="pres">
      <dgm:prSet presAssocID="{896FC70A-DE24-40EB-83A1-1945030B318A}" presName="spacer" presStyleCnt="0"/>
      <dgm:spPr/>
    </dgm:pt>
    <dgm:pt modelId="{784E3C77-F635-4A3D-8467-0C0CF45DD17D}" type="pres">
      <dgm:prSet presAssocID="{919EFBC9-39FB-4863-B4C1-19D4EC1A02C5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6E8DC719-9600-4299-94F0-4992DDB3FE8A}" type="pres">
      <dgm:prSet presAssocID="{AE0BE28A-4BA4-4537-9A41-2C78E0758D49}" presName="spacer" presStyleCnt="0"/>
      <dgm:spPr/>
    </dgm:pt>
    <dgm:pt modelId="{E7047ABA-D8FC-44BA-9280-6C7E8DF56AD8}" type="pres">
      <dgm:prSet presAssocID="{622EA622-1F4D-4846-94E2-260659D6C381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F4B31147-802B-43F3-AD12-CDEEEE8F5073}" type="pres">
      <dgm:prSet presAssocID="{6A321056-CA73-401F-8EAC-89AA2AC1DE02}" presName="spacer" presStyleCnt="0"/>
      <dgm:spPr/>
    </dgm:pt>
    <dgm:pt modelId="{616E8DE7-CD45-4C16-A01D-94772B47B798}" type="pres">
      <dgm:prSet presAssocID="{0FCA464A-89B6-4D9B-8A32-0D1C03C31936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0D41E33D-0D9F-41A7-AF69-6921296F2012}" type="pres">
      <dgm:prSet presAssocID="{AA92F106-81B6-463D-A21A-285683192076}" presName="spacer" presStyleCnt="0"/>
      <dgm:spPr/>
    </dgm:pt>
    <dgm:pt modelId="{D2C58153-156E-44A9-9CBB-6B4F5D5FC90F}" type="pres">
      <dgm:prSet presAssocID="{958A6759-BD57-4FB5-8D41-49A67858D7E0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61D12206-2BDA-4E59-9D0E-43196AB2E685}" type="presOf" srcId="{2DBD5FA0-5C45-4FCA-81CB-568815C58BAA}" destId="{F6222A1E-B028-4AD0-B9A9-E875E622E32C}" srcOrd="0" destOrd="0" presId="urn:microsoft.com/office/officeart/2005/8/layout/vList2"/>
    <dgm:cxn modelId="{05004210-A7AF-4999-B97F-172FCD73C0B0}" srcId="{2DBD5FA0-5C45-4FCA-81CB-568815C58BAA}" destId="{919EFBC9-39FB-4863-B4C1-19D4EC1A02C5}" srcOrd="1" destOrd="0" parTransId="{CF12F4E6-9A78-4DC6-99CD-714B38C00FBF}" sibTransId="{AE0BE28A-4BA4-4537-9A41-2C78E0758D49}"/>
    <dgm:cxn modelId="{02BF2E1F-DE3E-44BB-8447-A90BB0E37996}" type="presOf" srcId="{0FCA464A-89B6-4D9B-8A32-0D1C03C31936}" destId="{616E8DE7-CD45-4C16-A01D-94772B47B798}" srcOrd="0" destOrd="0" presId="urn:microsoft.com/office/officeart/2005/8/layout/vList2"/>
    <dgm:cxn modelId="{7224D674-6291-4B37-B153-7BBAD6B0AF80}" srcId="{2DBD5FA0-5C45-4FCA-81CB-568815C58BAA}" destId="{622EA622-1F4D-4846-94E2-260659D6C381}" srcOrd="2" destOrd="0" parTransId="{3EAAC271-2579-49C3-A565-004B00EB1AED}" sibTransId="{6A321056-CA73-401F-8EAC-89AA2AC1DE02}"/>
    <dgm:cxn modelId="{D21D7D80-AEB3-4163-AE76-B1CD688C95FA}" type="presOf" srcId="{958A6759-BD57-4FB5-8D41-49A67858D7E0}" destId="{D2C58153-156E-44A9-9CBB-6B4F5D5FC90F}" srcOrd="0" destOrd="0" presId="urn:microsoft.com/office/officeart/2005/8/layout/vList2"/>
    <dgm:cxn modelId="{4A3CDC83-8B72-4817-ABFB-A9784F06FF0D}" srcId="{2DBD5FA0-5C45-4FCA-81CB-568815C58BAA}" destId="{958A6759-BD57-4FB5-8D41-49A67858D7E0}" srcOrd="4" destOrd="0" parTransId="{CE26ABFA-F761-4384-9F14-1CCD9E76CDCB}" sibTransId="{6365FEE0-8848-47CE-AE80-6884C42315DA}"/>
    <dgm:cxn modelId="{A49D908B-3BBE-45C8-BCB8-B644480518FD}" type="presOf" srcId="{160B1826-C3FD-4F76-88EF-9C59D94278AC}" destId="{AE99D416-01B6-478B-BD4F-7437D9B07B4F}" srcOrd="0" destOrd="0" presId="urn:microsoft.com/office/officeart/2005/8/layout/vList2"/>
    <dgm:cxn modelId="{B79930A1-FF69-41E4-8B18-4EB2DF32333E}" type="presOf" srcId="{919EFBC9-39FB-4863-B4C1-19D4EC1A02C5}" destId="{784E3C77-F635-4A3D-8467-0C0CF45DD17D}" srcOrd="0" destOrd="0" presId="urn:microsoft.com/office/officeart/2005/8/layout/vList2"/>
    <dgm:cxn modelId="{E02716AF-23C5-4BAC-A306-1D9B72982DDA}" srcId="{2DBD5FA0-5C45-4FCA-81CB-568815C58BAA}" destId="{0FCA464A-89B6-4D9B-8A32-0D1C03C31936}" srcOrd="3" destOrd="0" parTransId="{6978627B-9E72-4B1F-AAB3-3482F481FB6F}" sibTransId="{AA92F106-81B6-463D-A21A-285683192076}"/>
    <dgm:cxn modelId="{4AF650D8-37BF-4812-80FE-8C6B56A4C1D9}" srcId="{2DBD5FA0-5C45-4FCA-81CB-568815C58BAA}" destId="{160B1826-C3FD-4F76-88EF-9C59D94278AC}" srcOrd="0" destOrd="0" parTransId="{4E46E2A0-0821-4EF6-AC60-DEE349559E0B}" sibTransId="{896FC70A-DE24-40EB-83A1-1945030B318A}"/>
    <dgm:cxn modelId="{A6DA42FD-4BE3-437C-9D52-C4BDA28093B3}" type="presOf" srcId="{622EA622-1F4D-4846-94E2-260659D6C381}" destId="{E7047ABA-D8FC-44BA-9280-6C7E8DF56AD8}" srcOrd="0" destOrd="0" presId="urn:microsoft.com/office/officeart/2005/8/layout/vList2"/>
    <dgm:cxn modelId="{A97DF364-3374-4533-82BA-42608C66E91B}" type="presParOf" srcId="{F6222A1E-B028-4AD0-B9A9-E875E622E32C}" destId="{AE99D416-01B6-478B-BD4F-7437D9B07B4F}" srcOrd="0" destOrd="0" presId="urn:microsoft.com/office/officeart/2005/8/layout/vList2"/>
    <dgm:cxn modelId="{D28BABB7-6F32-4D9E-A2C6-EB219F7275A1}" type="presParOf" srcId="{F6222A1E-B028-4AD0-B9A9-E875E622E32C}" destId="{B01AD1F4-E4CF-473E-A5BA-BE394FAA064F}" srcOrd="1" destOrd="0" presId="urn:microsoft.com/office/officeart/2005/8/layout/vList2"/>
    <dgm:cxn modelId="{D0E2CD08-B65D-410C-A664-C86D84213243}" type="presParOf" srcId="{F6222A1E-B028-4AD0-B9A9-E875E622E32C}" destId="{784E3C77-F635-4A3D-8467-0C0CF45DD17D}" srcOrd="2" destOrd="0" presId="urn:microsoft.com/office/officeart/2005/8/layout/vList2"/>
    <dgm:cxn modelId="{48705502-D135-471E-B51A-0188A60C488B}" type="presParOf" srcId="{F6222A1E-B028-4AD0-B9A9-E875E622E32C}" destId="{6E8DC719-9600-4299-94F0-4992DDB3FE8A}" srcOrd="3" destOrd="0" presId="urn:microsoft.com/office/officeart/2005/8/layout/vList2"/>
    <dgm:cxn modelId="{7E7F0AB3-3A42-4ECE-905D-826868CDB64E}" type="presParOf" srcId="{F6222A1E-B028-4AD0-B9A9-E875E622E32C}" destId="{E7047ABA-D8FC-44BA-9280-6C7E8DF56AD8}" srcOrd="4" destOrd="0" presId="urn:microsoft.com/office/officeart/2005/8/layout/vList2"/>
    <dgm:cxn modelId="{4D231489-17AA-4B1A-8AF2-3D45C29549E3}" type="presParOf" srcId="{F6222A1E-B028-4AD0-B9A9-E875E622E32C}" destId="{F4B31147-802B-43F3-AD12-CDEEEE8F5073}" srcOrd="5" destOrd="0" presId="urn:microsoft.com/office/officeart/2005/8/layout/vList2"/>
    <dgm:cxn modelId="{40409CDF-6E8B-444A-B84A-7BA9CD5DC5E2}" type="presParOf" srcId="{F6222A1E-B028-4AD0-B9A9-E875E622E32C}" destId="{616E8DE7-CD45-4C16-A01D-94772B47B798}" srcOrd="6" destOrd="0" presId="urn:microsoft.com/office/officeart/2005/8/layout/vList2"/>
    <dgm:cxn modelId="{3DA52606-B3BA-4C3F-89B7-52E45305FA4B}" type="presParOf" srcId="{F6222A1E-B028-4AD0-B9A9-E875E622E32C}" destId="{0D41E33D-0D9F-41A7-AF69-6921296F2012}" srcOrd="7" destOrd="0" presId="urn:microsoft.com/office/officeart/2005/8/layout/vList2"/>
    <dgm:cxn modelId="{DE82BD8C-2010-4519-A959-4789D6A721C0}" type="presParOf" srcId="{F6222A1E-B028-4AD0-B9A9-E875E622E32C}" destId="{D2C58153-156E-44A9-9CBB-6B4F5D5FC90F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A42455A-6995-438E-AB7D-9F07E87266FF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C039B0B-817B-4CD5-A010-AF727DAF409B}">
      <dgm:prSet/>
      <dgm:spPr/>
      <dgm:t>
        <a:bodyPr/>
        <a:lstStyle/>
        <a:p>
          <a:r>
            <a:rPr lang="en-US"/>
            <a:t>Local: expand social prescribing and digital inclusion programmes</a:t>
          </a:r>
        </a:p>
      </dgm:t>
    </dgm:pt>
    <dgm:pt modelId="{E6E32344-9274-4B16-B1C3-0C7736A3FDF7}" type="parTrans" cxnId="{5474763E-0D57-4471-B744-9F1BE7B7AC28}">
      <dgm:prSet/>
      <dgm:spPr/>
      <dgm:t>
        <a:bodyPr/>
        <a:lstStyle/>
        <a:p>
          <a:endParaRPr lang="en-US"/>
        </a:p>
      </dgm:t>
    </dgm:pt>
    <dgm:pt modelId="{A76940F0-F4E4-4286-82A7-272DBF20CA82}" type="sibTrans" cxnId="{5474763E-0D57-4471-B744-9F1BE7B7AC28}">
      <dgm:prSet/>
      <dgm:spPr/>
      <dgm:t>
        <a:bodyPr/>
        <a:lstStyle/>
        <a:p>
          <a:endParaRPr lang="en-US"/>
        </a:p>
      </dgm:t>
    </dgm:pt>
    <dgm:pt modelId="{8BFA2F49-2876-4EA5-A860-D9DC0D3E7A83}">
      <dgm:prSet/>
      <dgm:spPr/>
      <dgm:t>
        <a:bodyPr/>
        <a:lstStyle/>
        <a:p>
          <a:r>
            <a:rPr lang="en-US"/>
            <a:t>National: invest in prevention and workforce development</a:t>
          </a:r>
        </a:p>
      </dgm:t>
    </dgm:pt>
    <dgm:pt modelId="{21A1B300-CF55-40B3-A71C-16D1AE7AD3B1}" type="parTrans" cxnId="{4BC1F68C-EAE6-490F-9449-FEA88D85ACAA}">
      <dgm:prSet/>
      <dgm:spPr/>
      <dgm:t>
        <a:bodyPr/>
        <a:lstStyle/>
        <a:p>
          <a:endParaRPr lang="en-US"/>
        </a:p>
      </dgm:t>
    </dgm:pt>
    <dgm:pt modelId="{6D913559-5534-405B-B70A-F3A41C8195E4}" type="sibTrans" cxnId="{4BC1F68C-EAE6-490F-9449-FEA88D85ACAA}">
      <dgm:prSet/>
      <dgm:spPr/>
      <dgm:t>
        <a:bodyPr/>
        <a:lstStyle/>
        <a:p>
          <a:endParaRPr lang="en-US"/>
        </a:p>
      </dgm:t>
    </dgm:pt>
    <dgm:pt modelId="{BFD5E5E2-01EE-4FD3-9FA9-35BA7A9A587D}">
      <dgm:prSet/>
      <dgm:spPr/>
      <dgm:t>
        <a:bodyPr/>
        <a:lstStyle/>
        <a:p>
          <a:r>
            <a:rPr lang="en-US"/>
            <a:t>Strengthen cross-sector collaboration</a:t>
          </a:r>
        </a:p>
      </dgm:t>
    </dgm:pt>
    <dgm:pt modelId="{33D33391-96BD-4699-8531-1F6A138CCD1E}" type="parTrans" cxnId="{ABB2D9DF-9077-456B-BFCA-FFF393F8B39C}">
      <dgm:prSet/>
      <dgm:spPr/>
      <dgm:t>
        <a:bodyPr/>
        <a:lstStyle/>
        <a:p>
          <a:endParaRPr lang="en-US"/>
        </a:p>
      </dgm:t>
    </dgm:pt>
    <dgm:pt modelId="{625B04D9-7749-43CA-8BA9-BE0933628E12}" type="sibTrans" cxnId="{ABB2D9DF-9077-456B-BFCA-FFF393F8B39C}">
      <dgm:prSet/>
      <dgm:spPr/>
      <dgm:t>
        <a:bodyPr/>
        <a:lstStyle/>
        <a:p>
          <a:endParaRPr lang="en-US"/>
        </a:p>
      </dgm:t>
    </dgm:pt>
    <dgm:pt modelId="{8D46CABE-BDA6-4074-BC25-447D520F6228}">
      <dgm:prSet/>
      <dgm:spPr/>
      <dgm:t>
        <a:bodyPr/>
        <a:lstStyle/>
        <a:p>
          <a:r>
            <a:rPr lang="en-US"/>
            <a:t>Embed sustainability measures across healthcare services</a:t>
          </a:r>
        </a:p>
      </dgm:t>
    </dgm:pt>
    <dgm:pt modelId="{E405C2D1-54FF-43D5-B68C-AC94903CF7A4}" type="parTrans" cxnId="{C2615808-70D3-482E-8C3E-DB73269F3548}">
      <dgm:prSet/>
      <dgm:spPr/>
      <dgm:t>
        <a:bodyPr/>
        <a:lstStyle/>
        <a:p>
          <a:endParaRPr lang="en-US"/>
        </a:p>
      </dgm:t>
    </dgm:pt>
    <dgm:pt modelId="{51128698-7BE1-491F-9B94-C6CF1B090682}" type="sibTrans" cxnId="{C2615808-70D3-482E-8C3E-DB73269F3548}">
      <dgm:prSet/>
      <dgm:spPr/>
      <dgm:t>
        <a:bodyPr/>
        <a:lstStyle/>
        <a:p>
          <a:endParaRPr lang="en-US"/>
        </a:p>
      </dgm:t>
    </dgm:pt>
    <dgm:pt modelId="{33891AE3-928F-402F-AC1C-8DD75F14BAF3}">
      <dgm:prSet/>
      <dgm:spPr/>
      <dgm:t>
        <a:bodyPr/>
        <a:lstStyle/>
        <a:p>
          <a:r>
            <a:rPr lang="en-GB"/>
            <a:t>(UK Health Security Agency, 2024)</a:t>
          </a:r>
          <a:endParaRPr lang="en-US"/>
        </a:p>
      </dgm:t>
    </dgm:pt>
    <dgm:pt modelId="{315C99FD-2235-47DB-A2B9-577CE76F65D3}" type="parTrans" cxnId="{C0629C94-5740-4542-8F9B-C7EC8CBC5FA5}">
      <dgm:prSet/>
      <dgm:spPr/>
      <dgm:t>
        <a:bodyPr/>
        <a:lstStyle/>
        <a:p>
          <a:endParaRPr lang="en-US"/>
        </a:p>
      </dgm:t>
    </dgm:pt>
    <dgm:pt modelId="{2FC28062-72D4-4BBA-9867-133BBDDFEA38}" type="sibTrans" cxnId="{C0629C94-5740-4542-8F9B-C7EC8CBC5FA5}">
      <dgm:prSet/>
      <dgm:spPr/>
      <dgm:t>
        <a:bodyPr/>
        <a:lstStyle/>
        <a:p>
          <a:endParaRPr lang="en-US"/>
        </a:p>
      </dgm:t>
    </dgm:pt>
    <dgm:pt modelId="{B6466CFF-805D-4252-9D10-9E04B4734526}" type="pres">
      <dgm:prSet presAssocID="{2A42455A-6995-438E-AB7D-9F07E87266FF}" presName="linear" presStyleCnt="0">
        <dgm:presLayoutVars>
          <dgm:animLvl val="lvl"/>
          <dgm:resizeHandles val="exact"/>
        </dgm:presLayoutVars>
      </dgm:prSet>
      <dgm:spPr/>
    </dgm:pt>
    <dgm:pt modelId="{67542AFB-A4BC-48B1-AEB6-EC6D1B076660}" type="pres">
      <dgm:prSet presAssocID="{FC039B0B-817B-4CD5-A010-AF727DAF409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8057E65-1894-46F6-B459-1C7116BB02DF}" type="pres">
      <dgm:prSet presAssocID="{A76940F0-F4E4-4286-82A7-272DBF20CA82}" presName="spacer" presStyleCnt="0"/>
      <dgm:spPr/>
    </dgm:pt>
    <dgm:pt modelId="{EA284158-DF38-4514-BD91-D790F5865349}" type="pres">
      <dgm:prSet presAssocID="{8BFA2F49-2876-4EA5-A860-D9DC0D3E7A83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2BB6B138-A921-46C5-9D27-B21E643B82B5}" type="pres">
      <dgm:prSet presAssocID="{6D913559-5534-405B-B70A-F3A41C8195E4}" presName="spacer" presStyleCnt="0"/>
      <dgm:spPr/>
    </dgm:pt>
    <dgm:pt modelId="{2E17B5FF-9158-4431-A890-38CAC733B198}" type="pres">
      <dgm:prSet presAssocID="{BFD5E5E2-01EE-4FD3-9FA9-35BA7A9A587D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9B22ED83-BFE8-4431-A110-B6FE36550D60}" type="pres">
      <dgm:prSet presAssocID="{625B04D9-7749-43CA-8BA9-BE0933628E12}" presName="spacer" presStyleCnt="0"/>
      <dgm:spPr/>
    </dgm:pt>
    <dgm:pt modelId="{E89F2A53-05FF-4644-A80F-36067657A98D}" type="pres">
      <dgm:prSet presAssocID="{8D46CABE-BDA6-4074-BC25-447D520F622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6008EFD4-8B58-43B6-A329-E72414123F65}" type="pres">
      <dgm:prSet presAssocID="{51128698-7BE1-491F-9B94-C6CF1B090682}" presName="spacer" presStyleCnt="0"/>
      <dgm:spPr/>
    </dgm:pt>
    <dgm:pt modelId="{C13DA21A-E6B1-4C7B-8B72-0B4C72056262}" type="pres">
      <dgm:prSet presAssocID="{33891AE3-928F-402F-AC1C-8DD75F14BAF3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C2615808-70D3-482E-8C3E-DB73269F3548}" srcId="{2A42455A-6995-438E-AB7D-9F07E87266FF}" destId="{8D46CABE-BDA6-4074-BC25-447D520F6228}" srcOrd="3" destOrd="0" parTransId="{E405C2D1-54FF-43D5-B68C-AC94903CF7A4}" sibTransId="{51128698-7BE1-491F-9B94-C6CF1B090682}"/>
    <dgm:cxn modelId="{BE938B22-6B51-4D9E-A988-DFDE06A99834}" type="presOf" srcId="{8D46CABE-BDA6-4074-BC25-447D520F6228}" destId="{E89F2A53-05FF-4644-A80F-36067657A98D}" srcOrd="0" destOrd="0" presId="urn:microsoft.com/office/officeart/2005/8/layout/vList2"/>
    <dgm:cxn modelId="{5474763E-0D57-4471-B744-9F1BE7B7AC28}" srcId="{2A42455A-6995-438E-AB7D-9F07E87266FF}" destId="{FC039B0B-817B-4CD5-A010-AF727DAF409B}" srcOrd="0" destOrd="0" parTransId="{E6E32344-9274-4B16-B1C3-0C7736A3FDF7}" sibTransId="{A76940F0-F4E4-4286-82A7-272DBF20CA82}"/>
    <dgm:cxn modelId="{7F491C4A-C643-45EF-B19E-A77B4631F4E2}" type="presOf" srcId="{2A42455A-6995-438E-AB7D-9F07E87266FF}" destId="{B6466CFF-805D-4252-9D10-9E04B4734526}" srcOrd="0" destOrd="0" presId="urn:microsoft.com/office/officeart/2005/8/layout/vList2"/>
    <dgm:cxn modelId="{30BD9D53-6DC8-4DAB-BEE4-27C28AFDF9F6}" type="presOf" srcId="{8BFA2F49-2876-4EA5-A860-D9DC0D3E7A83}" destId="{EA284158-DF38-4514-BD91-D790F5865349}" srcOrd="0" destOrd="0" presId="urn:microsoft.com/office/officeart/2005/8/layout/vList2"/>
    <dgm:cxn modelId="{58CC9686-C16E-4A11-BD25-BA78881EF215}" type="presOf" srcId="{BFD5E5E2-01EE-4FD3-9FA9-35BA7A9A587D}" destId="{2E17B5FF-9158-4431-A890-38CAC733B198}" srcOrd="0" destOrd="0" presId="urn:microsoft.com/office/officeart/2005/8/layout/vList2"/>
    <dgm:cxn modelId="{4BC1F68C-EAE6-490F-9449-FEA88D85ACAA}" srcId="{2A42455A-6995-438E-AB7D-9F07E87266FF}" destId="{8BFA2F49-2876-4EA5-A860-D9DC0D3E7A83}" srcOrd="1" destOrd="0" parTransId="{21A1B300-CF55-40B3-A71C-16D1AE7AD3B1}" sibTransId="{6D913559-5534-405B-B70A-F3A41C8195E4}"/>
    <dgm:cxn modelId="{C0629C94-5740-4542-8F9B-C7EC8CBC5FA5}" srcId="{2A42455A-6995-438E-AB7D-9F07E87266FF}" destId="{33891AE3-928F-402F-AC1C-8DD75F14BAF3}" srcOrd="4" destOrd="0" parTransId="{315C99FD-2235-47DB-A2B9-577CE76F65D3}" sibTransId="{2FC28062-72D4-4BBA-9867-133BBDDFEA38}"/>
    <dgm:cxn modelId="{7A36BFB0-6E7D-4B1E-9C98-B96AF25B0483}" type="presOf" srcId="{FC039B0B-817B-4CD5-A010-AF727DAF409B}" destId="{67542AFB-A4BC-48B1-AEB6-EC6D1B076660}" srcOrd="0" destOrd="0" presId="urn:microsoft.com/office/officeart/2005/8/layout/vList2"/>
    <dgm:cxn modelId="{ABB2D9DF-9077-456B-BFCA-FFF393F8B39C}" srcId="{2A42455A-6995-438E-AB7D-9F07E87266FF}" destId="{BFD5E5E2-01EE-4FD3-9FA9-35BA7A9A587D}" srcOrd="2" destOrd="0" parTransId="{33D33391-96BD-4699-8531-1F6A138CCD1E}" sibTransId="{625B04D9-7749-43CA-8BA9-BE0933628E12}"/>
    <dgm:cxn modelId="{C17298EC-B2A9-493B-9406-675ADC94166F}" type="presOf" srcId="{33891AE3-928F-402F-AC1C-8DD75F14BAF3}" destId="{C13DA21A-E6B1-4C7B-8B72-0B4C72056262}" srcOrd="0" destOrd="0" presId="urn:microsoft.com/office/officeart/2005/8/layout/vList2"/>
    <dgm:cxn modelId="{C202952B-3E07-4C04-9B23-43557F336BFB}" type="presParOf" srcId="{B6466CFF-805D-4252-9D10-9E04B4734526}" destId="{67542AFB-A4BC-48B1-AEB6-EC6D1B076660}" srcOrd="0" destOrd="0" presId="urn:microsoft.com/office/officeart/2005/8/layout/vList2"/>
    <dgm:cxn modelId="{EA1B4434-EF6E-4371-96CF-09442A7E74FC}" type="presParOf" srcId="{B6466CFF-805D-4252-9D10-9E04B4734526}" destId="{A8057E65-1894-46F6-B459-1C7116BB02DF}" srcOrd="1" destOrd="0" presId="urn:microsoft.com/office/officeart/2005/8/layout/vList2"/>
    <dgm:cxn modelId="{86DC465E-A4BE-4636-A2F2-5F59D3A4FF83}" type="presParOf" srcId="{B6466CFF-805D-4252-9D10-9E04B4734526}" destId="{EA284158-DF38-4514-BD91-D790F5865349}" srcOrd="2" destOrd="0" presId="urn:microsoft.com/office/officeart/2005/8/layout/vList2"/>
    <dgm:cxn modelId="{9922FB57-58C4-4D47-8D46-75F99135C91D}" type="presParOf" srcId="{B6466CFF-805D-4252-9D10-9E04B4734526}" destId="{2BB6B138-A921-46C5-9D27-B21E643B82B5}" srcOrd="3" destOrd="0" presId="urn:microsoft.com/office/officeart/2005/8/layout/vList2"/>
    <dgm:cxn modelId="{6643EFED-075E-4136-A5B7-B914F0C071FC}" type="presParOf" srcId="{B6466CFF-805D-4252-9D10-9E04B4734526}" destId="{2E17B5FF-9158-4431-A890-38CAC733B198}" srcOrd="4" destOrd="0" presId="urn:microsoft.com/office/officeart/2005/8/layout/vList2"/>
    <dgm:cxn modelId="{F229BA21-15E6-48BE-9D6D-8B9163A85F0A}" type="presParOf" srcId="{B6466CFF-805D-4252-9D10-9E04B4734526}" destId="{9B22ED83-BFE8-4431-A110-B6FE36550D60}" srcOrd="5" destOrd="0" presId="urn:microsoft.com/office/officeart/2005/8/layout/vList2"/>
    <dgm:cxn modelId="{3C8CC7E2-0125-4F29-9642-39D9F327DFF4}" type="presParOf" srcId="{B6466CFF-805D-4252-9D10-9E04B4734526}" destId="{E89F2A53-05FF-4644-A80F-36067657A98D}" srcOrd="6" destOrd="0" presId="urn:microsoft.com/office/officeart/2005/8/layout/vList2"/>
    <dgm:cxn modelId="{9F085AE3-C2FE-411A-992A-E1B00E394631}" type="presParOf" srcId="{B6466CFF-805D-4252-9D10-9E04B4734526}" destId="{6008EFD4-8B58-43B6-A329-E72414123F65}" srcOrd="7" destOrd="0" presId="urn:microsoft.com/office/officeart/2005/8/layout/vList2"/>
    <dgm:cxn modelId="{253DC6E0-153C-4165-A774-922FF6BB2A3A}" type="presParOf" srcId="{B6466CFF-805D-4252-9D10-9E04B4734526}" destId="{C13DA21A-E6B1-4C7B-8B72-0B4C72056262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A7EF333-E51E-4616-8BC7-0B19D8229947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CD4635FD-5DFC-4133-9082-95B1455964AF}">
      <dgm:prSet/>
      <dgm:spPr/>
      <dgm:t>
        <a:bodyPr/>
        <a:lstStyle/>
        <a:p>
          <a:r>
            <a:rPr lang="en-US"/>
            <a:t>Health, wellbeing and sustainable development are interconnected</a:t>
          </a:r>
        </a:p>
      </dgm:t>
    </dgm:pt>
    <dgm:pt modelId="{7263B768-E5CC-493E-B236-9B11145F3F26}" type="parTrans" cxnId="{FE96B624-4CD2-429E-AA43-46A823C3F773}">
      <dgm:prSet/>
      <dgm:spPr/>
      <dgm:t>
        <a:bodyPr/>
        <a:lstStyle/>
        <a:p>
          <a:endParaRPr lang="en-US"/>
        </a:p>
      </dgm:t>
    </dgm:pt>
    <dgm:pt modelId="{2CF87222-E2B6-4160-BBC6-643C01C094A5}" type="sibTrans" cxnId="{FE96B624-4CD2-429E-AA43-46A823C3F773}">
      <dgm:prSet/>
      <dgm:spPr/>
      <dgm:t>
        <a:bodyPr/>
        <a:lstStyle/>
        <a:p>
          <a:endParaRPr lang="en-US"/>
        </a:p>
      </dgm:t>
    </dgm:pt>
    <dgm:pt modelId="{64204BFD-8A77-4733-A0CB-BDB19FA2CDA2}">
      <dgm:prSet/>
      <dgm:spPr/>
      <dgm:t>
        <a:bodyPr/>
        <a:lstStyle/>
        <a:p>
          <a:r>
            <a:rPr lang="en-US"/>
            <a:t>Holistic and sustainable approaches improve outcomes</a:t>
          </a:r>
        </a:p>
      </dgm:t>
    </dgm:pt>
    <dgm:pt modelId="{175D024E-942E-4AAB-90D8-4A28ABF02A8B}" type="parTrans" cxnId="{5E82E670-686C-4FBE-8EC7-694A8AC96598}">
      <dgm:prSet/>
      <dgm:spPr/>
      <dgm:t>
        <a:bodyPr/>
        <a:lstStyle/>
        <a:p>
          <a:endParaRPr lang="en-US"/>
        </a:p>
      </dgm:t>
    </dgm:pt>
    <dgm:pt modelId="{0A74EEEE-69EA-4ACD-9495-4462A57E9AA9}" type="sibTrans" cxnId="{5E82E670-686C-4FBE-8EC7-694A8AC96598}">
      <dgm:prSet/>
      <dgm:spPr/>
      <dgm:t>
        <a:bodyPr/>
        <a:lstStyle/>
        <a:p>
          <a:endParaRPr lang="en-US"/>
        </a:p>
      </dgm:t>
    </dgm:pt>
    <dgm:pt modelId="{DD22A54D-9D6C-4F35-9772-D55908242C72}">
      <dgm:prSet/>
      <dgm:spPr/>
      <dgm:t>
        <a:bodyPr/>
        <a:lstStyle/>
        <a:p>
          <a:r>
            <a:rPr lang="en-US"/>
            <a:t>Health inequalities remain a significant challenge</a:t>
          </a:r>
        </a:p>
      </dgm:t>
    </dgm:pt>
    <dgm:pt modelId="{1E420DFD-E7BC-460E-98AA-1382A8D936D3}" type="parTrans" cxnId="{48732486-F095-4B51-9B10-6B8DD0617D57}">
      <dgm:prSet/>
      <dgm:spPr/>
      <dgm:t>
        <a:bodyPr/>
        <a:lstStyle/>
        <a:p>
          <a:endParaRPr lang="en-US"/>
        </a:p>
      </dgm:t>
    </dgm:pt>
    <dgm:pt modelId="{C4AE7573-BF51-4F43-9699-6FB0CDDFD22D}" type="sibTrans" cxnId="{48732486-F095-4B51-9B10-6B8DD0617D57}">
      <dgm:prSet/>
      <dgm:spPr/>
      <dgm:t>
        <a:bodyPr/>
        <a:lstStyle/>
        <a:p>
          <a:endParaRPr lang="en-US"/>
        </a:p>
      </dgm:t>
    </dgm:pt>
    <dgm:pt modelId="{3C4DFD43-A64F-456B-BFF3-02475CEED11E}">
      <dgm:prSet/>
      <dgm:spPr/>
      <dgm:t>
        <a:bodyPr/>
        <a:lstStyle/>
        <a:p>
          <a:r>
            <a:rPr lang="en-US"/>
            <a:t>Evidence-based recommendations can create more equitable healthcare systems</a:t>
          </a:r>
        </a:p>
      </dgm:t>
    </dgm:pt>
    <dgm:pt modelId="{36A9E1AD-F568-4499-8327-4705053B1A31}" type="parTrans" cxnId="{6454B57A-2024-4EFA-BC50-10B944C99C80}">
      <dgm:prSet/>
      <dgm:spPr/>
      <dgm:t>
        <a:bodyPr/>
        <a:lstStyle/>
        <a:p>
          <a:endParaRPr lang="en-US"/>
        </a:p>
      </dgm:t>
    </dgm:pt>
    <dgm:pt modelId="{6D1F774B-3A66-44B3-B847-E8A8F9B93A31}" type="sibTrans" cxnId="{6454B57A-2024-4EFA-BC50-10B944C99C80}">
      <dgm:prSet/>
      <dgm:spPr/>
      <dgm:t>
        <a:bodyPr/>
        <a:lstStyle/>
        <a:p>
          <a:endParaRPr lang="en-US"/>
        </a:p>
      </dgm:t>
    </dgm:pt>
    <dgm:pt modelId="{580EDE79-84FF-4DC6-B3CA-46E5640B1E13}">
      <dgm:prSet/>
      <dgm:spPr/>
      <dgm:t>
        <a:bodyPr/>
        <a:lstStyle/>
        <a:p>
          <a:r>
            <a:rPr lang="en-GB"/>
            <a:t>(World Health Organisation, 2024)</a:t>
          </a:r>
          <a:endParaRPr lang="en-US"/>
        </a:p>
      </dgm:t>
    </dgm:pt>
    <dgm:pt modelId="{32D5A626-571F-4811-9A51-757E5714BCB7}" type="parTrans" cxnId="{E99D3FFC-69E8-4548-B2F5-3DD66B59C5DB}">
      <dgm:prSet/>
      <dgm:spPr/>
      <dgm:t>
        <a:bodyPr/>
        <a:lstStyle/>
        <a:p>
          <a:endParaRPr lang="en-US"/>
        </a:p>
      </dgm:t>
    </dgm:pt>
    <dgm:pt modelId="{DB815EA0-1EF5-4FE8-8AE5-9CCFA94B860F}" type="sibTrans" cxnId="{E99D3FFC-69E8-4548-B2F5-3DD66B59C5DB}">
      <dgm:prSet/>
      <dgm:spPr/>
      <dgm:t>
        <a:bodyPr/>
        <a:lstStyle/>
        <a:p>
          <a:endParaRPr lang="en-US"/>
        </a:p>
      </dgm:t>
    </dgm:pt>
    <dgm:pt modelId="{7495C97D-1E47-43EA-B5E7-237F4881E18B}" type="pres">
      <dgm:prSet presAssocID="{3A7EF333-E51E-4616-8BC7-0B19D8229947}" presName="root" presStyleCnt="0">
        <dgm:presLayoutVars>
          <dgm:dir/>
          <dgm:resizeHandles val="exact"/>
        </dgm:presLayoutVars>
      </dgm:prSet>
      <dgm:spPr/>
    </dgm:pt>
    <dgm:pt modelId="{EFDCCE44-5BC1-4F37-BA7D-0A44470FE006}" type="pres">
      <dgm:prSet presAssocID="{3A7EF333-E51E-4616-8BC7-0B19D8229947}" presName="container" presStyleCnt="0">
        <dgm:presLayoutVars>
          <dgm:dir/>
          <dgm:resizeHandles val="exact"/>
        </dgm:presLayoutVars>
      </dgm:prSet>
      <dgm:spPr/>
    </dgm:pt>
    <dgm:pt modelId="{17A7A577-F232-4915-BC6F-3C2ACBE25E55}" type="pres">
      <dgm:prSet presAssocID="{CD4635FD-5DFC-4133-9082-95B1455964AF}" presName="compNode" presStyleCnt="0"/>
      <dgm:spPr/>
    </dgm:pt>
    <dgm:pt modelId="{8EB09AEA-F22C-4A6D-B6E7-94C69DDD3A8E}" type="pres">
      <dgm:prSet presAssocID="{CD4635FD-5DFC-4133-9082-95B1455964AF}" presName="iconBgRect" presStyleLbl="bgShp" presStyleIdx="0" presStyleCnt="5"/>
      <dgm:spPr/>
    </dgm:pt>
    <dgm:pt modelId="{D5893D17-B21F-45C9-8FA7-5F5C25E3F306}" type="pres">
      <dgm:prSet presAssocID="{CD4635FD-5DFC-4133-9082-95B1455964AF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nt"/>
        </a:ext>
      </dgm:extLst>
    </dgm:pt>
    <dgm:pt modelId="{C3B9867B-765A-4141-8342-023E0F108FB1}" type="pres">
      <dgm:prSet presAssocID="{CD4635FD-5DFC-4133-9082-95B1455964AF}" presName="spaceRect" presStyleCnt="0"/>
      <dgm:spPr/>
    </dgm:pt>
    <dgm:pt modelId="{51896252-1114-472F-A71E-3AA8435A55ED}" type="pres">
      <dgm:prSet presAssocID="{CD4635FD-5DFC-4133-9082-95B1455964AF}" presName="textRect" presStyleLbl="revTx" presStyleIdx="0" presStyleCnt="5">
        <dgm:presLayoutVars>
          <dgm:chMax val="1"/>
          <dgm:chPref val="1"/>
        </dgm:presLayoutVars>
      </dgm:prSet>
      <dgm:spPr/>
    </dgm:pt>
    <dgm:pt modelId="{481CF6DD-5EFF-40A6-AEEC-F1027CF0B8F0}" type="pres">
      <dgm:prSet presAssocID="{2CF87222-E2B6-4160-BBC6-643C01C094A5}" presName="sibTrans" presStyleLbl="sibTrans2D1" presStyleIdx="0" presStyleCnt="0"/>
      <dgm:spPr/>
    </dgm:pt>
    <dgm:pt modelId="{021D2CD2-8C7C-4EE3-9602-9CB83B52EB36}" type="pres">
      <dgm:prSet presAssocID="{64204BFD-8A77-4733-A0CB-BDB19FA2CDA2}" presName="compNode" presStyleCnt="0"/>
      <dgm:spPr/>
    </dgm:pt>
    <dgm:pt modelId="{3931C21E-9DED-4064-B7EC-3C6B50B9F1D4}" type="pres">
      <dgm:prSet presAssocID="{64204BFD-8A77-4733-A0CB-BDB19FA2CDA2}" presName="iconBgRect" presStyleLbl="bgShp" presStyleIdx="1" presStyleCnt="5"/>
      <dgm:spPr/>
    </dgm:pt>
    <dgm:pt modelId="{C87C1AD3-0CF9-4B5C-96A2-BF0E74DFB96F}" type="pres">
      <dgm:prSet presAssocID="{64204BFD-8A77-4733-A0CB-BDB19FA2CDA2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F7EDBD70-DFD1-4334-BFB9-E10D25738F5D}" type="pres">
      <dgm:prSet presAssocID="{64204BFD-8A77-4733-A0CB-BDB19FA2CDA2}" presName="spaceRect" presStyleCnt="0"/>
      <dgm:spPr/>
    </dgm:pt>
    <dgm:pt modelId="{ABA8296F-B975-4B3D-A179-5ED3B1E52720}" type="pres">
      <dgm:prSet presAssocID="{64204BFD-8A77-4733-A0CB-BDB19FA2CDA2}" presName="textRect" presStyleLbl="revTx" presStyleIdx="1" presStyleCnt="5">
        <dgm:presLayoutVars>
          <dgm:chMax val="1"/>
          <dgm:chPref val="1"/>
        </dgm:presLayoutVars>
      </dgm:prSet>
      <dgm:spPr/>
    </dgm:pt>
    <dgm:pt modelId="{A2D86610-D89D-42D9-A88B-939D5967C6E5}" type="pres">
      <dgm:prSet presAssocID="{0A74EEEE-69EA-4ACD-9495-4462A57E9AA9}" presName="sibTrans" presStyleLbl="sibTrans2D1" presStyleIdx="0" presStyleCnt="0"/>
      <dgm:spPr/>
    </dgm:pt>
    <dgm:pt modelId="{8CD20B1D-930E-4498-9105-266B19C55CB6}" type="pres">
      <dgm:prSet presAssocID="{DD22A54D-9D6C-4F35-9772-D55908242C72}" presName="compNode" presStyleCnt="0"/>
      <dgm:spPr/>
    </dgm:pt>
    <dgm:pt modelId="{2B0745C2-4E76-4824-B073-4516837CF409}" type="pres">
      <dgm:prSet presAssocID="{DD22A54D-9D6C-4F35-9772-D55908242C72}" presName="iconBgRect" presStyleLbl="bgShp" presStyleIdx="2" presStyleCnt="5"/>
      <dgm:spPr/>
    </dgm:pt>
    <dgm:pt modelId="{8D7A0BEA-C2C8-4621-A97D-CE6192D6FC38}" type="pres">
      <dgm:prSet presAssocID="{DD22A54D-9D6C-4F35-9772-D55908242C72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B23A17D4-F7EB-4011-ADD8-EC3F03FCA739}" type="pres">
      <dgm:prSet presAssocID="{DD22A54D-9D6C-4F35-9772-D55908242C72}" presName="spaceRect" presStyleCnt="0"/>
      <dgm:spPr/>
    </dgm:pt>
    <dgm:pt modelId="{192EC935-4223-48BC-9CD6-0BDBF415890B}" type="pres">
      <dgm:prSet presAssocID="{DD22A54D-9D6C-4F35-9772-D55908242C72}" presName="textRect" presStyleLbl="revTx" presStyleIdx="2" presStyleCnt="5">
        <dgm:presLayoutVars>
          <dgm:chMax val="1"/>
          <dgm:chPref val="1"/>
        </dgm:presLayoutVars>
      </dgm:prSet>
      <dgm:spPr/>
    </dgm:pt>
    <dgm:pt modelId="{DC59A0C2-804B-40FF-B60E-98B48BF61FC8}" type="pres">
      <dgm:prSet presAssocID="{C4AE7573-BF51-4F43-9699-6FB0CDDFD22D}" presName="sibTrans" presStyleLbl="sibTrans2D1" presStyleIdx="0" presStyleCnt="0"/>
      <dgm:spPr/>
    </dgm:pt>
    <dgm:pt modelId="{DF33E5BD-F27A-44D3-B36F-20C6751607F6}" type="pres">
      <dgm:prSet presAssocID="{3C4DFD43-A64F-456B-BFF3-02475CEED11E}" presName="compNode" presStyleCnt="0"/>
      <dgm:spPr/>
    </dgm:pt>
    <dgm:pt modelId="{396B7303-BC51-433C-A01F-F87C3A4625C9}" type="pres">
      <dgm:prSet presAssocID="{3C4DFD43-A64F-456B-BFF3-02475CEED11E}" presName="iconBgRect" presStyleLbl="bgShp" presStyleIdx="3" presStyleCnt="5"/>
      <dgm:spPr/>
    </dgm:pt>
    <dgm:pt modelId="{0FAD350B-3F1E-471E-B5E1-A91BF2C42A93}" type="pres">
      <dgm:prSet presAssocID="{3C4DFD43-A64F-456B-BFF3-02475CEED11E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D6900687-7E32-40C0-9779-1B4921C80E31}" type="pres">
      <dgm:prSet presAssocID="{3C4DFD43-A64F-456B-BFF3-02475CEED11E}" presName="spaceRect" presStyleCnt="0"/>
      <dgm:spPr/>
    </dgm:pt>
    <dgm:pt modelId="{8AEC4E8D-FE9D-4647-BDE1-D9D12CD2C5EF}" type="pres">
      <dgm:prSet presAssocID="{3C4DFD43-A64F-456B-BFF3-02475CEED11E}" presName="textRect" presStyleLbl="revTx" presStyleIdx="3" presStyleCnt="5">
        <dgm:presLayoutVars>
          <dgm:chMax val="1"/>
          <dgm:chPref val="1"/>
        </dgm:presLayoutVars>
      </dgm:prSet>
      <dgm:spPr/>
    </dgm:pt>
    <dgm:pt modelId="{FF4E9472-6B24-4DA8-B431-9DA459357233}" type="pres">
      <dgm:prSet presAssocID="{6D1F774B-3A66-44B3-B847-E8A8F9B93A31}" presName="sibTrans" presStyleLbl="sibTrans2D1" presStyleIdx="0" presStyleCnt="0"/>
      <dgm:spPr/>
    </dgm:pt>
    <dgm:pt modelId="{FAB927F8-A769-459C-873F-E3CDBA39FD42}" type="pres">
      <dgm:prSet presAssocID="{580EDE79-84FF-4DC6-B3CA-46E5640B1E13}" presName="compNode" presStyleCnt="0"/>
      <dgm:spPr/>
    </dgm:pt>
    <dgm:pt modelId="{6B6AF548-E600-4238-A062-9D0E708894E5}" type="pres">
      <dgm:prSet presAssocID="{580EDE79-84FF-4DC6-B3CA-46E5640B1E13}" presName="iconBgRect" presStyleLbl="bgShp" presStyleIdx="4" presStyleCnt="5"/>
      <dgm:spPr/>
    </dgm:pt>
    <dgm:pt modelId="{A8D1C619-B107-4C88-B0E7-C38F09BF620F}" type="pres">
      <dgm:prSet presAssocID="{580EDE79-84FF-4DC6-B3CA-46E5640B1E13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8D39C667-6CD9-43C8-BEC2-B46CCEF5A0D7}" type="pres">
      <dgm:prSet presAssocID="{580EDE79-84FF-4DC6-B3CA-46E5640B1E13}" presName="spaceRect" presStyleCnt="0"/>
      <dgm:spPr/>
    </dgm:pt>
    <dgm:pt modelId="{0785D39E-BC1E-41F1-9DF6-C16FCC55773F}" type="pres">
      <dgm:prSet presAssocID="{580EDE79-84FF-4DC6-B3CA-46E5640B1E13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FE96B624-4CD2-429E-AA43-46A823C3F773}" srcId="{3A7EF333-E51E-4616-8BC7-0B19D8229947}" destId="{CD4635FD-5DFC-4133-9082-95B1455964AF}" srcOrd="0" destOrd="0" parTransId="{7263B768-E5CC-493E-B236-9B11145F3F26}" sibTransId="{2CF87222-E2B6-4160-BBC6-643C01C094A5}"/>
    <dgm:cxn modelId="{9C635562-5D00-49F0-8318-50C8CA9D771A}" type="presOf" srcId="{2CF87222-E2B6-4160-BBC6-643C01C094A5}" destId="{481CF6DD-5EFF-40A6-AEEC-F1027CF0B8F0}" srcOrd="0" destOrd="0" presId="urn:microsoft.com/office/officeart/2018/2/layout/IconCircleList"/>
    <dgm:cxn modelId="{12280F44-D101-4419-BDA9-B61D86A5422C}" type="presOf" srcId="{6D1F774B-3A66-44B3-B847-E8A8F9B93A31}" destId="{FF4E9472-6B24-4DA8-B431-9DA459357233}" srcOrd="0" destOrd="0" presId="urn:microsoft.com/office/officeart/2018/2/layout/IconCircleList"/>
    <dgm:cxn modelId="{5E82E670-686C-4FBE-8EC7-694A8AC96598}" srcId="{3A7EF333-E51E-4616-8BC7-0B19D8229947}" destId="{64204BFD-8A77-4733-A0CB-BDB19FA2CDA2}" srcOrd="1" destOrd="0" parTransId="{175D024E-942E-4AAB-90D8-4A28ABF02A8B}" sibTransId="{0A74EEEE-69EA-4ACD-9495-4462A57E9AA9}"/>
    <dgm:cxn modelId="{CE9D5872-6B7E-4AF8-A53E-AB14CD9B409C}" type="presOf" srcId="{0A74EEEE-69EA-4ACD-9495-4462A57E9AA9}" destId="{A2D86610-D89D-42D9-A88B-939D5967C6E5}" srcOrd="0" destOrd="0" presId="urn:microsoft.com/office/officeart/2018/2/layout/IconCircleList"/>
    <dgm:cxn modelId="{71B5897A-9404-4E62-9636-9B950F700812}" type="presOf" srcId="{3C4DFD43-A64F-456B-BFF3-02475CEED11E}" destId="{8AEC4E8D-FE9D-4647-BDE1-D9D12CD2C5EF}" srcOrd="0" destOrd="0" presId="urn:microsoft.com/office/officeart/2018/2/layout/IconCircleList"/>
    <dgm:cxn modelId="{6454B57A-2024-4EFA-BC50-10B944C99C80}" srcId="{3A7EF333-E51E-4616-8BC7-0B19D8229947}" destId="{3C4DFD43-A64F-456B-BFF3-02475CEED11E}" srcOrd="3" destOrd="0" parTransId="{36A9E1AD-F568-4499-8327-4705053B1A31}" sibTransId="{6D1F774B-3A66-44B3-B847-E8A8F9B93A31}"/>
    <dgm:cxn modelId="{48732486-F095-4B51-9B10-6B8DD0617D57}" srcId="{3A7EF333-E51E-4616-8BC7-0B19D8229947}" destId="{DD22A54D-9D6C-4F35-9772-D55908242C72}" srcOrd="2" destOrd="0" parTransId="{1E420DFD-E7BC-460E-98AA-1382A8D936D3}" sibTransId="{C4AE7573-BF51-4F43-9699-6FB0CDDFD22D}"/>
    <dgm:cxn modelId="{4857678B-2862-4629-AB2A-E4280FB1A041}" type="presOf" srcId="{3A7EF333-E51E-4616-8BC7-0B19D8229947}" destId="{7495C97D-1E47-43EA-B5E7-237F4881E18B}" srcOrd="0" destOrd="0" presId="urn:microsoft.com/office/officeart/2018/2/layout/IconCircleList"/>
    <dgm:cxn modelId="{BA4449A4-3AC2-42A7-8ACA-0B46E6934E4D}" type="presOf" srcId="{C4AE7573-BF51-4F43-9699-6FB0CDDFD22D}" destId="{DC59A0C2-804B-40FF-B60E-98B48BF61FC8}" srcOrd="0" destOrd="0" presId="urn:microsoft.com/office/officeart/2018/2/layout/IconCircleList"/>
    <dgm:cxn modelId="{800CDBAD-880B-4E88-BA54-D7E765D0A0EF}" type="presOf" srcId="{CD4635FD-5DFC-4133-9082-95B1455964AF}" destId="{51896252-1114-472F-A71E-3AA8435A55ED}" srcOrd="0" destOrd="0" presId="urn:microsoft.com/office/officeart/2018/2/layout/IconCircleList"/>
    <dgm:cxn modelId="{061F4EE1-35BE-462E-92FC-B74130525FF4}" type="presOf" srcId="{DD22A54D-9D6C-4F35-9772-D55908242C72}" destId="{192EC935-4223-48BC-9CD6-0BDBF415890B}" srcOrd="0" destOrd="0" presId="urn:microsoft.com/office/officeart/2018/2/layout/IconCircleList"/>
    <dgm:cxn modelId="{5485B2ED-3252-4099-96FD-AA385365BD76}" type="presOf" srcId="{64204BFD-8A77-4733-A0CB-BDB19FA2CDA2}" destId="{ABA8296F-B975-4B3D-A179-5ED3B1E52720}" srcOrd="0" destOrd="0" presId="urn:microsoft.com/office/officeart/2018/2/layout/IconCircleList"/>
    <dgm:cxn modelId="{047080EF-01E9-407A-B2D0-9C8F70BA417F}" type="presOf" srcId="{580EDE79-84FF-4DC6-B3CA-46E5640B1E13}" destId="{0785D39E-BC1E-41F1-9DF6-C16FCC55773F}" srcOrd="0" destOrd="0" presId="urn:microsoft.com/office/officeart/2018/2/layout/IconCircleList"/>
    <dgm:cxn modelId="{E99D3FFC-69E8-4548-B2F5-3DD66B59C5DB}" srcId="{3A7EF333-E51E-4616-8BC7-0B19D8229947}" destId="{580EDE79-84FF-4DC6-B3CA-46E5640B1E13}" srcOrd="4" destOrd="0" parTransId="{32D5A626-571F-4811-9A51-757E5714BCB7}" sibTransId="{DB815EA0-1EF5-4FE8-8AE5-9CCFA94B860F}"/>
    <dgm:cxn modelId="{17E04C73-E2CC-401D-B810-54585DB0F0A8}" type="presParOf" srcId="{7495C97D-1E47-43EA-B5E7-237F4881E18B}" destId="{EFDCCE44-5BC1-4F37-BA7D-0A44470FE006}" srcOrd="0" destOrd="0" presId="urn:microsoft.com/office/officeart/2018/2/layout/IconCircleList"/>
    <dgm:cxn modelId="{E0DAFD75-901F-47C8-96CC-344E28BDDBDA}" type="presParOf" srcId="{EFDCCE44-5BC1-4F37-BA7D-0A44470FE006}" destId="{17A7A577-F232-4915-BC6F-3C2ACBE25E55}" srcOrd="0" destOrd="0" presId="urn:microsoft.com/office/officeart/2018/2/layout/IconCircleList"/>
    <dgm:cxn modelId="{27C428B9-8235-4CBF-BDB7-B5371359E475}" type="presParOf" srcId="{17A7A577-F232-4915-BC6F-3C2ACBE25E55}" destId="{8EB09AEA-F22C-4A6D-B6E7-94C69DDD3A8E}" srcOrd="0" destOrd="0" presId="urn:microsoft.com/office/officeart/2018/2/layout/IconCircleList"/>
    <dgm:cxn modelId="{C10F6C0B-81E5-4A19-A1D4-EA1FCECA65F3}" type="presParOf" srcId="{17A7A577-F232-4915-BC6F-3C2ACBE25E55}" destId="{D5893D17-B21F-45C9-8FA7-5F5C25E3F306}" srcOrd="1" destOrd="0" presId="urn:microsoft.com/office/officeart/2018/2/layout/IconCircleList"/>
    <dgm:cxn modelId="{33C8CA0D-84D3-494A-A2C2-F089871633B2}" type="presParOf" srcId="{17A7A577-F232-4915-BC6F-3C2ACBE25E55}" destId="{C3B9867B-765A-4141-8342-023E0F108FB1}" srcOrd="2" destOrd="0" presId="urn:microsoft.com/office/officeart/2018/2/layout/IconCircleList"/>
    <dgm:cxn modelId="{F7880F83-A5E5-4A56-B3CB-8D4A3E3D905A}" type="presParOf" srcId="{17A7A577-F232-4915-BC6F-3C2ACBE25E55}" destId="{51896252-1114-472F-A71E-3AA8435A55ED}" srcOrd="3" destOrd="0" presId="urn:microsoft.com/office/officeart/2018/2/layout/IconCircleList"/>
    <dgm:cxn modelId="{1BDF60A6-2A98-4C63-BEB8-53788288A843}" type="presParOf" srcId="{EFDCCE44-5BC1-4F37-BA7D-0A44470FE006}" destId="{481CF6DD-5EFF-40A6-AEEC-F1027CF0B8F0}" srcOrd="1" destOrd="0" presId="urn:microsoft.com/office/officeart/2018/2/layout/IconCircleList"/>
    <dgm:cxn modelId="{8B38685B-776C-4216-86FB-409A96896B25}" type="presParOf" srcId="{EFDCCE44-5BC1-4F37-BA7D-0A44470FE006}" destId="{021D2CD2-8C7C-4EE3-9602-9CB83B52EB36}" srcOrd="2" destOrd="0" presId="urn:microsoft.com/office/officeart/2018/2/layout/IconCircleList"/>
    <dgm:cxn modelId="{53EC4A60-E222-406B-9CBF-1137DAFFFCE3}" type="presParOf" srcId="{021D2CD2-8C7C-4EE3-9602-9CB83B52EB36}" destId="{3931C21E-9DED-4064-B7EC-3C6B50B9F1D4}" srcOrd="0" destOrd="0" presId="urn:microsoft.com/office/officeart/2018/2/layout/IconCircleList"/>
    <dgm:cxn modelId="{4220A3A8-FD60-47F0-91A5-30A414BEAA47}" type="presParOf" srcId="{021D2CD2-8C7C-4EE3-9602-9CB83B52EB36}" destId="{C87C1AD3-0CF9-4B5C-96A2-BF0E74DFB96F}" srcOrd="1" destOrd="0" presId="urn:microsoft.com/office/officeart/2018/2/layout/IconCircleList"/>
    <dgm:cxn modelId="{A0335C9C-7DD7-44D7-B717-8D90AF2EE9DF}" type="presParOf" srcId="{021D2CD2-8C7C-4EE3-9602-9CB83B52EB36}" destId="{F7EDBD70-DFD1-4334-BFB9-E10D25738F5D}" srcOrd="2" destOrd="0" presId="urn:microsoft.com/office/officeart/2018/2/layout/IconCircleList"/>
    <dgm:cxn modelId="{EB76BEEE-9E1A-470E-8E78-B3FF5C387F91}" type="presParOf" srcId="{021D2CD2-8C7C-4EE3-9602-9CB83B52EB36}" destId="{ABA8296F-B975-4B3D-A179-5ED3B1E52720}" srcOrd="3" destOrd="0" presId="urn:microsoft.com/office/officeart/2018/2/layout/IconCircleList"/>
    <dgm:cxn modelId="{9FA45D70-8C9B-405F-B1E1-7F23F192F55E}" type="presParOf" srcId="{EFDCCE44-5BC1-4F37-BA7D-0A44470FE006}" destId="{A2D86610-D89D-42D9-A88B-939D5967C6E5}" srcOrd="3" destOrd="0" presId="urn:microsoft.com/office/officeart/2018/2/layout/IconCircleList"/>
    <dgm:cxn modelId="{EC9B4360-4E04-4433-AD73-FE90563DBC08}" type="presParOf" srcId="{EFDCCE44-5BC1-4F37-BA7D-0A44470FE006}" destId="{8CD20B1D-930E-4498-9105-266B19C55CB6}" srcOrd="4" destOrd="0" presId="urn:microsoft.com/office/officeart/2018/2/layout/IconCircleList"/>
    <dgm:cxn modelId="{FAAE4956-7D11-4E73-91F7-2D59BEC7532D}" type="presParOf" srcId="{8CD20B1D-930E-4498-9105-266B19C55CB6}" destId="{2B0745C2-4E76-4824-B073-4516837CF409}" srcOrd="0" destOrd="0" presId="urn:microsoft.com/office/officeart/2018/2/layout/IconCircleList"/>
    <dgm:cxn modelId="{B1FE88BC-BD2A-4354-AB5B-641995A04561}" type="presParOf" srcId="{8CD20B1D-930E-4498-9105-266B19C55CB6}" destId="{8D7A0BEA-C2C8-4621-A97D-CE6192D6FC38}" srcOrd="1" destOrd="0" presId="urn:microsoft.com/office/officeart/2018/2/layout/IconCircleList"/>
    <dgm:cxn modelId="{1E1EA109-9E0E-4CB7-A4A3-C21D42AECF06}" type="presParOf" srcId="{8CD20B1D-930E-4498-9105-266B19C55CB6}" destId="{B23A17D4-F7EB-4011-ADD8-EC3F03FCA739}" srcOrd="2" destOrd="0" presId="urn:microsoft.com/office/officeart/2018/2/layout/IconCircleList"/>
    <dgm:cxn modelId="{F107982F-FDCB-48B8-9D12-68C023EF7AB5}" type="presParOf" srcId="{8CD20B1D-930E-4498-9105-266B19C55CB6}" destId="{192EC935-4223-48BC-9CD6-0BDBF415890B}" srcOrd="3" destOrd="0" presId="urn:microsoft.com/office/officeart/2018/2/layout/IconCircleList"/>
    <dgm:cxn modelId="{F60FF3CA-2E4C-4F4A-81F0-7264646D9A2E}" type="presParOf" srcId="{EFDCCE44-5BC1-4F37-BA7D-0A44470FE006}" destId="{DC59A0C2-804B-40FF-B60E-98B48BF61FC8}" srcOrd="5" destOrd="0" presId="urn:microsoft.com/office/officeart/2018/2/layout/IconCircleList"/>
    <dgm:cxn modelId="{A2597CD1-14A2-461E-9DD5-51C641E29EED}" type="presParOf" srcId="{EFDCCE44-5BC1-4F37-BA7D-0A44470FE006}" destId="{DF33E5BD-F27A-44D3-B36F-20C6751607F6}" srcOrd="6" destOrd="0" presId="urn:microsoft.com/office/officeart/2018/2/layout/IconCircleList"/>
    <dgm:cxn modelId="{0AF602EA-36C1-46C9-87BC-4985D8F152B4}" type="presParOf" srcId="{DF33E5BD-F27A-44D3-B36F-20C6751607F6}" destId="{396B7303-BC51-433C-A01F-F87C3A4625C9}" srcOrd="0" destOrd="0" presId="urn:microsoft.com/office/officeart/2018/2/layout/IconCircleList"/>
    <dgm:cxn modelId="{4EA03E29-219A-4248-A6D4-C70B3766CBAB}" type="presParOf" srcId="{DF33E5BD-F27A-44D3-B36F-20C6751607F6}" destId="{0FAD350B-3F1E-471E-B5E1-A91BF2C42A93}" srcOrd="1" destOrd="0" presId="urn:microsoft.com/office/officeart/2018/2/layout/IconCircleList"/>
    <dgm:cxn modelId="{9AC958E7-0017-4408-9835-803E25179289}" type="presParOf" srcId="{DF33E5BD-F27A-44D3-B36F-20C6751607F6}" destId="{D6900687-7E32-40C0-9779-1B4921C80E31}" srcOrd="2" destOrd="0" presId="urn:microsoft.com/office/officeart/2018/2/layout/IconCircleList"/>
    <dgm:cxn modelId="{402A973D-B059-438F-A3A5-8EF90F0CF0AE}" type="presParOf" srcId="{DF33E5BD-F27A-44D3-B36F-20C6751607F6}" destId="{8AEC4E8D-FE9D-4647-BDE1-D9D12CD2C5EF}" srcOrd="3" destOrd="0" presId="urn:microsoft.com/office/officeart/2018/2/layout/IconCircleList"/>
    <dgm:cxn modelId="{EACB489D-587A-43D7-B8A9-4F49C67E2116}" type="presParOf" srcId="{EFDCCE44-5BC1-4F37-BA7D-0A44470FE006}" destId="{FF4E9472-6B24-4DA8-B431-9DA459357233}" srcOrd="7" destOrd="0" presId="urn:microsoft.com/office/officeart/2018/2/layout/IconCircleList"/>
    <dgm:cxn modelId="{B1D5367F-A9EA-4ECC-A2C3-7334B6C6C59A}" type="presParOf" srcId="{EFDCCE44-5BC1-4F37-BA7D-0A44470FE006}" destId="{FAB927F8-A769-459C-873F-E3CDBA39FD42}" srcOrd="8" destOrd="0" presId="urn:microsoft.com/office/officeart/2018/2/layout/IconCircleList"/>
    <dgm:cxn modelId="{EBA8D280-C6CF-4845-BD31-1C3223639445}" type="presParOf" srcId="{FAB927F8-A769-459C-873F-E3CDBA39FD42}" destId="{6B6AF548-E600-4238-A062-9D0E708894E5}" srcOrd="0" destOrd="0" presId="urn:microsoft.com/office/officeart/2018/2/layout/IconCircleList"/>
    <dgm:cxn modelId="{6E0A8253-4476-40C7-89E8-CB26AF9FE719}" type="presParOf" srcId="{FAB927F8-A769-459C-873F-E3CDBA39FD42}" destId="{A8D1C619-B107-4C88-B0E7-C38F09BF620F}" srcOrd="1" destOrd="0" presId="urn:microsoft.com/office/officeart/2018/2/layout/IconCircleList"/>
    <dgm:cxn modelId="{E54D5BBA-246E-4929-B885-1C52CF881339}" type="presParOf" srcId="{FAB927F8-A769-459C-873F-E3CDBA39FD42}" destId="{8D39C667-6CD9-43C8-BEC2-B46CCEF5A0D7}" srcOrd="2" destOrd="0" presId="urn:microsoft.com/office/officeart/2018/2/layout/IconCircleList"/>
    <dgm:cxn modelId="{28D92518-312E-454F-B928-3E8AD36773B2}" type="presParOf" srcId="{FAB927F8-A769-459C-873F-E3CDBA39FD42}" destId="{0785D39E-BC1E-41F1-9DF6-C16FCC55773F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99D416-01B6-478B-BD4F-7437D9B07B4F}">
      <dsp:nvSpPr>
        <dsp:cNvPr id="0" name=""/>
        <dsp:cNvSpPr/>
      </dsp:nvSpPr>
      <dsp:spPr>
        <a:xfrm>
          <a:off x="0" y="517549"/>
          <a:ext cx="5000124" cy="83537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Integrated care systems and community-based services</a:t>
          </a:r>
        </a:p>
      </dsp:txBody>
      <dsp:txXfrm>
        <a:off x="40780" y="558329"/>
        <a:ext cx="4918564" cy="753819"/>
      </dsp:txXfrm>
    </dsp:sp>
    <dsp:sp modelId="{784E3C77-F635-4A3D-8467-0C0CF45DD17D}">
      <dsp:nvSpPr>
        <dsp:cNvPr id="0" name=""/>
        <dsp:cNvSpPr/>
      </dsp:nvSpPr>
      <dsp:spPr>
        <a:xfrm>
          <a:off x="0" y="1413409"/>
          <a:ext cx="5000124" cy="835379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Telehealth and digital healthcare</a:t>
          </a:r>
        </a:p>
      </dsp:txBody>
      <dsp:txXfrm>
        <a:off x="40780" y="1454189"/>
        <a:ext cx="4918564" cy="753819"/>
      </dsp:txXfrm>
    </dsp:sp>
    <dsp:sp modelId="{E7047ABA-D8FC-44BA-9280-6C7E8DF56AD8}">
      <dsp:nvSpPr>
        <dsp:cNvPr id="0" name=""/>
        <dsp:cNvSpPr/>
      </dsp:nvSpPr>
      <dsp:spPr>
        <a:xfrm>
          <a:off x="0" y="2309269"/>
          <a:ext cx="5000124" cy="835379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Wellness and prevention programmes</a:t>
          </a:r>
        </a:p>
      </dsp:txBody>
      <dsp:txXfrm>
        <a:off x="40780" y="2350049"/>
        <a:ext cx="4918564" cy="753819"/>
      </dsp:txXfrm>
    </dsp:sp>
    <dsp:sp modelId="{616E8DE7-CD45-4C16-A01D-94772B47B798}">
      <dsp:nvSpPr>
        <dsp:cNvPr id="0" name=""/>
        <dsp:cNvSpPr/>
      </dsp:nvSpPr>
      <dsp:spPr>
        <a:xfrm>
          <a:off x="0" y="3205130"/>
          <a:ext cx="5000124" cy="835379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Critical analysis: digital innovation can improve access but may widen inequalities</a:t>
          </a:r>
        </a:p>
      </dsp:txBody>
      <dsp:txXfrm>
        <a:off x="40780" y="3245910"/>
        <a:ext cx="4918564" cy="753819"/>
      </dsp:txXfrm>
    </dsp:sp>
    <dsp:sp modelId="{D2C58153-156E-44A9-9CBB-6B4F5D5FC90F}">
      <dsp:nvSpPr>
        <dsp:cNvPr id="0" name=""/>
        <dsp:cNvSpPr/>
      </dsp:nvSpPr>
      <dsp:spPr>
        <a:xfrm>
          <a:off x="0" y="4100990"/>
          <a:ext cx="5000124" cy="835379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(Greenhalgh et al., 2020)</a:t>
          </a:r>
          <a:endParaRPr lang="en-US" sz="2100" kern="1200"/>
        </a:p>
      </dsp:txBody>
      <dsp:txXfrm>
        <a:off x="40780" y="4141770"/>
        <a:ext cx="4918564" cy="75381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542AFB-A4BC-48B1-AEB6-EC6D1B076660}">
      <dsp:nvSpPr>
        <dsp:cNvPr id="0" name=""/>
        <dsp:cNvSpPr/>
      </dsp:nvSpPr>
      <dsp:spPr>
        <a:xfrm>
          <a:off x="0" y="64038"/>
          <a:ext cx="5098904" cy="6762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Local: expand social prescribing and digital inclusion programmes</a:t>
          </a:r>
        </a:p>
      </dsp:txBody>
      <dsp:txXfrm>
        <a:off x="33012" y="97050"/>
        <a:ext cx="5032880" cy="610236"/>
      </dsp:txXfrm>
    </dsp:sp>
    <dsp:sp modelId="{EA284158-DF38-4514-BD91-D790F5865349}">
      <dsp:nvSpPr>
        <dsp:cNvPr id="0" name=""/>
        <dsp:cNvSpPr/>
      </dsp:nvSpPr>
      <dsp:spPr>
        <a:xfrm>
          <a:off x="0" y="789258"/>
          <a:ext cx="5098904" cy="676260"/>
        </a:xfrm>
        <a:prstGeom prst="roundRect">
          <a:avLst/>
        </a:prstGeom>
        <a:solidFill>
          <a:schemeClr val="accent5">
            <a:hueOff val="-2483469"/>
            <a:satOff val="9953"/>
            <a:lumOff val="215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National: invest in prevention and workforce development</a:t>
          </a:r>
        </a:p>
      </dsp:txBody>
      <dsp:txXfrm>
        <a:off x="33012" y="822270"/>
        <a:ext cx="5032880" cy="610236"/>
      </dsp:txXfrm>
    </dsp:sp>
    <dsp:sp modelId="{2E17B5FF-9158-4431-A890-38CAC733B198}">
      <dsp:nvSpPr>
        <dsp:cNvPr id="0" name=""/>
        <dsp:cNvSpPr/>
      </dsp:nvSpPr>
      <dsp:spPr>
        <a:xfrm>
          <a:off x="0" y="1514478"/>
          <a:ext cx="5098904" cy="676260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Strengthen cross-sector collaboration</a:t>
          </a:r>
        </a:p>
      </dsp:txBody>
      <dsp:txXfrm>
        <a:off x="33012" y="1547490"/>
        <a:ext cx="5032880" cy="610236"/>
      </dsp:txXfrm>
    </dsp:sp>
    <dsp:sp modelId="{E89F2A53-05FF-4644-A80F-36067657A98D}">
      <dsp:nvSpPr>
        <dsp:cNvPr id="0" name=""/>
        <dsp:cNvSpPr/>
      </dsp:nvSpPr>
      <dsp:spPr>
        <a:xfrm>
          <a:off x="0" y="2239698"/>
          <a:ext cx="5098904" cy="676260"/>
        </a:xfrm>
        <a:prstGeom prst="roundRect">
          <a:avLst/>
        </a:prstGeom>
        <a:solidFill>
          <a:schemeClr val="accent5">
            <a:hueOff val="-7450407"/>
            <a:satOff val="29858"/>
            <a:lumOff val="647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Embed sustainability measures across healthcare services</a:t>
          </a:r>
        </a:p>
      </dsp:txBody>
      <dsp:txXfrm>
        <a:off x="33012" y="2272710"/>
        <a:ext cx="5032880" cy="610236"/>
      </dsp:txXfrm>
    </dsp:sp>
    <dsp:sp modelId="{C13DA21A-E6B1-4C7B-8B72-0B4C72056262}">
      <dsp:nvSpPr>
        <dsp:cNvPr id="0" name=""/>
        <dsp:cNvSpPr/>
      </dsp:nvSpPr>
      <dsp:spPr>
        <a:xfrm>
          <a:off x="0" y="2964918"/>
          <a:ext cx="5098904" cy="676260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(UK Health Security Agency, 2024)</a:t>
          </a:r>
          <a:endParaRPr lang="en-US" sz="1700" kern="1200"/>
        </a:p>
      </dsp:txBody>
      <dsp:txXfrm>
        <a:off x="33012" y="2997930"/>
        <a:ext cx="5032880" cy="61023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B09AEA-F22C-4A6D-B6E7-94C69DDD3A8E}">
      <dsp:nvSpPr>
        <dsp:cNvPr id="0" name=""/>
        <dsp:cNvSpPr/>
      </dsp:nvSpPr>
      <dsp:spPr>
        <a:xfrm>
          <a:off x="334403" y="2600"/>
          <a:ext cx="955560" cy="95556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893D17-B21F-45C9-8FA7-5F5C25E3F306}">
      <dsp:nvSpPr>
        <dsp:cNvPr id="0" name=""/>
        <dsp:cNvSpPr/>
      </dsp:nvSpPr>
      <dsp:spPr>
        <a:xfrm>
          <a:off x="535070" y="203268"/>
          <a:ext cx="554225" cy="5542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896252-1114-472F-A71E-3AA8435A55ED}">
      <dsp:nvSpPr>
        <dsp:cNvPr id="0" name=""/>
        <dsp:cNvSpPr/>
      </dsp:nvSpPr>
      <dsp:spPr>
        <a:xfrm>
          <a:off x="1494726" y="2600"/>
          <a:ext cx="2252392" cy="955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Health, wellbeing and sustainable development are interconnected</a:t>
          </a:r>
        </a:p>
      </dsp:txBody>
      <dsp:txXfrm>
        <a:off x="1494726" y="2600"/>
        <a:ext cx="2252392" cy="955560"/>
      </dsp:txXfrm>
    </dsp:sp>
    <dsp:sp modelId="{3931C21E-9DED-4064-B7EC-3C6B50B9F1D4}">
      <dsp:nvSpPr>
        <dsp:cNvPr id="0" name=""/>
        <dsp:cNvSpPr/>
      </dsp:nvSpPr>
      <dsp:spPr>
        <a:xfrm>
          <a:off x="4139581" y="2600"/>
          <a:ext cx="955560" cy="95556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7C1AD3-0CF9-4B5C-96A2-BF0E74DFB96F}">
      <dsp:nvSpPr>
        <dsp:cNvPr id="0" name=""/>
        <dsp:cNvSpPr/>
      </dsp:nvSpPr>
      <dsp:spPr>
        <a:xfrm>
          <a:off x="4340248" y="203268"/>
          <a:ext cx="554225" cy="5542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A8296F-B975-4B3D-A179-5ED3B1E52720}">
      <dsp:nvSpPr>
        <dsp:cNvPr id="0" name=""/>
        <dsp:cNvSpPr/>
      </dsp:nvSpPr>
      <dsp:spPr>
        <a:xfrm>
          <a:off x="5299904" y="2600"/>
          <a:ext cx="2252392" cy="955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Holistic and sustainable approaches improve outcomes</a:t>
          </a:r>
        </a:p>
      </dsp:txBody>
      <dsp:txXfrm>
        <a:off x="5299904" y="2600"/>
        <a:ext cx="2252392" cy="955560"/>
      </dsp:txXfrm>
    </dsp:sp>
    <dsp:sp modelId="{2B0745C2-4E76-4824-B073-4516837CF409}">
      <dsp:nvSpPr>
        <dsp:cNvPr id="0" name=""/>
        <dsp:cNvSpPr/>
      </dsp:nvSpPr>
      <dsp:spPr>
        <a:xfrm>
          <a:off x="334403" y="1697888"/>
          <a:ext cx="955560" cy="95556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7A0BEA-C2C8-4621-A97D-CE6192D6FC38}">
      <dsp:nvSpPr>
        <dsp:cNvPr id="0" name=""/>
        <dsp:cNvSpPr/>
      </dsp:nvSpPr>
      <dsp:spPr>
        <a:xfrm>
          <a:off x="535070" y="1898556"/>
          <a:ext cx="554225" cy="5542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2EC935-4223-48BC-9CD6-0BDBF415890B}">
      <dsp:nvSpPr>
        <dsp:cNvPr id="0" name=""/>
        <dsp:cNvSpPr/>
      </dsp:nvSpPr>
      <dsp:spPr>
        <a:xfrm>
          <a:off x="1494726" y="1697888"/>
          <a:ext cx="2252392" cy="955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Health inequalities remain a significant challenge</a:t>
          </a:r>
        </a:p>
      </dsp:txBody>
      <dsp:txXfrm>
        <a:off x="1494726" y="1697888"/>
        <a:ext cx="2252392" cy="955560"/>
      </dsp:txXfrm>
    </dsp:sp>
    <dsp:sp modelId="{396B7303-BC51-433C-A01F-F87C3A4625C9}">
      <dsp:nvSpPr>
        <dsp:cNvPr id="0" name=""/>
        <dsp:cNvSpPr/>
      </dsp:nvSpPr>
      <dsp:spPr>
        <a:xfrm>
          <a:off x="4139581" y="1697888"/>
          <a:ext cx="955560" cy="95556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AD350B-3F1E-471E-B5E1-A91BF2C42A93}">
      <dsp:nvSpPr>
        <dsp:cNvPr id="0" name=""/>
        <dsp:cNvSpPr/>
      </dsp:nvSpPr>
      <dsp:spPr>
        <a:xfrm>
          <a:off x="4340248" y="1898556"/>
          <a:ext cx="554225" cy="5542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EC4E8D-FE9D-4647-BDE1-D9D12CD2C5EF}">
      <dsp:nvSpPr>
        <dsp:cNvPr id="0" name=""/>
        <dsp:cNvSpPr/>
      </dsp:nvSpPr>
      <dsp:spPr>
        <a:xfrm>
          <a:off x="5299904" y="1697888"/>
          <a:ext cx="2252392" cy="955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Evidence-based recommendations can create more equitable healthcare systems</a:t>
          </a:r>
        </a:p>
      </dsp:txBody>
      <dsp:txXfrm>
        <a:off x="5299904" y="1697888"/>
        <a:ext cx="2252392" cy="955560"/>
      </dsp:txXfrm>
    </dsp:sp>
    <dsp:sp modelId="{6B6AF548-E600-4238-A062-9D0E708894E5}">
      <dsp:nvSpPr>
        <dsp:cNvPr id="0" name=""/>
        <dsp:cNvSpPr/>
      </dsp:nvSpPr>
      <dsp:spPr>
        <a:xfrm>
          <a:off x="334403" y="3393176"/>
          <a:ext cx="955560" cy="95556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D1C619-B107-4C88-B0E7-C38F09BF620F}">
      <dsp:nvSpPr>
        <dsp:cNvPr id="0" name=""/>
        <dsp:cNvSpPr/>
      </dsp:nvSpPr>
      <dsp:spPr>
        <a:xfrm>
          <a:off x="535070" y="3593844"/>
          <a:ext cx="554225" cy="5542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85D39E-BC1E-41F1-9DF6-C16FCC55773F}">
      <dsp:nvSpPr>
        <dsp:cNvPr id="0" name=""/>
        <dsp:cNvSpPr/>
      </dsp:nvSpPr>
      <dsp:spPr>
        <a:xfrm>
          <a:off x="1494726" y="3393176"/>
          <a:ext cx="2252392" cy="955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(World Health Organisation, 2024)</a:t>
          </a:r>
          <a:endParaRPr lang="en-US" sz="1700" kern="1200"/>
        </a:p>
      </dsp:txBody>
      <dsp:txXfrm>
        <a:off x="1494726" y="3393176"/>
        <a:ext cx="2252392" cy="9555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libguides.mnsu.edu/healthscience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bearmarkethealth.blogspot.com/2014/01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s.ed.ac.uk/sustainability/2016/the-sustainable-development-goals-a-lens-for-social-responsibility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ontiersin.org/articles/10.3389/fpubh.2020.00131/full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s.ed.ac.uk/research-bow/racial-inequality-in-research-and-academia/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ons.gov.uk/peoplepopulationandcommunity/healthandsocialcare/healthandlifeexpectancies" TargetMode="External"/><Relationship Id="rId3" Type="http://schemas.openxmlformats.org/officeDocument/2006/relationships/hyperlink" Target="https://doi.org/10.1136/jech-2020-214401" TargetMode="External"/><Relationship Id="rId7" Type="http://schemas.openxmlformats.org/officeDocument/2006/relationships/hyperlink" Target="https://www.longtermplan.nhs.uk/" TargetMode="External"/><Relationship Id="rId2" Type="http://schemas.openxmlformats.org/officeDocument/2006/relationships/hyperlink" Target="https://doi.org/10.1136/bmj.l8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health.org.uk/publications/reports/the-marmot-review-10-years-on" TargetMode="External"/><Relationship Id="rId11" Type="http://schemas.openxmlformats.org/officeDocument/2006/relationships/hyperlink" Target="https://www.who.int/data/gho/publications/world-health-statistics" TargetMode="External"/><Relationship Id="rId5" Type="http://schemas.openxmlformats.org/officeDocument/2006/relationships/hyperlink" Target="https://doi.org/10.1126/science.847460" TargetMode="External"/><Relationship Id="rId10" Type="http://schemas.openxmlformats.org/officeDocument/2006/relationships/hyperlink" Target="https://www.who.int/teams/health-promotion/enhanced-wellbeing/first-global-conference" TargetMode="External"/><Relationship Id="rId4" Type="http://schemas.openxmlformats.org/officeDocument/2006/relationships/hyperlink" Target="https://www.gov.uk/government/consultations/advancing-our-health-prevention-in-the-2020s-consultation" TargetMode="External"/><Relationship Id="rId9" Type="http://schemas.openxmlformats.org/officeDocument/2006/relationships/hyperlink" Target="https://sdgs.un.org/2030agend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dirty="0"/>
              <a:t>Title Slide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 sz="1584"/>
            </a:pPr>
            <a:r>
              <a:rPr sz="3600" b="1" dirty="0"/>
              <a:t>Health, Wellbeing and Sustainable Development in Health and Social Care</a:t>
            </a:r>
          </a:p>
          <a:p>
            <a:pPr>
              <a:defRPr sz="1584"/>
            </a:pPr>
            <a:r>
              <a:rPr sz="3600" b="1" dirty="0"/>
              <a:t>BMHP6030 – Health, Wellbeing and Sustainable Development</a:t>
            </a:r>
          </a:p>
          <a:p>
            <a:pPr>
              <a:defRPr sz="1584"/>
            </a:pPr>
            <a:r>
              <a:rPr lang="en-GB" sz="3600" b="1" dirty="0"/>
              <a:t>Tina Carpenter</a:t>
            </a:r>
            <a:endParaRPr sz="3600" b="1" dirty="0"/>
          </a:p>
          <a:p>
            <a:pPr>
              <a:defRPr sz="1584"/>
            </a:pPr>
            <a:r>
              <a:rPr lang="en-GB" sz="3600" b="1" dirty="0"/>
              <a:t>2309630</a:t>
            </a:r>
          </a:p>
          <a:p>
            <a:pPr>
              <a:defRPr sz="1584"/>
            </a:pPr>
            <a:r>
              <a:rPr lang="en-GB" sz="3600" b="1" dirty="0"/>
              <a:t>Philip Jones</a:t>
            </a:r>
            <a:endParaRPr sz="3600"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7519" y="741391"/>
            <a:ext cx="3448311" cy="1616203"/>
          </a:xfrm>
        </p:spPr>
        <p:txBody>
          <a:bodyPr anchor="b">
            <a:normAutofit/>
          </a:bodyPr>
          <a:lstStyle/>
          <a:p>
            <a:r>
              <a:rPr lang="en-GB" sz="2800" b="1"/>
              <a:t>Presentation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7519" y="2533476"/>
            <a:ext cx="3448310" cy="3447832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  <a:defRPr sz="1584"/>
            </a:pPr>
            <a:r>
              <a:rPr lang="en-US" sz="1700"/>
              <a:t>Define health, wellbeing and sustainable development</a:t>
            </a:r>
          </a:p>
          <a:p>
            <a:pPr>
              <a:lnSpc>
                <a:spcPct val="90000"/>
              </a:lnSpc>
              <a:defRPr sz="1584"/>
            </a:pPr>
            <a:r>
              <a:rPr lang="en-US" sz="1700"/>
              <a:t>Examine integration of health and wellbeing approaches</a:t>
            </a:r>
          </a:p>
          <a:p>
            <a:pPr>
              <a:lnSpc>
                <a:spcPct val="90000"/>
              </a:lnSpc>
              <a:defRPr sz="1584"/>
            </a:pPr>
            <a:r>
              <a:rPr lang="en-US" sz="1700"/>
              <a:t>Explore theoretical perspectives</a:t>
            </a:r>
          </a:p>
          <a:p>
            <a:pPr>
              <a:lnSpc>
                <a:spcPct val="90000"/>
              </a:lnSpc>
              <a:defRPr sz="1584"/>
            </a:pPr>
            <a:r>
              <a:rPr lang="en-US" sz="1700"/>
              <a:t>Discuss policy and governance</a:t>
            </a:r>
          </a:p>
          <a:p>
            <a:pPr>
              <a:lnSpc>
                <a:spcPct val="90000"/>
              </a:lnSpc>
              <a:defRPr sz="1584"/>
            </a:pPr>
            <a:r>
              <a:rPr lang="en-US" sz="1700"/>
              <a:t>Evaluate service delivery and public health initiatives</a:t>
            </a:r>
          </a:p>
          <a:p>
            <a:pPr>
              <a:lnSpc>
                <a:spcPct val="90000"/>
              </a:lnSpc>
              <a:defRPr sz="1584"/>
            </a:pPr>
            <a:r>
              <a:rPr lang="en-US" sz="1700"/>
              <a:t>Analyse equity, access and secondary data</a:t>
            </a:r>
          </a:p>
          <a:p>
            <a:pPr>
              <a:lnSpc>
                <a:spcPct val="90000"/>
              </a:lnSpc>
              <a:defRPr sz="1584"/>
            </a:pPr>
            <a:r>
              <a:rPr lang="en-US" sz="1700"/>
              <a:t>Provide recommendations for improvement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ACFC772-B4B2-5B44-7245-FA39CA817F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572000" y="1794437"/>
            <a:ext cx="3989297" cy="3194044"/>
          </a:xfrm>
          <a:prstGeom prst="rect">
            <a:avLst/>
          </a:prstGeom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1FD67D68-9B83-C338-8342-3348D8F22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768" y="6737718"/>
            <a:ext cx="9155399" cy="123363"/>
            <a:chOff x="-5025" y="6737718"/>
            <a:chExt cx="12207200" cy="123363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1E397F34-6B84-0D3B-0F29-B1D134B3B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9BD98075-BFC1-BE9C-7FB7-23FE55E433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dirty="0"/>
              <a:t>Defining Key Concepts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1584"/>
            </a:pPr>
            <a:r>
              <a:rPr dirty="0"/>
              <a:t>Health: Physical, mental and social wellbeing beyond the absence of disease</a:t>
            </a:r>
          </a:p>
          <a:p>
            <a:pPr>
              <a:defRPr sz="1584"/>
            </a:pPr>
            <a:r>
              <a:rPr dirty="0"/>
              <a:t>Wellbeing: Physical, emotional, social and psychological dimensions</a:t>
            </a:r>
          </a:p>
          <a:p>
            <a:pPr>
              <a:defRPr sz="1584"/>
            </a:pPr>
            <a:r>
              <a:rPr dirty="0"/>
              <a:t>Sustainable development: Meeting present needs without compromising future generations</a:t>
            </a:r>
          </a:p>
          <a:p>
            <a:pPr>
              <a:defRPr sz="1584"/>
            </a:pPr>
            <a:r>
              <a:rPr dirty="0"/>
              <a:t>These concepts are increasingly interconnected in health and social care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F6C2FC-D2A2-3EC8-309D-F9AC6DA232AC}"/>
              </a:ext>
            </a:extLst>
          </p:cNvPr>
          <p:cNvSpPr txBox="1"/>
          <p:nvPr/>
        </p:nvSpPr>
        <p:spPr>
          <a:xfrm>
            <a:off x="1189703" y="3108293"/>
            <a:ext cx="566829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(World Health Organization, 1948; United Nations, 2015)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6D8B7E3-A214-5032-056A-526C85ADCE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547352" y="3544415"/>
            <a:ext cx="5715000" cy="326707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35A7DE1-9429-2EF8-A3CA-D6448BA07B27}"/>
              </a:ext>
            </a:extLst>
          </p:cNvPr>
          <p:cNvSpPr txBox="1"/>
          <p:nvPr/>
        </p:nvSpPr>
        <p:spPr>
          <a:xfrm>
            <a:off x="1714500" y="5062537"/>
            <a:ext cx="5715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bearmarkethealth.blogspot.com/2014/01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/3.0/"/>
              </a:rPr>
              <a:t>CC BY</a:t>
            </a:r>
            <a:endParaRPr lang="en-GB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dirty="0"/>
              <a:t>Global Context and SDGs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1584"/>
            </a:pPr>
            <a:r>
              <a:rPr dirty="0"/>
              <a:t>Rising chronic disease burden and health inequalities</a:t>
            </a:r>
          </a:p>
          <a:p>
            <a:pPr>
              <a:defRPr sz="1584"/>
            </a:pPr>
            <a:r>
              <a:rPr dirty="0"/>
              <a:t>Growing focus on prevention and population health</a:t>
            </a:r>
          </a:p>
          <a:p>
            <a:pPr>
              <a:defRPr sz="1584"/>
            </a:pPr>
            <a:r>
              <a:rPr dirty="0"/>
              <a:t>Environmental factors influence health outcomes</a:t>
            </a:r>
          </a:p>
          <a:p>
            <a:pPr>
              <a:defRPr sz="1584"/>
            </a:pPr>
            <a:r>
              <a:rPr dirty="0"/>
              <a:t>Relevant SDGs: SDG 3, SDG 10, SDG 11 and SDG 13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8E3CECC-6E41-4883-B8EC-DE73D852DDB9}"/>
              </a:ext>
            </a:extLst>
          </p:cNvPr>
          <p:cNvSpPr txBox="1"/>
          <p:nvPr/>
        </p:nvSpPr>
        <p:spPr>
          <a:xfrm>
            <a:off x="2286000" y="3246792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(United Nations, 2015)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8BA2D56-D2D3-6219-DF28-98665F891E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57200" y="3650215"/>
            <a:ext cx="7910052" cy="293314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6775FA0-ED94-041D-B11F-597BCAF534F5}"/>
              </a:ext>
            </a:extLst>
          </p:cNvPr>
          <p:cNvSpPr txBox="1"/>
          <p:nvPr/>
        </p:nvSpPr>
        <p:spPr>
          <a:xfrm>
            <a:off x="290472" y="6858000"/>
            <a:ext cx="100235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blogs.ed.ac.uk/sustainability/2016/the-sustainable-development-goals-a-lens-for-social-responsibility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/3.0/"/>
              </a:rPr>
              <a:t>CC BY</a:t>
            </a:r>
            <a:endParaRPr lang="en-GB" sz="9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000" b="1"/>
              <a:t>Integration of Health and Wellbeing Approaches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pPr>
              <a:defRPr sz="1584"/>
            </a:pPr>
            <a:r>
              <a:rPr lang="en-US" sz="1700"/>
              <a:t>Shift from treatment to prevention and early intervention</a:t>
            </a:r>
          </a:p>
          <a:p>
            <a:pPr>
              <a:defRPr sz="1584"/>
            </a:pPr>
            <a:r>
              <a:rPr lang="en-US" sz="1700"/>
              <a:t>Person-centred and holistic care</a:t>
            </a:r>
          </a:p>
          <a:p>
            <a:pPr>
              <a:defRPr sz="1584"/>
            </a:pPr>
            <a:r>
              <a:rPr lang="en-US" sz="1700"/>
              <a:t>Integration of physical, mental and social care services</a:t>
            </a:r>
          </a:p>
          <a:p>
            <a:pPr>
              <a:defRPr sz="1584"/>
            </a:pPr>
            <a:r>
              <a:rPr lang="en-US" sz="1700"/>
              <a:t>Social prescribing and community partnerships</a:t>
            </a:r>
          </a:p>
          <a:p>
            <a:pPr>
              <a:defRPr sz="1584"/>
            </a:pPr>
            <a:endParaRPr lang="en-US" sz="1700"/>
          </a:p>
          <a:p>
            <a:pPr marL="0" indent="0">
              <a:buNone/>
              <a:defRPr sz="1584"/>
            </a:pPr>
            <a:r>
              <a:rPr lang="en-US" sz="1700"/>
              <a:t>(world Health Organisation, 1986)</a:t>
            </a:r>
          </a:p>
        </p:txBody>
      </p:sp>
      <p:pic>
        <p:nvPicPr>
          <p:cNvPr id="5" name="Picture 4" descr="Two people holding each other's hands">
            <a:extLst>
              <a:ext uri="{FF2B5EF4-FFF2-40B4-BE49-F238E27FC236}">
                <a16:creationId xmlns:a16="http://schemas.microsoft.com/office/drawing/2014/main" id="{AEBCD210-459F-C077-9554-D2DE1E5C468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671" r="30778" b="-2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562310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02556" y="762001"/>
            <a:ext cx="3117384" cy="1708244"/>
          </a:xfrm>
        </p:spPr>
        <p:txBody>
          <a:bodyPr anchor="ctr">
            <a:normAutofit/>
          </a:bodyPr>
          <a:lstStyle/>
          <a:p>
            <a:r>
              <a:rPr lang="en-GB" sz="3500" b="1"/>
              <a:t>Theoretical Perspectives</a:t>
            </a:r>
          </a:p>
        </p:txBody>
      </p:sp>
      <p:pic>
        <p:nvPicPr>
          <p:cNvPr id="5" name="Picture 4" descr="Colorful carved figures of humans">
            <a:extLst>
              <a:ext uri="{FF2B5EF4-FFF2-40B4-BE49-F238E27FC236}">
                <a16:creationId xmlns:a16="http://schemas.microsoft.com/office/drawing/2014/main" id="{541E0A3A-7725-07D5-45E8-06EEDAAE3BA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366" r="26134" b="-1"/>
          <a:stretch>
            <a:fillRect/>
          </a:stretch>
        </p:blipFill>
        <p:spPr>
          <a:xfrm>
            <a:off x="20" y="-2"/>
            <a:ext cx="4571980" cy="6858002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2556" y="2470245"/>
            <a:ext cx="3117384" cy="3769835"/>
          </a:xfrm>
        </p:spPr>
        <p:txBody>
          <a:bodyPr anchor="ctr">
            <a:normAutofit/>
          </a:bodyPr>
          <a:lstStyle/>
          <a:p>
            <a:pPr>
              <a:defRPr sz="1584"/>
            </a:pPr>
            <a:r>
              <a:rPr lang="en-US" sz="1700"/>
              <a:t>Biopsychosocial model: biological, psychological and social influences</a:t>
            </a:r>
          </a:p>
          <a:p>
            <a:pPr>
              <a:defRPr sz="1584"/>
            </a:pPr>
            <a:r>
              <a:rPr lang="en-US" sz="1700"/>
              <a:t>Social determinants of health: income, education, housing and environment</a:t>
            </a:r>
          </a:p>
          <a:p>
            <a:pPr>
              <a:defRPr sz="1584"/>
            </a:pPr>
            <a:r>
              <a:rPr lang="en-US" sz="1700"/>
              <a:t>Health outcomes are shaped by wider social and economic factors</a:t>
            </a:r>
          </a:p>
          <a:p>
            <a:pPr>
              <a:defRPr sz="1584"/>
            </a:pPr>
            <a:endParaRPr lang="en-US" sz="1700"/>
          </a:p>
          <a:p>
            <a:pPr>
              <a:defRPr sz="1584"/>
            </a:pPr>
            <a:endParaRPr lang="en-US" sz="17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562310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02556" y="762001"/>
            <a:ext cx="3117384" cy="1708244"/>
          </a:xfrm>
        </p:spPr>
        <p:txBody>
          <a:bodyPr anchor="ctr">
            <a:normAutofit/>
          </a:bodyPr>
          <a:lstStyle/>
          <a:p>
            <a:r>
              <a:rPr lang="en-GB" sz="3500" b="1"/>
              <a:t>Policy and Governance</a:t>
            </a:r>
          </a:p>
        </p:txBody>
      </p:sp>
      <p:pic>
        <p:nvPicPr>
          <p:cNvPr id="5" name="Picture 4" descr="Digital numbers art">
            <a:extLst>
              <a:ext uri="{FF2B5EF4-FFF2-40B4-BE49-F238E27FC236}">
                <a16:creationId xmlns:a16="http://schemas.microsoft.com/office/drawing/2014/main" id="{2AA44657-2E58-1818-399E-EE0C2A35FA9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311" r="44189" b="-2"/>
          <a:stretch>
            <a:fillRect/>
          </a:stretch>
        </p:blipFill>
        <p:spPr>
          <a:xfrm>
            <a:off x="20" y="-2"/>
            <a:ext cx="4571980" cy="6858002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2556" y="2470245"/>
            <a:ext cx="3117384" cy="3769835"/>
          </a:xfrm>
        </p:spPr>
        <p:txBody>
          <a:bodyPr anchor="ctr">
            <a:normAutofit/>
          </a:bodyPr>
          <a:lstStyle/>
          <a:p>
            <a:pPr>
              <a:defRPr sz="1584"/>
            </a:pPr>
            <a:r>
              <a:rPr lang="en-US" sz="1700"/>
              <a:t>WHO: Health in All Policies approach</a:t>
            </a:r>
          </a:p>
          <a:p>
            <a:pPr>
              <a:defRPr sz="1584"/>
            </a:pPr>
            <a:r>
              <a:rPr lang="en-US" sz="1700"/>
              <a:t>NHS Long Term Plan and Net Zero NHS Strategy</a:t>
            </a:r>
          </a:p>
          <a:p>
            <a:pPr>
              <a:defRPr sz="1584"/>
            </a:pPr>
            <a:r>
              <a:rPr lang="en-US" sz="1700"/>
              <a:t>Preventive care and mental health initiatives</a:t>
            </a:r>
          </a:p>
          <a:p>
            <a:pPr>
              <a:defRPr sz="1584"/>
            </a:pPr>
            <a:r>
              <a:rPr lang="en-US" sz="1700"/>
              <a:t>Challenges: funding constraints, workforce shortages and fragmented services</a:t>
            </a:r>
          </a:p>
          <a:p>
            <a:pPr>
              <a:defRPr sz="1584"/>
            </a:pPr>
            <a:endParaRPr lang="en-US" sz="1700"/>
          </a:p>
          <a:p>
            <a:pPr>
              <a:defRPr sz="1584"/>
            </a:pPr>
            <a:r>
              <a:rPr lang="en-US" sz="1700"/>
              <a:t>(NHS England, 2019)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500" b="1">
                <a:solidFill>
                  <a:srgbClr val="FFFFFF"/>
                </a:solidFill>
              </a:rPr>
              <a:t>Service Delivery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EC2A498-74BC-CA18-D491-9F78CE702A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04270787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Slide Background">
            <a:extLst>
              <a:ext uri="{FF2B5EF4-FFF2-40B4-BE49-F238E27FC236}">
                <a16:creationId xmlns:a16="http://schemas.microsoft.com/office/drawing/2014/main" id="{649C91A9-84E7-4BF0-9026-62F01380D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1" y="762001"/>
            <a:ext cx="3060272" cy="1708242"/>
          </a:xfrm>
        </p:spPr>
        <p:txBody>
          <a:bodyPr anchor="ctr">
            <a:normAutofit/>
          </a:bodyPr>
          <a:lstStyle/>
          <a:p>
            <a:r>
              <a:rPr lang="en-GB" sz="3500" b="1"/>
              <a:t>Public Health Initiatives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2" y="2470244"/>
            <a:ext cx="3060271" cy="3769834"/>
          </a:xfrm>
        </p:spPr>
        <p:txBody>
          <a:bodyPr anchor="ctr">
            <a:normAutofit/>
          </a:bodyPr>
          <a:lstStyle/>
          <a:p>
            <a:pPr>
              <a:defRPr sz="1584"/>
            </a:pPr>
            <a:r>
              <a:rPr lang="en-US" sz="1700"/>
              <a:t>Smoking cessation, vaccination and mental health campaigns</a:t>
            </a:r>
          </a:p>
          <a:p>
            <a:pPr>
              <a:defRPr sz="1584"/>
            </a:pPr>
            <a:r>
              <a:rPr lang="en-US" sz="1700"/>
              <a:t>Promotion of healthy lifestyles and environments</a:t>
            </a:r>
          </a:p>
          <a:p>
            <a:pPr>
              <a:defRPr sz="1584"/>
            </a:pPr>
            <a:r>
              <a:rPr lang="en-US" sz="1700"/>
              <a:t>Improved health literacy and reduced disease burden</a:t>
            </a:r>
          </a:p>
          <a:p>
            <a:pPr>
              <a:defRPr sz="1584"/>
            </a:pPr>
            <a:r>
              <a:rPr lang="en-US" sz="1700"/>
              <a:t>Unequal uptake remains a challenge</a:t>
            </a:r>
          </a:p>
          <a:p>
            <a:pPr>
              <a:defRPr sz="1584"/>
            </a:pPr>
            <a:endParaRPr lang="en-US" sz="1700"/>
          </a:p>
          <a:p>
            <a:pPr marL="0" indent="0">
              <a:buNone/>
              <a:defRPr sz="1584"/>
            </a:pPr>
            <a:r>
              <a:rPr lang="en-US" sz="1700"/>
              <a:t>(Department of Health and Social Care, 2019)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B47378D-AD27-45D0-8C1C-5B1098DCC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7650" y="0"/>
            <a:ext cx="5086349" cy="685800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177800" dist="215900" dir="8520000" sx="94000" sy="94000" algn="t" rotWithShape="0">
              <a:srgbClr val="000000">
                <a:alpha val="14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F0D3C17-7B17-B555-12C8-40EC70DE98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473678" y="1674992"/>
            <a:ext cx="4000647" cy="3940637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9" y="3752849"/>
            <a:ext cx="2468166" cy="2452687"/>
          </a:xfrm>
        </p:spPr>
        <p:txBody>
          <a:bodyPr anchor="ctr">
            <a:normAutofit/>
          </a:bodyPr>
          <a:lstStyle/>
          <a:p>
            <a:r>
              <a:rPr lang="en-GB" sz="3100" b="1"/>
              <a:t>Equity and Access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0CC9E06-3402-A659-B77D-696F80A206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1809" b="16050"/>
          <a:stretch>
            <a:fillRect/>
          </a:stretch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67986" y="3752850"/>
            <a:ext cx="5614060" cy="2452687"/>
          </a:xfrm>
        </p:spPr>
        <p:txBody>
          <a:bodyPr anchor="ctr">
            <a:normAutofit/>
          </a:bodyPr>
          <a:lstStyle/>
          <a:p>
            <a:pPr>
              <a:defRPr sz="1584"/>
            </a:pPr>
            <a:r>
              <a:rPr lang="en-US" sz="1600"/>
              <a:t>Socioeconomic and geographic inequalities</a:t>
            </a:r>
          </a:p>
          <a:p>
            <a:pPr>
              <a:defRPr sz="1584"/>
            </a:pPr>
            <a:r>
              <a:rPr lang="en-US" sz="1600"/>
              <a:t>Digital exclusion and cultural barriers</a:t>
            </a:r>
          </a:p>
          <a:p>
            <a:pPr>
              <a:defRPr sz="1584"/>
            </a:pPr>
            <a:r>
              <a:rPr lang="en-US" sz="1600"/>
              <a:t>People in deprived areas experience poorer outcomes</a:t>
            </a:r>
          </a:p>
          <a:p>
            <a:pPr>
              <a:defRPr sz="1584"/>
            </a:pPr>
            <a:r>
              <a:rPr lang="en-US" sz="1600"/>
              <a:t>Consider local health inequalities within your Integrated Care Board area</a:t>
            </a:r>
          </a:p>
          <a:p>
            <a:pPr>
              <a:defRPr sz="1584"/>
            </a:pPr>
            <a:endParaRPr lang="en-US" sz="1600"/>
          </a:p>
          <a:p>
            <a:pPr marL="0" indent="0">
              <a:buNone/>
              <a:defRPr sz="1584"/>
            </a:pPr>
            <a:r>
              <a:rPr lang="en-US" sz="1600"/>
              <a:t>(Marmot et al, 2020)</a:t>
            </a:r>
          </a:p>
          <a:p>
            <a:pPr>
              <a:defRPr sz="1584"/>
            </a:pPr>
            <a:endParaRPr lang="en-US" sz="1600"/>
          </a:p>
          <a:p>
            <a:pPr>
              <a:defRPr sz="1584"/>
            </a:pPr>
            <a:endParaRPr lang="en-US" sz="160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9" y="3752849"/>
            <a:ext cx="2468166" cy="2452687"/>
          </a:xfrm>
        </p:spPr>
        <p:txBody>
          <a:bodyPr anchor="ctr">
            <a:normAutofit/>
          </a:bodyPr>
          <a:lstStyle/>
          <a:p>
            <a:r>
              <a:rPr lang="en-GB" sz="3100" b="1"/>
              <a:t>Analysis of Secondary Data</a:t>
            </a:r>
          </a:p>
        </p:txBody>
      </p:sp>
      <p:pic>
        <p:nvPicPr>
          <p:cNvPr id="5" name="Picture 4" descr="Magnifying glass showing decling performance">
            <a:extLst>
              <a:ext uri="{FF2B5EF4-FFF2-40B4-BE49-F238E27FC236}">
                <a16:creationId xmlns:a16="http://schemas.microsoft.com/office/drawing/2014/main" id="{FC248F32-1CAD-ABFD-5440-957F22692E5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0757" b="18449"/>
          <a:stretch>
            <a:fillRect/>
          </a:stretch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67986" y="3752850"/>
            <a:ext cx="5614060" cy="2452687"/>
          </a:xfrm>
        </p:spPr>
        <p:txBody>
          <a:bodyPr anchor="ctr">
            <a:normAutofit/>
          </a:bodyPr>
          <a:lstStyle/>
          <a:p>
            <a:pPr>
              <a:defRPr sz="1584"/>
            </a:pPr>
            <a:r>
              <a:rPr lang="en-US" sz="1600"/>
              <a:t>Include graphs from ONS, NHS England or UKHSA</a:t>
            </a:r>
          </a:p>
          <a:p>
            <a:pPr>
              <a:defRPr sz="1584"/>
            </a:pPr>
            <a:r>
              <a:rPr lang="en-US" sz="1600"/>
              <a:t>Analyse healthy life expectancy, mental health prevalence or digital exclusion</a:t>
            </a:r>
          </a:p>
          <a:p>
            <a:pPr>
              <a:defRPr sz="1584"/>
            </a:pPr>
            <a:r>
              <a:rPr lang="en-US" sz="1600"/>
              <a:t>Identify trends and populations most affected</a:t>
            </a:r>
          </a:p>
          <a:p>
            <a:pPr>
              <a:defRPr sz="1584"/>
            </a:pPr>
            <a:r>
              <a:rPr lang="en-US" sz="1600"/>
              <a:t>Discuss implications for service delivery</a:t>
            </a:r>
          </a:p>
          <a:p>
            <a:pPr>
              <a:defRPr sz="1584"/>
            </a:pPr>
            <a:endParaRPr lang="en-US" sz="1600"/>
          </a:p>
          <a:p>
            <a:pPr marL="0" indent="0">
              <a:buNone/>
              <a:defRPr sz="1584"/>
            </a:pPr>
            <a:r>
              <a:rPr lang="en-US" sz="1600"/>
              <a:t>(Office for National Statistics, 2024)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15299" y="548464"/>
            <a:ext cx="5098906" cy="1675623"/>
          </a:xfrm>
        </p:spPr>
        <p:txBody>
          <a:bodyPr anchor="b">
            <a:normAutofit/>
          </a:bodyPr>
          <a:lstStyle/>
          <a:p>
            <a:r>
              <a:rPr lang="en-GB" sz="3500" b="1"/>
              <a:t>Recommendations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7BAA2D7-ADD4-171A-9245-508C03A24C9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080" r="35793"/>
          <a:stretch>
            <a:fillRect/>
          </a:stretch>
        </p:blipFill>
        <p:spPr>
          <a:xfrm>
            <a:off x="20" y="10"/>
            <a:ext cx="3147352" cy="6857990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E9D372C-7999-4BB0-29BE-D4A9DFD6C2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4018178"/>
              </p:ext>
            </p:extLst>
          </p:nvPr>
        </p:nvGraphicFramePr>
        <p:xfrm>
          <a:off x="3415300" y="2409830"/>
          <a:ext cx="5098904" cy="37052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336136" y="1336710"/>
            <a:ext cx="6858000" cy="418458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088181" y="1092216"/>
            <a:ext cx="6346209" cy="418206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833933" y="3515977"/>
            <a:ext cx="2501979" cy="418206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176002" y="1496845"/>
            <a:ext cx="6858001" cy="386430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74277" y="1668285"/>
            <a:ext cx="4318303" cy="3238727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9797" y="586855"/>
            <a:ext cx="3172575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3500" b="1">
                <a:solidFill>
                  <a:srgbClr val="FFFFFF"/>
                </a:solidFill>
              </a:rPr>
              <a:t>Challenges and Opportunities for Improvement</a:t>
            </a:r>
            <a:r>
              <a:rPr lang="en-US" sz="3500">
                <a:solidFill>
                  <a:srgbClr val="FFFFFF"/>
                </a:solidFill>
              </a:rPr>
              <a:t> </a:t>
            </a:r>
            <a:endParaRPr lang="en-US" sz="3500" b="1">
              <a:solidFill>
                <a:srgbClr val="FFFF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7368" y="649480"/>
            <a:ext cx="3646835" cy="5546047"/>
          </a:xfrm>
        </p:spPr>
        <p:txBody>
          <a:bodyPr anchor="ctr">
            <a:normAutofit/>
          </a:bodyPr>
          <a:lstStyle/>
          <a:p>
            <a:r>
              <a:rPr lang="en-GB" sz="1700" b="1"/>
              <a:t>Challenges</a:t>
            </a:r>
            <a:endParaRPr lang="en-GB" sz="1700"/>
          </a:p>
          <a:p>
            <a:r>
              <a:rPr lang="en-GB" sz="1700"/>
              <a:t>Health inequalities and digital exclusion </a:t>
            </a:r>
          </a:p>
          <a:p>
            <a:r>
              <a:rPr lang="en-GB" sz="1700"/>
              <a:t>Workforce shortages and rising demand </a:t>
            </a:r>
          </a:p>
          <a:p>
            <a:r>
              <a:rPr lang="en-GB" sz="1700"/>
              <a:t>Limited funding for prevention </a:t>
            </a:r>
          </a:p>
          <a:p>
            <a:r>
              <a:rPr lang="en-GB" sz="1700"/>
              <a:t>Fragmented health and social care services </a:t>
            </a:r>
          </a:p>
          <a:p>
            <a:r>
              <a:rPr lang="en-GB" sz="1700" b="1"/>
              <a:t>Opportunities</a:t>
            </a:r>
            <a:endParaRPr lang="en-GB" sz="1700"/>
          </a:p>
          <a:p>
            <a:r>
              <a:rPr lang="en-GB" sz="1700" dirty="0"/>
              <a:t>Expand social prescribing and prevention </a:t>
            </a:r>
          </a:p>
          <a:p>
            <a:r>
              <a:rPr lang="en-GB" sz="1700" dirty="0"/>
              <a:t>Improve digital inclusion programmes </a:t>
            </a:r>
          </a:p>
          <a:p>
            <a:r>
              <a:rPr lang="en-GB" sz="1700" dirty="0"/>
              <a:t>Strengthen Integrated Care Systems </a:t>
            </a:r>
          </a:p>
          <a:p>
            <a:r>
              <a:rPr lang="en-GB" sz="1700" dirty="0"/>
              <a:t>Invest in sustainable healthcare practices</a:t>
            </a:r>
          </a:p>
          <a:p>
            <a:pPr marL="0" indent="0">
              <a:buNone/>
            </a:pPr>
            <a:r>
              <a:rPr lang="en-GB" sz="1700" dirty="0"/>
              <a:t> </a:t>
            </a:r>
            <a:r>
              <a:rPr lang="en-GB" sz="1700" i="1" dirty="0"/>
              <a:t>(Lal et al., 2021)</a:t>
            </a:r>
            <a:endParaRPr lang="en-GB" sz="1700" dirty="0"/>
          </a:p>
          <a:p>
            <a:pPr marL="0" indent="0">
              <a:buNone/>
              <a:defRPr sz="1584"/>
            </a:pPr>
            <a:endParaRPr lang="en-GB" sz="170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459863"/>
            <a:ext cx="7886700" cy="1004594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4622" y="1587970"/>
            <a:ext cx="8274756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4B478AB-0372-B396-3411-7153147E8B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91767"/>
              </p:ext>
            </p:extLst>
          </p:nvPr>
        </p:nvGraphicFramePr>
        <p:xfrm>
          <a:off x="628650" y="1800911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sz="3400" dirty="0" err="1"/>
              <a:t>Alderwick</a:t>
            </a:r>
            <a:r>
              <a:rPr lang="en-GB" sz="3400" dirty="0"/>
              <a:t>, H. and Dixon, J. (2019) ‘The NHS long term plan’, </a:t>
            </a:r>
            <a:r>
              <a:rPr lang="en-GB" sz="3400" i="1" dirty="0"/>
              <a:t>BMJ</a:t>
            </a:r>
            <a:r>
              <a:rPr lang="en-GB" sz="3400" dirty="0"/>
              <a:t>, 364, l84. Available at: </a:t>
            </a:r>
            <a:r>
              <a:rPr lang="en-GB" sz="3400" dirty="0">
                <a:hlinkClick r:id="rId2"/>
              </a:rPr>
              <a:t>https://doi.org/10.1136/bmj.l84</a:t>
            </a:r>
            <a:endParaRPr lang="en-GB" sz="3400" dirty="0"/>
          </a:p>
          <a:p>
            <a:endParaRPr lang="en-GB" sz="3400" dirty="0"/>
          </a:p>
          <a:p>
            <a:r>
              <a:rPr lang="en-GB" sz="3400" dirty="0"/>
              <a:t>Bambra, C., Riordan, R., Ford, J. and Matthews, F. (2020) ‘The COVID-19 pandemic and health inequalities’, </a:t>
            </a:r>
            <a:r>
              <a:rPr lang="en-GB" sz="3400" i="1" dirty="0"/>
              <a:t>Journal of Epidemiology and Community Health</a:t>
            </a:r>
            <a:r>
              <a:rPr lang="en-GB" sz="3400" dirty="0"/>
              <a:t>, 74(11), pp. 964–968. Available at: </a:t>
            </a:r>
            <a:r>
              <a:rPr lang="en-GB" sz="3400" dirty="0">
                <a:hlinkClick r:id="rId3"/>
              </a:rPr>
              <a:t>https://doi.org/10.1136/jech-2020-214401</a:t>
            </a:r>
            <a:endParaRPr lang="en-GB" sz="3400" dirty="0"/>
          </a:p>
          <a:p>
            <a:pPr marL="0" indent="0">
              <a:buNone/>
            </a:pPr>
            <a:endParaRPr lang="en-GB" sz="3400" dirty="0"/>
          </a:p>
          <a:p>
            <a:r>
              <a:rPr lang="en-GB" sz="3400" dirty="0"/>
              <a:t>Department of Health and Social Care (2019) </a:t>
            </a:r>
            <a:r>
              <a:rPr lang="en-GB" sz="3400" i="1" dirty="0"/>
              <a:t>Advancing our health: prevention in the 2020s</a:t>
            </a:r>
            <a:r>
              <a:rPr lang="en-GB" sz="3400" dirty="0"/>
              <a:t>. London: DHSC. Available at: </a:t>
            </a:r>
            <a:r>
              <a:rPr lang="en-GB" sz="3400" dirty="0">
                <a:hlinkClick r:id="rId4"/>
              </a:rPr>
              <a:t>https://www.gov.uk/government/consultations/advancing-our-health-prevention-in-the-2020s-consultation</a:t>
            </a:r>
            <a:r>
              <a:rPr lang="en-GB" sz="3400" dirty="0"/>
              <a:t> (Accessed: 9th June 2026).</a:t>
            </a:r>
          </a:p>
          <a:p>
            <a:endParaRPr lang="en-GB" sz="3400" dirty="0"/>
          </a:p>
          <a:p>
            <a:r>
              <a:rPr lang="en-GB" sz="3400" dirty="0"/>
              <a:t>Engel, G.L. (1977) ‘The need for a new medical model: a challenge for biomedicine’, </a:t>
            </a:r>
            <a:r>
              <a:rPr lang="en-GB" sz="3400" i="1" dirty="0"/>
              <a:t>Science</a:t>
            </a:r>
            <a:r>
              <a:rPr lang="en-GB" sz="3400" dirty="0"/>
              <a:t>, 196(4286), pp. 129–136. Available at: </a:t>
            </a:r>
            <a:r>
              <a:rPr lang="en-GB" sz="3400" dirty="0">
                <a:hlinkClick r:id="rId5"/>
              </a:rPr>
              <a:t>https://doi.org/10.1126/science.847460</a:t>
            </a:r>
            <a:endParaRPr lang="en-GB" sz="3400" dirty="0"/>
          </a:p>
          <a:p>
            <a:endParaRPr lang="en-GB" sz="3400" dirty="0"/>
          </a:p>
          <a:p>
            <a:r>
              <a:rPr lang="en-GB" sz="3400" dirty="0"/>
              <a:t>Marmot, M., Allen, J., Boyce, T., Goldblatt, P. and Morrison, J. (2020) </a:t>
            </a:r>
            <a:r>
              <a:rPr lang="en-GB" sz="3400" i="1" dirty="0"/>
              <a:t>Health equity in England: the Marmot review 10 years on</a:t>
            </a:r>
            <a:r>
              <a:rPr lang="en-GB" sz="3400" dirty="0"/>
              <a:t>. London: Institute of Health Equity. Available at: </a:t>
            </a:r>
            <a:r>
              <a:rPr lang="en-GB" sz="3400" dirty="0">
                <a:hlinkClick r:id="rId6"/>
              </a:rPr>
              <a:t>https://www.health.org.uk/publications/reports/the-marmot-review-10-years-on</a:t>
            </a:r>
            <a:r>
              <a:rPr lang="en-GB" sz="3400" dirty="0"/>
              <a:t> (Accessed: 11th June 2026).</a:t>
            </a:r>
          </a:p>
          <a:p>
            <a:endParaRPr lang="en-GB" sz="3400" dirty="0"/>
          </a:p>
          <a:p>
            <a:r>
              <a:rPr lang="en-GB" sz="3400" dirty="0"/>
              <a:t>NHS England (2019) </a:t>
            </a:r>
            <a:r>
              <a:rPr lang="en-GB" sz="3400" i="1" dirty="0"/>
              <a:t>The NHS Long Term Plan</a:t>
            </a:r>
            <a:r>
              <a:rPr lang="en-GB" sz="3400" dirty="0"/>
              <a:t>. London: NHS England. Available at: </a:t>
            </a:r>
            <a:r>
              <a:rPr lang="en-GB" sz="3400" dirty="0">
                <a:hlinkClick r:id="rId7"/>
              </a:rPr>
              <a:t>https://www.longtermplan.nhs.uk/</a:t>
            </a:r>
            <a:r>
              <a:rPr lang="en-GB" sz="3400" dirty="0"/>
              <a:t> (Accessed: 11th June 2026).</a:t>
            </a:r>
          </a:p>
          <a:p>
            <a:pPr marL="0" indent="0">
              <a:buNone/>
            </a:pPr>
            <a:endParaRPr lang="en-GB" sz="3400" dirty="0"/>
          </a:p>
          <a:p>
            <a:r>
              <a:rPr lang="en-GB" sz="3400" dirty="0"/>
              <a:t>Office for National Statistics (2024) </a:t>
            </a:r>
            <a:r>
              <a:rPr lang="en-GB" sz="3400" i="1" dirty="0"/>
              <a:t>Health state life expectancies, UK: 2021 to 2023</a:t>
            </a:r>
            <a:r>
              <a:rPr lang="en-GB" sz="3400" dirty="0"/>
              <a:t>. Newport: ONS. Available at: </a:t>
            </a:r>
            <a:r>
              <a:rPr lang="en-GB" sz="3400" dirty="0">
                <a:hlinkClick r:id="rId8"/>
              </a:rPr>
              <a:t>https://www.ons.gov.uk/peoplepopulationandcommunity/healthandsocialcare/healthandlifeexpectancies</a:t>
            </a:r>
            <a:r>
              <a:rPr lang="en-GB" sz="3400" dirty="0"/>
              <a:t> (Accessed: 14th June 2026).</a:t>
            </a:r>
          </a:p>
          <a:p>
            <a:endParaRPr lang="en-GB" sz="3400" dirty="0"/>
          </a:p>
          <a:p>
            <a:r>
              <a:rPr lang="en-GB" sz="3400" dirty="0"/>
              <a:t>United Nations (2015) </a:t>
            </a:r>
            <a:r>
              <a:rPr lang="en-GB" sz="3400" i="1" dirty="0"/>
              <a:t>Transforming our world: the 2030 agenda for sustainable development</a:t>
            </a:r>
            <a:r>
              <a:rPr lang="en-GB" sz="3400" dirty="0"/>
              <a:t>. New York: United Nations. Available at: </a:t>
            </a:r>
            <a:r>
              <a:rPr lang="en-GB" sz="3400" dirty="0">
                <a:hlinkClick r:id="rId9"/>
              </a:rPr>
              <a:t>https://sdgs.un.org/2030agenda</a:t>
            </a:r>
            <a:r>
              <a:rPr lang="en-GB" sz="3400" dirty="0"/>
              <a:t> (Accessed: 10th June 2026).</a:t>
            </a:r>
          </a:p>
          <a:p>
            <a:endParaRPr lang="en-GB" sz="3400" dirty="0"/>
          </a:p>
          <a:p>
            <a:r>
              <a:rPr lang="en-GB" sz="3400" dirty="0"/>
              <a:t>World Health Organization (1986) </a:t>
            </a:r>
            <a:r>
              <a:rPr lang="en-GB" sz="3400" i="1" dirty="0"/>
              <a:t>Ottawa Charter for Health Promotion</a:t>
            </a:r>
            <a:r>
              <a:rPr lang="en-GB" sz="3400" dirty="0"/>
              <a:t>. Geneva: World Health Organization. Available at: </a:t>
            </a:r>
            <a:r>
              <a:rPr lang="en-GB" sz="3400" dirty="0">
                <a:hlinkClick r:id="rId10"/>
              </a:rPr>
              <a:t>https://www.who.int/teams/health-promotion/enhanced-wellbeing/first-global-conference</a:t>
            </a:r>
            <a:r>
              <a:rPr lang="en-GB" sz="3400" dirty="0"/>
              <a:t> (Accessed: 15 June 2026).</a:t>
            </a:r>
          </a:p>
          <a:p>
            <a:endParaRPr lang="en-GB" sz="3400" dirty="0"/>
          </a:p>
          <a:p>
            <a:r>
              <a:rPr lang="en-GB" sz="3400" dirty="0"/>
              <a:t>World Health Organization (2024) </a:t>
            </a:r>
            <a:r>
              <a:rPr lang="en-GB" sz="3400" i="1" dirty="0"/>
              <a:t>World health statistics 2024: monitoring health for the SDGs</a:t>
            </a:r>
            <a:r>
              <a:rPr lang="en-GB" sz="3400" dirty="0"/>
              <a:t>. Geneva: World Health Organization. Available at: </a:t>
            </a:r>
            <a:r>
              <a:rPr lang="en-GB" sz="3400" dirty="0">
                <a:hlinkClick r:id="rId11"/>
              </a:rPr>
              <a:t>https://www.who.int/data/gho/publications/world-health-statistics</a:t>
            </a:r>
            <a:r>
              <a:rPr lang="en-GB" sz="3400" dirty="0"/>
              <a:t> (Accessed: 15 June 2026).</a:t>
            </a:r>
          </a:p>
          <a:p>
            <a:pPr marL="0" indent="0">
              <a:buNone/>
            </a:pPr>
            <a:endParaRPr lang="en-GB" sz="3400" dirty="0"/>
          </a:p>
          <a:p>
            <a:pPr>
              <a:defRPr sz="1584"/>
            </a:pPr>
            <a:endParaRPr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TM03457475[[fn=Frame]]</Template>
  <TotalTime>106</TotalTime>
  <Words>1044</Words>
  <Application>Microsoft Office PowerPoint</Application>
  <PresentationFormat>On-screen Show (4:3)</PresentationFormat>
  <Paragraphs>117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Calibri</vt:lpstr>
      <vt:lpstr>Office Theme</vt:lpstr>
      <vt:lpstr>Title Slide</vt:lpstr>
      <vt:lpstr>Presentation Overview</vt:lpstr>
      <vt:lpstr>Defining Key Concepts</vt:lpstr>
      <vt:lpstr>Global Context and SDGs</vt:lpstr>
      <vt:lpstr>Integration of Health and Wellbeing Approaches</vt:lpstr>
      <vt:lpstr>Theoretical Perspectives</vt:lpstr>
      <vt:lpstr>Policy and Governance</vt:lpstr>
      <vt:lpstr>Service Delivery</vt:lpstr>
      <vt:lpstr>Public Health Initiatives</vt:lpstr>
      <vt:lpstr>Equity and Access</vt:lpstr>
      <vt:lpstr>Analysis of Secondary Data</vt:lpstr>
      <vt:lpstr>Recommendations</vt:lpstr>
      <vt:lpstr>Challenges and Opportunities for Improvement 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Tina Carpenter</cp:lastModifiedBy>
  <cp:revision>2</cp:revision>
  <dcterms:created xsi:type="dcterms:W3CDTF">2013-01-27T09:14:16Z</dcterms:created>
  <dcterms:modified xsi:type="dcterms:W3CDTF">2026-06-15T13:25:31Z</dcterms:modified>
  <cp:category/>
</cp:coreProperties>
</file>