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4"/>
    <p:sldMasterId id="2147483648" r:id="rId5"/>
  </p:sldMasterIdLst>
  <p:notesMasterIdLst>
    <p:notesMasterId r:id="rId22"/>
  </p:notesMasterIdLst>
  <p:sldIdLst>
    <p:sldId id="297" r:id="rId6"/>
    <p:sldId id="474" r:id="rId7"/>
    <p:sldId id="445" r:id="rId8"/>
    <p:sldId id="388" r:id="rId9"/>
    <p:sldId id="462" r:id="rId10"/>
    <p:sldId id="485" r:id="rId11"/>
    <p:sldId id="482" r:id="rId12"/>
    <p:sldId id="367" r:id="rId13"/>
    <p:sldId id="475" r:id="rId14"/>
    <p:sldId id="476" r:id="rId15"/>
    <p:sldId id="477" r:id="rId16"/>
    <p:sldId id="478" r:id="rId17"/>
    <p:sldId id="479" r:id="rId18"/>
    <p:sldId id="480" r:id="rId19"/>
    <p:sldId id="487" r:id="rId20"/>
    <p:sldId id="48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9927" autoAdjust="0"/>
  </p:normalViewPr>
  <p:slideViewPr>
    <p:cSldViewPr snapToGrid="0">
      <p:cViewPr varScale="1">
        <p:scale>
          <a:sx n="83" d="100"/>
          <a:sy n="83" d="100"/>
        </p:scale>
        <p:origin x="21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9/3/2025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youtu.be/rQI63I5AWXI"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a:t>
            </a:fld>
            <a:endParaRPr lang="en-GB"/>
          </a:p>
        </p:txBody>
      </p:sp>
    </p:spTree>
    <p:extLst>
      <p:ext uri="{BB962C8B-B14F-4D97-AF65-F5344CB8AC3E}">
        <p14:creationId xmlns:p14="http://schemas.microsoft.com/office/powerpoint/2010/main" val="1107669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Arial" panose="020B0604020202020204" pitchFamily="34" charset="0"/>
              <a:buChar char="•"/>
            </a:pPr>
            <a:r>
              <a:rPr lang="en-GB" sz="1200" dirty="0"/>
              <a:t>Begin to understand and critique pedagogical approaches supported by relevant evidence</a:t>
            </a:r>
          </a:p>
          <a:p>
            <a:pPr marL="457200" indent="-457200">
              <a:buFont typeface="Arial" panose="020B0604020202020204" pitchFamily="34" charset="0"/>
              <a:buChar char="•"/>
            </a:pPr>
            <a:r>
              <a:rPr lang="en-GB" sz="1200" dirty="0"/>
              <a:t>Understand how pedagogy is changing in the context of 21</a:t>
            </a:r>
            <a:r>
              <a:rPr lang="en-GB" sz="1200" baseline="30000" dirty="0"/>
              <a:t>st</a:t>
            </a:r>
            <a:r>
              <a:rPr lang="en-GB" sz="1200" dirty="0"/>
              <a:t> century demands</a:t>
            </a:r>
          </a:p>
          <a:p>
            <a:pPr marL="457200" indent="-457200">
              <a:buFont typeface="Arial" panose="020B0604020202020204" pitchFamily="34" charset="0"/>
              <a:buChar char="•"/>
            </a:pPr>
            <a:r>
              <a:rPr lang="en-GB" sz="1200" dirty="0"/>
              <a:t>Begin to critically apply relevant Pedagogical Principles to the teaching of Mathematical concepts</a:t>
            </a:r>
          </a:p>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2</a:t>
            </a:fld>
            <a:endParaRPr lang="en-GB"/>
          </a:p>
        </p:txBody>
      </p:sp>
    </p:spTree>
    <p:extLst>
      <p:ext uri="{BB962C8B-B14F-4D97-AF65-F5344CB8AC3E}">
        <p14:creationId xmlns:p14="http://schemas.microsoft.com/office/powerpoint/2010/main" val="3100546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3</a:t>
            </a:fld>
            <a:endParaRPr lang="en-GB"/>
          </a:p>
        </p:txBody>
      </p:sp>
    </p:spTree>
    <p:extLst>
      <p:ext uri="{BB962C8B-B14F-4D97-AF65-F5344CB8AC3E}">
        <p14:creationId xmlns:p14="http://schemas.microsoft.com/office/powerpoint/2010/main" val="39622362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5</a:t>
            </a:fld>
            <a:endParaRPr lang="en-GB"/>
          </a:p>
        </p:txBody>
      </p:sp>
    </p:spTree>
    <p:extLst>
      <p:ext uri="{BB962C8B-B14F-4D97-AF65-F5344CB8AC3E}">
        <p14:creationId xmlns:p14="http://schemas.microsoft.com/office/powerpoint/2010/main" val="5079563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6</a:t>
            </a:fld>
            <a:endParaRPr lang="en-GB"/>
          </a:p>
        </p:txBody>
      </p:sp>
    </p:spTree>
    <p:extLst>
      <p:ext uri="{BB962C8B-B14F-4D97-AF65-F5344CB8AC3E}">
        <p14:creationId xmlns:p14="http://schemas.microsoft.com/office/powerpoint/2010/main" val="4151305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https://youtu.be/rQI63I5AWXI</a:t>
            </a:r>
            <a:endParaRPr lang="en-US"/>
          </a:p>
          <a:p>
            <a:r>
              <a:rPr lang="en-GB">
                <a:cs typeface="Calibri"/>
              </a:rPr>
              <a:t> Watch up to 2 mins 37 seconds</a:t>
            </a:r>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8</a:t>
            </a:fld>
            <a:endParaRPr lang="en-US" dirty="0"/>
          </a:p>
        </p:txBody>
      </p:sp>
    </p:spTree>
    <p:extLst>
      <p:ext uri="{BB962C8B-B14F-4D97-AF65-F5344CB8AC3E}">
        <p14:creationId xmlns:p14="http://schemas.microsoft.com/office/powerpoint/2010/main" val="1299323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Revisit some of the learning theories that students have come across in the personal tutor programme – philosophy of education</a:t>
            </a:r>
          </a:p>
          <a:p>
            <a:endParaRPr lang="en-GB" dirty="0"/>
          </a:p>
          <a:p>
            <a:r>
              <a:rPr lang="en-GB" dirty="0"/>
              <a:t>Introduce notion of ‘cognitive science’ – evidence-based approach </a:t>
            </a:r>
          </a:p>
          <a:p>
            <a:r>
              <a:rPr lang="en-GB" dirty="0"/>
              <a:t>Next few slides offer a very brief overview of strategies based on cognitive science.  Encourage critical debate and application to own subject area </a:t>
            </a:r>
          </a:p>
        </p:txBody>
      </p:sp>
      <p:sp>
        <p:nvSpPr>
          <p:cNvPr id="4" name="Slide Number Placeholder 3"/>
          <p:cNvSpPr>
            <a:spLocks noGrp="1"/>
          </p:cNvSpPr>
          <p:nvPr>
            <p:ph type="sldNum" sz="quarter" idx="5"/>
          </p:nvPr>
        </p:nvSpPr>
        <p:spPr/>
        <p:txBody>
          <a:bodyPr/>
          <a:lstStyle/>
          <a:p>
            <a:fld id="{21E980CD-8002-477D-90BF-A1ADCDAA909C}" type="slidenum">
              <a:rPr lang="en-GB" smtClean="0"/>
              <a:t>9</a:t>
            </a:fld>
            <a:endParaRPr lang="en-GB"/>
          </a:p>
        </p:txBody>
      </p:sp>
    </p:spTree>
    <p:extLst>
      <p:ext uri="{BB962C8B-B14F-4D97-AF65-F5344CB8AC3E}">
        <p14:creationId xmlns:p14="http://schemas.microsoft.com/office/powerpoint/2010/main" val="36473404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10</a:t>
            </a:fld>
            <a:endParaRPr lang="en-GB"/>
          </a:p>
        </p:txBody>
      </p:sp>
    </p:spTree>
    <p:extLst>
      <p:ext uri="{BB962C8B-B14F-4D97-AF65-F5344CB8AC3E}">
        <p14:creationId xmlns:p14="http://schemas.microsoft.com/office/powerpoint/2010/main" val="5400987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11</a:t>
            </a:fld>
            <a:endParaRPr lang="en-GB"/>
          </a:p>
        </p:txBody>
      </p:sp>
    </p:spTree>
    <p:extLst>
      <p:ext uri="{BB962C8B-B14F-4D97-AF65-F5344CB8AC3E}">
        <p14:creationId xmlns:p14="http://schemas.microsoft.com/office/powerpoint/2010/main" val="4023023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12</a:t>
            </a:fld>
            <a:endParaRPr lang="en-GB"/>
          </a:p>
        </p:txBody>
      </p:sp>
    </p:spTree>
    <p:extLst>
      <p:ext uri="{BB962C8B-B14F-4D97-AF65-F5344CB8AC3E}">
        <p14:creationId xmlns:p14="http://schemas.microsoft.com/office/powerpoint/2010/main" val="42293632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13</a:t>
            </a:fld>
            <a:endParaRPr lang="en-GB"/>
          </a:p>
        </p:txBody>
      </p:sp>
    </p:spTree>
    <p:extLst>
      <p:ext uri="{BB962C8B-B14F-4D97-AF65-F5344CB8AC3E}">
        <p14:creationId xmlns:p14="http://schemas.microsoft.com/office/powerpoint/2010/main" val="14805756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14</a:t>
            </a:fld>
            <a:endParaRPr lang="en-GB"/>
          </a:p>
        </p:txBody>
      </p:sp>
    </p:spTree>
    <p:extLst>
      <p:ext uri="{BB962C8B-B14F-4D97-AF65-F5344CB8AC3E}">
        <p14:creationId xmlns:p14="http://schemas.microsoft.com/office/powerpoint/2010/main" val="7904751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15</a:t>
            </a:fld>
            <a:endParaRPr lang="en-GB"/>
          </a:p>
        </p:txBody>
      </p:sp>
    </p:spTree>
    <p:extLst>
      <p:ext uri="{BB962C8B-B14F-4D97-AF65-F5344CB8AC3E}">
        <p14:creationId xmlns:p14="http://schemas.microsoft.com/office/powerpoint/2010/main" val="33513618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9/3/2025</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40145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75B4BE-627A-4EC1-99E1-6F1AA97AB802}" type="datetime1">
              <a:rPr lang="en-US" smtClean="0"/>
              <a:t>9/3/2025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26342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9/3/2025</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89621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5BED6AC-4FBA-40BD-BE75-20DB64DA4BAD}" type="datetime1">
              <a:rPr lang="en-US" smtClean="0"/>
              <a:t>9/3/2025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64390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933C87-D201-458A-93C0-8EDD9AC92D93}" type="datetime1">
              <a:rPr lang="en-US" smtClean="0"/>
              <a:t>9/3/2025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1068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CE6829-5A25-485A-91B1-5D6D58BB9F23}" type="datetime1">
              <a:rPr lang="en-US" smtClean="0"/>
              <a:t>9/3/2025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5257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9/3/2025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52477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9/3/2025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4231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9/3/2025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97307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9/3/2025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78897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9/3/2025</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067889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9/3/2025</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451050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9/3/2025</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08056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9/3/2025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83599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9/3/2025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58214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6F347-1B2F-4097-AEB5-4A26FB45D67A}" type="datetime1">
              <a:rPr lang="en-US" smtClean="0"/>
              <a:t>9/3/2025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25675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9/3/2025</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404613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7BE36-D1A6-4F1B-AEFD-6FEB636A80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4A6A065-2266-4E47-BBBA-80F712F671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8CA134-BCB7-4A02-A082-089D6D7B01BE}"/>
              </a:ext>
            </a:extLst>
          </p:cNvPr>
          <p:cNvSpPr>
            <a:spLocks noGrp="1"/>
          </p:cNvSpPr>
          <p:nvPr>
            <p:ph type="dt" sz="half" idx="10"/>
          </p:nvPr>
        </p:nvSpPr>
        <p:spPr/>
        <p:txBody>
          <a:bodyPr/>
          <a:lstStyle/>
          <a:p>
            <a:fld id="{5B09236F-209F-49BA-A263-5A444940819B}" type="datetimeFigureOut">
              <a:rPr lang="en-GB" smtClean="0"/>
              <a:t>03/09/2025</a:t>
            </a:fld>
            <a:endParaRPr lang="en-GB"/>
          </a:p>
        </p:txBody>
      </p:sp>
      <p:sp>
        <p:nvSpPr>
          <p:cNvPr id="5" name="Footer Placeholder 4">
            <a:extLst>
              <a:ext uri="{FF2B5EF4-FFF2-40B4-BE49-F238E27FC236}">
                <a16:creationId xmlns:a16="http://schemas.microsoft.com/office/drawing/2014/main" id="{BF11145C-A81F-4F27-801A-4741918ABD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25AE1D-9B1E-4333-9087-84B5D71BAF5B}"/>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2939363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00380-0899-4A36-8EE7-1016732E80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41BCB5-DC47-4F15-8D51-D9ECFAF342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E1D5C-0602-4AF7-8842-0FCDECF15B5A}"/>
              </a:ext>
            </a:extLst>
          </p:cNvPr>
          <p:cNvSpPr>
            <a:spLocks noGrp="1"/>
          </p:cNvSpPr>
          <p:nvPr>
            <p:ph type="dt" sz="half" idx="10"/>
          </p:nvPr>
        </p:nvSpPr>
        <p:spPr/>
        <p:txBody>
          <a:bodyPr/>
          <a:lstStyle/>
          <a:p>
            <a:fld id="{5B09236F-209F-49BA-A263-5A444940819B}" type="datetimeFigureOut">
              <a:rPr lang="en-GB" smtClean="0"/>
              <a:t>03/09/2025</a:t>
            </a:fld>
            <a:endParaRPr lang="en-GB"/>
          </a:p>
        </p:txBody>
      </p:sp>
      <p:sp>
        <p:nvSpPr>
          <p:cNvPr id="5" name="Footer Placeholder 4">
            <a:extLst>
              <a:ext uri="{FF2B5EF4-FFF2-40B4-BE49-F238E27FC236}">
                <a16:creationId xmlns:a16="http://schemas.microsoft.com/office/drawing/2014/main" id="{1421A784-8673-412C-9C8D-69EFE682D3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F3A906-C716-4322-BACC-7DF9B35A8FC5}"/>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8325427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77C34-06FC-468B-B711-FDA639A2A6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B1860C-5B23-436F-BA0A-E082B679EE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F1D617-9248-4271-A3BA-43F8CEA43A64}"/>
              </a:ext>
            </a:extLst>
          </p:cNvPr>
          <p:cNvSpPr>
            <a:spLocks noGrp="1"/>
          </p:cNvSpPr>
          <p:nvPr>
            <p:ph type="dt" sz="half" idx="10"/>
          </p:nvPr>
        </p:nvSpPr>
        <p:spPr/>
        <p:txBody>
          <a:bodyPr/>
          <a:lstStyle/>
          <a:p>
            <a:fld id="{5B09236F-209F-49BA-A263-5A444940819B}" type="datetimeFigureOut">
              <a:rPr lang="en-GB" smtClean="0"/>
              <a:t>03/09/2025</a:t>
            </a:fld>
            <a:endParaRPr lang="en-GB"/>
          </a:p>
        </p:txBody>
      </p:sp>
      <p:sp>
        <p:nvSpPr>
          <p:cNvPr id="5" name="Footer Placeholder 4">
            <a:extLst>
              <a:ext uri="{FF2B5EF4-FFF2-40B4-BE49-F238E27FC236}">
                <a16:creationId xmlns:a16="http://schemas.microsoft.com/office/drawing/2014/main" id="{9000482E-4551-43B7-B900-D4AC98F484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94F479-3B8C-40A1-AB71-F4EE8C22C4CE}"/>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6486838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CF5B3-43CE-451D-B768-1810805141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DD1B24-DFF5-426D-968E-495782DC65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AF839A-EB8C-43DA-ADEC-B6F4AD08C9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83DFF4D-181A-490B-BAF6-02A96059BA2B}"/>
              </a:ext>
            </a:extLst>
          </p:cNvPr>
          <p:cNvSpPr>
            <a:spLocks noGrp="1"/>
          </p:cNvSpPr>
          <p:nvPr>
            <p:ph type="dt" sz="half" idx="10"/>
          </p:nvPr>
        </p:nvSpPr>
        <p:spPr/>
        <p:txBody>
          <a:bodyPr/>
          <a:lstStyle/>
          <a:p>
            <a:fld id="{5B09236F-209F-49BA-A263-5A444940819B}" type="datetimeFigureOut">
              <a:rPr lang="en-GB" smtClean="0"/>
              <a:t>03/09/2025</a:t>
            </a:fld>
            <a:endParaRPr lang="en-GB"/>
          </a:p>
        </p:txBody>
      </p:sp>
      <p:sp>
        <p:nvSpPr>
          <p:cNvPr id="6" name="Footer Placeholder 5">
            <a:extLst>
              <a:ext uri="{FF2B5EF4-FFF2-40B4-BE49-F238E27FC236}">
                <a16:creationId xmlns:a16="http://schemas.microsoft.com/office/drawing/2014/main" id="{F24848CB-85F4-4673-BC21-B214D56DCF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75E068-86D2-4837-83C8-5602372CF65B}"/>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5722940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53411-88FA-4554-B6AB-DC4ECABAB3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35974F-D9E2-46CC-B64A-39F1C05990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E98B807-E198-4E28-9E11-6613C43CF3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DB07A3-282E-4E11-A390-424C858BDF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403263-7CC1-4907-AD1E-44478C2F3F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40AC36-AF34-42FB-8249-7524B0108B47}"/>
              </a:ext>
            </a:extLst>
          </p:cNvPr>
          <p:cNvSpPr>
            <a:spLocks noGrp="1"/>
          </p:cNvSpPr>
          <p:nvPr>
            <p:ph type="dt" sz="half" idx="10"/>
          </p:nvPr>
        </p:nvSpPr>
        <p:spPr/>
        <p:txBody>
          <a:bodyPr/>
          <a:lstStyle/>
          <a:p>
            <a:fld id="{5B09236F-209F-49BA-A263-5A444940819B}" type="datetimeFigureOut">
              <a:rPr lang="en-GB" smtClean="0"/>
              <a:t>03/09/2025</a:t>
            </a:fld>
            <a:endParaRPr lang="en-GB"/>
          </a:p>
        </p:txBody>
      </p:sp>
      <p:sp>
        <p:nvSpPr>
          <p:cNvPr id="8" name="Footer Placeholder 7">
            <a:extLst>
              <a:ext uri="{FF2B5EF4-FFF2-40B4-BE49-F238E27FC236}">
                <a16:creationId xmlns:a16="http://schemas.microsoft.com/office/drawing/2014/main" id="{46653F27-233A-4B87-9AF7-0838C24ECF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36E4E3-C208-42EB-89FE-C015BE483E32}"/>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6673977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B0C6A-70A3-4C4F-9F0C-F31BCFDCE02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1BDFEB-A0E0-4CF2-B983-667FEC3F5CAC}"/>
              </a:ext>
            </a:extLst>
          </p:cNvPr>
          <p:cNvSpPr>
            <a:spLocks noGrp="1"/>
          </p:cNvSpPr>
          <p:nvPr>
            <p:ph type="dt" sz="half" idx="10"/>
          </p:nvPr>
        </p:nvSpPr>
        <p:spPr/>
        <p:txBody>
          <a:bodyPr/>
          <a:lstStyle/>
          <a:p>
            <a:fld id="{5B09236F-209F-49BA-A263-5A444940819B}" type="datetimeFigureOut">
              <a:rPr lang="en-GB" smtClean="0"/>
              <a:t>03/09/2025</a:t>
            </a:fld>
            <a:endParaRPr lang="en-GB"/>
          </a:p>
        </p:txBody>
      </p:sp>
      <p:sp>
        <p:nvSpPr>
          <p:cNvPr id="4" name="Footer Placeholder 3">
            <a:extLst>
              <a:ext uri="{FF2B5EF4-FFF2-40B4-BE49-F238E27FC236}">
                <a16:creationId xmlns:a16="http://schemas.microsoft.com/office/drawing/2014/main" id="{A5F4EAFA-B1BA-49B8-A071-1015BCCCD5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FAC433-CF12-4ADF-A239-4F2D4E81F879}"/>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9493225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F524A0-9C28-4A49-8D7A-64976118779A}"/>
              </a:ext>
            </a:extLst>
          </p:cNvPr>
          <p:cNvSpPr>
            <a:spLocks noGrp="1"/>
          </p:cNvSpPr>
          <p:nvPr>
            <p:ph type="dt" sz="half" idx="10"/>
          </p:nvPr>
        </p:nvSpPr>
        <p:spPr/>
        <p:txBody>
          <a:bodyPr/>
          <a:lstStyle/>
          <a:p>
            <a:fld id="{5B09236F-209F-49BA-A263-5A444940819B}" type="datetimeFigureOut">
              <a:rPr lang="en-GB" smtClean="0"/>
              <a:t>03/09/2025</a:t>
            </a:fld>
            <a:endParaRPr lang="en-GB"/>
          </a:p>
        </p:txBody>
      </p:sp>
      <p:sp>
        <p:nvSpPr>
          <p:cNvPr id="3" name="Footer Placeholder 2">
            <a:extLst>
              <a:ext uri="{FF2B5EF4-FFF2-40B4-BE49-F238E27FC236}">
                <a16:creationId xmlns:a16="http://schemas.microsoft.com/office/drawing/2014/main" id="{FC38A32B-1B76-48EA-B7E0-9EC5A66454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9B3E18-D677-4000-9151-1E438C644517}"/>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803000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3B7EB-7C22-492D-AE43-D7BDA60926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6D29D7-3182-4EED-B8FD-463AAE3EA9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408B90-6ED4-4657-AC5B-1D9CD0F7A0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2F20B-0197-4773-8E71-848360FAB69A}"/>
              </a:ext>
            </a:extLst>
          </p:cNvPr>
          <p:cNvSpPr>
            <a:spLocks noGrp="1"/>
          </p:cNvSpPr>
          <p:nvPr>
            <p:ph type="dt" sz="half" idx="10"/>
          </p:nvPr>
        </p:nvSpPr>
        <p:spPr/>
        <p:txBody>
          <a:bodyPr/>
          <a:lstStyle/>
          <a:p>
            <a:fld id="{5B09236F-209F-49BA-A263-5A444940819B}" type="datetimeFigureOut">
              <a:rPr lang="en-GB" smtClean="0"/>
              <a:t>03/09/2025</a:t>
            </a:fld>
            <a:endParaRPr lang="en-GB"/>
          </a:p>
        </p:txBody>
      </p:sp>
      <p:sp>
        <p:nvSpPr>
          <p:cNvPr id="6" name="Footer Placeholder 5">
            <a:extLst>
              <a:ext uri="{FF2B5EF4-FFF2-40B4-BE49-F238E27FC236}">
                <a16:creationId xmlns:a16="http://schemas.microsoft.com/office/drawing/2014/main" id="{D5C56862-0494-4D03-A1AF-A32D767EC3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385DD2-66D3-4F95-BDD6-D19615E437B8}"/>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5624596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94686-7368-4E9D-AFB0-BB13F4F0F8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B7B76C-DB97-4CCD-8B02-F2E587C916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D6A323-21C4-40FC-A979-EBB19004B7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0AFBE6-7DDA-4B2B-92FD-B10555C0CFF4}"/>
              </a:ext>
            </a:extLst>
          </p:cNvPr>
          <p:cNvSpPr>
            <a:spLocks noGrp="1"/>
          </p:cNvSpPr>
          <p:nvPr>
            <p:ph type="dt" sz="half" idx="10"/>
          </p:nvPr>
        </p:nvSpPr>
        <p:spPr/>
        <p:txBody>
          <a:bodyPr/>
          <a:lstStyle/>
          <a:p>
            <a:fld id="{5B09236F-209F-49BA-A263-5A444940819B}" type="datetimeFigureOut">
              <a:rPr lang="en-GB" smtClean="0"/>
              <a:t>03/09/2025</a:t>
            </a:fld>
            <a:endParaRPr lang="en-GB"/>
          </a:p>
        </p:txBody>
      </p:sp>
      <p:sp>
        <p:nvSpPr>
          <p:cNvPr id="6" name="Footer Placeholder 5">
            <a:extLst>
              <a:ext uri="{FF2B5EF4-FFF2-40B4-BE49-F238E27FC236}">
                <a16:creationId xmlns:a16="http://schemas.microsoft.com/office/drawing/2014/main" id="{B385A5BE-1834-440D-9267-170F8C99C8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138C05-CC55-4F1C-AD8B-C7E2F5986290}"/>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41143403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87D7E-71CA-48E3-BE88-111F7AF60D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5CEF64-4F35-4E5D-858F-E691EF1511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929E1E-404B-4875-9092-DEBF674F3762}"/>
              </a:ext>
            </a:extLst>
          </p:cNvPr>
          <p:cNvSpPr>
            <a:spLocks noGrp="1"/>
          </p:cNvSpPr>
          <p:nvPr>
            <p:ph type="dt" sz="half" idx="10"/>
          </p:nvPr>
        </p:nvSpPr>
        <p:spPr/>
        <p:txBody>
          <a:bodyPr/>
          <a:lstStyle/>
          <a:p>
            <a:fld id="{5B09236F-209F-49BA-A263-5A444940819B}" type="datetimeFigureOut">
              <a:rPr lang="en-GB" smtClean="0"/>
              <a:t>03/09/2025</a:t>
            </a:fld>
            <a:endParaRPr lang="en-GB"/>
          </a:p>
        </p:txBody>
      </p:sp>
      <p:sp>
        <p:nvSpPr>
          <p:cNvPr id="5" name="Footer Placeholder 4">
            <a:extLst>
              <a:ext uri="{FF2B5EF4-FFF2-40B4-BE49-F238E27FC236}">
                <a16:creationId xmlns:a16="http://schemas.microsoft.com/office/drawing/2014/main" id="{C4C365A9-54E4-4C41-803F-F4047E0297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DE3B27-6DD1-40CB-9131-1F36C7CEBEC1}"/>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8885750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7975B0-47C9-4A05-968E-C9159F8DA6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9D6D93-7EA6-4321-A2F1-06A3476942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6A9C8E-A51C-4197-86B0-13F5EAFF9CDA}"/>
              </a:ext>
            </a:extLst>
          </p:cNvPr>
          <p:cNvSpPr>
            <a:spLocks noGrp="1"/>
          </p:cNvSpPr>
          <p:nvPr>
            <p:ph type="dt" sz="half" idx="10"/>
          </p:nvPr>
        </p:nvSpPr>
        <p:spPr/>
        <p:txBody>
          <a:bodyPr/>
          <a:lstStyle/>
          <a:p>
            <a:fld id="{5B09236F-209F-49BA-A263-5A444940819B}" type="datetimeFigureOut">
              <a:rPr lang="en-GB" smtClean="0"/>
              <a:t>03/09/2025</a:t>
            </a:fld>
            <a:endParaRPr lang="en-GB"/>
          </a:p>
        </p:txBody>
      </p:sp>
      <p:sp>
        <p:nvSpPr>
          <p:cNvPr id="5" name="Footer Placeholder 4">
            <a:extLst>
              <a:ext uri="{FF2B5EF4-FFF2-40B4-BE49-F238E27FC236}">
                <a16:creationId xmlns:a16="http://schemas.microsoft.com/office/drawing/2014/main" id="{FCC82893-1D2F-470A-82DD-D2D02A5423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66CA3-1BEC-4B4C-AC7C-4B37CECA5DDE}"/>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2723217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9/3/2025</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7429820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EE7DBA-491A-4CFD-ADC2-1D750DC5B4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904391-236A-43BF-936A-6E1134128A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ACA73C-EC36-495D-B441-71EF69D619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09236F-209F-49BA-A263-5A444940819B}" type="datetimeFigureOut">
              <a:rPr lang="en-GB" smtClean="0"/>
              <a:t>03/09/2025</a:t>
            </a:fld>
            <a:endParaRPr lang="en-GB"/>
          </a:p>
        </p:txBody>
      </p:sp>
      <p:sp>
        <p:nvSpPr>
          <p:cNvPr id="5" name="Footer Placeholder 4">
            <a:extLst>
              <a:ext uri="{FF2B5EF4-FFF2-40B4-BE49-F238E27FC236}">
                <a16:creationId xmlns:a16="http://schemas.microsoft.com/office/drawing/2014/main" id="{C0109052-E811-40A7-9A2C-EFCC7C1245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0DAA98D-68AF-4089-AC7A-E2FB009EC5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5F53FD-5AD4-4558-B260-3BFD9B4BFE1C}" type="slidenum">
              <a:rPr lang="en-GB" smtClean="0"/>
              <a:t>‹#›</a:t>
            </a:fld>
            <a:endParaRPr lang="en-GB"/>
          </a:p>
        </p:txBody>
      </p:sp>
    </p:spTree>
    <p:extLst>
      <p:ext uri="{BB962C8B-B14F-4D97-AF65-F5344CB8AC3E}">
        <p14:creationId xmlns:p14="http://schemas.microsoft.com/office/powerpoint/2010/main" val="26665350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4.xml"/><Relationship Id="rId5" Type="http://schemas.openxmlformats.org/officeDocument/2006/relationships/hyperlink" Target="https://dotstorming.com/w/631b24cfb8ceb505ac41274c" TargetMode="External"/><Relationship Id="rId4" Type="http://schemas.openxmlformats.org/officeDocument/2006/relationships/hyperlink" Target="https://www.tes.com/magazine/teaching-learning/general/what-is-pedagogy"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dotstorming.com/w/631b24cfb8ceb505ac41274c" TargetMode="External"/><Relationship Id="rId2" Type="http://schemas.openxmlformats.org/officeDocument/2006/relationships/image" Target="../media/image8.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youtube.com/watch?v=rQI63I5AWXI" TargetMode="External"/><Relationship Id="rId5" Type="http://schemas.openxmlformats.org/officeDocument/2006/relationships/image" Target="../media/image9.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4.xml"/><Relationship Id="rId5" Type="http://schemas.openxmlformats.org/officeDocument/2006/relationships/image" Target="../media/image13.jpe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4.xml"/><Relationship Id="rId5" Type="http://schemas.openxmlformats.org/officeDocument/2006/relationships/image" Target="../media/image13.jpe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4.xml"/><Relationship Id="rId5" Type="http://schemas.openxmlformats.org/officeDocument/2006/relationships/image" Target="../media/image13.jpe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4.xml"/><Relationship Id="rId5" Type="http://schemas.openxmlformats.org/officeDocument/2006/relationships/image" Target="../media/image13.jpe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4.xml"/><Relationship Id="rId5" Type="http://schemas.openxmlformats.org/officeDocument/2006/relationships/image" Target="../media/image13.jpe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4.xml"/><Relationship Id="rId5" Type="http://schemas.openxmlformats.org/officeDocument/2006/relationships/image" Target="../media/image13.jpe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hyperlink" Target="http://www.learningscientists.org/blog/2019/11/28-1" TargetMode="External"/><Relationship Id="rId2" Type="http://schemas.openxmlformats.org/officeDocument/2006/relationships/hyperlink" Target="https://www.learningscientists.org/blog/2019/11/28-1"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059B7A-EAF1-4976-BDED-641F150BFB13}"/>
              </a:ext>
            </a:extLst>
          </p:cNvPr>
          <p:cNvPicPr>
            <a:picLocks noChangeAspect="1"/>
          </p:cNvPicPr>
          <p:nvPr/>
        </p:nvPicPr>
        <p:blipFill rotWithShape="1">
          <a:blip r:embed="rId3"/>
          <a:srcRect t="14083" b="1647"/>
          <a:stretch/>
        </p:blipFill>
        <p:spPr>
          <a:xfrm>
            <a:off x="-11525" y="-4490"/>
            <a:ext cx="12203525" cy="68624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4F1AA30-1231-462E-8952-70C1117D905E}"/>
              </a:ext>
            </a:extLst>
          </p:cNvPr>
          <p:cNvSpPr txBox="1"/>
          <p:nvPr/>
        </p:nvSpPr>
        <p:spPr>
          <a:xfrm>
            <a:off x="523875" y="5317240"/>
            <a:ext cx="11210925" cy="744836"/>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GB" sz="2000" b="1" dirty="0" err="1"/>
              <a:t>Addysgeg</a:t>
            </a:r>
            <a:endParaRPr lang="en-GB" b="1" dirty="0"/>
          </a:p>
          <a:p>
            <a:pPr algn="ctr" defTabSz="914400">
              <a:lnSpc>
                <a:spcPct val="90000"/>
              </a:lnSpc>
              <a:spcBef>
                <a:spcPct val="0"/>
              </a:spcBef>
              <a:spcAft>
                <a:spcPts val="600"/>
              </a:spcAft>
            </a:pPr>
            <a:r>
              <a:rPr lang="en-US" sz="2000" b="1">
                <a:solidFill>
                  <a:schemeClr val="tx1">
                    <a:lumMod val="85000"/>
                    <a:lumOff val="15000"/>
                  </a:schemeClr>
                </a:solidFill>
                <a:ea typeface="Calibri Light"/>
                <a:cs typeface="Calibri Light"/>
              </a:rPr>
              <a:t>Pedagogy </a:t>
            </a:r>
            <a:endParaRPr lang="en-US" sz="2000" b="1" dirty="0">
              <a:solidFill>
                <a:schemeClr val="tx1">
                  <a:lumMod val="85000"/>
                  <a:lumOff val="15000"/>
                </a:schemeClr>
              </a:solidFill>
              <a:ea typeface="Calibri Light"/>
              <a:cs typeface="Calibri Light"/>
            </a:endParaRP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2763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FA910A8-C908-427A-86EC-B9DC8B94991B}"/>
              </a:ext>
            </a:extLst>
          </p:cNvPr>
          <p:cNvPicPr>
            <a:picLocks noChangeAspect="1"/>
          </p:cNvPicPr>
          <p:nvPr/>
        </p:nvPicPr>
        <p:blipFill rotWithShape="1">
          <a:blip r:embed="rId3"/>
          <a:srcRect b="10794"/>
          <a:stretch/>
        </p:blipFill>
        <p:spPr>
          <a:xfrm>
            <a:off x="6902452" y="155417"/>
            <a:ext cx="5000620" cy="4817740"/>
          </a:xfrm>
          <a:prstGeom prst="rect">
            <a:avLst/>
          </a:prstGeom>
        </p:spPr>
      </p:pic>
      <p:sp>
        <p:nvSpPr>
          <p:cNvPr id="3" name="TextBox 2">
            <a:extLst>
              <a:ext uri="{FF2B5EF4-FFF2-40B4-BE49-F238E27FC236}">
                <a16:creationId xmlns:a16="http://schemas.microsoft.com/office/drawing/2014/main" id="{D2154C45-9EEE-4117-B36A-784C12DCE356}"/>
              </a:ext>
            </a:extLst>
          </p:cNvPr>
          <p:cNvSpPr txBox="1"/>
          <p:nvPr/>
        </p:nvSpPr>
        <p:spPr>
          <a:xfrm>
            <a:off x="631372" y="424543"/>
            <a:ext cx="8331199" cy="769441"/>
          </a:xfrm>
          <a:prstGeom prst="rect">
            <a:avLst/>
          </a:prstGeom>
          <a:noFill/>
        </p:spPr>
        <p:txBody>
          <a:bodyPr wrap="square" rtlCol="0">
            <a:spAutoFit/>
          </a:bodyPr>
          <a:lstStyle/>
          <a:p>
            <a:r>
              <a:rPr lang="en-GB" sz="4400" b="1" dirty="0"/>
              <a:t>Amcanion </a:t>
            </a:r>
            <a:r>
              <a:rPr lang="en-GB" sz="4400" b="1" dirty="0" err="1"/>
              <a:t>Sesiwn</a:t>
            </a:r>
            <a:r>
              <a:rPr lang="en-GB" sz="4400" b="1" dirty="0"/>
              <a:t> /Session aims</a:t>
            </a:r>
          </a:p>
        </p:txBody>
      </p:sp>
      <p:sp>
        <p:nvSpPr>
          <p:cNvPr id="4" name="TextBox 3">
            <a:extLst>
              <a:ext uri="{FF2B5EF4-FFF2-40B4-BE49-F238E27FC236}">
                <a16:creationId xmlns:a16="http://schemas.microsoft.com/office/drawing/2014/main" id="{EE20789C-959E-4264-9CFF-A601572F843F}"/>
              </a:ext>
            </a:extLst>
          </p:cNvPr>
          <p:cNvSpPr txBox="1"/>
          <p:nvPr/>
        </p:nvSpPr>
        <p:spPr>
          <a:xfrm>
            <a:off x="-1531109" y="997565"/>
            <a:ext cx="9560878" cy="2431435"/>
          </a:xfrm>
          <a:prstGeom prst="rect">
            <a:avLst/>
          </a:prstGeom>
          <a:noFill/>
        </p:spPr>
        <p:txBody>
          <a:bodyPr wrap="square" rtlCol="0">
            <a:spAutoFit/>
          </a:bodyPr>
          <a:lstStyle/>
          <a:p>
            <a:endParaRPr lang="en-GB" sz="3200" dirty="0"/>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endParaRPr lang="en-GB" sz="2800" dirty="0">
              <a:latin typeface="Arial Rounded MT Bold" panose="020F0704030504030204" pitchFamily="34" charset="0"/>
            </a:endParaRPr>
          </a:p>
          <a:p>
            <a:pPr marL="457200" indent="-457200">
              <a:buFont typeface="Arial" panose="020B0604020202020204" pitchFamily="34" charset="0"/>
              <a:buChar char="•"/>
            </a:pPr>
            <a:endParaRPr lang="en-GB" sz="2800" dirty="0"/>
          </a:p>
        </p:txBody>
      </p:sp>
      <p:sp>
        <p:nvSpPr>
          <p:cNvPr id="5" name="TextBox 4">
            <a:extLst>
              <a:ext uri="{FF2B5EF4-FFF2-40B4-BE49-F238E27FC236}">
                <a16:creationId xmlns:a16="http://schemas.microsoft.com/office/drawing/2014/main" id="{2ACBDF3E-C331-78D5-36B9-9594819995AB}"/>
              </a:ext>
            </a:extLst>
          </p:cNvPr>
          <p:cNvSpPr txBox="1"/>
          <p:nvPr/>
        </p:nvSpPr>
        <p:spPr>
          <a:xfrm>
            <a:off x="971580" y="1939981"/>
            <a:ext cx="6384916" cy="2677656"/>
          </a:xfrm>
          <a:prstGeom prst="rect">
            <a:avLst/>
          </a:prstGeom>
          <a:noFill/>
        </p:spPr>
        <p:txBody>
          <a:bodyPr wrap="square" rtlCol="0">
            <a:spAutoFit/>
          </a:bodyPr>
          <a:lstStyle/>
          <a:p>
            <a:pPr marL="342900" indent="-342900">
              <a:buFont typeface="Arial" panose="020B0604020202020204" pitchFamily="34" charset="0"/>
              <a:buChar char="•"/>
            </a:pPr>
            <a:r>
              <a:rPr lang="en-US" sz="2400" dirty="0"/>
              <a:t>What does the term pedagogy mean to you?</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What do you feel is effective pedagogy?</a:t>
            </a:r>
          </a:p>
          <a:p>
            <a:pPr marL="342900" indent="-342900">
              <a:buFont typeface="Arial" panose="020B0604020202020204" pitchFamily="34" charset="0"/>
              <a:buChar char="•"/>
            </a:pPr>
            <a:endParaRPr lang="en-US" sz="2400" dirty="0">
              <a:solidFill>
                <a:schemeClr val="bg1"/>
              </a:solidFill>
            </a:endParaRPr>
          </a:p>
          <a:p>
            <a:pPr marL="342900" indent="-342900">
              <a:buFont typeface="Arial" panose="020B0604020202020204" pitchFamily="34" charset="0"/>
              <a:buChar char="•"/>
            </a:pPr>
            <a:r>
              <a:rPr lang="en-GB" sz="2400" dirty="0"/>
              <a:t>Beth </a:t>
            </a:r>
            <a:r>
              <a:rPr lang="en-GB" sz="2400" dirty="0" err="1"/>
              <a:t>mae’r</a:t>
            </a:r>
            <a:r>
              <a:rPr lang="en-GB" sz="2400" dirty="0"/>
              <a:t> term </a:t>
            </a:r>
            <a:r>
              <a:rPr lang="en-GB" sz="2400" dirty="0" err="1"/>
              <a:t>addysgeg</a:t>
            </a:r>
            <a:r>
              <a:rPr lang="en-GB" sz="2400" dirty="0"/>
              <a:t> </a:t>
            </a:r>
            <a:r>
              <a:rPr lang="en-GB" sz="2400" dirty="0" err="1"/>
              <a:t>yn</a:t>
            </a:r>
            <a:r>
              <a:rPr lang="en-GB" sz="2400" dirty="0"/>
              <a:t> </a:t>
            </a:r>
            <a:r>
              <a:rPr lang="en-GB" sz="2400" dirty="0" err="1"/>
              <a:t>ei</a:t>
            </a:r>
            <a:r>
              <a:rPr lang="en-GB" sz="2400" dirty="0"/>
              <a:t> </a:t>
            </a:r>
            <a:r>
              <a:rPr lang="en-GB" sz="2400" dirty="0" err="1"/>
              <a:t>olygu</a:t>
            </a:r>
            <a:r>
              <a:rPr lang="en-GB" sz="2400" dirty="0"/>
              <a:t> </a:t>
            </a:r>
            <a:r>
              <a:rPr lang="en-GB" sz="2400" dirty="0" err="1"/>
              <a:t>i</a:t>
            </a:r>
            <a:r>
              <a:rPr lang="en-GB" sz="2400" dirty="0"/>
              <a:t> chi?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Yn </a:t>
            </a:r>
            <a:r>
              <a:rPr lang="en-GB" sz="2400" dirty="0" err="1"/>
              <a:t>eich</a:t>
            </a:r>
            <a:r>
              <a:rPr lang="en-GB" sz="2400" dirty="0"/>
              <a:t> barn chi </a:t>
            </a:r>
            <a:r>
              <a:rPr lang="en-GB" sz="2400" dirty="0" err="1"/>
              <a:t>beth</a:t>
            </a:r>
            <a:r>
              <a:rPr lang="en-GB" sz="2400" dirty="0"/>
              <a:t> </a:t>
            </a:r>
            <a:r>
              <a:rPr lang="en-GB" sz="2400" dirty="0" err="1"/>
              <a:t>yw</a:t>
            </a:r>
            <a:r>
              <a:rPr lang="en-GB" sz="2400" dirty="0"/>
              <a:t> </a:t>
            </a:r>
            <a:r>
              <a:rPr lang="en-GB" sz="2400" dirty="0" err="1"/>
              <a:t>addysgeg</a:t>
            </a:r>
            <a:r>
              <a:rPr lang="en-GB" sz="2400" dirty="0"/>
              <a:t> </a:t>
            </a:r>
            <a:r>
              <a:rPr lang="en-GB" sz="2400" dirty="0" err="1"/>
              <a:t>effeithiol</a:t>
            </a:r>
            <a:r>
              <a:rPr lang="en-GB" sz="2400" dirty="0"/>
              <a:t>?</a:t>
            </a:r>
            <a:endParaRPr lang="en-GB" sz="2400" b="1" dirty="0">
              <a:solidFill>
                <a:schemeClr val="bg1"/>
              </a:solidFill>
            </a:endParaRPr>
          </a:p>
        </p:txBody>
      </p:sp>
    </p:spTree>
    <p:extLst>
      <p:ext uri="{BB962C8B-B14F-4D97-AF65-F5344CB8AC3E}">
        <p14:creationId xmlns:p14="http://schemas.microsoft.com/office/powerpoint/2010/main" val="165408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1387375-C8BE-B213-BF55-8FD6B82F35C1}"/>
              </a:ext>
            </a:extLst>
          </p:cNvPr>
          <p:cNvPicPr>
            <a:picLocks noChangeAspect="1"/>
          </p:cNvPicPr>
          <p:nvPr/>
        </p:nvPicPr>
        <p:blipFill rotWithShape="1">
          <a:blip r:embed="rId3"/>
          <a:srcRect t="1134" b="16765"/>
          <a:stretch/>
        </p:blipFill>
        <p:spPr>
          <a:xfrm>
            <a:off x="0" y="-44987"/>
            <a:ext cx="12191980" cy="6856718"/>
          </a:xfrm>
          <a:prstGeom prst="rect">
            <a:avLst/>
          </a:prstGeom>
        </p:spPr>
      </p:pic>
      <p:sp>
        <p:nvSpPr>
          <p:cNvPr id="3" name="TextBox 2">
            <a:extLst>
              <a:ext uri="{FF2B5EF4-FFF2-40B4-BE49-F238E27FC236}">
                <a16:creationId xmlns:a16="http://schemas.microsoft.com/office/drawing/2014/main" id="{2498440E-01BD-8196-693E-30223FCF8A6A}"/>
              </a:ext>
            </a:extLst>
          </p:cNvPr>
          <p:cNvSpPr txBox="1"/>
          <p:nvPr/>
        </p:nvSpPr>
        <p:spPr>
          <a:xfrm>
            <a:off x="5036235" y="1786597"/>
            <a:ext cx="6384916" cy="2677656"/>
          </a:xfrm>
          <a:prstGeom prst="rect">
            <a:avLst/>
          </a:prstGeom>
          <a:noFill/>
        </p:spPr>
        <p:txBody>
          <a:bodyPr wrap="square" rtlCol="0">
            <a:spAutoFit/>
          </a:bodyPr>
          <a:lstStyle/>
          <a:p>
            <a:r>
              <a:rPr lang="en-US" sz="2400" dirty="0">
                <a:solidFill>
                  <a:schemeClr val="bg1"/>
                </a:solidFill>
              </a:rPr>
              <a:t>What does the term pedagogy mean to you?</a:t>
            </a:r>
          </a:p>
          <a:p>
            <a:endParaRPr lang="en-US" sz="2400" dirty="0">
              <a:solidFill>
                <a:schemeClr val="bg1"/>
              </a:solidFill>
            </a:endParaRPr>
          </a:p>
          <a:p>
            <a:r>
              <a:rPr lang="en-US" sz="2400" dirty="0">
                <a:solidFill>
                  <a:schemeClr val="bg1"/>
                </a:solidFill>
              </a:rPr>
              <a:t> What do you feel is effective pedagogy?</a:t>
            </a:r>
          </a:p>
          <a:p>
            <a:endParaRPr lang="en-US" sz="2400" dirty="0">
              <a:solidFill>
                <a:schemeClr val="bg1"/>
              </a:solidFill>
            </a:endParaRPr>
          </a:p>
          <a:p>
            <a:r>
              <a:rPr lang="en-GB" sz="2400" dirty="0"/>
              <a:t>Beth </a:t>
            </a:r>
            <a:r>
              <a:rPr lang="en-GB" sz="2400" dirty="0" err="1"/>
              <a:t>mae’r</a:t>
            </a:r>
            <a:r>
              <a:rPr lang="en-GB" sz="2400" dirty="0"/>
              <a:t> term </a:t>
            </a:r>
            <a:r>
              <a:rPr lang="en-GB" sz="2400" dirty="0" err="1"/>
              <a:t>addysgeg</a:t>
            </a:r>
            <a:r>
              <a:rPr lang="en-GB" sz="2400" dirty="0"/>
              <a:t> </a:t>
            </a:r>
            <a:r>
              <a:rPr lang="en-GB" sz="2400" dirty="0" err="1"/>
              <a:t>yn</a:t>
            </a:r>
            <a:r>
              <a:rPr lang="en-GB" sz="2400" dirty="0"/>
              <a:t> </a:t>
            </a:r>
            <a:r>
              <a:rPr lang="en-GB" sz="2400" dirty="0" err="1"/>
              <a:t>ei</a:t>
            </a:r>
            <a:r>
              <a:rPr lang="en-GB" sz="2400" dirty="0"/>
              <a:t> </a:t>
            </a:r>
            <a:r>
              <a:rPr lang="en-GB" sz="2400" dirty="0" err="1"/>
              <a:t>olygu</a:t>
            </a:r>
            <a:r>
              <a:rPr lang="en-GB" sz="2400" dirty="0"/>
              <a:t> </a:t>
            </a:r>
            <a:r>
              <a:rPr lang="en-GB" sz="2400" dirty="0" err="1"/>
              <a:t>i</a:t>
            </a:r>
            <a:r>
              <a:rPr lang="en-GB" sz="2400" dirty="0"/>
              <a:t> chi? </a:t>
            </a:r>
          </a:p>
          <a:p>
            <a:endParaRPr lang="en-GB" sz="2400" dirty="0"/>
          </a:p>
          <a:p>
            <a:r>
              <a:rPr lang="en-GB" sz="2400" dirty="0"/>
              <a:t>Yn </a:t>
            </a:r>
            <a:r>
              <a:rPr lang="en-GB" sz="2400" dirty="0" err="1"/>
              <a:t>eich</a:t>
            </a:r>
            <a:r>
              <a:rPr lang="en-GB" sz="2400" dirty="0"/>
              <a:t> barn chi </a:t>
            </a:r>
            <a:r>
              <a:rPr lang="en-GB" sz="2400" dirty="0" err="1"/>
              <a:t>beth</a:t>
            </a:r>
            <a:r>
              <a:rPr lang="en-GB" sz="2400" dirty="0"/>
              <a:t> </a:t>
            </a:r>
            <a:r>
              <a:rPr lang="en-GB" sz="2400" dirty="0" err="1"/>
              <a:t>yw</a:t>
            </a:r>
            <a:r>
              <a:rPr lang="en-GB" sz="2400" dirty="0"/>
              <a:t> </a:t>
            </a:r>
            <a:r>
              <a:rPr lang="en-GB" sz="2400" dirty="0" err="1"/>
              <a:t>addysgeg</a:t>
            </a:r>
            <a:r>
              <a:rPr lang="en-GB" sz="2400" dirty="0"/>
              <a:t> </a:t>
            </a:r>
            <a:r>
              <a:rPr lang="en-GB" sz="2400" dirty="0" err="1"/>
              <a:t>effeithiol</a:t>
            </a:r>
            <a:r>
              <a:rPr lang="en-GB" sz="2400" dirty="0"/>
              <a:t>?</a:t>
            </a:r>
            <a:endParaRPr lang="en-GB" sz="2400" b="1" dirty="0">
              <a:solidFill>
                <a:schemeClr val="bg1"/>
              </a:solidFill>
            </a:endParaRPr>
          </a:p>
        </p:txBody>
      </p:sp>
    </p:spTree>
    <p:extLst>
      <p:ext uri="{BB962C8B-B14F-4D97-AF65-F5344CB8AC3E}">
        <p14:creationId xmlns:p14="http://schemas.microsoft.com/office/powerpoint/2010/main" val="1125111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041" name="Rectangle 1030">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042" name="Rectangle 1032">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1026" name="Picture 2" descr="See the source image">
            <a:extLst>
              <a:ext uri="{FF2B5EF4-FFF2-40B4-BE49-F238E27FC236}">
                <a16:creationId xmlns:a16="http://schemas.microsoft.com/office/drawing/2014/main" id="{1201A1FC-5673-847C-8A35-E11597FD04F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69" r="6716" b="2"/>
          <a:stretch/>
        </p:blipFill>
        <p:spPr bwMode="auto">
          <a:xfrm rot="21480000">
            <a:off x="1137837" y="1003258"/>
            <a:ext cx="9916327" cy="4764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9243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bstract blurred public library with bookshelves">
            <a:extLst>
              <a:ext uri="{FF2B5EF4-FFF2-40B4-BE49-F238E27FC236}">
                <a16:creationId xmlns:a16="http://schemas.microsoft.com/office/drawing/2014/main" id="{605237A1-008D-6F02-A760-8204C47F3489}"/>
              </a:ext>
            </a:extLst>
          </p:cNvPr>
          <p:cNvPicPr>
            <a:picLocks noChangeAspect="1"/>
          </p:cNvPicPr>
          <p:nvPr/>
        </p:nvPicPr>
        <p:blipFill rotWithShape="1">
          <a:blip r:embed="rId3"/>
          <a:srcRect r="5890" b="4"/>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1F45E4B5-BA1B-4FBD-A153-6E16D63D2C10}"/>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b="1">
                <a:latin typeface="+mj-lt"/>
                <a:ea typeface="+mj-ea"/>
                <a:cs typeface="+mj-cs"/>
              </a:rPr>
              <a:t>What is pedagogy? </a:t>
            </a:r>
          </a:p>
        </p:txBody>
      </p:sp>
      <p:sp>
        <p:nvSpPr>
          <p:cNvPr id="3" name="TextBox 2">
            <a:extLst>
              <a:ext uri="{FF2B5EF4-FFF2-40B4-BE49-F238E27FC236}">
                <a16:creationId xmlns:a16="http://schemas.microsoft.com/office/drawing/2014/main" id="{E52E4C44-240A-4117-BC5B-29530EA48881}"/>
              </a:ext>
            </a:extLst>
          </p:cNvPr>
          <p:cNvSpPr txBox="1"/>
          <p:nvPr/>
        </p:nvSpPr>
        <p:spPr>
          <a:xfrm>
            <a:off x="3890944" y="2280262"/>
            <a:ext cx="7462855" cy="3896701"/>
          </a:xfrm>
          <a:prstGeom prst="rect">
            <a:avLst/>
          </a:prstGeom>
        </p:spPr>
        <p:txBody>
          <a:bodyPr vert="horz" lIns="91440" tIns="45720" rIns="91440" bIns="45720" rtlCol="0" anchor="t">
            <a:normAutofit fontScale="92500" lnSpcReduction="20000"/>
          </a:bodyPr>
          <a:lstStyle/>
          <a:p>
            <a:pPr defTabSz="914400">
              <a:lnSpc>
                <a:spcPct val="90000"/>
              </a:lnSpc>
              <a:spcAft>
                <a:spcPts val="600"/>
              </a:spcAft>
            </a:pPr>
            <a:r>
              <a:rPr lang="en-US" sz="3200" dirty="0"/>
              <a:t>T</a:t>
            </a:r>
            <a:r>
              <a:rPr lang="en-US" sz="3200" b="0" i="0" dirty="0">
                <a:effectLst/>
              </a:rPr>
              <a:t>he study of teaching methods, including the aims of education and the ways in which such goals may be achieved. It relies heavily on scientific theories of learning, and to some extent on the philosophy of education, which considers the aims and value of education from a philosophical </a:t>
            </a:r>
            <a:r>
              <a:rPr lang="en-US" sz="3200" b="0" i="0">
                <a:effectLst/>
              </a:rPr>
              <a:t>perspective.</a:t>
            </a:r>
            <a:r>
              <a:rPr lang="en-US" sz="3200"/>
              <a:t> </a:t>
            </a:r>
            <a:endParaRPr lang="en-US" sz="3200" dirty="0">
              <a:cs typeface="Calibri"/>
            </a:endParaRPr>
          </a:p>
          <a:p>
            <a:pPr defTabSz="914400">
              <a:lnSpc>
                <a:spcPct val="90000"/>
              </a:lnSpc>
              <a:spcAft>
                <a:spcPts val="600"/>
              </a:spcAft>
            </a:pPr>
            <a:endParaRPr lang="en-US" sz="3200" dirty="0">
              <a:cs typeface="Calibri"/>
            </a:endParaRPr>
          </a:p>
          <a:p>
            <a:pPr indent="-228600" defTabSz="914400">
              <a:lnSpc>
                <a:spcPct val="90000"/>
              </a:lnSpc>
              <a:spcAft>
                <a:spcPts val="600"/>
              </a:spcAft>
              <a:buFont typeface="Arial" panose="020B0604020202020204" pitchFamily="34" charset="0"/>
              <a:buChar char="•"/>
            </a:pPr>
            <a:endParaRPr lang="en-US" sz="1400" dirty="0"/>
          </a:p>
          <a:p>
            <a:pPr indent="-228600" defTabSz="914400">
              <a:lnSpc>
                <a:spcPct val="90000"/>
              </a:lnSpc>
              <a:spcAft>
                <a:spcPts val="600"/>
              </a:spcAft>
              <a:buFont typeface="Arial" panose="020B0604020202020204" pitchFamily="34" charset="0"/>
              <a:buChar char="•"/>
            </a:pPr>
            <a:endParaRPr lang="en-US" sz="1400" dirty="0"/>
          </a:p>
          <a:p>
            <a:pPr indent="-228600" defTabSz="914400">
              <a:lnSpc>
                <a:spcPct val="90000"/>
              </a:lnSpc>
              <a:spcAft>
                <a:spcPts val="600"/>
              </a:spcAft>
              <a:buFont typeface="Arial" panose="020B0604020202020204" pitchFamily="34" charset="0"/>
              <a:buChar char="•"/>
            </a:pPr>
            <a:endParaRPr lang="en-US" sz="1400" dirty="0"/>
          </a:p>
          <a:p>
            <a:pPr defTabSz="914400">
              <a:lnSpc>
                <a:spcPct val="90000"/>
              </a:lnSpc>
              <a:spcAft>
                <a:spcPts val="600"/>
              </a:spcAft>
            </a:pPr>
            <a:r>
              <a:rPr lang="en-US" sz="1400" dirty="0"/>
              <a:t>Peel, E. A.. "pedagogy". </a:t>
            </a:r>
            <a:r>
              <a:rPr lang="en-US" sz="1400" i="1" dirty="0"/>
              <a:t>Encyclopedia Britannica</a:t>
            </a:r>
            <a:r>
              <a:rPr lang="en-US" sz="1400" dirty="0"/>
              <a:t>, 2 May. 2023, https://www.britannica.com/science/pedagogy. Accessed 6 September 2023.</a:t>
            </a:r>
            <a:endParaRPr lang="en-US" sz="1400">
              <a:cs typeface="Calibri"/>
            </a:endParaRPr>
          </a:p>
        </p:txBody>
      </p:sp>
    </p:spTree>
    <p:extLst>
      <p:ext uri="{BB962C8B-B14F-4D97-AF65-F5344CB8AC3E}">
        <p14:creationId xmlns:p14="http://schemas.microsoft.com/office/powerpoint/2010/main" val="128381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F45E4B5-BA1B-4FBD-A153-6E16D63D2C10}"/>
              </a:ext>
            </a:extLst>
          </p:cNvPr>
          <p:cNvSpPr txBox="1"/>
          <p:nvPr/>
        </p:nvSpPr>
        <p:spPr>
          <a:xfrm>
            <a:off x="640080" y="325369"/>
            <a:ext cx="4368602" cy="1956841"/>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5400" b="1" dirty="0">
                <a:latin typeface="+mj-lt"/>
                <a:ea typeface="+mj-ea"/>
                <a:cs typeface="+mj-cs"/>
              </a:rPr>
              <a:t>pedagogy </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52E4C44-240A-4117-BC5B-29530EA48881}"/>
              </a:ext>
            </a:extLst>
          </p:cNvPr>
          <p:cNvSpPr txBox="1"/>
          <p:nvPr/>
        </p:nvSpPr>
        <p:spPr>
          <a:xfrm>
            <a:off x="640080" y="2872899"/>
            <a:ext cx="5721407" cy="3320668"/>
          </a:xfrm>
          <a:prstGeom prst="rect">
            <a:avLst/>
          </a:prstGeom>
        </p:spPr>
        <p:txBody>
          <a:bodyPr vert="horz" lIns="91440" tIns="45720" rIns="91440" bIns="45720" rtlCol="0" anchor="t">
            <a:normAutofit/>
          </a:bodyPr>
          <a:lstStyle/>
          <a:p>
            <a:pPr defTabSz="914400">
              <a:lnSpc>
                <a:spcPct val="90000"/>
              </a:lnSpc>
              <a:spcAft>
                <a:spcPts val="600"/>
              </a:spcAft>
            </a:pPr>
            <a:r>
              <a:rPr lang="en-US" sz="2800" dirty="0"/>
              <a:t>The</a:t>
            </a:r>
            <a:r>
              <a:rPr lang="en-US" sz="2800" b="0" i="0" dirty="0">
                <a:effectLst/>
              </a:rPr>
              <a:t> pedagogy adopted by teachers shapes their </a:t>
            </a:r>
            <a:r>
              <a:rPr lang="en-US" sz="2800" b="1" i="0" dirty="0">
                <a:effectLst/>
              </a:rPr>
              <a:t>actions</a:t>
            </a:r>
            <a:r>
              <a:rPr lang="en-US" sz="2800" b="0" i="0" dirty="0">
                <a:effectLst/>
              </a:rPr>
              <a:t>, </a:t>
            </a:r>
            <a:r>
              <a:rPr lang="en-US" sz="2800" b="1" i="0" dirty="0">
                <a:effectLst/>
              </a:rPr>
              <a:t>judgments</a:t>
            </a:r>
            <a:r>
              <a:rPr lang="en-US" sz="2800" b="0" i="0" dirty="0">
                <a:effectLst/>
              </a:rPr>
              <a:t>, and other teaching strategies by taking into consideration </a:t>
            </a:r>
            <a:r>
              <a:rPr lang="en-US" sz="2800" b="1" i="0" dirty="0">
                <a:effectLst/>
              </a:rPr>
              <a:t>theories of learning</a:t>
            </a:r>
            <a:r>
              <a:rPr lang="en-US" sz="2800" b="0" i="0" dirty="0">
                <a:effectLst/>
              </a:rPr>
              <a:t>, </a:t>
            </a:r>
            <a:r>
              <a:rPr lang="en-US" sz="2800" b="1" i="0" dirty="0">
                <a:effectLst/>
              </a:rPr>
              <a:t>understandings of </a:t>
            </a:r>
            <a:r>
              <a:rPr lang="en-US" sz="2800" b="1" dirty="0"/>
              <a:t>pupil</a:t>
            </a:r>
            <a:r>
              <a:rPr lang="en-US" sz="2800" b="1" i="0" dirty="0">
                <a:effectLst/>
              </a:rPr>
              <a:t>s</a:t>
            </a:r>
            <a:r>
              <a:rPr lang="en-US" sz="2800" b="0" i="0" dirty="0">
                <a:effectLst/>
              </a:rPr>
              <a:t> and their </a:t>
            </a:r>
            <a:r>
              <a:rPr lang="en-US" sz="2800" b="1" i="0" dirty="0">
                <a:effectLst/>
              </a:rPr>
              <a:t>needs</a:t>
            </a:r>
            <a:r>
              <a:rPr lang="en-US" sz="2800" b="0" i="0" dirty="0">
                <a:effectLst/>
              </a:rPr>
              <a:t>, and the backgrounds and interests of individual students.</a:t>
            </a:r>
            <a:endParaRPr lang="en-US" sz="2800"/>
          </a:p>
        </p:txBody>
      </p:sp>
      <p:pic>
        <p:nvPicPr>
          <p:cNvPr id="6" name="Picture 5" descr="Abstract blurred public library with bookshelves">
            <a:extLst>
              <a:ext uri="{FF2B5EF4-FFF2-40B4-BE49-F238E27FC236}">
                <a16:creationId xmlns:a16="http://schemas.microsoft.com/office/drawing/2014/main" id="{605237A1-008D-6F02-A760-8204C47F3489}"/>
              </a:ext>
            </a:extLst>
          </p:cNvPr>
          <p:cNvPicPr>
            <a:picLocks noChangeAspect="1"/>
          </p:cNvPicPr>
          <p:nvPr/>
        </p:nvPicPr>
        <p:blipFill rotWithShape="1">
          <a:blip r:embed="rId3"/>
          <a:srcRect l="5408" r="27639" b="-1"/>
          <a:stretch/>
        </p:blipFill>
        <p:spPr>
          <a:xfrm>
            <a:off x="6658671" y="10"/>
            <a:ext cx="5531806"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extBox 1">
            <a:extLst>
              <a:ext uri="{FF2B5EF4-FFF2-40B4-BE49-F238E27FC236}">
                <a16:creationId xmlns:a16="http://schemas.microsoft.com/office/drawing/2014/main" id="{DA3B3CB9-515C-BC84-4068-F7ABDBB6B8AE}"/>
              </a:ext>
            </a:extLst>
          </p:cNvPr>
          <p:cNvSpPr txBox="1"/>
          <p:nvPr/>
        </p:nvSpPr>
        <p:spPr>
          <a:xfrm>
            <a:off x="9024121" y="4500153"/>
            <a:ext cx="3677460" cy="369332"/>
          </a:xfrm>
          <a:prstGeom prst="rect">
            <a:avLst/>
          </a:prstGeom>
          <a:noFill/>
        </p:spPr>
        <p:txBody>
          <a:bodyPr wrap="square" rtlCol="0">
            <a:spAutoFit/>
          </a:bodyPr>
          <a:lstStyle/>
          <a:p>
            <a:r>
              <a:rPr lang="en-GB" dirty="0">
                <a:hlinkClick r:id="rId4"/>
              </a:rPr>
              <a:t>What is pedagogy? | </a:t>
            </a:r>
            <a:r>
              <a:rPr lang="en-GB" dirty="0" err="1">
                <a:hlinkClick r:id="rId4"/>
              </a:rPr>
              <a:t>Tes</a:t>
            </a:r>
            <a:endParaRPr lang="en-GB" dirty="0"/>
          </a:p>
        </p:txBody>
      </p:sp>
      <p:sp>
        <p:nvSpPr>
          <p:cNvPr id="5" name="TextBox 4">
            <a:extLst>
              <a:ext uri="{FF2B5EF4-FFF2-40B4-BE49-F238E27FC236}">
                <a16:creationId xmlns:a16="http://schemas.microsoft.com/office/drawing/2014/main" id="{72117111-4732-736A-D07F-C56A8244A482}"/>
              </a:ext>
            </a:extLst>
          </p:cNvPr>
          <p:cNvSpPr txBox="1"/>
          <p:nvPr/>
        </p:nvSpPr>
        <p:spPr>
          <a:xfrm>
            <a:off x="9602443" y="5149859"/>
            <a:ext cx="2910993" cy="369332"/>
          </a:xfrm>
          <a:prstGeom prst="rect">
            <a:avLst/>
          </a:prstGeom>
          <a:noFill/>
        </p:spPr>
        <p:txBody>
          <a:bodyPr wrap="square" rtlCol="0">
            <a:spAutoFit/>
          </a:bodyPr>
          <a:lstStyle/>
          <a:p>
            <a:r>
              <a:rPr lang="en-GB" dirty="0" err="1">
                <a:hlinkClick r:id="rId5"/>
              </a:rPr>
              <a:t>dotstorming</a:t>
            </a:r>
            <a:endParaRPr lang="en-GB" dirty="0"/>
          </a:p>
        </p:txBody>
      </p:sp>
    </p:spTree>
    <p:extLst>
      <p:ext uri="{BB962C8B-B14F-4D97-AF65-F5344CB8AC3E}">
        <p14:creationId xmlns:p14="http://schemas.microsoft.com/office/powerpoint/2010/main" val="1830592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C5EFEA7-61A8-82E4-3A94-3DC0DE99B88A}"/>
              </a:ext>
            </a:extLst>
          </p:cNvPr>
          <p:cNvPicPr>
            <a:picLocks noChangeAspect="1"/>
          </p:cNvPicPr>
          <p:nvPr/>
        </p:nvPicPr>
        <p:blipFill rotWithShape="1">
          <a:blip r:embed="rId2"/>
          <a:srcRect t="13131" r="-3670" b="5051"/>
          <a:stretch/>
        </p:blipFill>
        <p:spPr>
          <a:xfrm>
            <a:off x="900741" y="620831"/>
            <a:ext cx="10664536" cy="5611092"/>
          </a:xfrm>
          <a:prstGeom prst="rect">
            <a:avLst/>
          </a:prstGeom>
        </p:spPr>
      </p:pic>
      <p:sp>
        <p:nvSpPr>
          <p:cNvPr id="9" name="TextBox 8">
            <a:extLst>
              <a:ext uri="{FF2B5EF4-FFF2-40B4-BE49-F238E27FC236}">
                <a16:creationId xmlns:a16="http://schemas.microsoft.com/office/drawing/2014/main" id="{E2D11C05-8496-CE2F-D392-87C05FB8D864}"/>
              </a:ext>
            </a:extLst>
          </p:cNvPr>
          <p:cNvSpPr txBox="1"/>
          <p:nvPr/>
        </p:nvSpPr>
        <p:spPr>
          <a:xfrm>
            <a:off x="3183134" y="297666"/>
            <a:ext cx="6635149" cy="646331"/>
          </a:xfrm>
          <a:prstGeom prst="rect">
            <a:avLst/>
          </a:prstGeom>
          <a:noFill/>
        </p:spPr>
        <p:txBody>
          <a:bodyPr wrap="square" lIns="91440" tIns="45720" rIns="91440" bIns="45720" anchor="t">
            <a:spAutoFit/>
          </a:bodyPr>
          <a:lstStyle/>
          <a:p>
            <a:r>
              <a:rPr lang="en-GB" b="1" i="0" dirty="0">
                <a:solidFill>
                  <a:srgbClr val="022B3A"/>
                </a:solidFill>
                <a:effectLst/>
                <a:latin typeface="Quicksand"/>
                <a:hlinkClick r:id="rId3"/>
              </a:rPr>
              <a:t>https://dotstorming.com/w/</a:t>
            </a:r>
            <a:r>
              <a:rPr lang="en-GB" b="1" dirty="0">
                <a:solidFill>
                  <a:srgbClr val="022B3A"/>
                </a:solidFill>
                <a:latin typeface="Quicksand"/>
                <a:hlinkClick r:id="rId3"/>
              </a:rPr>
              <a:t>631b24cfb8ceb505ac41274c</a:t>
            </a:r>
            <a:endParaRPr lang="en-GB" dirty="0">
              <a:solidFill>
                <a:srgbClr val="000000"/>
              </a:solidFill>
              <a:latin typeface="Calibri" panose="020F0502020204030204"/>
              <a:cs typeface="Calibri" panose="020F0502020204030204"/>
            </a:endParaRPr>
          </a:p>
          <a:p>
            <a:endParaRPr lang="en-GB" b="1" dirty="0">
              <a:solidFill>
                <a:srgbClr val="022B3A"/>
              </a:solidFill>
              <a:latin typeface="Quicksand"/>
            </a:endParaRPr>
          </a:p>
        </p:txBody>
      </p:sp>
    </p:spTree>
    <p:extLst>
      <p:ext uri="{BB962C8B-B14F-4D97-AF65-F5344CB8AC3E}">
        <p14:creationId xmlns:p14="http://schemas.microsoft.com/office/powerpoint/2010/main" val="598350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93E2C8F5-B35B-4728-AFAB-5111275C6C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5" name="Picture 24">
            <a:extLst>
              <a:ext uri="{FF2B5EF4-FFF2-40B4-BE49-F238E27FC236}">
                <a16:creationId xmlns:a16="http://schemas.microsoft.com/office/drawing/2014/main" id="{69EB4E46-374D-4E57-9304-5B8EDFB8E5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5" name="Title 4">
            <a:extLst>
              <a:ext uri="{FF2B5EF4-FFF2-40B4-BE49-F238E27FC236}">
                <a16:creationId xmlns:a16="http://schemas.microsoft.com/office/drawing/2014/main" id="{B838E49A-4C8E-4EF8-9145-6FC08D07B337}"/>
              </a:ext>
            </a:extLst>
          </p:cNvPr>
          <p:cNvSpPr>
            <a:spLocks noGrp="1"/>
          </p:cNvSpPr>
          <p:nvPr>
            <p:ph type="title"/>
          </p:nvPr>
        </p:nvSpPr>
        <p:spPr>
          <a:xfrm>
            <a:off x="8266820" y="673240"/>
            <a:ext cx="3300981" cy="3446373"/>
          </a:xfrm>
          <a:noFill/>
          <a:ln w="19050">
            <a:noFill/>
            <a:prstDash val="dash"/>
          </a:ln>
        </p:spPr>
        <p:txBody>
          <a:bodyPr vert="horz" lIns="91440" tIns="45720" rIns="91440" bIns="45720" rtlCol="0" anchor="b">
            <a:normAutofit/>
          </a:bodyPr>
          <a:lstStyle/>
          <a:p>
            <a:pPr algn="l"/>
            <a:r>
              <a:rPr lang="en-US" sz="3000"/>
              <a:t>Pedagogical principles</a:t>
            </a:r>
            <a:br>
              <a:rPr lang="en-US" sz="3000" dirty="0"/>
            </a:br>
            <a:br>
              <a:rPr lang="en-US" sz="3000" dirty="0"/>
            </a:br>
            <a:r>
              <a:rPr lang="en-US" sz="3000">
                <a:ea typeface="+mj-lt"/>
                <a:cs typeface="+mj-lt"/>
              </a:rPr>
              <a:t>egwyddorion addysgeg</a:t>
            </a:r>
            <a:br>
              <a:rPr lang="en-US" sz="3000" dirty="0">
                <a:ea typeface="+mj-lt"/>
                <a:cs typeface="+mj-lt"/>
              </a:rPr>
            </a:br>
            <a:endParaRPr lang="en-US" sz="3000"/>
          </a:p>
        </p:txBody>
      </p:sp>
      <p:sp>
        <p:nvSpPr>
          <p:cNvPr id="27" name="Rectangle 26">
            <a:extLst>
              <a:ext uri="{FF2B5EF4-FFF2-40B4-BE49-F238E27FC236}">
                <a16:creationId xmlns:a16="http://schemas.microsoft.com/office/drawing/2014/main" id="{B695FF10-1FB8-436D-BD0A-5F0D9082A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C15E1F5-1C97-418B-B8B1-A3457E5C3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94678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ounded Rectangle 11">
            <a:extLst>
              <a:ext uri="{FF2B5EF4-FFF2-40B4-BE49-F238E27FC236}">
                <a16:creationId xmlns:a16="http://schemas.microsoft.com/office/drawing/2014/main" id="{3E7929B2-D163-40F0-A012-01126A98D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6638814" cy="5571072"/>
          </a:xfrm>
          <a:prstGeom prst="roundRect">
            <a:avLst>
              <a:gd name="adj" fmla="val 2403"/>
            </a:avLst>
          </a:prstGeom>
          <a:solidFill>
            <a:srgbClr val="FFFFFF"/>
          </a:solidFill>
          <a:ln>
            <a:noFill/>
          </a:ln>
          <a:effectLst>
            <a:innerShdw blurRad="114300">
              <a:srgbClr val="404040"/>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Graphical user interface, website&#10;&#10;Description automatically generated">
            <a:extLst>
              <a:ext uri="{FF2B5EF4-FFF2-40B4-BE49-F238E27FC236}">
                <a16:creationId xmlns:a16="http://schemas.microsoft.com/office/drawing/2014/main" id="{C22E41CF-2136-41E1-AA5F-E61C8EFB138F}"/>
              </a:ext>
            </a:extLst>
          </p:cNvPr>
          <p:cNvPicPr>
            <a:picLocks noChangeAspect="1"/>
          </p:cNvPicPr>
          <p:nvPr/>
        </p:nvPicPr>
        <p:blipFill rotWithShape="1">
          <a:blip r:embed="rId5"/>
          <a:srcRect t="18014" r="33081" b="19574"/>
          <a:stretch/>
        </p:blipFill>
        <p:spPr>
          <a:xfrm>
            <a:off x="1293000" y="1766967"/>
            <a:ext cx="5339490" cy="3324067"/>
          </a:xfrm>
          <a:prstGeom prst="rect">
            <a:avLst/>
          </a:prstGeom>
        </p:spPr>
      </p:pic>
      <p:sp>
        <p:nvSpPr>
          <p:cNvPr id="6" name="TextBox 5">
            <a:extLst>
              <a:ext uri="{FF2B5EF4-FFF2-40B4-BE49-F238E27FC236}">
                <a16:creationId xmlns:a16="http://schemas.microsoft.com/office/drawing/2014/main" id="{F25F3CAC-EE60-499C-B32F-9FDAA43B8826}"/>
              </a:ext>
            </a:extLst>
          </p:cNvPr>
          <p:cNvSpPr txBox="1"/>
          <p:nvPr/>
        </p:nvSpPr>
        <p:spPr>
          <a:xfrm>
            <a:off x="8876057" y="5158822"/>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ea typeface="+mn-lt"/>
                <a:cs typeface="+mn-lt"/>
                <a:hlinkClick r:id="rId6"/>
              </a:rPr>
              <a:t>https://www.youtube.com/watch?v=rQI63I5AWXI</a:t>
            </a:r>
            <a:endParaRPr lang="en-US" dirty="0">
              <a:ea typeface="+mn-lt"/>
              <a:cs typeface="+mn-lt"/>
            </a:endParaRPr>
          </a:p>
          <a:p>
            <a:endParaRPr lang="en-GB" dirty="0"/>
          </a:p>
        </p:txBody>
      </p:sp>
    </p:spTree>
    <p:extLst>
      <p:ext uri="{BB962C8B-B14F-4D97-AF65-F5344CB8AC3E}">
        <p14:creationId xmlns:p14="http://schemas.microsoft.com/office/powerpoint/2010/main" val="3772723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31A92ED0-8F15-3F27-3945-4E14A7B7CD57}"/>
              </a:ext>
            </a:extLst>
          </p:cNvPr>
          <p:cNvPicPr>
            <a:picLocks noChangeAspect="1"/>
          </p:cNvPicPr>
          <p:nvPr/>
        </p:nvPicPr>
        <p:blipFill rotWithShape="1">
          <a:blip r:embed="rId3">
            <a:alphaModFix amt="50000"/>
          </a:blip>
          <a:srcRect l="26600" r="29855" b="-1"/>
          <a:stretch/>
        </p:blipFill>
        <p:spPr>
          <a:xfrm>
            <a:off x="20" y="10"/>
            <a:ext cx="12191980" cy="6857990"/>
          </a:xfrm>
          <a:prstGeom prst="rect">
            <a:avLst/>
          </a:prstGeom>
        </p:spPr>
      </p:pic>
      <p:sp>
        <p:nvSpPr>
          <p:cNvPr id="3" name="TextBox 2">
            <a:extLst>
              <a:ext uri="{FF2B5EF4-FFF2-40B4-BE49-F238E27FC236}">
                <a16:creationId xmlns:a16="http://schemas.microsoft.com/office/drawing/2014/main" id="{276BF130-F159-C09C-F361-C1A8532C55D1}"/>
              </a:ext>
            </a:extLst>
          </p:cNvPr>
          <p:cNvSpPr txBox="1"/>
          <p:nvPr/>
        </p:nvSpPr>
        <p:spPr>
          <a:xfrm>
            <a:off x="1524000" y="1122363"/>
            <a:ext cx="9144000" cy="3063240"/>
          </a:xfrm>
          <a:prstGeom prst="rect">
            <a:avLst/>
          </a:prstGeom>
        </p:spPr>
        <p:txBody>
          <a:bodyPr vert="horz" lIns="91440" tIns="45720" rIns="91440" bIns="45720" rtlCol="0" anchor="b">
            <a:normAutofit fontScale="70000" lnSpcReduction="20000"/>
          </a:bodyPr>
          <a:lstStyle/>
          <a:p>
            <a:pPr algn="ctr" defTabSz="914400">
              <a:lnSpc>
                <a:spcPct val="90000"/>
              </a:lnSpc>
              <a:spcBef>
                <a:spcPct val="0"/>
              </a:spcBef>
              <a:spcAft>
                <a:spcPts val="600"/>
              </a:spcAft>
            </a:pPr>
            <a:r>
              <a:rPr lang="en-US" sz="6600" b="1" dirty="0">
                <a:solidFill>
                  <a:schemeClr val="bg1"/>
                </a:solidFill>
                <a:latin typeface="+mj-lt"/>
                <a:ea typeface="+mj-ea"/>
                <a:cs typeface="+mj-cs"/>
              </a:rPr>
              <a:t>How do we learn?</a:t>
            </a:r>
            <a:r>
              <a:rPr lang="en-US" sz="6600" dirty="0">
                <a:solidFill>
                  <a:schemeClr val="bg1"/>
                </a:solidFill>
                <a:latin typeface="+mj-lt"/>
                <a:ea typeface="+mj-ea"/>
                <a:cs typeface="+mj-cs"/>
              </a:rPr>
              <a:t> </a:t>
            </a:r>
          </a:p>
          <a:p>
            <a:pPr algn="ctr" defTabSz="914400">
              <a:lnSpc>
                <a:spcPct val="90000"/>
              </a:lnSpc>
              <a:spcBef>
                <a:spcPct val="0"/>
              </a:spcBef>
              <a:spcAft>
                <a:spcPts val="600"/>
              </a:spcAft>
            </a:pPr>
            <a:endParaRPr lang="en-US" sz="6600" dirty="0">
              <a:solidFill>
                <a:schemeClr val="bg1"/>
              </a:solidFill>
              <a:latin typeface="+mj-lt"/>
              <a:ea typeface="+mj-ea"/>
              <a:cs typeface="+mj-cs"/>
            </a:endParaRPr>
          </a:p>
          <a:p>
            <a:pPr algn="ctr" defTabSz="914400">
              <a:lnSpc>
                <a:spcPct val="90000"/>
              </a:lnSpc>
              <a:spcBef>
                <a:spcPct val="0"/>
              </a:spcBef>
              <a:spcAft>
                <a:spcPts val="600"/>
              </a:spcAft>
            </a:pPr>
            <a:r>
              <a:rPr lang="en-US" sz="6600" dirty="0">
                <a:solidFill>
                  <a:schemeClr val="bg1"/>
                </a:solidFill>
                <a:latin typeface="+mj-lt"/>
                <a:ea typeface="+mj-ea"/>
                <a:cs typeface="+mj-cs"/>
              </a:rPr>
              <a:t> </a:t>
            </a:r>
            <a:r>
              <a:rPr lang="en-US" sz="5800" dirty="0">
                <a:solidFill>
                  <a:schemeClr val="bg1"/>
                </a:solidFill>
                <a:ea typeface="+mj-ea"/>
                <a:cs typeface="+mj-cs"/>
              </a:rPr>
              <a:t>Philosophies of Education</a:t>
            </a:r>
          </a:p>
          <a:p>
            <a:pPr algn="ctr" defTabSz="914400">
              <a:lnSpc>
                <a:spcPct val="90000"/>
              </a:lnSpc>
              <a:spcBef>
                <a:spcPct val="0"/>
              </a:spcBef>
              <a:spcAft>
                <a:spcPts val="600"/>
              </a:spcAft>
            </a:pPr>
            <a:endParaRPr lang="en-US" sz="5800" dirty="0">
              <a:solidFill>
                <a:schemeClr val="bg1"/>
              </a:solidFill>
              <a:ea typeface="+mj-ea"/>
              <a:cs typeface="+mj-cs"/>
            </a:endParaRPr>
          </a:p>
          <a:p>
            <a:pPr algn="ctr" defTabSz="914400">
              <a:lnSpc>
                <a:spcPct val="90000"/>
              </a:lnSpc>
              <a:spcBef>
                <a:spcPct val="0"/>
              </a:spcBef>
              <a:spcAft>
                <a:spcPts val="600"/>
              </a:spcAft>
            </a:pPr>
            <a:r>
              <a:rPr lang="en-US" sz="5800" dirty="0">
                <a:solidFill>
                  <a:schemeClr val="bg1"/>
                </a:solidFill>
                <a:ea typeface="+mj-ea"/>
                <a:cs typeface="+mj-cs"/>
              </a:rPr>
              <a:t> C</a:t>
            </a:r>
            <a:r>
              <a:rPr lang="en-US" sz="5800" dirty="0">
                <a:solidFill>
                  <a:schemeClr val="bg1"/>
                </a:solidFill>
              </a:rPr>
              <a:t>lassroom Practices </a:t>
            </a:r>
            <a:r>
              <a:rPr lang="en-US" sz="6600" dirty="0">
                <a:solidFill>
                  <a:schemeClr val="bg1"/>
                </a:solidFill>
              </a:rPr>
              <a:t> </a:t>
            </a:r>
            <a:r>
              <a:rPr lang="en-US" sz="6600" dirty="0">
                <a:solidFill>
                  <a:schemeClr val="bg1"/>
                </a:solidFill>
                <a:latin typeface="+mj-lt"/>
                <a:ea typeface="+mj-ea"/>
                <a:cs typeface="+mj-cs"/>
              </a:rPr>
              <a:t> </a:t>
            </a:r>
          </a:p>
        </p:txBody>
      </p:sp>
      <p:sp>
        <p:nvSpPr>
          <p:cNvPr id="1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0836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nvGraphicFramePr>
        <p:xfrm>
          <a:off x="287606" y="187629"/>
          <a:ext cx="11630894" cy="2499360"/>
        </p:xfrm>
        <a:graphic>
          <a:graphicData uri="http://schemas.openxmlformats.org/drawingml/2006/table">
            <a:tbl>
              <a:tblPr firstRow="1" bandRow="1">
                <a:tableStyleId>{5C22544A-7EE6-4342-B048-85BDC9FD1C3A}</a:tableStyleId>
              </a:tblPr>
              <a:tblGrid>
                <a:gridCol w="4087446">
                  <a:extLst>
                    <a:ext uri="{9D8B030D-6E8A-4147-A177-3AD203B41FA5}">
                      <a16:colId xmlns:a16="http://schemas.microsoft.com/office/drawing/2014/main" val="2053775732"/>
                    </a:ext>
                  </a:extLst>
                </a:gridCol>
                <a:gridCol w="7543448">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 </a:t>
                      </a:r>
                    </a:p>
                  </a:txBody>
                  <a:tcPr/>
                </a:tc>
                <a:extLst>
                  <a:ext uri="{0D108BD9-81ED-4DB2-BD59-A6C34878D82A}">
                    <a16:rowId xmlns:a16="http://schemas.microsoft.com/office/drawing/2014/main" val="3090727603"/>
                  </a:ext>
                </a:extLst>
              </a:tr>
              <a:tr h="499794">
                <a:tc>
                  <a:txBody>
                    <a:bodyPr/>
                    <a:lstStyle/>
                    <a:p>
                      <a:r>
                        <a:rPr lang="en-GB" sz="4000" dirty="0"/>
                        <a:t>Spaced practice </a:t>
                      </a:r>
                    </a:p>
                  </a:txBody>
                  <a:tcPr/>
                </a:tc>
                <a:tc>
                  <a:txBody>
                    <a:bodyPr/>
                    <a:lstStyle/>
                    <a:p>
                      <a:r>
                        <a:rPr lang="en-GB" sz="2800" dirty="0"/>
                        <a:t>Spacing out materials and revisiting concepts regularly </a:t>
                      </a:r>
                    </a:p>
                    <a:p>
                      <a:r>
                        <a:rPr lang="en-GB" sz="2800" dirty="0"/>
                        <a:t>To commit something to memory, it takes time and repetition </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640093"/>
            <a:ext cx="11324492" cy="2554545"/>
          </a:xfrm>
          <a:prstGeom prst="rect">
            <a:avLst/>
          </a:prstGeom>
          <a:noFill/>
        </p:spPr>
        <p:txBody>
          <a:bodyPr wrap="square" rtlCol="0">
            <a:spAutoFit/>
          </a:bodyPr>
          <a:lstStyle/>
          <a:p>
            <a:r>
              <a:rPr lang="en-GB" sz="3200" dirty="0"/>
              <a:t>‘The ‘spacing effect’ is one of the longest and most enduring findings in cognitive science… findings suggest that humans tend to forget large amounts of information if they only learn something once.  Research has consistently shown the power of spacing out learning’</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867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nvGraphicFramePr>
        <p:xfrm>
          <a:off x="287606" y="187629"/>
          <a:ext cx="11630894" cy="2255520"/>
        </p:xfrm>
        <a:graphic>
          <a:graphicData uri="http://schemas.openxmlformats.org/drawingml/2006/table">
            <a:tbl>
              <a:tblPr firstRow="1" bandRow="1">
                <a:tableStyleId>{5C22544A-7EE6-4342-B048-85BDC9FD1C3A}</a:tableStyleId>
              </a:tblPr>
              <a:tblGrid>
                <a:gridCol w="3974905">
                  <a:extLst>
                    <a:ext uri="{9D8B030D-6E8A-4147-A177-3AD203B41FA5}">
                      <a16:colId xmlns:a16="http://schemas.microsoft.com/office/drawing/2014/main" val="2053775732"/>
                    </a:ext>
                  </a:extLst>
                </a:gridCol>
                <a:gridCol w="7655989">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a:t>
                      </a:r>
                    </a:p>
                  </a:txBody>
                  <a:tcPr/>
                </a:tc>
                <a:extLst>
                  <a:ext uri="{0D108BD9-81ED-4DB2-BD59-A6C34878D82A}">
                    <a16:rowId xmlns:a16="http://schemas.microsoft.com/office/drawing/2014/main" val="3090727603"/>
                  </a:ext>
                </a:extLst>
              </a:tr>
              <a:tr h="499794">
                <a:tc>
                  <a:txBody>
                    <a:bodyPr/>
                    <a:lstStyle/>
                    <a:p>
                      <a:r>
                        <a:rPr lang="en-GB" sz="4000" dirty="0"/>
                        <a:t>Interleaving </a:t>
                      </a:r>
                    </a:p>
                  </a:txBody>
                  <a:tcPr/>
                </a:tc>
                <a:tc>
                  <a:txBody>
                    <a:bodyPr/>
                    <a:lstStyle/>
                    <a:p>
                      <a:r>
                        <a:rPr lang="en-GB" sz="2400" dirty="0"/>
                        <a:t>Teacher ‘mixes up’ the types of problems given to students, so as to avoid ‘blocking’ time for one type of question</a:t>
                      </a:r>
                    </a:p>
                    <a:p>
                      <a:r>
                        <a:rPr lang="en-GB" sz="2400" dirty="0"/>
                        <a:t>Present concepts that are related, but not too similar – mix things up and switch between ideas</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845192"/>
            <a:ext cx="11324492" cy="1569660"/>
          </a:xfrm>
          <a:prstGeom prst="rect">
            <a:avLst/>
          </a:prstGeom>
          <a:noFill/>
        </p:spPr>
        <p:txBody>
          <a:bodyPr wrap="square" rtlCol="0">
            <a:spAutoFit/>
          </a:bodyPr>
          <a:lstStyle/>
          <a:p>
            <a:r>
              <a:rPr lang="en-GB" sz="3200" dirty="0"/>
              <a:t>Studies show that interleaved practice produces poorer accuracy and speed during learning, but improved accuracy and speed during later testing compared to studying in ‘blocks’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7544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1504"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nvGraphicFramePr>
        <p:xfrm>
          <a:off x="287606" y="187629"/>
          <a:ext cx="11630894" cy="1402080"/>
        </p:xfrm>
        <a:graphic>
          <a:graphicData uri="http://schemas.openxmlformats.org/drawingml/2006/table">
            <a:tbl>
              <a:tblPr firstRow="1" bandRow="1">
                <a:tableStyleId>{5C22544A-7EE6-4342-B048-85BDC9FD1C3A}</a:tableStyleId>
              </a:tblPr>
              <a:tblGrid>
                <a:gridCol w="4017108">
                  <a:extLst>
                    <a:ext uri="{9D8B030D-6E8A-4147-A177-3AD203B41FA5}">
                      <a16:colId xmlns:a16="http://schemas.microsoft.com/office/drawing/2014/main" val="2053775732"/>
                    </a:ext>
                  </a:extLst>
                </a:gridCol>
                <a:gridCol w="7613786">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a:t>
                      </a:r>
                    </a:p>
                  </a:txBody>
                  <a:tcPr/>
                </a:tc>
                <a:extLst>
                  <a:ext uri="{0D108BD9-81ED-4DB2-BD59-A6C34878D82A}">
                    <a16:rowId xmlns:a16="http://schemas.microsoft.com/office/drawing/2014/main" val="3090727603"/>
                  </a:ext>
                </a:extLst>
              </a:tr>
              <a:tr h="499794">
                <a:tc>
                  <a:txBody>
                    <a:bodyPr/>
                    <a:lstStyle/>
                    <a:p>
                      <a:r>
                        <a:rPr lang="en-GB" sz="4000" dirty="0"/>
                        <a:t>Dual coding </a:t>
                      </a:r>
                    </a:p>
                  </a:txBody>
                  <a:tcPr/>
                </a:tc>
                <a:tc>
                  <a:txBody>
                    <a:bodyPr/>
                    <a:lstStyle/>
                    <a:p>
                      <a:r>
                        <a:rPr lang="en-GB" sz="2400" dirty="0"/>
                        <a:t>Combining words with visuals </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640093"/>
            <a:ext cx="11324492" cy="2554545"/>
          </a:xfrm>
          <a:prstGeom prst="rect">
            <a:avLst/>
          </a:prstGeom>
          <a:noFill/>
        </p:spPr>
        <p:txBody>
          <a:bodyPr wrap="square" rtlCol="0">
            <a:spAutoFit/>
          </a:bodyPr>
          <a:lstStyle/>
          <a:p>
            <a:r>
              <a:rPr lang="en-GB" sz="3200" dirty="0"/>
              <a:t>Dual coding theory is the idea that when we combine text and visual information, learning is enhanced because information is processed through separate channels.  The idea that when information is presented in two formats, information is remembered.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5066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extLst>
              <p:ext uri="{D42A27DB-BD31-4B8C-83A1-F6EECF244321}">
                <p14:modId xmlns:p14="http://schemas.microsoft.com/office/powerpoint/2010/main" val="78957748"/>
              </p:ext>
            </p:extLst>
          </p:nvPr>
        </p:nvGraphicFramePr>
        <p:xfrm>
          <a:off x="287606" y="187629"/>
          <a:ext cx="11630894" cy="1524000"/>
        </p:xfrm>
        <a:graphic>
          <a:graphicData uri="http://schemas.openxmlformats.org/drawingml/2006/table">
            <a:tbl>
              <a:tblPr firstRow="1" bandRow="1">
                <a:tableStyleId>{5C22544A-7EE6-4342-B048-85BDC9FD1C3A}</a:tableStyleId>
              </a:tblPr>
              <a:tblGrid>
                <a:gridCol w="4143717">
                  <a:extLst>
                    <a:ext uri="{9D8B030D-6E8A-4147-A177-3AD203B41FA5}">
                      <a16:colId xmlns:a16="http://schemas.microsoft.com/office/drawing/2014/main" val="2053775732"/>
                    </a:ext>
                  </a:extLst>
                </a:gridCol>
                <a:gridCol w="7487177">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 </a:t>
                      </a:r>
                      <a:endParaRPr lang="en-US" dirty="0"/>
                    </a:p>
                  </a:txBody>
                  <a:tcPr/>
                </a:tc>
                <a:extLst>
                  <a:ext uri="{0D108BD9-81ED-4DB2-BD59-A6C34878D82A}">
                    <a16:rowId xmlns:a16="http://schemas.microsoft.com/office/drawing/2014/main" val="3090727603"/>
                  </a:ext>
                </a:extLst>
              </a:tr>
              <a:tr h="499794">
                <a:tc>
                  <a:txBody>
                    <a:bodyPr/>
                    <a:lstStyle/>
                    <a:p>
                      <a:r>
                        <a:rPr lang="en-GB" sz="4000" dirty="0"/>
                        <a:t>Concrete examples</a:t>
                      </a:r>
                    </a:p>
                  </a:txBody>
                  <a:tcPr/>
                </a:tc>
                <a:tc>
                  <a:txBody>
                    <a:bodyPr/>
                    <a:lstStyle/>
                    <a:p>
                      <a:r>
                        <a:rPr lang="en-GB" sz="2400" dirty="0"/>
                        <a:t>Teacher provides (and asks students for) concrete examples of an abstract idea </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086763"/>
            <a:ext cx="11324492" cy="3046988"/>
          </a:xfrm>
          <a:prstGeom prst="rect">
            <a:avLst/>
          </a:prstGeom>
          <a:noFill/>
        </p:spPr>
        <p:txBody>
          <a:bodyPr wrap="square" rtlCol="0">
            <a:spAutoFit/>
          </a:bodyPr>
          <a:lstStyle/>
          <a:p>
            <a:r>
              <a:rPr lang="en-GB" sz="3200" dirty="0"/>
              <a:t>Abstract ideas can be vague and hard to grasp… humans are better able to remember concrete information than abstract information.  Research shows that students often remember the surface details of an example, rather than the underlying structure – teacher needs to ensure that students can transfer information to other examples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6866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extLst>
              <p:ext uri="{D42A27DB-BD31-4B8C-83A1-F6EECF244321}">
                <p14:modId xmlns:p14="http://schemas.microsoft.com/office/powerpoint/2010/main" val="120539277"/>
              </p:ext>
            </p:extLst>
          </p:nvPr>
        </p:nvGraphicFramePr>
        <p:xfrm>
          <a:off x="287606" y="187629"/>
          <a:ext cx="11630894" cy="1889760"/>
        </p:xfrm>
        <a:graphic>
          <a:graphicData uri="http://schemas.openxmlformats.org/drawingml/2006/table">
            <a:tbl>
              <a:tblPr firstRow="1" bandRow="1">
                <a:tableStyleId>{5C22544A-7EE6-4342-B048-85BDC9FD1C3A}</a:tableStyleId>
              </a:tblPr>
              <a:tblGrid>
                <a:gridCol w="4045243">
                  <a:extLst>
                    <a:ext uri="{9D8B030D-6E8A-4147-A177-3AD203B41FA5}">
                      <a16:colId xmlns:a16="http://schemas.microsoft.com/office/drawing/2014/main" val="2053775732"/>
                    </a:ext>
                  </a:extLst>
                </a:gridCol>
                <a:gridCol w="7585651">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 </a:t>
                      </a:r>
                    </a:p>
                  </a:txBody>
                  <a:tcPr/>
                </a:tc>
                <a:extLst>
                  <a:ext uri="{0D108BD9-81ED-4DB2-BD59-A6C34878D82A}">
                    <a16:rowId xmlns:a16="http://schemas.microsoft.com/office/drawing/2014/main" val="3090727603"/>
                  </a:ext>
                </a:extLst>
              </a:tr>
              <a:tr h="499794">
                <a:tc>
                  <a:txBody>
                    <a:bodyPr/>
                    <a:lstStyle/>
                    <a:p>
                      <a:r>
                        <a:rPr lang="en-GB" sz="4000" dirty="0"/>
                        <a:t>Retrieval practice </a:t>
                      </a:r>
                    </a:p>
                  </a:txBody>
                  <a:tcPr/>
                </a:tc>
                <a:tc>
                  <a:txBody>
                    <a:bodyPr/>
                    <a:lstStyle/>
                    <a:p>
                      <a:r>
                        <a:rPr lang="en-GB" sz="2400" dirty="0"/>
                        <a:t>Bringing learned information to mind from long-term memory – quizzes, multiple choice tests, verbally answering questions</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640093"/>
            <a:ext cx="11324492" cy="2062103"/>
          </a:xfrm>
          <a:prstGeom prst="rect">
            <a:avLst/>
          </a:prstGeom>
          <a:noFill/>
        </p:spPr>
        <p:txBody>
          <a:bodyPr wrap="square" rtlCol="0">
            <a:spAutoFit/>
          </a:bodyPr>
          <a:lstStyle/>
          <a:p>
            <a:r>
              <a:rPr lang="en-GB" sz="3200" dirty="0"/>
              <a:t>Studies have shown that students who revised using retrieval practice outperformed those who just re-read their notes.  Research suggests that using retrieval techniques make the memory both more durable and more flexible for future use.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4828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extLst>
              <p:ext uri="{D42A27DB-BD31-4B8C-83A1-F6EECF244321}">
                <p14:modId xmlns:p14="http://schemas.microsoft.com/office/powerpoint/2010/main" val="706359739"/>
              </p:ext>
            </p:extLst>
          </p:nvPr>
        </p:nvGraphicFramePr>
        <p:xfrm>
          <a:off x="287606" y="187629"/>
          <a:ext cx="11630894" cy="1402080"/>
        </p:xfrm>
        <a:graphic>
          <a:graphicData uri="http://schemas.openxmlformats.org/drawingml/2006/table">
            <a:tbl>
              <a:tblPr firstRow="1" bandRow="1">
                <a:tableStyleId>{5C22544A-7EE6-4342-B048-85BDC9FD1C3A}</a:tableStyleId>
              </a:tblPr>
              <a:tblGrid>
                <a:gridCol w="4045243">
                  <a:extLst>
                    <a:ext uri="{9D8B030D-6E8A-4147-A177-3AD203B41FA5}">
                      <a16:colId xmlns:a16="http://schemas.microsoft.com/office/drawing/2014/main" val="2053775732"/>
                    </a:ext>
                  </a:extLst>
                </a:gridCol>
                <a:gridCol w="7585651">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 </a:t>
                      </a:r>
                    </a:p>
                  </a:txBody>
                  <a:tcPr/>
                </a:tc>
                <a:extLst>
                  <a:ext uri="{0D108BD9-81ED-4DB2-BD59-A6C34878D82A}">
                    <a16:rowId xmlns:a16="http://schemas.microsoft.com/office/drawing/2014/main" val="3090727603"/>
                  </a:ext>
                </a:extLst>
              </a:tr>
              <a:tr h="499794">
                <a:tc>
                  <a:txBody>
                    <a:bodyPr/>
                    <a:lstStyle/>
                    <a:p>
                      <a:r>
                        <a:rPr lang="en-GB" sz="4000" dirty="0"/>
                        <a:t>Elaboration </a:t>
                      </a:r>
                    </a:p>
                  </a:txBody>
                  <a:tcPr/>
                </a:tc>
                <a:tc>
                  <a:txBody>
                    <a:bodyPr/>
                    <a:lstStyle/>
                    <a:p>
                      <a:r>
                        <a:rPr lang="en-GB" sz="2400" dirty="0"/>
                        <a:t>Involves asking ‘how’ and ‘why’ questions</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640093"/>
            <a:ext cx="11324492" cy="1569660"/>
          </a:xfrm>
          <a:prstGeom prst="rect">
            <a:avLst/>
          </a:prstGeom>
          <a:noFill/>
        </p:spPr>
        <p:txBody>
          <a:bodyPr wrap="square" rtlCol="0">
            <a:spAutoFit/>
          </a:bodyPr>
          <a:lstStyle/>
          <a:p>
            <a:r>
              <a:rPr lang="en-GB" sz="3200" dirty="0"/>
              <a:t>Studies have shown that encouraging students to </a:t>
            </a:r>
            <a:r>
              <a:rPr lang="en-GB" sz="3200" b="0" i="0" dirty="0">
                <a:solidFill>
                  <a:srgbClr val="444444"/>
                </a:solidFill>
                <a:effectLst/>
                <a:latin typeface="minion-pro"/>
              </a:rPr>
              <a:t>describe and explain how and why things work helps them understand and learn</a:t>
            </a:r>
            <a:r>
              <a:rPr lang="en-GB" sz="3200" dirty="0"/>
              <a:t>.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20292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465734-9E43-2512-B799-4DB624E1726D}"/>
              </a:ext>
            </a:extLst>
          </p:cNvPr>
          <p:cNvSpPr txBox="1"/>
          <p:nvPr/>
        </p:nvSpPr>
        <p:spPr>
          <a:xfrm>
            <a:off x="492369" y="647114"/>
            <a:ext cx="11085342" cy="4616648"/>
          </a:xfrm>
          <a:prstGeom prst="rect">
            <a:avLst/>
          </a:prstGeom>
          <a:noFill/>
        </p:spPr>
        <p:txBody>
          <a:bodyPr wrap="square" lIns="91440" tIns="45720" rIns="91440" bIns="45720" rtlCol="0" anchor="t">
            <a:spAutoFit/>
          </a:bodyPr>
          <a:lstStyle/>
          <a:p>
            <a:r>
              <a:rPr lang="en-GB" sz="2400" b="1" dirty="0"/>
              <a:t>References:</a:t>
            </a:r>
          </a:p>
          <a:p>
            <a:endParaRPr lang="en-GB" dirty="0"/>
          </a:p>
          <a:p>
            <a:r>
              <a:rPr lang="en-GB" dirty="0"/>
              <a:t>Weinstein, Y, </a:t>
            </a:r>
            <a:r>
              <a:rPr lang="en-GB" dirty="0" err="1"/>
              <a:t>Sumeracki</a:t>
            </a:r>
            <a:r>
              <a:rPr lang="en-GB" dirty="0"/>
              <a:t>, M and </a:t>
            </a:r>
            <a:r>
              <a:rPr lang="en-GB" dirty="0" err="1"/>
              <a:t>Cavigliolo</a:t>
            </a:r>
            <a:r>
              <a:rPr lang="en-GB" dirty="0"/>
              <a:t>, O (2019).  Understanding how we learn.  Oxon: Routledge </a:t>
            </a:r>
          </a:p>
          <a:p>
            <a:endParaRPr lang="en-GB" dirty="0"/>
          </a:p>
          <a:p>
            <a:r>
              <a:rPr lang="en-GB" dirty="0"/>
              <a:t>Busch, B and Watson, E (2019). The science of learning.  77 Studies that every teacher needs to know.  Oxon: Routledge </a:t>
            </a:r>
          </a:p>
          <a:p>
            <a:endParaRPr lang="en-GB" dirty="0"/>
          </a:p>
          <a:p>
            <a:r>
              <a:rPr lang="en-GB" dirty="0"/>
              <a:t>Hendrick, C and MacPherson, R (2017).  What does this look like in the classroom?  Bridging the gap between research and practice.  John Catt Education Ltd: Woodbridge </a:t>
            </a:r>
          </a:p>
          <a:p>
            <a:endParaRPr lang="en-GB" dirty="0">
              <a:cs typeface="Calibri" panose="020F0502020204030204"/>
            </a:endParaRPr>
          </a:p>
          <a:p>
            <a:r>
              <a:rPr lang="en-GB" b="1" dirty="0">
                <a:cs typeface="Calibri" panose="020F0502020204030204"/>
              </a:rPr>
              <a:t>Useful website</a:t>
            </a:r>
          </a:p>
          <a:p>
            <a:r>
              <a:rPr lang="en-GB" dirty="0">
                <a:ea typeface="+mn-lt"/>
                <a:cs typeface="+mn-lt"/>
                <a:hlinkClick r:id="rId2"/>
              </a:rPr>
              <a:t>Six Strategies for Effective Learning: A Summary for Teachers — The Learning Scientists</a:t>
            </a:r>
            <a:endParaRPr lang="en-GB" dirty="0"/>
          </a:p>
          <a:p>
            <a:endParaRPr lang="en-GB" dirty="0">
              <a:cs typeface="Calibri" panose="020F0502020204030204"/>
            </a:endParaRPr>
          </a:p>
          <a:p>
            <a:r>
              <a:rPr lang="en-GB" dirty="0">
                <a:cs typeface="Calibri" panose="020F0502020204030204"/>
                <a:hlinkClick r:id="rId3"/>
              </a:rPr>
              <a:t>www.learningscientists.org/blog/2019/11/28-1</a:t>
            </a:r>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207565662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15" ma:contentTypeDescription="Create a new document." ma:contentTypeScope="" ma:versionID="a3a6fff38809abe69da61a0595f2db3e">
  <xsd:schema xmlns:xsd="http://www.w3.org/2001/XMLSchema" xmlns:xs="http://www.w3.org/2001/XMLSchema" xmlns:p="http://schemas.microsoft.com/office/2006/metadata/properties" xmlns:ns2="4bebffc6-b3af-4121-a6f6-77b124c923cd" xmlns:ns3="cece20dc-0d29-4254-a319-5ff0cdb992ff" targetNamespace="http://schemas.microsoft.com/office/2006/metadata/properties" ma:root="true" ma:fieldsID="8c19bec21af8e2efc795ef41efe65e1e" ns2:_="" ns3:_="">
    <xsd:import namespace="4bebffc6-b3af-4121-a6f6-77b124c923cd"/>
    <xsd:import namespace="cece20dc-0d29-4254-a319-5ff0cdb992f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SearchPropertie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ce20dc-0d29-4254-a319-5ff0cdb992f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97142454-cb73-4cb4-a9c4-227541868151}" ma:internalName="TaxCatchAll" ma:showField="CatchAllData" ma:web="cece20dc-0d29-4254-a319-5ff0cdb992ff">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4bebffc6-b3af-4121-a6f6-77b124c923cd">
      <Terms xmlns="http://schemas.microsoft.com/office/infopath/2007/PartnerControls"/>
    </lcf76f155ced4ddcb4097134ff3c332f>
    <TaxCatchAll xmlns="cece20dc-0d29-4254-a319-5ff0cdb992ff"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92AC1C5-4E8B-46EF-BC67-F77C363E6C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ebffc6-b3af-4121-a6f6-77b124c923cd"/>
    <ds:schemaRef ds:uri="cece20dc-0d29-4254-a319-5ff0cdb992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710EE66-8707-456F-8F2E-091D581CB030}">
  <ds:schemaRefs>
    <ds:schemaRef ds:uri="http://schemas.microsoft.com/office/2006/documentManagement/types"/>
    <ds:schemaRef ds:uri="http://purl.org/dc/elements/1.1/"/>
    <ds:schemaRef ds:uri="http://purl.org/dc/terms/"/>
    <ds:schemaRef ds:uri="http://schemas.microsoft.com/office/infopath/2007/PartnerControls"/>
    <ds:schemaRef ds:uri="http://purl.org/dc/dcmitype/"/>
    <ds:schemaRef ds:uri="http://schemas.openxmlformats.org/package/2006/metadata/core-properties"/>
    <ds:schemaRef ds:uri="http://www.w3.org/XML/1998/namespace"/>
    <ds:schemaRef ds:uri="cece20dc-0d29-4254-a319-5ff0cdb992ff"/>
    <ds:schemaRef ds:uri="4bebffc6-b3af-4121-a6f6-77b124c923cd"/>
    <ds:schemaRef ds:uri="http://schemas.microsoft.com/office/2006/metadata/properties"/>
  </ds:schemaRefs>
</ds:datastoreItem>
</file>

<file path=customXml/itemProps3.xml><?xml version="1.0" encoding="utf-8"?>
<ds:datastoreItem xmlns:ds="http://schemas.openxmlformats.org/officeDocument/2006/customXml" ds:itemID="{10BEB954-4024-4CCF-A9D6-4C00FDC028D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109</TotalTime>
  <Words>1049</Words>
  <Application>Microsoft Office PowerPoint</Application>
  <PresentationFormat>Widescreen</PresentationFormat>
  <Paragraphs>135</Paragraphs>
  <Slides>16</Slides>
  <Notes>13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16</vt:i4>
      </vt:variant>
    </vt:vector>
  </HeadingPairs>
  <TitlesOfParts>
    <vt:vector size="26" baseType="lpstr">
      <vt:lpstr>minion-pro</vt:lpstr>
      <vt:lpstr>Quicksand</vt:lpstr>
      <vt:lpstr>Arial</vt:lpstr>
      <vt:lpstr>Arial Rounded MT Bold</vt:lpstr>
      <vt:lpstr>Calibri</vt:lpstr>
      <vt:lpstr>Calibri Light</vt:lpstr>
      <vt:lpstr>Century Gothic</vt:lpstr>
      <vt:lpstr>Impact</vt:lpstr>
      <vt:lpstr>Vapor Trail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Pedagogical principles  egwyddorion addysgeg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2022</dc:title>
  <dc:creator>Jessica Roberts</dc:creator>
  <cp:lastModifiedBy>Jessica Roberts</cp:lastModifiedBy>
  <cp:revision>954</cp:revision>
  <dcterms:created xsi:type="dcterms:W3CDTF">2020-09-01T19:20:12Z</dcterms:created>
  <dcterms:modified xsi:type="dcterms:W3CDTF">2025-09-03T19:56:02Z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0x01010074D70858E908D64D8C22B7FFE4C7960A</vt:lpwstr>
  </property>
  <property fmtid="{D5CDD505-2E9C-101B-9397-08002B2CF9AE}" pid="3" name="MediaServiceImageTags">
    <vt:lpwstr/>
  </property>
</Properties>
</file>