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9" r:id="rId3"/>
    <p:sldId id="258" r:id="rId4"/>
    <p:sldId id="260" r:id="rId5"/>
    <p:sldId id="261" r:id="rId6"/>
    <p:sldId id="262" r:id="rId7"/>
    <p:sldId id="263" r:id="rId8"/>
    <p:sldId id="264" r:id="rId9"/>
    <p:sldId id="265" r:id="rId10"/>
    <p:sldId id="266" r:id="rId11"/>
    <p:sldId id="267" r:id="rId12"/>
    <p:sldId id="268" r:id="rId13"/>
    <p:sldId id="269" r:id="rId14"/>
    <p:sldId id="27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03" autoAdjust="0"/>
    <p:restoredTop sz="86395" autoAdjust="0"/>
  </p:normalViewPr>
  <p:slideViewPr>
    <p:cSldViewPr snapToGrid="0">
      <p:cViewPr varScale="1">
        <p:scale>
          <a:sx n="90" d="100"/>
          <a:sy n="90" d="100"/>
        </p:scale>
        <p:origin x="306" y="78"/>
      </p:cViewPr>
      <p:guideLst/>
    </p:cSldViewPr>
  </p:slideViewPr>
  <p:outlineViewPr>
    <p:cViewPr>
      <p:scale>
        <a:sx n="33" d="100"/>
        <a:sy n="33" d="100"/>
      </p:scale>
      <p:origin x="0" y="-496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D7D7E-327C-4A77-AB63-DF0485A28D55}"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9BBBF-C106-4D0F-8864-0178B106E0FB}" type="slidenum">
              <a:rPr lang="en-GB" smtClean="0"/>
              <a:t>‹#›</a:t>
            </a:fld>
            <a:endParaRPr lang="en-GB"/>
          </a:p>
        </p:txBody>
      </p:sp>
    </p:spTree>
    <p:extLst>
      <p:ext uri="{BB962C8B-B14F-4D97-AF65-F5344CB8AC3E}">
        <p14:creationId xmlns:p14="http://schemas.microsoft.com/office/powerpoint/2010/main" val="3822127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C9BBBF-C106-4D0F-8864-0178B106E0FB}" type="slidenum">
              <a:rPr lang="en-GB" smtClean="0"/>
              <a:t>3</a:t>
            </a:fld>
            <a:endParaRPr lang="en-GB"/>
          </a:p>
        </p:txBody>
      </p:sp>
    </p:spTree>
    <p:extLst>
      <p:ext uri="{BB962C8B-B14F-4D97-AF65-F5344CB8AC3E}">
        <p14:creationId xmlns:p14="http://schemas.microsoft.com/office/powerpoint/2010/main" val="4275153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901679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152356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B19627-5462-41BE-9B28-71920F4F96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25638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B19627-5462-41BE-9B28-71920F4F969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2176662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B19627-5462-41BE-9B28-71920F4F9699}"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16191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B19627-5462-41BE-9B28-71920F4F9699}"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27062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19627-5462-41BE-9B28-71920F4F9699}" type="datetimeFigureOut">
              <a:rPr lang="en-GB" smtClean="0"/>
              <a:t>11/02/2020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805057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DB19627-5462-41BE-9B28-71920F4F969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2386758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DB19627-5462-41BE-9B28-71920F4F969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426683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918358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1443428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B19627-5462-41BE-9B28-71920F4F9699}" type="datetimeFigureOut">
              <a:rPr lang="en-GB" smtClean="0"/>
              <a:t>11/02/2020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B7D6E-A99D-4CFD-9D32-640167597CED}" type="slidenum">
              <a:rPr lang="en-GB" smtClean="0"/>
              <a:t>‹#›</a:t>
            </a:fld>
            <a:endParaRPr lang="en-GB"/>
          </a:p>
        </p:txBody>
      </p:sp>
    </p:spTree>
    <p:extLst>
      <p:ext uri="{BB962C8B-B14F-4D97-AF65-F5344CB8AC3E}">
        <p14:creationId xmlns:p14="http://schemas.microsoft.com/office/powerpoint/2010/main" val="3014109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6731&amp;email=andrew.thomas@sm.uwtsd.ac.uk&amp;pub=SMe&amp;date=180314&amp;dom=n"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www.sportsmanagement.co.uk/news.cfm?codeid=334677&amp;email=andrew.thomas@sm.uwtsd.ac.uk&amp;pub=SMe&amp;date=171023&amp;dom=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bbc.co.uk/news/uk-wales-south-east-wales-4242583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SM/31967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6403&amp;email=andrew.thomas@sm.uwtsd.ac.uk&amp;pub=SMe&amp;date=180219&amp;dom=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6423&amp;email=andrew.thomas@sm.uwtsd.ac.uk&amp;pub=SMe&amp;date=180219&amp;dom=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Birmingham-Commonwealth-Games-facilities/32961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ationalgeographic.com/magazine/2017/07/stadium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bbc.co.uk/guides/z9j9j6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Wales-Commonwealth-Games-Sport-Wales-Ken-Skates-facilities/32580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leisuremanagement.co.uk/detail.cfm?subID=350076&amp;pagetype=detail&amp;subject=news&amp;codeID=331905&amp;dom=n&amp;email=andrew.thomas@sm.uwtsd.ac.uk&amp;pub=LMe&amp;date=17051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2253&amp;email=andrew.thomas@sm.uwtsd.ac.uk&amp;pub=SMe&amp;date=170531"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isisanfield.com/2016/02/liverpools-new-main-stand-to-have-around-400-restricted-view-seats/"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eurosport.co.uk/football/premier-league/2015-2016/sunderland-s-sensory-room-for-autistic-fans-lauded-as-absolutely-incredible_sto5105807/story.s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bbc.co.uk/news/uk-wales-4572423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Norwich City FC launches ‘mini-bond’ for fans to fund £3.5m youth academy – Tom Walker (13.03.2018) </a:t>
            </a:r>
          </a:p>
        </p:txBody>
      </p:sp>
      <p:sp>
        <p:nvSpPr>
          <p:cNvPr id="5" name="Content Placeholder 4"/>
          <p:cNvSpPr>
            <a:spLocks noGrp="1"/>
          </p:cNvSpPr>
          <p:nvPr>
            <p:ph idx="1"/>
          </p:nvPr>
        </p:nvSpPr>
        <p:spPr>
          <a:xfrm>
            <a:off x="838200" y="1977815"/>
            <a:ext cx="10515600" cy="4880185"/>
          </a:xfrm>
        </p:spPr>
        <p:txBody>
          <a:bodyPr>
            <a:normAutofit fontScale="92500"/>
          </a:bodyPr>
          <a:lstStyle/>
          <a:p>
            <a:r>
              <a:rPr lang="en-GB" dirty="0"/>
              <a:t>“NCFC’s managing director Steve Stone said the initiative is part of a long-term strategy to produce more home-grown players and to build a sustainable future for the club.”</a:t>
            </a:r>
          </a:p>
          <a:p>
            <a:r>
              <a:rPr lang="en-GB" dirty="0"/>
              <a:t>“We have a firm commitment to produce more young talent to play for our first team and this work is an essential part of this.”</a:t>
            </a:r>
          </a:p>
          <a:p>
            <a:r>
              <a:rPr lang="en-GB" dirty="0"/>
              <a:t>“The minimum subscription is £500 with no upper limit.”</a:t>
            </a:r>
          </a:p>
          <a:p>
            <a:endParaRPr lang="en-GB" dirty="0"/>
          </a:p>
          <a:p>
            <a:endParaRPr lang="en-GB" dirty="0"/>
          </a:p>
          <a:p>
            <a:endParaRPr lang="en-GB" dirty="0"/>
          </a:p>
          <a:p>
            <a:r>
              <a:rPr lang="en-GB" dirty="0">
                <a:hlinkClick r:id="rId2"/>
              </a:rPr>
              <a:t>http://www.sportsmanagement.co.uk/news.cfm?codeid=336731&amp;email=andrew.thomas@sm.uwtsd.ac.uk&amp;pub=SMe&amp;date=180314&amp;dom=n</a:t>
            </a:r>
            <a:endParaRPr lang="en-GB" dirty="0"/>
          </a:p>
          <a:p>
            <a:endParaRPr lang="en-GB" dirty="0"/>
          </a:p>
          <a:p>
            <a:endParaRPr lang="en-GB" dirty="0"/>
          </a:p>
        </p:txBody>
      </p:sp>
      <p:pic>
        <p:nvPicPr>
          <p:cNvPr id="6"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5341" y="4644609"/>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30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First for Scotland as £2.4m outdoor cycle track takes shape in Fife – Rob Gibson (23.10.2017)</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6768" y="4091348"/>
            <a:ext cx="2711117" cy="7862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76727" y="1698839"/>
            <a:ext cx="10515600" cy="4785018"/>
          </a:xfrm>
        </p:spPr>
        <p:txBody>
          <a:bodyPr>
            <a:normAutofit fontScale="92500" lnSpcReduction="10000"/>
          </a:bodyPr>
          <a:lstStyle/>
          <a:p>
            <a:r>
              <a:rPr lang="en-GB" dirty="0"/>
              <a:t>“The Fife Cycle Park is scheduled to open in early 2018, providing a 1.6km track to cyclists of all ages, and has been confirmed to host the 2018 Scottish </a:t>
            </a:r>
            <a:r>
              <a:rPr lang="en-GB" dirty="0" err="1"/>
              <a:t>Criterium</a:t>
            </a:r>
            <a:r>
              <a:rPr lang="en-GB" dirty="0"/>
              <a:t> Championships. It will be the first purpose-built, closed-loop cycle track in Scotland.”</a:t>
            </a:r>
          </a:p>
          <a:p>
            <a:r>
              <a:rPr lang="en-GB" dirty="0"/>
              <a:t>“Fife Council will foot the majority of the £2.4m (US$3.17m, €2.69m) bill, with £300,000 (US$395,746, €335,792) invested by </a:t>
            </a:r>
            <a:r>
              <a:rPr lang="en-GB" dirty="0" err="1"/>
              <a:t>sportscotland</a:t>
            </a:r>
            <a:r>
              <a:rPr lang="en-GB" dirty="0"/>
              <a:t> and £300,000 from the Scottish Government’s Regeneration Capital Grant Fund.”</a:t>
            </a:r>
          </a:p>
          <a:p>
            <a:r>
              <a:rPr lang="en-GB" dirty="0"/>
              <a:t>“The track will be all-inclusive in what it offers to the public and furthermore there will be no barriers to age or ability and certainly won’t be just another elite sports facility for the few.”</a:t>
            </a:r>
          </a:p>
          <a:p>
            <a:r>
              <a:rPr lang="en-GB" dirty="0">
                <a:hlinkClick r:id="rId3"/>
              </a:rPr>
              <a:t>http://www.sportsmanagement.co.uk/news.cfm?codeid=334677&amp;email=andrew.thomas@sm.uwtsd.ac.uk&amp;pub=SMe&amp;date=171023&amp;dom=n</a:t>
            </a:r>
            <a:endParaRPr lang="en-GB" dirty="0"/>
          </a:p>
          <a:p>
            <a:endParaRPr lang="en-GB" dirty="0"/>
          </a:p>
          <a:p>
            <a:endParaRPr lang="en-GB" dirty="0"/>
          </a:p>
        </p:txBody>
      </p:sp>
    </p:spTree>
    <p:extLst>
      <p:ext uri="{BB962C8B-B14F-4D97-AF65-F5344CB8AC3E}">
        <p14:creationId xmlns:p14="http://schemas.microsoft.com/office/powerpoint/2010/main" val="1664055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WRU considers alcohol-free zone at Principality Stadium – (20.12.17)</a:t>
            </a:r>
          </a:p>
        </p:txBody>
      </p:sp>
      <p:pic>
        <p:nvPicPr>
          <p:cNvPr id="2050" name="Picture 2" descr="Image result for bbc news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842" b="32913"/>
          <a:stretch/>
        </p:blipFill>
        <p:spPr bwMode="auto">
          <a:xfrm>
            <a:off x="8720935" y="883920"/>
            <a:ext cx="3342728" cy="11447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r>
              <a:rPr lang="en-GB" dirty="0"/>
              <a:t>“It comes after some people reported bad behaviour at the latest matches.”</a:t>
            </a:r>
          </a:p>
          <a:p>
            <a:r>
              <a:rPr lang="en-GB" dirty="0"/>
              <a:t>“Mr Phillips said introducing an alcohol-free zone would be "quite a big decision to make" and difficult to enforce as people would come "with an expectation" there would not be any drunk fans there.”</a:t>
            </a:r>
          </a:p>
          <a:p>
            <a:r>
              <a:rPr lang="en-GB" dirty="0"/>
              <a:t>"If you've got a ticket that says 'alcohol-free zone' and a stag party turns up and doesn't have a drink in the stadium because the damage was done beforehand - that wouldn't be a great experience for the supporter.”</a:t>
            </a:r>
          </a:p>
          <a:p>
            <a:r>
              <a:rPr lang="en-GB" dirty="0">
                <a:hlinkClick r:id="rId4"/>
              </a:rPr>
              <a:t>https://www.bbc.co.uk/news/uk-wales-south-east-wales-42425831</a:t>
            </a:r>
            <a:endParaRPr lang="en-GB" dirty="0"/>
          </a:p>
          <a:p>
            <a:endParaRPr lang="en-GB" dirty="0"/>
          </a:p>
        </p:txBody>
      </p:sp>
    </p:spTree>
    <p:extLst>
      <p:ext uri="{BB962C8B-B14F-4D97-AF65-F5344CB8AC3E}">
        <p14:creationId xmlns:p14="http://schemas.microsoft.com/office/powerpoint/2010/main" val="19872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Chelsea FC puts forward plans for 60,000- capacity home – Matthew </a:t>
            </a:r>
            <a:r>
              <a:rPr lang="en-GB" dirty="0" err="1"/>
              <a:t>Campelli</a:t>
            </a:r>
            <a:r>
              <a:rPr lang="en-GB" dirty="0"/>
              <a:t> (1.12.205)</a:t>
            </a:r>
          </a:p>
        </p:txBody>
      </p:sp>
      <p:sp>
        <p:nvSpPr>
          <p:cNvPr id="3" name="Content Placeholder 2"/>
          <p:cNvSpPr>
            <a:spLocks noGrp="1"/>
          </p:cNvSpPr>
          <p:nvPr>
            <p:ph idx="1"/>
          </p:nvPr>
        </p:nvSpPr>
        <p:spPr/>
        <p:txBody>
          <a:bodyPr/>
          <a:lstStyle/>
          <a:p>
            <a:r>
              <a:rPr lang="en-GB" dirty="0"/>
              <a:t>“comprises the demolition of the existing 41,600-capacity ground and its surrounding buildings, and replacing it with a 60,000-capacity stadium.”</a:t>
            </a:r>
          </a:p>
          <a:p>
            <a:r>
              <a:rPr lang="en-GB" dirty="0"/>
              <a:t>“The development is being put forward by the Chelsea hierarchy after it commissioned a feasibility study”</a:t>
            </a:r>
          </a:p>
          <a:p>
            <a:r>
              <a:rPr lang="en-GB" dirty="0"/>
              <a:t>“At present, its capacity lags behind the likes of Manchester United’s Old Trafford (75,731), Arsenal’s Emirates Stadium (60,338) and Manchester City (55,000).”</a:t>
            </a:r>
          </a:p>
          <a:p>
            <a:r>
              <a:rPr lang="en-GB" dirty="0">
                <a:hlinkClick r:id="rId2"/>
              </a:rPr>
              <a:t>http://www.sportsmanagement.co.uk/Sports-news/latest/SM/319676</a:t>
            </a:r>
            <a:endParaRPr lang="en-GB" dirty="0"/>
          </a:p>
          <a:p>
            <a:endParaRPr lang="en-GB" dirty="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4861" y="4827489"/>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372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Cardiff Council reveals preferred location for new £110m indoor arena – Tom Walker (15.02.2018)</a:t>
            </a:r>
          </a:p>
        </p:txBody>
      </p:sp>
      <p:sp>
        <p:nvSpPr>
          <p:cNvPr id="3" name="Content Placeholder 2"/>
          <p:cNvSpPr>
            <a:spLocks noGrp="1"/>
          </p:cNvSpPr>
          <p:nvPr>
            <p:ph idx="1"/>
          </p:nvPr>
        </p:nvSpPr>
        <p:spPr>
          <a:xfrm>
            <a:off x="838200" y="1825624"/>
            <a:ext cx="10515600" cy="5032376"/>
          </a:xfrm>
        </p:spPr>
        <p:txBody>
          <a:bodyPr>
            <a:normAutofit fontScale="92500"/>
          </a:bodyPr>
          <a:lstStyle/>
          <a:p>
            <a:r>
              <a:rPr lang="en-GB" dirty="0"/>
              <a:t>“The planned £110m venue – which would be capable of hosting sports, cultural, and entertainment events – is now set to be built across two sites in Atlantic Wharf close to the Red Dragon Centre in Cardiff Bay.”</a:t>
            </a:r>
          </a:p>
          <a:p>
            <a:r>
              <a:rPr lang="en-GB" dirty="0"/>
              <a:t>“ensure the development can generate the “maximum private sector funding contribution” to the scheme.”</a:t>
            </a:r>
          </a:p>
          <a:p>
            <a:r>
              <a:rPr lang="en-GB" dirty="0"/>
              <a:t>“If Cardiff wants to compete with other major cities then, to succeed, it needs the necessary infrastructure to secure our future and a multi-purpose indoor arena will be one of the key components of Cardiff's future economic success.”</a:t>
            </a:r>
          </a:p>
          <a:p>
            <a:endParaRPr lang="en-GB" dirty="0"/>
          </a:p>
          <a:p>
            <a:r>
              <a:rPr lang="en-GB" dirty="0">
                <a:hlinkClick r:id="rId2"/>
              </a:rPr>
              <a:t>http://www.sportsmanagement.co.uk/news.cfm?codeid=336403&amp;email=andrew.thomas@sm.uwtsd.ac.uk&amp;pub=SMe&amp;date=180219&amp;dom=n</a:t>
            </a:r>
            <a:r>
              <a:rPr lang="en-GB" dirty="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2959" y="4964293"/>
            <a:ext cx="3340039" cy="968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5728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£32.8m Maidenhead leisure centre given green light – Tom Walker (17.02.2018)</a:t>
            </a:r>
          </a:p>
        </p:txBody>
      </p:sp>
      <p:sp>
        <p:nvSpPr>
          <p:cNvPr id="3" name="Content Placeholder 2"/>
          <p:cNvSpPr>
            <a:spLocks noGrp="1"/>
          </p:cNvSpPr>
          <p:nvPr>
            <p:ph idx="1"/>
          </p:nvPr>
        </p:nvSpPr>
        <p:spPr>
          <a:xfrm>
            <a:off x="838200" y="1825625"/>
            <a:ext cx="10515600" cy="4864735"/>
          </a:xfrm>
        </p:spPr>
        <p:txBody>
          <a:bodyPr>
            <a:normAutofit fontScale="92500" lnSpcReduction="10000"/>
          </a:bodyPr>
          <a:lstStyle/>
          <a:p>
            <a:r>
              <a:rPr lang="en-GB" dirty="0"/>
              <a:t>“A futuristic leisure centre, featuring an indoor street and winter garden running through the spine of the building, has been approved by councillors in Maidenhead, Berkshire.”</a:t>
            </a:r>
          </a:p>
          <a:p>
            <a:r>
              <a:rPr lang="en-GB" dirty="0"/>
              <a:t>“scheduled to open in late 2019, the new centre will replace the ageing Magnet Leisure Centre – currently operated by Parkwood Leisure – which will be demolished and replaced with up to 500 homes”</a:t>
            </a:r>
          </a:p>
          <a:p>
            <a:r>
              <a:rPr lang="en-GB" dirty="0"/>
              <a:t>“centre’s design will have a focus on sustainability – and is set to use 70 per cent less energy than the Magnet centre.”</a:t>
            </a:r>
          </a:p>
          <a:p>
            <a:pPr marL="0" indent="0">
              <a:buNone/>
            </a:pPr>
            <a:endParaRPr lang="en-GB" dirty="0"/>
          </a:p>
          <a:p>
            <a:pPr marL="0" indent="0">
              <a:buNone/>
            </a:pPr>
            <a:endParaRPr lang="en-GB" dirty="0"/>
          </a:p>
          <a:p>
            <a:r>
              <a:rPr lang="en-GB" dirty="0">
                <a:hlinkClick r:id="rId2"/>
              </a:rPr>
              <a:t>http://www.sportsmanagement.co.uk/news.cfm?codeid=336423&amp;email=andrew.thomas@sm.uwtsd.ac.uk&amp;pub=SMe&amp;date=180219&amp;dom=n</a:t>
            </a:r>
            <a:r>
              <a:rPr lang="en-GB" dirty="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462" y="4461729"/>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01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Birmingham looks at facilities provision as part of Commonwealth Games feasibility study – Matthew </a:t>
            </a:r>
            <a:r>
              <a:rPr lang="en-GB" dirty="0" err="1"/>
              <a:t>Campelli</a:t>
            </a:r>
            <a:r>
              <a:rPr lang="en-GB" dirty="0"/>
              <a:t> (17.01.2017)</a:t>
            </a:r>
          </a:p>
        </p:txBody>
      </p:sp>
      <p:sp>
        <p:nvSpPr>
          <p:cNvPr id="3" name="Content Placeholder 2"/>
          <p:cNvSpPr>
            <a:spLocks noGrp="1"/>
          </p:cNvSpPr>
          <p:nvPr>
            <p:ph idx="1"/>
          </p:nvPr>
        </p:nvSpPr>
        <p:spPr>
          <a:xfrm>
            <a:off x="838200" y="1825624"/>
            <a:ext cx="10515600" cy="5032375"/>
          </a:xfrm>
        </p:spPr>
        <p:txBody>
          <a:bodyPr>
            <a:normAutofit/>
          </a:bodyPr>
          <a:lstStyle/>
          <a:p>
            <a:r>
              <a:rPr lang="en-GB" dirty="0"/>
              <a:t>“The feasibility study will look at what facilities and provisions Birmingham needs to launch an official bid, so councillors and partners can develop firm proposals.”</a:t>
            </a:r>
          </a:p>
          <a:p>
            <a:r>
              <a:rPr lang="en-GB" dirty="0"/>
              <a:t>“It will cover requirements for 6,500 athletes from 71 countries; up to 17 events and para-sport events; 12-15 competition venues, 10 non-competitor venues and 30 training venues; an 80,000-strong workforce of volunteers and contractors.”</a:t>
            </a:r>
          </a:p>
          <a:p>
            <a:r>
              <a:rPr lang="en-GB" dirty="0"/>
              <a:t>“the city of Birmingham and the wider West Midlands region would benefit enormously from the Games coming here.”</a:t>
            </a:r>
          </a:p>
          <a:p>
            <a:r>
              <a:rPr lang="en-GB" dirty="0">
                <a:hlinkClick r:id="rId2"/>
              </a:rPr>
              <a:t>http://www.sportsmanagement.co.uk/Sports-news/latest/Birmingham-Commonwealth-Games-facilities/329617</a:t>
            </a:r>
            <a:endParaRPr lang="en-GB" dirty="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7800" y="1027906"/>
            <a:ext cx="3124200" cy="906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812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blood-soaked sand to retractable roofs: a history of stadiums (2017)</a:t>
            </a:r>
          </a:p>
        </p:txBody>
      </p:sp>
      <p:sp>
        <p:nvSpPr>
          <p:cNvPr id="3" name="Content Placeholder 2"/>
          <p:cNvSpPr>
            <a:spLocks noGrp="1"/>
          </p:cNvSpPr>
          <p:nvPr>
            <p:ph idx="1"/>
          </p:nvPr>
        </p:nvSpPr>
        <p:spPr/>
        <p:txBody>
          <a:bodyPr/>
          <a:lstStyle/>
          <a:p>
            <a:r>
              <a:rPr lang="en-GB" dirty="0"/>
              <a:t>“In the next year </a:t>
            </a:r>
            <a:r>
              <a:rPr lang="en-GB" i="1" dirty="0"/>
              <a:t>National Geographic</a:t>
            </a:r>
            <a:r>
              <a:rPr lang="en-GB" dirty="0"/>
              <a:t> will partner with Fox Sports to cover the world’s most popular sporting event: the FIFA World Cup. The 2018 matches, to be held in Russia, will be played in stadiums remarkably similar to the monumental structures built in ancient Greece and Rome, when acts of physical prowess were as culturally powerful and as compelling to watch as they are today.”</a:t>
            </a:r>
          </a:p>
          <a:p>
            <a:r>
              <a:rPr lang="en-GB" dirty="0">
                <a:hlinkClick r:id="rId2"/>
              </a:rPr>
              <a:t>https://www.nationalgeographic.com/magazine/2017/07/stadiums/</a:t>
            </a:r>
            <a:endParaRPr lang="en-GB" dirty="0"/>
          </a:p>
          <a:p>
            <a:endParaRPr lang="en-GB" dirty="0"/>
          </a:p>
        </p:txBody>
      </p:sp>
      <p:sp>
        <p:nvSpPr>
          <p:cNvPr id="4" name="AutoShape 2" descr="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7812405" y="4981639"/>
            <a:ext cx="2916555" cy="852423"/>
          </a:xfrm>
          <a:prstGeom prst="rect">
            <a:avLst/>
          </a:prstGeom>
        </p:spPr>
      </p:pic>
    </p:spTree>
    <p:extLst>
      <p:ext uri="{BB962C8B-B14F-4D97-AF65-F5344CB8AC3E}">
        <p14:creationId xmlns:p14="http://schemas.microsoft.com/office/powerpoint/2010/main" val="2469086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 Man United about to rule the world? (2018)</a:t>
            </a:r>
          </a:p>
        </p:txBody>
      </p:sp>
      <p:sp>
        <p:nvSpPr>
          <p:cNvPr id="3" name="Content Placeholder 2"/>
          <p:cNvSpPr>
            <a:spLocks noGrp="1"/>
          </p:cNvSpPr>
          <p:nvPr>
            <p:ph idx="1"/>
          </p:nvPr>
        </p:nvSpPr>
        <p:spPr/>
        <p:txBody>
          <a:bodyPr/>
          <a:lstStyle/>
          <a:p>
            <a:r>
              <a:rPr lang="en-GB" dirty="0"/>
              <a:t>“659 million fans. 116 million social media followers. More than £1bn from sponsors. 20 league titles. 3 European Cups. And from next season, they will get a share of the 71% rise in domestic broadcast revenue, making them the richest club in the world.</a:t>
            </a:r>
          </a:p>
          <a:p>
            <a:r>
              <a:rPr lang="en-GB" dirty="0"/>
              <a:t>We ask why the club brand continues to dominate globally, despite a slide in performance on the pitch since Sir Alex Ferguson's managerial exit in 2013.”</a:t>
            </a:r>
          </a:p>
          <a:p>
            <a:r>
              <a:rPr lang="en-GB" dirty="0">
                <a:hlinkClick r:id="rId2"/>
              </a:rPr>
              <a:t>http://www.bbc.co.uk/guides/z9j9j6f</a:t>
            </a:r>
            <a:endParaRPr lang="en-GB" dirty="0"/>
          </a:p>
          <a:p>
            <a:endParaRPr lang="en-GB" dirty="0"/>
          </a:p>
        </p:txBody>
      </p:sp>
      <p:pic>
        <p:nvPicPr>
          <p:cNvPr id="4" name="Picture 2" descr="Image result for bbc news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842" b="32913"/>
          <a:stretch/>
        </p:blipFill>
        <p:spPr bwMode="auto">
          <a:xfrm>
            <a:off x="8011072" y="4480560"/>
            <a:ext cx="3342728" cy="1144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709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Wales eyes more elite sports facilities as Commonwealth Games bid scrapped – Matthew </a:t>
            </a:r>
            <a:r>
              <a:rPr lang="en-GB" dirty="0" err="1"/>
              <a:t>Campelli</a:t>
            </a:r>
            <a:r>
              <a:rPr lang="en-GB" dirty="0"/>
              <a:t> (26.07.2016)</a:t>
            </a:r>
          </a:p>
        </p:txBody>
      </p:sp>
      <p:sp>
        <p:nvSpPr>
          <p:cNvPr id="3" name="Content Placeholder 2"/>
          <p:cNvSpPr>
            <a:spLocks noGrp="1"/>
          </p:cNvSpPr>
          <p:nvPr>
            <p:ph idx="1"/>
          </p:nvPr>
        </p:nvSpPr>
        <p:spPr>
          <a:xfrm>
            <a:off x="838200" y="1825624"/>
            <a:ext cx="10515600" cy="5032375"/>
          </a:xfrm>
        </p:spPr>
        <p:txBody>
          <a:bodyPr/>
          <a:lstStyle/>
          <a:p>
            <a:r>
              <a:rPr lang="en-GB" dirty="0"/>
              <a:t>“The Welsh government is drawing up plans to build more elite sports facilities despite conceding defeat in its bid to host the 2026 Commonwealth Games.”</a:t>
            </a:r>
          </a:p>
          <a:p>
            <a:r>
              <a:rPr lang="en-GB" dirty="0"/>
              <a:t>“Games, its cost – which the government said would have been between £1.32bn (US$1.73bn, €1.58bn) and £1.54bn (US$2bn, €1.84bn) – was too much of a financial commitment, particularly in light of Britain leaving the European Union.”</a:t>
            </a:r>
          </a:p>
          <a:p>
            <a:endParaRPr lang="en-GB" dirty="0"/>
          </a:p>
          <a:p>
            <a:r>
              <a:rPr lang="en-GB" dirty="0">
                <a:hlinkClick r:id="rId2"/>
              </a:rPr>
              <a:t>http://www.sportsmanagement.co.uk/Sports-news/latest/Wales-Commonwealth-Games-Sport-Wales-Ken-Skates-facilities/325800</a:t>
            </a:r>
            <a:endParaRPr lang="en-GB" dirty="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4782" y="4341811"/>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427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Hotel and apartments to be integrated into proposed Southend United Stadium – Matthew </a:t>
            </a:r>
            <a:r>
              <a:rPr lang="en-GB" dirty="0" err="1"/>
              <a:t>Campelli</a:t>
            </a:r>
            <a:r>
              <a:rPr lang="en-GB" dirty="0"/>
              <a:t> (10.05.2017)</a:t>
            </a:r>
          </a:p>
        </p:txBody>
      </p:sp>
      <p:sp>
        <p:nvSpPr>
          <p:cNvPr id="3" name="Content Placeholder 2"/>
          <p:cNvSpPr>
            <a:spLocks noGrp="1"/>
          </p:cNvSpPr>
          <p:nvPr>
            <p:ph idx="1"/>
          </p:nvPr>
        </p:nvSpPr>
        <p:spPr/>
        <p:txBody>
          <a:bodyPr>
            <a:normAutofit fontScale="92500" lnSpcReduction="10000"/>
          </a:bodyPr>
          <a:lstStyle/>
          <a:p>
            <a:r>
              <a:rPr lang="en-GB" dirty="0"/>
              <a:t>“A hotel, residential apartments and a training academy have been incorporated into Southend United FC’s proposal to build a 22,000-capacity stadium development.”</a:t>
            </a:r>
          </a:p>
          <a:p>
            <a:r>
              <a:rPr lang="en-GB" dirty="0"/>
              <a:t>“In addition, a jumbo screen built into the stadium’s facade will overlook a large supporters’ square. A multi-screen cinema, restaurants and retail outlets will also be part of the development.”</a:t>
            </a:r>
          </a:p>
          <a:p>
            <a:endParaRPr lang="en-GB" dirty="0"/>
          </a:p>
          <a:p>
            <a:endParaRPr lang="en-GB" dirty="0"/>
          </a:p>
          <a:p>
            <a:r>
              <a:rPr lang="en-GB" dirty="0">
                <a:hlinkClick r:id="rId2"/>
              </a:rPr>
              <a:t>http://www.leisuremanagement.co.uk/detail.cfm?subID=350076&amp;pagetype=detail&amp;subject=news&amp;codeID=331905&amp;dom=n&amp;email=andrew.thomas@sm.uwtsd.ac.uk&amp;pub=LMe&amp;date=170511</a:t>
            </a:r>
            <a:endParaRPr lang="en-GB" dirty="0"/>
          </a:p>
          <a:p>
            <a:endParaRPr lang="en-GB" dirty="0"/>
          </a:p>
        </p:txBody>
      </p:sp>
      <p:pic>
        <p:nvPicPr>
          <p:cNvPr id="4" name="Picture 3"/>
          <p:cNvPicPr>
            <a:picLocks noChangeAspect="1"/>
          </p:cNvPicPr>
          <p:nvPr/>
        </p:nvPicPr>
        <p:blipFill rotWithShape="1">
          <a:blip r:embed="rId3"/>
          <a:srcRect l="18582" r="25657"/>
          <a:stretch/>
        </p:blipFill>
        <p:spPr>
          <a:xfrm>
            <a:off x="7955280" y="3742214"/>
            <a:ext cx="4084320" cy="1104900"/>
          </a:xfrm>
          <a:prstGeom prst="rect">
            <a:avLst/>
          </a:prstGeom>
        </p:spPr>
      </p:pic>
    </p:spTree>
    <p:extLst>
      <p:ext uri="{BB962C8B-B14F-4D97-AF65-F5344CB8AC3E}">
        <p14:creationId xmlns:p14="http://schemas.microsoft.com/office/powerpoint/2010/main" val="1912138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Fitness First launches triathlon training ground – </a:t>
            </a:r>
            <a:r>
              <a:rPr lang="en-GB" dirty="0" err="1"/>
              <a:t>Deven</a:t>
            </a:r>
            <a:r>
              <a:rPr lang="en-GB" dirty="0"/>
              <a:t> </a:t>
            </a:r>
            <a:r>
              <a:rPr lang="en-GB" dirty="0" err="1"/>
              <a:t>Pamben</a:t>
            </a:r>
            <a:r>
              <a:rPr lang="en-GB" dirty="0"/>
              <a:t> (20.05.2017)</a:t>
            </a:r>
          </a:p>
        </p:txBody>
      </p:sp>
      <p:sp>
        <p:nvSpPr>
          <p:cNvPr id="3" name="Content Placeholder 2"/>
          <p:cNvSpPr>
            <a:spLocks noGrp="1"/>
          </p:cNvSpPr>
          <p:nvPr>
            <p:ph idx="1"/>
          </p:nvPr>
        </p:nvSpPr>
        <p:spPr>
          <a:xfrm>
            <a:off x="838200" y="1825624"/>
            <a:ext cx="10515600" cy="5032375"/>
          </a:xfrm>
        </p:spPr>
        <p:txBody>
          <a:bodyPr/>
          <a:lstStyle/>
          <a:p>
            <a:r>
              <a:rPr lang="en-GB" dirty="0"/>
              <a:t>“A multi sports zone offers swimming, biking and running and is open to experienced triathletes and beginners who would want to try the sport in a safe environment.”</a:t>
            </a:r>
          </a:p>
          <a:p>
            <a:r>
              <a:rPr lang="en-GB" dirty="0"/>
              <a:t>“The beginners programme involves swimming in the three-lane, 24-metre pool for 10 minutes, a 30-minute ride on a stationary bike, before transitioning on to a treadmill for a 20-minute run.”</a:t>
            </a:r>
          </a:p>
          <a:p>
            <a:r>
              <a:rPr lang="en-GB" dirty="0"/>
              <a:t>“We are bringing the Triathlon, one of the country’s fastest growing sports, indoors in a safe and simulated environment.”</a:t>
            </a:r>
          </a:p>
          <a:p>
            <a:endParaRPr lang="en-GB" dirty="0"/>
          </a:p>
          <a:p>
            <a:r>
              <a:rPr lang="en-GB" dirty="0">
                <a:hlinkClick r:id="rId2"/>
              </a:rPr>
              <a:t>http://www.sportsmanagement.co.uk/news.cfm?codeid=332253&amp;email=andrew.thomas@sm.uwtsd.ac.uk&amp;pub=SMe&amp;date=170531</a:t>
            </a:r>
            <a:endParaRPr lang="en-GB" dirty="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0826" y="4846319"/>
            <a:ext cx="3168774" cy="918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887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647285" y="4602480"/>
            <a:ext cx="5544715" cy="627703"/>
          </a:xfrm>
          <a:prstGeom prst="rect">
            <a:avLst/>
          </a:prstGeom>
        </p:spPr>
      </p:pic>
      <p:sp>
        <p:nvSpPr>
          <p:cNvPr id="2" name="Title 1"/>
          <p:cNvSpPr>
            <a:spLocks noGrp="1"/>
          </p:cNvSpPr>
          <p:nvPr>
            <p:ph type="title"/>
          </p:nvPr>
        </p:nvSpPr>
        <p:spPr/>
        <p:txBody>
          <a:bodyPr/>
          <a:lstStyle/>
          <a:p>
            <a:r>
              <a:rPr lang="en-GB" dirty="0"/>
              <a:t>Liverpool’s new main stand to have some restricted view seats (8.02.2016)</a:t>
            </a:r>
          </a:p>
        </p:txBody>
      </p:sp>
      <p:sp>
        <p:nvSpPr>
          <p:cNvPr id="3" name="Content Placeholder 2"/>
          <p:cNvSpPr>
            <a:spLocks noGrp="1"/>
          </p:cNvSpPr>
          <p:nvPr>
            <p:ph idx="1"/>
          </p:nvPr>
        </p:nvSpPr>
        <p:spPr>
          <a:xfrm>
            <a:off x="838200" y="1825624"/>
            <a:ext cx="10515600" cy="5032375"/>
          </a:xfrm>
        </p:spPr>
        <p:txBody>
          <a:bodyPr/>
          <a:lstStyle/>
          <a:p>
            <a:r>
              <a:rPr lang="en-GB" dirty="0"/>
              <a:t>“Around 400 to 500 seats in the newly built Main Stand at </a:t>
            </a:r>
            <a:r>
              <a:rPr lang="en-GB" dirty="0" err="1"/>
              <a:t>Anfield</a:t>
            </a:r>
            <a:r>
              <a:rPr lang="en-GB" dirty="0"/>
              <a:t> will have a restricted view.”</a:t>
            </a:r>
          </a:p>
          <a:p>
            <a:r>
              <a:rPr lang="en-GB" dirty="0"/>
              <a:t>“Some seats in the blocks at the Main Stand – </a:t>
            </a:r>
            <a:r>
              <a:rPr lang="en-GB" dirty="0" err="1"/>
              <a:t>Anfield</a:t>
            </a:r>
            <a:r>
              <a:rPr lang="en-GB" dirty="0"/>
              <a:t> Road End corner will feature a view where the </a:t>
            </a:r>
            <a:r>
              <a:rPr lang="en-GB" dirty="0" err="1"/>
              <a:t>Anfield</a:t>
            </a:r>
            <a:r>
              <a:rPr lang="en-GB" dirty="0"/>
              <a:t> Road End goal / goal area is not visible.”</a:t>
            </a:r>
          </a:p>
          <a:p>
            <a:r>
              <a:rPr lang="en-GB" dirty="0"/>
              <a:t>“It appears that these restricted view seats will be some of the £9 tickets for category C games.”</a:t>
            </a:r>
          </a:p>
          <a:p>
            <a:endParaRPr lang="en-GB" dirty="0"/>
          </a:p>
          <a:p>
            <a:r>
              <a:rPr lang="en-GB" dirty="0">
                <a:hlinkClick r:id="rId3"/>
              </a:rPr>
              <a:t>https://www.thisisanfield.com/2016/02/liverpools-new-main-stand-to-have-around-400-restricted-view-seats/</a:t>
            </a:r>
            <a:endParaRPr lang="en-GB" dirty="0"/>
          </a:p>
          <a:p>
            <a:endParaRPr lang="en-GB" dirty="0"/>
          </a:p>
          <a:p>
            <a:endParaRPr lang="en-GB" dirty="0"/>
          </a:p>
        </p:txBody>
      </p:sp>
    </p:spTree>
    <p:extLst>
      <p:ext uri="{BB962C8B-B14F-4D97-AF65-F5344CB8AC3E}">
        <p14:creationId xmlns:p14="http://schemas.microsoft.com/office/powerpoint/2010/main" val="1973156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Sunderland’s sensory room for autistic fans lauded as ‘absolutely incredible’ – Dan </a:t>
            </a:r>
            <a:r>
              <a:rPr lang="en-GB" dirty="0" err="1"/>
              <a:t>Quarrell</a:t>
            </a:r>
            <a:r>
              <a:rPr lang="en-GB" dirty="0"/>
              <a:t> (2.02.2016)</a:t>
            </a:r>
          </a:p>
        </p:txBody>
      </p:sp>
      <p:sp>
        <p:nvSpPr>
          <p:cNvPr id="3" name="Content Placeholder 2"/>
          <p:cNvSpPr>
            <a:spLocks noGrp="1"/>
          </p:cNvSpPr>
          <p:nvPr>
            <p:ph idx="1"/>
          </p:nvPr>
        </p:nvSpPr>
        <p:spPr/>
        <p:txBody>
          <a:bodyPr/>
          <a:lstStyle/>
          <a:p>
            <a:r>
              <a:rPr lang="en-GB" dirty="0"/>
              <a:t>“The room was built after eight-year-old Nathan </a:t>
            </a:r>
            <a:r>
              <a:rPr lang="en-GB" dirty="0" err="1"/>
              <a:t>Shippey’s</a:t>
            </a:r>
            <a:r>
              <a:rPr lang="en-GB" dirty="0"/>
              <a:t> parents, Peter and Kate, petitioned the club about providing a space for autistic fans to be able to watch their heroes from a safe, sound-proof and suitable environment.”</a:t>
            </a:r>
          </a:p>
          <a:p>
            <a:pPr marL="0" indent="0">
              <a:buNone/>
            </a:pPr>
            <a:endParaRPr lang="en-GB" dirty="0"/>
          </a:p>
          <a:p>
            <a:r>
              <a:rPr lang="en-GB" dirty="0"/>
              <a:t>The family now hopes to inspire other English clubs to follow Sunderland's lead.</a:t>
            </a:r>
          </a:p>
          <a:p>
            <a:r>
              <a:rPr lang="en-GB" dirty="0">
                <a:hlinkClick r:id="rId2"/>
              </a:rPr>
              <a:t>https://www.eurosport.co.uk/football/premier-league/2015-2016/sunderland-s-sensory-room-for-autistic-fans-lauded-as-absolutely-incredible_sto5105807/story.shtml</a:t>
            </a:r>
            <a:endParaRPr lang="en-GB" dirty="0"/>
          </a:p>
          <a:p>
            <a:endParaRPr lang="en-GB" dirty="0"/>
          </a:p>
          <a:p>
            <a:endParaRPr lang="en-GB" dirty="0"/>
          </a:p>
          <a:p>
            <a:endParaRPr lang="en-GB" dirty="0"/>
          </a:p>
        </p:txBody>
      </p:sp>
      <p:pic>
        <p:nvPicPr>
          <p:cNvPr id="4" name="Picture 2" descr="Image result for eurosports logo"/>
          <p:cNvPicPr>
            <a:picLocks noChangeAspect="1" noChangeArrowheads="1"/>
          </p:cNvPicPr>
          <p:nvPr/>
        </p:nvPicPr>
        <p:blipFill rotWithShape="1">
          <a:blip r:embed="rId3">
            <a:extLst>
              <a:ext uri="{28A0092B-C50C-407E-A947-70E740481C1C}">
                <a14:useLocalDpi xmlns:a14="http://schemas.microsoft.com/office/drawing/2010/main" val="0"/>
              </a:ext>
            </a:extLst>
          </a:blip>
          <a:srcRect l="8835" t="41640" r="7759" b="33979"/>
          <a:stretch/>
        </p:blipFill>
        <p:spPr bwMode="auto">
          <a:xfrm>
            <a:off x="5760720" y="3056413"/>
            <a:ext cx="6156960" cy="94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600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Go-ahead for £120m first phase of Swansea city revamp- (2.09.2018)</a:t>
            </a:r>
          </a:p>
        </p:txBody>
      </p:sp>
      <p:sp>
        <p:nvSpPr>
          <p:cNvPr id="3" name="Content Placeholder 2"/>
          <p:cNvSpPr>
            <a:spLocks noGrp="1"/>
          </p:cNvSpPr>
          <p:nvPr>
            <p:ph idx="1"/>
          </p:nvPr>
        </p:nvSpPr>
        <p:spPr>
          <a:xfrm>
            <a:off x="838200" y="1825624"/>
            <a:ext cx="10515600" cy="5032375"/>
          </a:xfrm>
        </p:spPr>
        <p:txBody>
          <a:bodyPr>
            <a:normAutofit/>
          </a:bodyPr>
          <a:lstStyle/>
          <a:p>
            <a:r>
              <a:rPr lang="en-GB" dirty="0"/>
              <a:t>“A 3,500-seat arena is the keystone of the £120m scheme and will sit within a "coastal park" which also includes a hotel and underground parking.”</a:t>
            </a:r>
          </a:p>
          <a:p>
            <a:r>
              <a:rPr lang="en-GB" dirty="0"/>
              <a:t>“Council leader Rob Stewart said the "one-of-a-kind" arena would see Swansea become a major destination for tours, acts, conferences and events.”</a:t>
            </a:r>
          </a:p>
          <a:p>
            <a:pPr fontAlgn="base"/>
            <a:r>
              <a:rPr lang="en-GB" dirty="0"/>
              <a:t>“Another phase of the regeneration could also include a "city beach" area with aquarium and science centre on land currently occupied by the civic centre. The whole project is expected to cost about £500m.”</a:t>
            </a:r>
          </a:p>
          <a:p>
            <a:pPr fontAlgn="base"/>
            <a:r>
              <a:rPr lang="en-GB" dirty="0">
                <a:hlinkClick r:id="rId2"/>
              </a:rPr>
              <a:t>https://www.bbc.co.uk/news/uk-wales-45724237</a:t>
            </a:r>
            <a:r>
              <a:rPr lang="en-GB" dirty="0"/>
              <a:t> </a:t>
            </a:r>
          </a:p>
        </p:txBody>
      </p:sp>
      <p:pic>
        <p:nvPicPr>
          <p:cNvPr id="5" name="Picture 2" descr="Image result for bbc news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842" b="32913"/>
          <a:stretch/>
        </p:blipFill>
        <p:spPr bwMode="auto">
          <a:xfrm>
            <a:off x="8651152" y="5604594"/>
            <a:ext cx="3342728" cy="1144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34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262</TotalTime>
  <Words>1818</Words>
  <Application>Microsoft Office PowerPoint</Application>
  <PresentationFormat>Widescreen</PresentationFormat>
  <Paragraphs>83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Norwich City FC launches ‘mini-bond’ for fans to fund £3.5m youth academy – Tom Walker (13.03.2018) </vt:lpstr>
      <vt:lpstr>First for Scotland as £2.4m outdoor cycle track takes shape in Fife – Rob Gibson (23.10.2017)</vt:lpstr>
      <vt:lpstr>WRU considers alcohol-free zone at Principality Stadium – (20.12.17)</vt:lpstr>
      <vt:lpstr>Chelsea FC puts forward plans for 60,000- capacity home – Matthew Campelli (1.12.205)</vt:lpstr>
      <vt:lpstr>Cardiff Council reveals preferred location for new £110m indoor arena – Tom Walker (15.02.2018)</vt:lpstr>
      <vt:lpstr>£32.8m Maidenhead leisure centre given green light – Tom Walker (17.02.2018)</vt:lpstr>
      <vt:lpstr>Birmingham looks at facilities provision as part of Commonwealth Games feasibility study – Matthew Campelli (17.01.2017)</vt:lpstr>
      <vt:lpstr>From blood-soaked sand to retractable roofs: a history of stadiums (2017)</vt:lpstr>
      <vt:lpstr>Are Man United about to rule the world? (2018)</vt:lpstr>
      <vt:lpstr>Wales eyes more elite sports facilities as Commonwealth Games bid scrapped – Matthew Campelli (26.07.2016)</vt:lpstr>
      <vt:lpstr>Hotel and apartments to be integrated into proposed Southend United Stadium – Matthew Campelli (10.05.2017)</vt:lpstr>
      <vt:lpstr>Fitness First launches triathlon training ground – Deven Pamben (20.05.2017)</vt:lpstr>
      <vt:lpstr>Liverpool’s new main stand to have some restricted view seats (8.02.2016)</vt:lpstr>
      <vt:lpstr>Sunderland’s sensory room for autistic fans lauded as ‘absolutely incredible’ – Dan Quarrell (2.02.2016)</vt:lpstr>
      <vt:lpstr>Go-ahead for £120m first phase of Swansea city revamp- (2.09.2018)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Norwich City FC launches ‘mini-bond’ for fans to fund £3.5m youth academy – Tom Walker (13.03.2018)</dc:title>
  <dc:creator>Alice Maria SilvaSurgyPereira</dc:creator>
  <cp:lastModifiedBy>Andrew Thomas</cp:lastModifiedBy>
  <cp:revision>11</cp:revision>
  <dcterms:created xsi:type="dcterms:W3CDTF">2018-11-23T09:28:10Z</dcterms:created>
  <dcterms:modified xsi:type="dcterms:W3CDTF">2020-02-11T23:10:10Z</dcterms:modified>
</cp:coreProperties>
</file>