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5"/>
  </p:notesMasterIdLst>
  <p:sldIdLst>
    <p:sldId id="257" r:id="rId2"/>
    <p:sldId id="428" r:id="rId3"/>
    <p:sldId id="316" r:id="rId4"/>
    <p:sldId id="284" r:id="rId5"/>
    <p:sldId id="430" r:id="rId6"/>
    <p:sldId id="287" r:id="rId7"/>
    <p:sldId id="409" r:id="rId8"/>
    <p:sldId id="421" r:id="rId9"/>
    <p:sldId id="408" r:id="rId10"/>
    <p:sldId id="422" r:id="rId11"/>
    <p:sldId id="423" r:id="rId12"/>
    <p:sldId id="425" r:id="rId13"/>
    <p:sldId id="426" r:id="rId14"/>
    <p:sldId id="424" r:id="rId15"/>
    <p:sldId id="427" r:id="rId16"/>
    <p:sldId id="411" r:id="rId17"/>
    <p:sldId id="763" r:id="rId18"/>
    <p:sldId id="296" r:id="rId19"/>
    <p:sldId id="755" r:id="rId20"/>
    <p:sldId id="756" r:id="rId21"/>
    <p:sldId id="757" r:id="rId22"/>
    <p:sldId id="758" r:id="rId23"/>
    <p:sldId id="432" r:id="rId24"/>
    <p:sldId id="429" r:id="rId25"/>
    <p:sldId id="433" r:id="rId26"/>
    <p:sldId id="753" r:id="rId27"/>
    <p:sldId id="417" r:id="rId28"/>
    <p:sldId id="419" r:id="rId29"/>
    <p:sldId id="434" r:id="rId30"/>
    <p:sldId id="303" r:id="rId31"/>
    <p:sldId id="416" r:id="rId32"/>
    <p:sldId id="418" r:id="rId33"/>
    <p:sldId id="285" r:id="rId34"/>
    <p:sldId id="385" r:id="rId35"/>
    <p:sldId id="286" r:id="rId36"/>
    <p:sldId id="405" r:id="rId37"/>
    <p:sldId id="406" r:id="rId38"/>
    <p:sldId id="380" r:id="rId39"/>
    <p:sldId id="302" r:id="rId40"/>
    <p:sldId id="322" r:id="rId41"/>
    <p:sldId id="308" r:id="rId42"/>
    <p:sldId id="365" r:id="rId43"/>
    <p:sldId id="386"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3333" autoAdjust="0"/>
    <p:restoredTop sz="94660"/>
  </p:normalViewPr>
  <p:slideViewPr>
    <p:cSldViewPr snapToGrid="0">
      <p:cViewPr varScale="1">
        <p:scale>
          <a:sx n="64" d="100"/>
          <a:sy n="64" d="100"/>
        </p:scale>
        <p:origin x="52"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F18EAC-106D-4CAF-8781-46DBAA2FA05C}"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GB"/>
        </a:p>
      </dgm:t>
    </dgm:pt>
    <dgm:pt modelId="{5C468409-8560-4012-A76E-797EA908F134}">
      <dgm:prSet phldrT="[Text]" custT="1"/>
      <dgm:spPr/>
      <dgm:t>
        <a:bodyPr/>
        <a:lstStyle/>
        <a:p>
          <a:r>
            <a:rPr lang="en-GB" sz="4000" b="1" dirty="0"/>
            <a:t>TIME</a:t>
          </a:r>
        </a:p>
      </dgm:t>
    </dgm:pt>
    <dgm:pt modelId="{1C9FF235-25D5-4A77-AE9A-1E9D61AAE80F}" type="parTrans" cxnId="{5537BB0A-1727-486B-A787-22D177A8A972}">
      <dgm:prSet/>
      <dgm:spPr/>
      <dgm:t>
        <a:bodyPr/>
        <a:lstStyle/>
        <a:p>
          <a:endParaRPr lang="en-GB"/>
        </a:p>
      </dgm:t>
    </dgm:pt>
    <dgm:pt modelId="{A0201CBB-B9C8-4B59-AF40-4F94800A77EB}" type="sibTrans" cxnId="{5537BB0A-1727-486B-A787-22D177A8A972}">
      <dgm:prSet/>
      <dgm:spPr/>
      <dgm:t>
        <a:bodyPr/>
        <a:lstStyle/>
        <a:p>
          <a:endParaRPr lang="en-GB"/>
        </a:p>
      </dgm:t>
    </dgm:pt>
    <dgm:pt modelId="{E8EEAC53-3F67-4E26-9673-7CB40389EE47}">
      <dgm:prSet phldrT="[Text]" custT="1"/>
      <dgm:spPr/>
      <dgm:t>
        <a:bodyPr/>
        <a:lstStyle/>
        <a:p>
          <a:r>
            <a:rPr lang="en-GB" sz="4400" b="1" dirty="0"/>
            <a:t>COST</a:t>
          </a:r>
        </a:p>
      </dgm:t>
    </dgm:pt>
    <dgm:pt modelId="{9CFDA859-ECBC-4933-8EE2-48881B1EFA01}" type="parTrans" cxnId="{ED0130E3-E4EC-42B0-8D5B-26B196F9F4F2}">
      <dgm:prSet/>
      <dgm:spPr/>
      <dgm:t>
        <a:bodyPr/>
        <a:lstStyle/>
        <a:p>
          <a:endParaRPr lang="en-GB"/>
        </a:p>
      </dgm:t>
    </dgm:pt>
    <dgm:pt modelId="{3CA51737-5F22-4700-8054-69B70011BA00}" type="sibTrans" cxnId="{ED0130E3-E4EC-42B0-8D5B-26B196F9F4F2}">
      <dgm:prSet/>
      <dgm:spPr/>
      <dgm:t>
        <a:bodyPr/>
        <a:lstStyle/>
        <a:p>
          <a:endParaRPr lang="en-GB"/>
        </a:p>
      </dgm:t>
    </dgm:pt>
    <dgm:pt modelId="{7872A790-813C-4BD0-A5F9-7559352C9DBE}">
      <dgm:prSet phldrT="[Text]" custT="1"/>
      <dgm:spPr/>
      <dgm:t>
        <a:bodyPr/>
        <a:lstStyle/>
        <a:p>
          <a:r>
            <a:rPr lang="en-GB" sz="2800" b="1" dirty="0"/>
            <a:t>PERFORMANCE OR FUNCTIONALITY</a:t>
          </a:r>
        </a:p>
      </dgm:t>
    </dgm:pt>
    <dgm:pt modelId="{3714EDAA-D27C-4BF3-A113-8376D8114542}" type="parTrans" cxnId="{B963B770-5FB8-4317-8C93-97565D8CD372}">
      <dgm:prSet/>
      <dgm:spPr/>
      <dgm:t>
        <a:bodyPr/>
        <a:lstStyle/>
        <a:p>
          <a:endParaRPr lang="en-GB"/>
        </a:p>
      </dgm:t>
    </dgm:pt>
    <dgm:pt modelId="{AA084D36-DC6E-4B90-8814-49C8C4593D3E}" type="sibTrans" cxnId="{B963B770-5FB8-4317-8C93-97565D8CD372}">
      <dgm:prSet/>
      <dgm:spPr/>
      <dgm:t>
        <a:bodyPr/>
        <a:lstStyle/>
        <a:p>
          <a:endParaRPr lang="en-GB"/>
        </a:p>
      </dgm:t>
    </dgm:pt>
    <dgm:pt modelId="{61FD883B-946D-49C4-95B1-264B369036AE}" type="pres">
      <dgm:prSet presAssocID="{5FF18EAC-106D-4CAF-8781-46DBAA2FA05C}" presName="Name0" presStyleCnt="0">
        <dgm:presLayoutVars>
          <dgm:chMax val="11"/>
          <dgm:chPref val="11"/>
          <dgm:dir/>
          <dgm:resizeHandles/>
        </dgm:presLayoutVars>
      </dgm:prSet>
      <dgm:spPr/>
    </dgm:pt>
    <dgm:pt modelId="{09296EAF-FDD2-457B-A8CC-4C3E72040D7C}" type="pres">
      <dgm:prSet presAssocID="{7872A790-813C-4BD0-A5F9-7559352C9DBE}" presName="Accent3" presStyleCnt="0"/>
      <dgm:spPr/>
    </dgm:pt>
    <dgm:pt modelId="{C7F8BFA1-0807-4E15-8BA4-035E8BD35A3E}" type="pres">
      <dgm:prSet presAssocID="{7872A790-813C-4BD0-A5F9-7559352C9DBE}" presName="Accent" presStyleLbl="node1" presStyleIdx="0" presStyleCnt="3" custScaleX="142004" custScaleY="121292" custLinFactNeighborX="10929" custLinFactNeighborY="3391"/>
      <dgm:spPr/>
    </dgm:pt>
    <dgm:pt modelId="{6625E842-5AE8-4AD1-88FD-9DCA76D8992E}" type="pres">
      <dgm:prSet presAssocID="{7872A790-813C-4BD0-A5F9-7559352C9DBE}" presName="ParentBackground3" presStyleCnt="0"/>
      <dgm:spPr/>
    </dgm:pt>
    <dgm:pt modelId="{13B98CBE-A688-40D7-A7F7-6831A4B77E79}" type="pres">
      <dgm:prSet presAssocID="{7872A790-813C-4BD0-A5F9-7559352C9DBE}" presName="ParentBackground" presStyleLbl="fgAcc1" presStyleIdx="0" presStyleCnt="3" custScaleX="171129" custScaleY="115424" custLinFactNeighborX="19322"/>
      <dgm:spPr/>
    </dgm:pt>
    <dgm:pt modelId="{17594524-1C91-4745-B65F-8EA1FC71CDAA}" type="pres">
      <dgm:prSet presAssocID="{7872A790-813C-4BD0-A5F9-7559352C9DBE}" presName="Parent3" presStyleLbl="revTx" presStyleIdx="0" presStyleCnt="0">
        <dgm:presLayoutVars>
          <dgm:chMax val="1"/>
          <dgm:chPref val="1"/>
          <dgm:bulletEnabled val="1"/>
        </dgm:presLayoutVars>
      </dgm:prSet>
      <dgm:spPr/>
    </dgm:pt>
    <dgm:pt modelId="{E3F17900-114C-4F90-9C30-CF032EF025D2}" type="pres">
      <dgm:prSet presAssocID="{E8EEAC53-3F67-4E26-9673-7CB40389EE47}" presName="Accent2" presStyleCnt="0"/>
      <dgm:spPr/>
    </dgm:pt>
    <dgm:pt modelId="{C90D60CA-BF41-4F00-8796-E5989AB066AB}" type="pres">
      <dgm:prSet presAssocID="{E8EEAC53-3F67-4E26-9673-7CB40389EE47}" presName="Accent" presStyleLbl="node1" presStyleIdx="1" presStyleCnt="3"/>
      <dgm:spPr/>
    </dgm:pt>
    <dgm:pt modelId="{95FE9BB1-C733-4521-91F1-C1863592BA05}" type="pres">
      <dgm:prSet presAssocID="{E8EEAC53-3F67-4E26-9673-7CB40389EE47}" presName="ParentBackground2" presStyleCnt="0"/>
      <dgm:spPr/>
    </dgm:pt>
    <dgm:pt modelId="{A5E9F112-6FBC-4BB0-9C11-78B78BAD3E35}" type="pres">
      <dgm:prSet presAssocID="{E8EEAC53-3F67-4E26-9673-7CB40389EE47}" presName="ParentBackground" presStyleLbl="fgAcc1" presStyleIdx="1" presStyleCnt="3" custLinFactNeighborX="1205" custLinFactNeighborY="-3614"/>
      <dgm:spPr/>
    </dgm:pt>
    <dgm:pt modelId="{A11BFCE0-51D0-4DC1-A4AD-D1AF47F5B0C6}" type="pres">
      <dgm:prSet presAssocID="{E8EEAC53-3F67-4E26-9673-7CB40389EE47}" presName="Parent2" presStyleLbl="revTx" presStyleIdx="0" presStyleCnt="0">
        <dgm:presLayoutVars>
          <dgm:chMax val="1"/>
          <dgm:chPref val="1"/>
          <dgm:bulletEnabled val="1"/>
        </dgm:presLayoutVars>
      </dgm:prSet>
      <dgm:spPr/>
    </dgm:pt>
    <dgm:pt modelId="{1259CF68-1CA4-4786-932A-67EF3CC53A00}" type="pres">
      <dgm:prSet presAssocID="{5C468409-8560-4012-A76E-797EA908F134}" presName="Accent1" presStyleCnt="0"/>
      <dgm:spPr/>
    </dgm:pt>
    <dgm:pt modelId="{D10A3FC5-CFB8-4C58-AD2B-07F51FD1C815}" type="pres">
      <dgm:prSet presAssocID="{5C468409-8560-4012-A76E-797EA908F134}" presName="Accent" presStyleLbl="node1" presStyleIdx="2" presStyleCnt="3" custLinFactNeighborX="5" custLinFactNeighborY="814"/>
      <dgm:spPr/>
    </dgm:pt>
    <dgm:pt modelId="{F54A4759-3B17-4202-AA7F-9057EFDC41C0}" type="pres">
      <dgm:prSet presAssocID="{5C468409-8560-4012-A76E-797EA908F134}" presName="ParentBackground1" presStyleCnt="0"/>
      <dgm:spPr/>
    </dgm:pt>
    <dgm:pt modelId="{DAD9F065-746D-4801-9F53-CB2A5AF6D2E4}" type="pres">
      <dgm:prSet presAssocID="{5C468409-8560-4012-A76E-797EA908F134}" presName="ParentBackground" presStyleLbl="fgAcc1" presStyleIdx="2" presStyleCnt="3" custScaleX="122712" custScaleY="90721"/>
      <dgm:spPr/>
    </dgm:pt>
    <dgm:pt modelId="{F757621C-F655-4799-8E12-0649605A75ED}" type="pres">
      <dgm:prSet presAssocID="{5C468409-8560-4012-A76E-797EA908F134}" presName="Parent1" presStyleLbl="revTx" presStyleIdx="0" presStyleCnt="0">
        <dgm:presLayoutVars>
          <dgm:chMax val="1"/>
          <dgm:chPref val="1"/>
          <dgm:bulletEnabled val="1"/>
        </dgm:presLayoutVars>
      </dgm:prSet>
      <dgm:spPr/>
    </dgm:pt>
  </dgm:ptLst>
  <dgm:cxnLst>
    <dgm:cxn modelId="{1F3D5B01-C13C-467D-B21B-2C2601661542}" type="presOf" srcId="{E8EEAC53-3F67-4E26-9673-7CB40389EE47}" destId="{A11BFCE0-51D0-4DC1-A4AD-D1AF47F5B0C6}" srcOrd="1" destOrd="0" presId="urn:microsoft.com/office/officeart/2011/layout/CircleProcess"/>
    <dgm:cxn modelId="{5537BB0A-1727-486B-A787-22D177A8A972}" srcId="{5FF18EAC-106D-4CAF-8781-46DBAA2FA05C}" destId="{5C468409-8560-4012-A76E-797EA908F134}" srcOrd="0" destOrd="0" parTransId="{1C9FF235-25D5-4A77-AE9A-1E9D61AAE80F}" sibTransId="{A0201CBB-B9C8-4B59-AF40-4F94800A77EB}"/>
    <dgm:cxn modelId="{A063FF0B-6EBD-45BF-95DB-A640FB442E28}" type="presOf" srcId="{7872A790-813C-4BD0-A5F9-7559352C9DBE}" destId="{17594524-1C91-4745-B65F-8EA1FC71CDAA}" srcOrd="1" destOrd="0" presId="urn:microsoft.com/office/officeart/2011/layout/CircleProcess"/>
    <dgm:cxn modelId="{A0E47712-D0A2-49FB-AB68-BDBFEAA217D3}" type="presOf" srcId="{7872A790-813C-4BD0-A5F9-7559352C9DBE}" destId="{13B98CBE-A688-40D7-A7F7-6831A4B77E79}" srcOrd="0" destOrd="0" presId="urn:microsoft.com/office/officeart/2011/layout/CircleProcess"/>
    <dgm:cxn modelId="{C98B3A6B-D26A-4BE1-997C-B9E2662F36FB}" type="presOf" srcId="{E8EEAC53-3F67-4E26-9673-7CB40389EE47}" destId="{A5E9F112-6FBC-4BB0-9C11-78B78BAD3E35}" srcOrd="0" destOrd="0" presId="urn:microsoft.com/office/officeart/2011/layout/CircleProcess"/>
    <dgm:cxn modelId="{B963B770-5FB8-4317-8C93-97565D8CD372}" srcId="{5FF18EAC-106D-4CAF-8781-46DBAA2FA05C}" destId="{7872A790-813C-4BD0-A5F9-7559352C9DBE}" srcOrd="2" destOrd="0" parTransId="{3714EDAA-D27C-4BF3-A113-8376D8114542}" sibTransId="{AA084D36-DC6E-4B90-8814-49C8C4593D3E}"/>
    <dgm:cxn modelId="{5AAB159C-8AC3-4EC2-93EB-8F62F0F07088}" type="presOf" srcId="{5FF18EAC-106D-4CAF-8781-46DBAA2FA05C}" destId="{61FD883B-946D-49C4-95B1-264B369036AE}" srcOrd="0" destOrd="0" presId="urn:microsoft.com/office/officeart/2011/layout/CircleProcess"/>
    <dgm:cxn modelId="{28AD50C7-0E12-4F69-A544-16F037A57665}" type="presOf" srcId="{5C468409-8560-4012-A76E-797EA908F134}" destId="{DAD9F065-746D-4801-9F53-CB2A5AF6D2E4}" srcOrd="0" destOrd="0" presId="urn:microsoft.com/office/officeart/2011/layout/CircleProcess"/>
    <dgm:cxn modelId="{B5AC20D7-F8EE-4C7F-856A-A3BC36CE615D}" type="presOf" srcId="{5C468409-8560-4012-A76E-797EA908F134}" destId="{F757621C-F655-4799-8E12-0649605A75ED}" srcOrd="1" destOrd="0" presId="urn:microsoft.com/office/officeart/2011/layout/CircleProcess"/>
    <dgm:cxn modelId="{ED0130E3-E4EC-42B0-8D5B-26B196F9F4F2}" srcId="{5FF18EAC-106D-4CAF-8781-46DBAA2FA05C}" destId="{E8EEAC53-3F67-4E26-9673-7CB40389EE47}" srcOrd="1" destOrd="0" parTransId="{9CFDA859-ECBC-4933-8EE2-48881B1EFA01}" sibTransId="{3CA51737-5F22-4700-8054-69B70011BA00}"/>
    <dgm:cxn modelId="{4F2C72AA-ECBC-4C44-8299-759EBA0078AB}" type="presParOf" srcId="{61FD883B-946D-49C4-95B1-264B369036AE}" destId="{09296EAF-FDD2-457B-A8CC-4C3E72040D7C}" srcOrd="0" destOrd="0" presId="urn:microsoft.com/office/officeart/2011/layout/CircleProcess"/>
    <dgm:cxn modelId="{0CCC8662-7333-4AA6-9B9A-2219391701E7}" type="presParOf" srcId="{09296EAF-FDD2-457B-A8CC-4C3E72040D7C}" destId="{C7F8BFA1-0807-4E15-8BA4-035E8BD35A3E}" srcOrd="0" destOrd="0" presId="urn:microsoft.com/office/officeart/2011/layout/CircleProcess"/>
    <dgm:cxn modelId="{642D6106-D541-4740-96AC-D929EEDB9430}" type="presParOf" srcId="{61FD883B-946D-49C4-95B1-264B369036AE}" destId="{6625E842-5AE8-4AD1-88FD-9DCA76D8992E}" srcOrd="1" destOrd="0" presId="urn:microsoft.com/office/officeart/2011/layout/CircleProcess"/>
    <dgm:cxn modelId="{1A6E4671-4721-4B78-AF35-CFD9A3737A6C}" type="presParOf" srcId="{6625E842-5AE8-4AD1-88FD-9DCA76D8992E}" destId="{13B98CBE-A688-40D7-A7F7-6831A4B77E79}" srcOrd="0" destOrd="0" presId="urn:microsoft.com/office/officeart/2011/layout/CircleProcess"/>
    <dgm:cxn modelId="{D06113D1-CC6D-43FE-8415-A61451D0F670}" type="presParOf" srcId="{61FD883B-946D-49C4-95B1-264B369036AE}" destId="{17594524-1C91-4745-B65F-8EA1FC71CDAA}" srcOrd="2" destOrd="0" presId="urn:microsoft.com/office/officeart/2011/layout/CircleProcess"/>
    <dgm:cxn modelId="{2635DC93-A45E-4650-82A2-309A0DF3E31A}" type="presParOf" srcId="{61FD883B-946D-49C4-95B1-264B369036AE}" destId="{E3F17900-114C-4F90-9C30-CF032EF025D2}" srcOrd="3" destOrd="0" presId="urn:microsoft.com/office/officeart/2011/layout/CircleProcess"/>
    <dgm:cxn modelId="{00FB7441-0B75-40C0-B119-152251A6CC01}" type="presParOf" srcId="{E3F17900-114C-4F90-9C30-CF032EF025D2}" destId="{C90D60CA-BF41-4F00-8796-E5989AB066AB}" srcOrd="0" destOrd="0" presId="urn:microsoft.com/office/officeart/2011/layout/CircleProcess"/>
    <dgm:cxn modelId="{4A63466F-0509-434C-8447-11BC9E935716}" type="presParOf" srcId="{61FD883B-946D-49C4-95B1-264B369036AE}" destId="{95FE9BB1-C733-4521-91F1-C1863592BA05}" srcOrd="4" destOrd="0" presId="urn:microsoft.com/office/officeart/2011/layout/CircleProcess"/>
    <dgm:cxn modelId="{2D40C34F-6F81-4CEF-83E1-C6CDE55F1540}" type="presParOf" srcId="{95FE9BB1-C733-4521-91F1-C1863592BA05}" destId="{A5E9F112-6FBC-4BB0-9C11-78B78BAD3E35}" srcOrd="0" destOrd="0" presId="urn:microsoft.com/office/officeart/2011/layout/CircleProcess"/>
    <dgm:cxn modelId="{B069747D-9390-4184-844F-B94481A302FE}" type="presParOf" srcId="{61FD883B-946D-49C4-95B1-264B369036AE}" destId="{A11BFCE0-51D0-4DC1-A4AD-D1AF47F5B0C6}" srcOrd="5" destOrd="0" presId="urn:microsoft.com/office/officeart/2011/layout/CircleProcess"/>
    <dgm:cxn modelId="{9FB1EA8A-12FE-4BD8-AFEA-AA9A13B98288}" type="presParOf" srcId="{61FD883B-946D-49C4-95B1-264B369036AE}" destId="{1259CF68-1CA4-4786-932A-67EF3CC53A00}" srcOrd="6" destOrd="0" presId="urn:microsoft.com/office/officeart/2011/layout/CircleProcess"/>
    <dgm:cxn modelId="{2EEBAE6B-3B4D-40A7-91CA-AEE39BA8FFD0}" type="presParOf" srcId="{1259CF68-1CA4-4786-932A-67EF3CC53A00}" destId="{D10A3FC5-CFB8-4C58-AD2B-07F51FD1C815}" srcOrd="0" destOrd="0" presId="urn:microsoft.com/office/officeart/2011/layout/CircleProcess"/>
    <dgm:cxn modelId="{C6D69A61-0521-418C-B21E-14EC370F33B9}" type="presParOf" srcId="{61FD883B-946D-49C4-95B1-264B369036AE}" destId="{F54A4759-3B17-4202-AA7F-9057EFDC41C0}" srcOrd="7" destOrd="0" presId="urn:microsoft.com/office/officeart/2011/layout/CircleProcess"/>
    <dgm:cxn modelId="{BA951B02-06D9-479F-8BE4-AB1714D3DE9E}" type="presParOf" srcId="{F54A4759-3B17-4202-AA7F-9057EFDC41C0}" destId="{DAD9F065-746D-4801-9F53-CB2A5AF6D2E4}" srcOrd="0" destOrd="0" presId="urn:microsoft.com/office/officeart/2011/layout/CircleProcess"/>
    <dgm:cxn modelId="{02D83C2E-2878-4243-AA42-52D8E3D191FF}" type="presParOf" srcId="{61FD883B-946D-49C4-95B1-264B369036AE}" destId="{F757621C-F655-4799-8E12-0649605A75ED}" srcOrd="8"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5453E1-ACE7-411A-A5EE-70E8F73DC4A3}"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425A2646-D54D-49EC-839A-2C8B6781CBA8}">
      <dgm:prSet phldrT="[Text]"/>
      <dgm:spPr/>
      <dgm:t>
        <a:bodyPr/>
        <a:lstStyle/>
        <a:p>
          <a:r>
            <a:rPr lang="en-GB" dirty="0"/>
            <a:t>WATERFALL</a:t>
          </a:r>
        </a:p>
      </dgm:t>
    </dgm:pt>
    <dgm:pt modelId="{933FB247-9727-4DD4-BDDA-7D17F826AEC7}" type="parTrans" cxnId="{45D46E45-DBFB-4840-B651-D1C0BC66E1DB}">
      <dgm:prSet/>
      <dgm:spPr/>
      <dgm:t>
        <a:bodyPr/>
        <a:lstStyle/>
        <a:p>
          <a:endParaRPr lang="en-GB"/>
        </a:p>
      </dgm:t>
    </dgm:pt>
    <dgm:pt modelId="{B73C2ED6-B12F-4FD2-BDCC-C264722ECED4}" type="sibTrans" cxnId="{45D46E45-DBFB-4840-B651-D1C0BC66E1DB}">
      <dgm:prSet/>
      <dgm:spPr/>
      <dgm:t>
        <a:bodyPr/>
        <a:lstStyle/>
        <a:p>
          <a:endParaRPr lang="en-GB"/>
        </a:p>
      </dgm:t>
    </dgm:pt>
    <dgm:pt modelId="{DBA05007-93A8-4383-BE00-479CDAB457D5}">
      <dgm:prSet phldrT="[Text]"/>
      <dgm:spPr/>
      <dgm:t>
        <a:bodyPr/>
        <a:lstStyle/>
        <a:p>
          <a:r>
            <a:rPr lang="en-GB" dirty="0"/>
            <a:t>High degree of certainty</a:t>
          </a:r>
        </a:p>
      </dgm:t>
    </dgm:pt>
    <dgm:pt modelId="{9A72F2F8-8542-494E-8F79-3E680C2015E8}" type="parTrans" cxnId="{3D157554-0045-47D7-929A-A4D19EB2DB99}">
      <dgm:prSet/>
      <dgm:spPr/>
      <dgm:t>
        <a:bodyPr/>
        <a:lstStyle/>
        <a:p>
          <a:endParaRPr lang="en-GB"/>
        </a:p>
      </dgm:t>
    </dgm:pt>
    <dgm:pt modelId="{D49069D7-21B8-4726-8B16-3C35078F3AE9}" type="sibTrans" cxnId="{3D157554-0045-47D7-929A-A4D19EB2DB99}">
      <dgm:prSet/>
      <dgm:spPr/>
      <dgm:t>
        <a:bodyPr/>
        <a:lstStyle/>
        <a:p>
          <a:endParaRPr lang="en-GB"/>
        </a:p>
      </dgm:t>
    </dgm:pt>
    <dgm:pt modelId="{8A3E876B-1246-4317-A811-3B38D5FE0554}">
      <dgm:prSet phldrT="[Text]"/>
      <dgm:spPr/>
      <dgm:t>
        <a:bodyPr/>
        <a:lstStyle/>
        <a:p>
          <a:r>
            <a:rPr lang="en-GB" dirty="0"/>
            <a:t>Perhaps previous experience (house)</a:t>
          </a:r>
        </a:p>
      </dgm:t>
    </dgm:pt>
    <dgm:pt modelId="{208ADE18-3921-4E97-89F7-7659C3A9BAC7}" type="parTrans" cxnId="{6798A19F-D8D8-4446-AD15-122E36B39EC2}">
      <dgm:prSet/>
      <dgm:spPr/>
      <dgm:t>
        <a:bodyPr/>
        <a:lstStyle/>
        <a:p>
          <a:endParaRPr lang="en-GB"/>
        </a:p>
      </dgm:t>
    </dgm:pt>
    <dgm:pt modelId="{AB1CE3A8-2D52-4628-B79A-DB7B206E7697}" type="sibTrans" cxnId="{6798A19F-D8D8-4446-AD15-122E36B39EC2}">
      <dgm:prSet/>
      <dgm:spPr/>
      <dgm:t>
        <a:bodyPr/>
        <a:lstStyle/>
        <a:p>
          <a:endParaRPr lang="en-GB"/>
        </a:p>
      </dgm:t>
    </dgm:pt>
    <dgm:pt modelId="{03589BCA-927F-47F7-BAB0-CC61F5CF9244}">
      <dgm:prSet phldrT="[Text]"/>
      <dgm:spPr/>
      <dgm:t>
        <a:bodyPr/>
        <a:lstStyle/>
        <a:p>
          <a:r>
            <a:rPr lang="en-GB" dirty="0"/>
            <a:t>HYBRID</a:t>
          </a:r>
        </a:p>
      </dgm:t>
    </dgm:pt>
    <dgm:pt modelId="{4116518D-E78D-4907-A1F3-0DC6AA490944}" type="parTrans" cxnId="{4DE02765-0D8E-4D0B-B12B-D2F063102473}">
      <dgm:prSet/>
      <dgm:spPr/>
      <dgm:t>
        <a:bodyPr/>
        <a:lstStyle/>
        <a:p>
          <a:endParaRPr lang="en-GB"/>
        </a:p>
      </dgm:t>
    </dgm:pt>
    <dgm:pt modelId="{8B4601CF-EE7A-4B0A-8377-C1E68473E80E}" type="sibTrans" cxnId="{4DE02765-0D8E-4D0B-B12B-D2F063102473}">
      <dgm:prSet/>
      <dgm:spPr/>
      <dgm:t>
        <a:bodyPr/>
        <a:lstStyle/>
        <a:p>
          <a:endParaRPr lang="en-GB"/>
        </a:p>
      </dgm:t>
    </dgm:pt>
    <dgm:pt modelId="{289C1CF9-AB66-4948-A312-911091CB2FF3}">
      <dgm:prSet phldrT="[Text]"/>
      <dgm:spPr/>
      <dgm:t>
        <a:bodyPr/>
        <a:lstStyle/>
        <a:p>
          <a:r>
            <a:rPr lang="en-GB" dirty="0"/>
            <a:t>Predictive planning (flexible in some parts)</a:t>
          </a:r>
        </a:p>
      </dgm:t>
    </dgm:pt>
    <dgm:pt modelId="{CF0056DC-CF35-4833-B74D-14CB2108FF67}" type="parTrans" cxnId="{BA49B56E-649F-4DF4-B12E-7457C23460AA}">
      <dgm:prSet/>
      <dgm:spPr/>
      <dgm:t>
        <a:bodyPr/>
        <a:lstStyle/>
        <a:p>
          <a:endParaRPr lang="en-GB"/>
        </a:p>
      </dgm:t>
    </dgm:pt>
    <dgm:pt modelId="{49175701-1877-482C-9D8E-BAE2EBC857B3}" type="sibTrans" cxnId="{BA49B56E-649F-4DF4-B12E-7457C23460AA}">
      <dgm:prSet/>
      <dgm:spPr/>
      <dgm:t>
        <a:bodyPr/>
        <a:lstStyle/>
        <a:p>
          <a:endParaRPr lang="en-GB"/>
        </a:p>
      </dgm:t>
    </dgm:pt>
    <dgm:pt modelId="{AA024169-6529-4B9F-B4AA-31D5F50EEB66}">
      <dgm:prSet phldrT="[Text]"/>
      <dgm:spPr/>
      <dgm:t>
        <a:bodyPr/>
        <a:lstStyle/>
        <a:p>
          <a:r>
            <a:rPr lang="en-GB" dirty="0"/>
            <a:t>Adaptive planning (flexible in other parts)</a:t>
          </a:r>
        </a:p>
      </dgm:t>
    </dgm:pt>
    <dgm:pt modelId="{D4F937EE-213B-403C-AC29-5A28D3F44ECD}" type="parTrans" cxnId="{47178C38-F6D3-4CC5-A222-A6D41DCAA1A3}">
      <dgm:prSet/>
      <dgm:spPr/>
      <dgm:t>
        <a:bodyPr/>
        <a:lstStyle/>
        <a:p>
          <a:endParaRPr lang="en-GB"/>
        </a:p>
      </dgm:t>
    </dgm:pt>
    <dgm:pt modelId="{4C413086-1ABC-49A6-BE81-C5F12EE51C2B}" type="sibTrans" cxnId="{47178C38-F6D3-4CC5-A222-A6D41DCAA1A3}">
      <dgm:prSet/>
      <dgm:spPr/>
      <dgm:t>
        <a:bodyPr/>
        <a:lstStyle/>
        <a:p>
          <a:endParaRPr lang="en-GB"/>
        </a:p>
      </dgm:t>
    </dgm:pt>
    <dgm:pt modelId="{47CBC0D2-F941-4142-8715-C699FCC75C21}">
      <dgm:prSet phldrT="[Text]"/>
      <dgm:spPr/>
      <dgm:t>
        <a:bodyPr/>
        <a:lstStyle/>
        <a:p>
          <a:r>
            <a:rPr lang="en-GB" dirty="0"/>
            <a:t>AGILE</a:t>
          </a:r>
        </a:p>
      </dgm:t>
    </dgm:pt>
    <dgm:pt modelId="{081CE3D4-CB4C-482A-B6C4-66A34B992F35}" type="parTrans" cxnId="{ED60C38D-DF25-4E57-BDAD-0208A33EED78}">
      <dgm:prSet/>
      <dgm:spPr/>
      <dgm:t>
        <a:bodyPr/>
        <a:lstStyle/>
        <a:p>
          <a:endParaRPr lang="en-GB"/>
        </a:p>
      </dgm:t>
    </dgm:pt>
    <dgm:pt modelId="{9580B2E4-E9D9-4244-AB2D-90D4D1552278}" type="sibTrans" cxnId="{ED60C38D-DF25-4E57-BDAD-0208A33EED78}">
      <dgm:prSet/>
      <dgm:spPr/>
      <dgm:t>
        <a:bodyPr/>
        <a:lstStyle/>
        <a:p>
          <a:endParaRPr lang="en-GB"/>
        </a:p>
      </dgm:t>
    </dgm:pt>
    <dgm:pt modelId="{B6BEDD6C-A6BB-4C51-BA67-75B6AB98D5D1}">
      <dgm:prSet/>
      <dgm:spPr/>
      <dgm:t>
        <a:bodyPr/>
        <a:lstStyle/>
        <a:p>
          <a:r>
            <a:rPr lang="en-GB"/>
            <a:t>Low degree of certainty</a:t>
          </a:r>
        </a:p>
      </dgm:t>
    </dgm:pt>
    <dgm:pt modelId="{C3739746-9D2E-4578-AD8C-56BB9D7C80C0}" type="parTrans" cxnId="{08429302-BCD0-49BD-99B1-9CAE13B8BFD5}">
      <dgm:prSet/>
      <dgm:spPr/>
      <dgm:t>
        <a:bodyPr/>
        <a:lstStyle/>
        <a:p>
          <a:endParaRPr lang="en-GB"/>
        </a:p>
      </dgm:t>
    </dgm:pt>
    <dgm:pt modelId="{49FB5AB0-12CA-4A38-A82F-0547D13D8781}" type="sibTrans" cxnId="{08429302-BCD0-49BD-99B1-9CAE13B8BFD5}">
      <dgm:prSet/>
      <dgm:spPr/>
      <dgm:t>
        <a:bodyPr/>
        <a:lstStyle/>
        <a:p>
          <a:endParaRPr lang="en-GB"/>
        </a:p>
      </dgm:t>
    </dgm:pt>
    <dgm:pt modelId="{6D9DB601-26A7-45A4-95E2-AAF6C66DFB8F}">
      <dgm:prSet/>
      <dgm:spPr/>
      <dgm:t>
        <a:bodyPr/>
        <a:lstStyle/>
        <a:p>
          <a:r>
            <a:rPr lang="en-GB"/>
            <a:t>Flexible planning (covid-19 vaccine)</a:t>
          </a:r>
          <a:endParaRPr lang="en-GB" dirty="0"/>
        </a:p>
      </dgm:t>
    </dgm:pt>
    <dgm:pt modelId="{9C240454-E69A-433B-8140-624FA785CC20}" type="parTrans" cxnId="{911002E8-2B4A-466D-8C27-7BF4A8D432ED}">
      <dgm:prSet/>
      <dgm:spPr/>
      <dgm:t>
        <a:bodyPr/>
        <a:lstStyle/>
        <a:p>
          <a:endParaRPr lang="en-GB"/>
        </a:p>
      </dgm:t>
    </dgm:pt>
    <dgm:pt modelId="{C7DF4EB8-A1A9-42F1-9D52-D044BC43E902}" type="sibTrans" cxnId="{911002E8-2B4A-466D-8C27-7BF4A8D432ED}">
      <dgm:prSet/>
      <dgm:spPr/>
      <dgm:t>
        <a:bodyPr/>
        <a:lstStyle/>
        <a:p>
          <a:endParaRPr lang="en-GB"/>
        </a:p>
      </dgm:t>
    </dgm:pt>
    <dgm:pt modelId="{B2BCD86A-ABA4-4C7F-98A4-775E5E1B6642}" type="pres">
      <dgm:prSet presAssocID="{A45453E1-ACE7-411A-A5EE-70E8F73DC4A3}" presName="Name0" presStyleCnt="0">
        <dgm:presLayoutVars>
          <dgm:dir/>
          <dgm:animLvl val="lvl"/>
          <dgm:resizeHandles/>
        </dgm:presLayoutVars>
      </dgm:prSet>
      <dgm:spPr/>
    </dgm:pt>
    <dgm:pt modelId="{EB0C31CE-91AA-44CF-8BC7-1877ECB498E5}" type="pres">
      <dgm:prSet presAssocID="{425A2646-D54D-49EC-839A-2C8B6781CBA8}" presName="linNode" presStyleCnt="0"/>
      <dgm:spPr/>
    </dgm:pt>
    <dgm:pt modelId="{1FA0BAE3-B3BA-4ADD-819B-5F579C673600}" type="pres">
      <dgm:prSet presAssocID="{425A2646-D54D-49EC-839A-2C8B6781CBA8}" presName="parentShp" presStyleLbl="node1" presStyleIdx="0" presStyleCnt="3">
        <dgm:presLayoutVars>
          <dgm:bulletEnabled val="1"/>
        </dgm:presLayoutVars>
      </dgm:prSet>
      <dgm:spPr/>
    </dgm:pt>
    <dgm:pt modelId="{24FDB387-DD32-4D3B-9512-70D1D0888FB0}" type="pres">
      <dgm:prSet presAssocID="{425A2646-D54D-49EC-839A-2C8B6781CBA8}" presName="childShp" presStyleLbl="bgAccFollowNode1" presStyleIdx="0" presStyleCnt="3">
        <dgm:presLayoutVars>
          <dgm:bulletEnabled val="1"/>
        </dgm:presLayoutVars>
      </dgm:prSet>
      <dgm:spPr/>
    </dgm:pt>
    <dgm:pt modelId="{FBDE5C74-5D91-4F49-B568-684189B66C3F}" type="pres">
      <dgm:prSet presAssocID="{B73C2ED6-B12F-4FD2-BDCC-C264722ECED4}" presName="spacing" presStyleCnt="0"/>
      <dgm:spPr/>
    </dgm:pt>
    <dgm:pt modelId="{CC518858-9951-4FF5-BF4C-DA5909614809}" type="pres">
      <dgm:prSet presAssocID="{03589BCA-927F-47F7-BAB0-CC61F5CF9244}" presName="linNode" presStyleCnt="0"/>
      <dgm:spPr/>
    </dgm:pt>
    <dgm:pt modelId="{9E380BB9-32E0-4035-B5B8-062EFB054D95}" type="pres">
      <dgm:prSet presAssocID="{03589BCA-927F-47F7-BAB0-CC61F5CF9244}" presName="parentShp" presStyleLbl="node1" presStyleIdx="1" presStyleCnt="3">
        <dgm:presLayoutVars>
          <dgm:bulletEnabled val="1"/>
        </dgm:presLayoutVars>
      </dgm:prSet>
      <dgm:spPr/>
    </dgm:pt>
    <dgm:pt modelId="{7796825D-3285-421F-8601-0039300D72D2}" type="pres">
      <dgm:prSet presAssocID="{03589BCA-927F-47F7-BAB0-CC61F5CF9244}" presName="childShp" presStyleLbl="bgAccFollowNode1" presStyleIdx="1" presStyleCnt="3">
        <dgm:presLayoutVars>
          <dgm:bulletEnabled val="1"/>
        </dgm:presLayoutVars>
      </dgm:prSet>
      <dgm:spPr/>
    </dgm:pt>
    <dgm:pt modelId="{2F3519DC-CA4F-453E-8EAA-BC255DFF9C0D}" type="pres">
      <dgm:prSet presAssocID="{8B4601CF-EE7A-4B0A-8377-C1E68473E80E}" presName="spacing" presStyleCnt="0"/>
      <dgm:spPr/>
    </dgm:pt>
    <dgm:pt modelId="{CB923B91-DE94-4E87-A2A1-C8B48EBF0C59}" type="pres">
      <dgm:prSet presAssocID="{47CBC0D2-F941-4142-8715-C699FCC75C21}" presName="linNode" presStyleCnt="0"/>
      <dgm:spPr/>
    </dgm:pt>
    <dgm:pt modelId="{EA3E2BC4-5E96-48EA-ABFE-E9EF8DC302A4}" type="pres">
      <dgm:prSet presAssocID="{47CBC0D2-F941-4142-8715-C699FCC75C21}" presName="parentShp" presStyleLbl="node1" presStyleIdx="2" presStyleCnt="3">
        <dgm:presLayoutVars>
          <dgm:bulletEnabled val="1"/>
        </dgm:presLayoutVars>
      </dgm:prSet>
      <dgm:spPr/>
    </dgm:pt>
    <dgm:pt modelId="{D939E0ED-F410-47EB-94F8-E4471445A04D}" type="pres">
      <dgm:prSet presAssocID="{47CBC0D2-F941-4142-8715-C699FCC75C21}" presName="childShp" presStyleLbl="bgAccFollowNode1" presStyleIdx="2" presStyleCnt="3">
        <dgm:presLayoutVars>
          <dgm:bulletEnabled val="1"/>
        </dgm:presLayoutVars>
      </dgm:prSet>
      <dgm:spPr/>
    </dgm:pt>
  </dgm:ptLst>
  <dgm:cxnLst>
    <dgm:cxn modelId="{08429302-BCD0-49BD-99B1-9CAE13B8BFD5}" srcId="{47CBC0D2-F941-4142-8715-C699FCC75C21}" destId="{B6BEDD6C-A6BB-4C51-BA67-75B6AB98D5D1}" srcOrd="0" destOrd="0" parTransId="{C3739746-9D2E-4578-AD8C-56BB9D7C80C0}" sibTransId="{49FB5AB0-12CA-4A38-A82F-0547D13D8781}"/>
    <dgm:cxn modelId="{025C4614-6847-4475-BA3C-B42453D848F7}" type="presOf" srcId="{8A3E876B-1246-4317-A811-3B38D5FE0554}" destId="{24FDB387-DD32-4D3B-9512-70D1D0888FB0}" srcOrd="0" destOrd="1" presId="urn:microsoft.com/office/officeart/2005/8/layout/vList6"/>
    <dgm:cxn modelId="{47178C38-F6D3-4CC5-A222-A6D41DCAA1A3}" srcId="{03589BCA-927F-47F7-BAB0-CC61F5CF9244}" destId="{AA024169-6529-4B9F-B4AA-31D5F50EEB66}" srcOrd="1" destOrd="0" parTransId="{D4F937EE-213B-403C-AC29-5A28D3F44ECD}" sibTransId="{4C413086-1ABC-49A6-BE81-C5F12EE51C2B}"/>
    <dgm:cxn modelId="{4DE02765-0D8E-4D0B-B12B-D2F063102473}" srcId="{A45453E1-ACE7-411A-A5EE-70E8F73DC4A3}" destId="{03589BCA-927F-47F7-BAB0-CC61F5CF9244}" srcOrd="1" destOrd="0" parTransId="{4116518D-E78D-4907-A1F3-0DC6AA490944}" sibTransId="{8B4601CF-EE7A-4B0A-8377-C1E68473E80E}"/>
    <dgm:cxn modelId="{45D46E45-DBFB-4840-B651-D1C0BC66E1DB}" srcId="{A45453E1-ACE7-411A-A5EE-70E8F73DC4A3}" destId="{425A2646-D54D-49EC-839A-2C8B6781CBA8}" srcOrd="0" destOrd="0" parTransId="{933FB247-9727-4DD4-BDDA-7D17F826AEC7}" sibTransId="{B73C2ED6-B12F-4FD2-BDCC-C264722ECED4}"/>
    <dgm:cxn modelId="{7B888F68-0F49-4749-9369-CD2D7205D711}" type="presOf" srcId="{DBA05007-93A8-4383-BE00-479CDAB457D5}" destId="{24FDB387-DD32-4D3B-9512-70D1D0888FB0}" srcOrd="0" destOrd="0" presId="urn:microsoft.com/office/officeart/2005/8/layout/vList6"/>
    <dgm:cxn modelId="{BA49B56E-649F-4DF4-B12E-7457C23460AA}" srcId="{03589BCA-927F-47F7-BAB0-CC61F5CF9244}" destId="{289C1CF9-AB66-4948-A312-911091CB2FF3}" srcOrd="0" destOrd="0" parTransId="{CF0056DC-CF35-4833-B74D-14CB2108FF67}" sibTransId="{49175701-1877-482C-9D8E-BAE2EBC857B3}"/>
    <dgm:cxn modelId="{5C79B551-3C65-4F7C-B3CA-71A16909D03D}" type="presOf" srcId="{A45453E1-ACE7-411A-A5EE-70E8F73DC4A3}" destId="{B2BCD86A-ABA4-4C7F-98A4-775E5E1B6642}" srcOrd="0" destOrd="0" presId="urn:microsoft.com/office/officeart/2005/8/layout/vList6"/>
    <dgm:cxn modelId="{58A5C173-1D41-4AEB-BE4E-64402D2218DC}" type="presOf" srcId="{6D9DB601-26A7-45A4-95E2-AAF6C66DFB8F}" destId="{D939E0ED-F410-47EB-94F8-E4471445A04D}" srcOrd="0" destOrd="1" presId="urn:microsoft.com/office/officeart/2005/8/layout/vList6"/>
    <dgm:cxn modelId="{3D157554-0045-47D7-929A-A4D19EB2DB99}" srcId="{425A2646-D54D-49EC-839A-2C8B6781CBA8}" destId="{DBA05007-93A8-4383-BE00-479CDAB457D5}" srcOrd="0" destOrd="0" parTransId="{9A72F2F8-8542-494E-8F79-3E680C2015E8}" sibTransId="{D49069D7-21B8-4726-8B16-3C35078F3AE9}"/>
    <dgm:cxn modelId="{3A526F7E-1245-4F67-9C50-70D589F444B6}" type="presOf" srcId="{AA024169-6529-4B9F-B4AA-31D5F50EEB66}" destId="{7796825D-3285-421F-8601-0039300D72D2}" srcOrd="0" destOrd="1" presId="urn:microsoft.com/office/officeart/2005/8/layout/vList6"/>
    <dgm:cxn modelId="{ED60C38D-DF25-4E57-BDAD-0208A33EED78}" srcId="{A45453E1-ACE7-411A-A5EE-70E8F73DC4A3}" destId="{47CBC0D2-F941-4142-8715-C699FCC75C21}" srcOrd="2" destOrd="0" parTransId="{081CE3D4-CB4C-482A-B6C4-66A34B992F35}" sibTransId="{9580B2E4-E9D9-4244-AB2D-90D4D1552278}"/>
    <dgm:cxn modelId="{A743B48F-097A-4C0B-9F2D-381A8BF52EFF}" type="presOf" srcId="{03589BCA-927F-47F7-BAB0-CC61F5CF9244}" destId="{9E380BB9-32E0-4035-B5B8-062EFB054D95}" srcOrd="0" destOrd="0" presId="urn:microsoft.com/office/officeart/2005/8/layout/vList6"/>
    <dgm:cxn modelId="{6798A19F-D8D8-4446-AD15-122E36B39EC2}" srcId="{425A2646-D54D-49EC-839A-2C8B6781CBA8}" destId="{8A3E876B-1246-4317-A811-3B38D5FE0554}" srcOrd="1" destOrd="0" parTransId="{208ADE18-3921-4E97-89F7-7659C3A9BAC7}" sibTransId="{AB1CE3A8-2D52-4628-B79A-DB7B206E7697}"/>
    <dgm:cxn modelId="{171A05B8-426E-4F2C-BEB2-4B2C91045B4F}" type="presOf" srcId="{47CBC0D2-F941-4142-8715-C699FCC75C21}" destId="{EA3E2BC4-5E96-48EA-ABFE-E9EF8DC302A4}" srcOrd="0" destOrd="0" presId="urn:microsoft.com/office/officeart/2005/8/layout/vList6"/>
    <dgm:cxn modelId="{4A61B7D6-D300-4F0F-A1C6-E227862C00CB}" type="presOf" srcId="{B6BEDD6C-A6BB-4C51-BA67-75B6AB98D5D1}" destId="{D939E0ED-F410-47EB-94F8-E4471445A04D}" srcOrd="0" destOrd="0" presId="urn:microsoft.com/office/officeart/2005/8/layout/vList6"/>
    <dgm:cxn modelId="{0B8928DF-D7E4-4888-8B36-D7AE8388FE8B}" type="presOf" srcId="{289C1CF9-AB66-4948-A312-911091CB2FF3}" destId="{7796825D-3285-421F-8601-0039300D72D2}" srcOrd="0" destOrd="0" presId="urn:microsoft.com/office/officeart/2005/8/layout/vList6"/>
    <dgm:cxn modelId="{25DFE6E7-903E-4BAC-AEC2-932A55F7A112}" type="presOf" srcId="{425A2646-D54D-49EC-839A-2C8B6781CBA8}" destId="{1FA0BAE3-B3BA-4ADD-819B-5F579C673600}" srcOrd="0" destOrd="0" presId="urn:microsoft.com/office/officeart/2005/8/layout/vList6"/>
    <dgm:cxn modelId="{911002E8-2B4A-466D-8C27-7BF4A8D432ED}" srcId="{47CBC0D2-F941-4142-8715-C699FCC75C21}" destId="{6D9DB601-26A7-45A4-95E2-AAF6C66DFB8F}" srcOrd="1" destOrd="0" parTransId="{9C240454-E69A-433B-8140-624FA785CC20}" sibTransId="{C7DF4EB8-A1A9-42F1-9D52-D044BC43E902}"/>
    <dgm:cxn modelId="{690CC73B-63CB-4CA0-8CE2-609986BA6620}" type="presParOf" srcId="{B2BCD86A-ABA4-4C7F-98A4-775E5E1B6642}" destId="{EB0C31CE-91AA-44CF-8BC7-1877ECB498E5}" srcOrd="0" destOrd="0" presId="urn:microsoft.com/office/officeart/2005/8/layout/vList6"/>
    <dgm:cxn modelId="{EFD7BB16-F51C-4E78-A079-AE6A62689377}" type="presParOf" srcId="{EB0C31CE-91AA-44CF-8BC7-1877ECB498E5}" destId="{1FA0BAE3-B3BA-4ADD-819B-5F579C673600}" srcOrd="0" destOrd="0" presId="urn:microsoft.com/office/officeart/2005/8/layout/vList6"/>
    <dgm:cxn modelId="{5BA2715A-D458-43B4-A0D4-11543E2420F9}" type="presParOf" srcId="{EB0C31CE-91AA-44CF-8BC7-1877ECB498E5}" destId="{24FDB387-DD32-4D3B-9512-70D1D0888FB0}" srcOrd="1" destOrd="0" presId="urn:microsoft.com/office/officeart/2005/8/layout/vList6"/>
    <dgm:cxn modelId="{2A96AD50-5749-4326-80B4-CB32D12F6D09}" type="presParOf" srcId="{B2BCD86A-ABA4-4C7F-98A4-775E5E1B6642}" destId="{FBDE5C74-5D91-4F49-B568-684189B66C3F}" srcOrd="1" destOrd="0" presId="urn:microsoft.com/office/officeart/2005/8/layout/vList6"/>
    <dgm:cxn modelId="{7B140267-8B2F-4699-8603-75441BC31F1C}" type="presParOf" srcId="{B2BCD86A-ABA4-4C7F-98A4-775E5E1B6642}" destId="{CC518858-9951-4FF5-BF4C-DA5909614809}" srcOrd="2" destOrd="0" presId="urn:microsoft.com/office/officeart/2005/8/layout/vList6"/>
    <dgm:cxn modelId="{7ECB105B-507E-4759-9A84-94A22F1955C0}" type="presParOf" srcId="{CC518858-9951-4FF5-BF4C-DA5909614809}" destId="{9E380BB9-32E0-4035-B5B8-062EFB054D95}" srcOrd="0" destOrd="0" presId="urn:microsoft.com/office/officeart/2005/8/layout/vList6"/>
    <dgm:cxn modelId="{0CF02DB9-C872-481E-8D9F-39576047A893}" type="presParOf" srcId="{CC518858-9951-4FF5-BF4C-DA5909614809}" destId="{7796825D-3285-421F-8601-0039300D72D2}" srcOrd="1" destOrd="0" presId="urn:microsoft.com/office/officeart/2005/8/layout/vList6"/>
    <dgm:cxn modelId="{A83CA7ED-F8A8-4D3F-B713-21AD467DA036}" type="presParOf" srcId="{B2BCD86A-ABA4-4C7F-98A4-775E5E1B6642}" destId="{2F3519DC-CA4F-453E-8EAA-BC255DFF9C0D}" srcOrd="3" destOrd="0" presId="urn:microsoft.com/office/officeart/2005/8/layout/vList6"/>
    <dgm:cxn modelId="{989DBB85-3EC3-4189-9C6D-F3E2E275BF90}" type="presParOf" srcId="{B2BCD86A-ABA4-4C7F-98A4-775E5E1B6642}" destId="{CB923B91-DE94-4E87-A2A1-C8B48EBF0C59}" srcOrd="4" destOrd="0" presId="urn:microsoft.com/office/officeart/2005/8/layout/vList6"/>
    <dgm:cxn modelId="{9AA05140-2814-4B46-82D5-41BE4B228C76}" type="presParOf" srcId="{CB923B91-DE94-4E87-A2A1-C8B48EBF0C59}" destId="{EA3E2BC4-5E96-48EA-ABFE-E9EF8DC302A4}" srcOrd="0" destOrd="0" presId="urn:microsoft.com/office/officeart/2005/8/layout/vList6"/>
    <dgm:cxn modelId="{B2A7FC0B-7C76-4D2D-9F85-0AB59278C433}" type="presParOf" srcId="{CB923B91-DE94-4E87-A2A1-C8B48EBF0C59}" destId="{D939E0ED-F410-47EB-94F8-E4471445A04D}"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F8BFA1-0807-4E15-8BA4-035E8BD35A3E}">
      <dsp:nvSpPr>
        <dsp:cNvPr id="0" name=""/>
        <dsp:cNvSpPr/>
      </dsp:nvSpPr>
      <dsp:spPr>
        <a:xfrm>
          <a:off x="7131100" y="913217"/>
          <a:ext cx="4188759" cy="357846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B98CBE-A688-40D7-A7F7-6831A4B77E79}">
      <dsp:nvSpPr>
        <dsp:cNvPr id="0" name=""/>
        <dsp:cNvSpPr/>
      </dsp:nvSpPr>
      <dsp:spPr>
        <a:xfrm>
          <a:off x="7078873" y="1013266"/>
          <a:ext cx="4712663" cy="3178283"/>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b="1" kern="1200" dirty="0"/>
            <a:t>PERFORMANCE OR FUNCTIONALITY</a:t>
          </a:r>
        </a:p>
      </dsp:txBody>
      <dsp:txXfrm>
        <a:off x="7752580" y="1467392"/>
        <a:ext cx="3365249" cy="2270031"/>
      </dsp:txXfrm>
    </dsp:sp>
    <dsp:sp modelId="{C90D60CA-BF41-4F00-8796-E5989AB066AB}">
      <dsp:nvSpPr>
        <dsp:cNvPr id="0" name=""/>
        <dsp:cNvSpPr/>
      </dsp:nvSpPr>
      <dsp:spPr>
        <a:xfrm rot="2700000">
          <a:off x="4383132" y="1130828"/>
          <a:ext cx="2942642" cy="2942642"/>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E9F112-6FBC-4BB0-9C11-78B78BAD3E35}">
      <dsp:nvSpPr>
        <dsp:cNvPr id="0" name=""/>
        <dsp:cNvSpPr/>
      </dsp:nvSpPr>
      <dsp:spPr>
        <a:xfrm>
          <a:off x="4510705" y="1126107"/>
          <a:ext cx="2753865" cy="2753572"/>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5880" tIns="55880" rIns="55880" bIns="55880" numCol="1" spcCol="1270" anchor="ctr" anchorCtr="0">
          <a:noAutofit/>
        </a:bodyPr>
        <a:lstStyle/>
        <a:p>
          <a:pPr marL="0" lvl="0" indent="0" algn="ctr" defTabSz="1955800">
            <a:lnSpc>
              <a:spcPct val="90000"/>
            </a:lnSpc>
            <a:spcBef>
              <a:spcPct val="0"/>
            </a:spcBef>
            <a:spcAft>
              <a:spcPct val="35000"/>
            </a:spcAft>
            <a:buNone/>
          </a:pPr>
          <a:r>
            <a:rPr lang="en-GB" sz="4400" b="1" kern="1200" dirty="0"/>
            <a:t>COST</a:t>
          </a:r>
        </a:p>
      </dsp:txBody>
      <dsp:txXfrm>
        <a:off x="4904388" y="1519549"/>
        <a:ext cx="1966498" cy="1966689"/>
      </dsp:txXfrm>
    </dsp:sp>
    <dsp:sp modelId="{D10A3FC5-CFB8-4C58-AD2B-07F51FD1C815}">
      <dsp:nvSpPr>
        <dsp:cNvPr id="0" name=""/>
        <dsp:cNvSpPr/>
      </dsp:nvSpPr>
      <dsp:spPr>
        <a:xfrm rot="2700000">
          <a:off x="1334692" y="1164792"/>
          <a:ext cx="2942642" cy="2942642"/>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D9F065-746D-4801-9F53-CB2A5AF6D2E4}">
      <dsp:nvSpPr>
        <dsp:cNvPr id="0" name=""/>
        <dsp:cNvSpPr/>
      </dsp:nvSpPr>
      <dsp:spPr>
        <a:xfrm>
          <a:off x="1116143" y="1353373"/>
          <a:ext cx="3379323" cy="2498068"/>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GB" sz="4000" b="1" kern="1200" dirty="0"/>
            <a:t>TIME</a:t>
          </a:r>
        </a:p>
      </dsp:txBody>
      <dsp:txXfrm>
        <a:off x="1599240" y="1710308"/>
        <a:ext cx="2413129" cy="17842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DB387-DD32-4D3B-9512-70D1D0888FB0}">
      <dsp:nvSpPr>
        <dsp:cNvPr id="0" name=""/>
        <dsp:cNvSpPr/>
      </dsp:nvSpPr>
      <dsp:spPr>
        <a:xfrm>
          <a:off x="4792979" y="0"/>
          <a:ext cx="7189469" cy="1285875"/>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15" tIns="18415" rIns="18415" bIns="18415" numCol="1" spcCol="1270" anchor="t" anchorCtr="0">
          <a:noAutofit/>
        </a:bodyPr>
        <a:lstStyle/>
        <a:p>
          <a:pPr marL="285750" lvl="1" indent="-285750" algn="l" defTabSz="1289050">
            <a:lnSpc>
              <a:spcPct val="90000"/>
            </a:lnSpc>
            <a:spcBef>
              <a:spcPct val="0"/>
            </a:spcBef>
            <a:spcAft>
              <a:spcPct val="15000"/>
            </a:spcAft>
            <a:buChar char="•"/>
          </a:pPr>
          <a:r>
            <a:rPr lang="en-GB" sz="2900" kern="1200" dirty="0"/>
            <a:t>High degree of certainty</a:t>
          </a:r>
        </a:p>
        <a:p>
          <a:pPr marL="285750" lvl="1" indent="-285750" algn="l" defTabSz="1289050">
            <a:lnSpc>
              <a:spcPct val="90000"/>
            </a:lnSpc>
            <a:spcBef>
              <a:spcPct val="0"/>
            </a:spcBef>
            <a:spcAft>
              <a:spcPct val="15000"/>
            </a:spcAft>
            <a:buChar char="•"/>
          </a:pPr>
          <a:r>
            <a:rPr lang="en-GB" sz="2900" kern="1200" dirty="0"/>
            <a:t>Perhaps previous experience (house)</a:t>
          </a:r>
        </a:p>
      </dsp:txBody>
      <dsp:txXfrm>
        <a:off x="4792979" y="160734"/>
        <a:ext cx="6707266" cy="964407"/>
      </dsp:txXfrm>
    </dsp:sp>
    <dsp:sp modelId="{1FA0BAE3-B3BA-4ADD-819B-5F579C673600}">
      <dsp:nvSpPr>
        <dsp:cNvPr id="0" name=""/>
        <dsp:cNvSpPr/>
      </dsp:nvSpPr>
      <dsp:spPr>
        <a:xfrm>
          <a:off x="0" y="0"/>
          <a:ext cx="4792979" cy="128587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dirty="0"/>
            <a:t>WATERFALL</a:t>
          </a:r>
        </a:p>
      </dsp:txBody>
      <dsp:txXfrm>
        <a:off x="62771" y="62771"/>
        <a:ext cx="4667437" cy="1160333"/>
      </dsp:txXfrm>
    </dsp:sp>
    <dsp:sp modelId="{7796825D-3285-421F-8601-0039300D72D2}">
      <dsp:nvSpPr>
        <dsp:cNvPr id="0" name=""/>
        <dsp:cNvSpPr/>
      </dsp:nvSpPr>
      <dsp:spPr>
        <a:xfrm>
          <a:off x="4792979" y="1414462"/>
          <a:ext cx="7189469" cy="1285875"/>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15" tIns="18415" rIns="18415" bIns="18415" numCol="1" spcCol="1270" anchor="t" anchorCtr="0">
          <a:noAutofit/>
        </a:bodyPr>
        <a:lstStyle/>
        <a:p>
          <a:pPr marL="285750" lvl="1" indent="-285750" algn="l" defTabSz="1289050">
            <a:lnSpc>
              <a:spcPct val="90000"/>
            </a:lnSpc>
            <a:spcBef>
              <a:spcPct val="0"/>
            </a:spcBef>
            <a:spcAft>
              <a:spcPct val="15000"/>
            </a:spcAft>
            <a:buChar char="•"/>
          </a:pPr>
          <a:r>
            <a:rPr lang="en-GB" sz="2900" kern="1200" dirty="0"/>
            <a:t>Predictive planning (flexible in some parts)</a:t>
          </a:r>
        </a:p>
        <a:p>
          <a:pPr marL="285750" lvl="1" indent="-285750" algn="l" defTabSz="1289050">
            <a:lnSpc>
              <a:spcPct val="90000"/>
            </a:lnSpc>
            <a:spcBef>
              <a:spcPct val="0"/>
            </a:spcBef>
            <a:spcAft>
              <a:spcPct val="15000"/>
            </a:spcAft>
            <a:buChar char="•"/>
          </a:pPr>
          <a:r>
            <a:rPr lang="en-GB" sz="2900" kern="1200" dirty="0"/>
            <a:t>Adaptive planning (flexible in other parts)</a:t>
          </a:r>
        </a:p>
      </dsp:txBody>
      <dsp:txXfrm>
        <a:off x="4792979" y="1575196"/>
        <a:ext cx="6707266" cy="964407"/>
      </dsp:txXfrm>
    </dsp:sp>
    <dsp:sp modelId="{9E380BB9-32E0-4035-B5B8-062EFB054D95}">
      <dsp:nvSpPr>
        <dsp:cNvPr id="0" name=""/>
        <dsp:cNvSpPr/>
      </dsp:nvSpPr>
      <dsp:spPr>
        <a:xfrm>
          <a:off x="0" y="1414462"/>
          <a:ext cx="4792979" cy="128587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dirty="0"/>
            <a:t>HYBRID</a:t>
          </a:r>
        </a:p>
      </dsp:txBody>
      <dsp:txXfrm>
        <a:off x="62771" y="1477233"/>
        <a:ext cx="4667437" cy="1160333"/>
      </dsp:txXfrm>
    </dsp:sp>
    <dsp:sp modelId="{D939E0ED-F410-47EB-94F8-E4471445A04D}">
      <dsp:nvSpPr>
        <dsp:cNvPr id="0" name=""/>
        <dsp:cNvSpPr/>
      </dsp:nvSpPr>
      <dsp:spPr>
        <a:xfrm>
          <a:off x="4792979" y="2828925"/>
          <a:ext cx="7189469" cy="1285875"/>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15" tIns="18415" rIns="18415" bIns="18415" numCol="1" spcCol="1270" anchor="t" anchorCtr="0">
          <a:noAutofit/>
        </a:bodyPr>
        <a:lstStyle/>
        <a:p>
          <a:pPr marL="285750" lvl="1" indent="-285750" algn="l" defTabSz="1289050">
            <a:lnSpc>
              <a:spcPct val="90000"/>
            </a:lnSpc>
            <a:spcBef>
              <a:spcPct val="0"/>
            </a:spcBef>
            <a:spcAft>
              <a:spcPct val="15000"/>
            </a:spcAft>
            <a:buChar char="•"/>
          </a:pPr>
          <a:r>
            <a:rPr lang="en-GB" sz="2900" kern="1200"/>
            <a:t>Low degree of certainty</a:t>
          </a:r>
        </a:p>
        <a:p>
          <a:pPr marL="285750" lvl="1" indent="-285750" algn="l" defTabSz="1289050">
            <a:lnSpc>
              <a:spcPct val="90000"/>
            </a:lnSpc>
            <a:spcBef>
              <a:spcPct val="0"/>
            </a:spcBef>
            <a:spcAft>
              <a:spcPct val="15000"/>
            </a:spcAft>
            <a:buChar char="•"/>
          </a:pPr>
          <a:r>
            <a:rPr lang="en-GB" sz="2900" kern="1200"/>
            <a:t>Flexible planning (covid-19 vaccine)</a:t>
          </a:r>
          <a:endParaRPr lang="en-GB" sz="2900" kern="1200" dirty="0"/>
        </a:p>
      </dsp:txBody>
      <dsp:txXfrm>
        <a:off x="4792979" y="2989659"/>
        <a:ext cx="6707266" cy="964407"/>
      </dsp:txXfrm>
    </dsp:sp>
    <dsp:sp modelId="{EA3E2BC4-5E96-48EA-ABFE-E9EF8DC302A4}">
      <dsp:nvSpPr>
        <dsp:cNvPr id="0" name=""/>
        <dsp:cNvSpPr/>
      </dsp:nvSpPr>
      <dsp:spPr>
        <a:xfrm>
          <a:off x="0" y="2828925"/>
          <a:ext cx="4792979" cy="128587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dirty="0"/>
            <a:t>AGILE</a:t>
          </a:r>
        </a:p>
      </dsp:txBody>
      <dsp:txXfrm>
        <a:off x="62771" y="2891696"/>
        <a:ext cx="4667437" cy="1160333"/>
      </dsp:txXfrm>
    </dsp:sp>
  </dsp:spTree>
</dsp:drawing>
</file>

<file path=ppt/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6E60F9-69D1-4B49-A70C-5FC298533634}" type="datetimeFigureOut">
              <a:rPr lang="en-GB" smtClean="0"/>
              <a:t>09/09/2026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00DFAE-69F3-4174-A78B-C979559F00C5}" type="slidenum">
              <a:rPr lang="en-GB" smtClean="0"/>
              <a:t>‹#›</a:t>
            </a:fld>
            <a:endParaRPr lang="en-GB"/>
          </a:p>
        </p:txBody>
      </p:sp>
    </p:spTree>
    <p:extLst>
      <p:ext uri="{BB962C8B-B14F-4D97-AF65-F5344CB8AC3E}">
        <p14:creationId xmlns:p14="http://schemas.microsoft.com/office/powerpoint/2010/main" val="36388235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2F7859B5-EEAC-4C29-91E4-2D1E17D7229A}"/>
              </a:ext>
            </a:extLst>
          </p:cNvPr>
          <p:cNvSpPr>
            <a:spLocks noGrp="1" noRot="1" noChangeAspect="1" noTextEdit="1"/>
          </p:cNvSpPr>
          <p:nvPr>
            <p:ph type="sldImg"/>
          </p:nvPr>
        </p:nvSpPr>
        <p:spPr>
          <a:ln/>
        </p:spPr>
      </p:sp>
      <p:sp>
        <p:nvSpPr>
          <p:cNvPr id="46083" name="Notes Placeholder 2">
            <a:extLst>
              <a:ext uri="{FF2B5EF4-FFF2-40B4-BE49-F238E27FC236}">
                <a16:creationId xmlns:a16="http://schemas.microsoft.com/office/drawing/2014/main" id="{66D4207C-186F-4A48-BFDF-14ED02F63CF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6084" name="Slide Number Placeholder 3">
            <a:extLst>
              <a:ext uri="{FF2B5EF4-FFF2-40B4-BE49-F238E27FC236}">
                <a16:creationId xmlns:a16="http://schemas.microsoft.com/office/drawing/2014/main" id="{F9A59B27-9B80-4B78-8D96-8E79F7B0709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D9D25DE8-C7B5-4888-8A62-B7901F077AA7}" type="slidenum">
              <a:rPr lang="en-GB" altLang="en-US" sz="1200">
                <a:latin typeface="Times New Roman" panose="02020603050405020304" pitchFamily="18" charset="0"/>
              </a:rPr>
              <a:pPr/>
              <a:t>2</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27433353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2F7859B5-EEAC-4C29-91E4-2D1E17D7229A}"/>
              </a:ext>
            </a:extLst>
          </p:cNvPr>
          <p:cNvSpPr>
            <a:spLocks noGrp="1" noRot="1" noChangeAspect="1" noTextEdit="1"/>
          </p:cNvSpPr>
          <p:nvPr>
            <p:ph type="sldImg"/>
          </p:nvPr>
        </p:nvSpPr>
        <p:spPr>
          <a:ln/>
        </p:spPr>
      </p:sp>
      <p:sp>
        <p:nvSpPr>
          <p:cNvPr id="46083" name="Notes Placeholder 2">
            <a:extLst>
              <a:ext uri="{FF2B5EF4-FFF2-40B4-BE49-F238E27FC236}">
                <a16:creationId xmlns:a16="http://schemas.microsoft.com/office/drawing/2014/main" id="{66D4207C-186F-4A48-BFDF-14ED02F63CF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6084" name="Slide Number Placeholder 3">
            <a:extLst>
              <a:ext uri="{FF2B5EF4-FFF2-40B4-BE49-F238E27FC236}">
                <a16:creationId xmlns:a16="http://schemas.microsoft.com/office/drawing/2014/main" id="{F9A59B27-9B80-4B78-8D96-8E79F7B0709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D9D25DE8-C7B5-4888-8A62-B7901F077AA7}" type="slidenum">
              <a:rPr lang="en-GB" altLang="en-US" sz="1200">
                <a:latin typeface="Times New Roman" panose="02020603050405020304" pitchFamily="18" charset="0"/>
              </a:rPr>
              <a:pPr/>
              <a:t>3</a:t>
            </a:fld>
            <a:endParaRPr lang="en-GB" altLang="en-US" sz="1200">
              <a:latin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DD058AED-69B6-4D2E-8696-5C5EA3F09303}"/>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61490E02-ADA1-4C24-86D3-14A70DE9314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8132" name="Slide Number Placeholder 3">
            <a:extLst>
              <a:ext uri="{FF2B5EF4-FFF2-40B4-BE49-F238E27FC236}">
                <a16:creationId xmlns:a16="http://schemas.microsoft.com/office/drawing/2014/main" id="{E57B5BDA-2505-46CB-825B-C53371B74F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CC943176-6307-4D44-89B1-ECCA87F2C58F}" type="slidenum">
              <a:rPr lang="en-GB" altLang="en-US" sz="1200">
                <a:latin typeface="Times New Roman" panose="02020603050405020304" pitchFamily="18" charset="0"/>
              </a:rPr>
              <a:pPr/>
              <a:t>4</a:t>
            </a:fld>
            <a:endParaRPr lang="en-GB" altLang="en-US" sz="1200">
              <a:latin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DD058AED-69B6-4D2E-8696-5C5EA3F09303}"/>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61490E02-ADA1-4C24-86D3-14A70DE9314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8132" name="Slide Number Placeholder 3">
            <a:extLst>
              <a:ext uri="{FF2B5EF4-FFF2-40B4-BE49-F238E27FC236}">
                <a16:creationId xmlns:a16="http://schemas.microsoft.com/office/drawing/2014/main" id="{E57B5BDA-2505-46CB-825B-C53371B74F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CC943176-6307-4D44-89B1-ECCA87F2C58F}" type="slidenum">
              <a:rPr lang="en-GB" altLang="en-US" sz="1200">
                <a:latin typeface="Times New Roman" panose="02020603050405020304" pitchFamily="18" charset="0"/>
              </a:rPr>
              <a:pPr/>
              <a:t>5</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5017448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a:extLst>
              <a:ext uri="{FF2B5EF4-FFF2-40B4-BE49-F238E27FC236}">
                <a16:creationId xmlns:a16="http://schemas.microsoft.com/office/drawing/2014/main" id="{58F48119-CF1D-4965-BBCD-14B7E1AECB76}"/>
              </a:ext>
            </a:extLst>
          </p:cNvPr>
          <p:cNvSpPr>
            <a:spLocks noGrp="1" noRot="1" noChangeAspect="1" noTextEdit="1"/>
          </p:cNvSpPr>
          <p:nvPr>
            <p:ph type="sldImg"/>
          </p:nvPr>
        </p:nvSpPr>
        <p:spPr>
          <a:ln/>
        </p:spPr>
      </p:sp>
      <p:sp>
        <p:nvSpPr>
          <p:cNvPr id="93187" name="Notes Placeholder 2">
            <a:extLst>
              <a:ext uri="{FF2B5EF4-FFF2-40B4-BE49-F238E27FC236}">
                <a16:creationId xmlns:a16="http://schemas.microsoft.com/office/drawing/2014/main" id="{EE28C583-472E-4D3C-8E61-3557C8FBEAA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3188" name="Slide Number Placeholder 3">
            <a:extLst>
              <a:ext uri="{FF2B5EF4-FFF2-40B4-BE49-F238E27FC236}">
                <a16:creationId xmlns:a16="http://schemas.microsoft.com/office/drawing/2014/main" id="{FD8F2962-B357-484E-B2B1-E7650D42954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F771EFB3-777A-4DB7-83FA-140D712DEAEF}" type="slidenum">
              <a:rPr lang="en-GB" altLang="en-US" sz="1200">
                <a:latin typeface="Times New Roman" panose="02020603050405020304" pitchFamily="18" charset="0"/>
              </a:rPr>
              <a:pPr/>
              <a:t>6</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6054521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a:extLst>
              <a:ext uri="{FF2B5EF4-FFF2-40B4-BE49-F238E27FC236}">
                <a16:creationId xmlns:a16="http://schemas.microsoft.com/office/drawing/2014/main" id="{EB66E00C-BA8C-4B5F-85AE-911E46AD54AC}"/>
              </a:ext>
            </a:extLst>
          </p:cNvPr>
          <p:cNvSpPr>
            <a:spLocks noGrp="1" noRot="1" noChangeAspect="1" noTextEdit="1"/>
          </p:cNvSpPr>
          <p:nvPr>
            <p:ph type="sldImg"/>
          </p:nvPr>
        </p:nvSpPr>
        <p:spPr>
          <a:ln/>
        </p:spPr>
      </p:sp>
      <p:sp>
        <p:nvSpPr>
          <p:cNvPr id="95235" name="Notes Placeholder 2">
            <a:extLst>
              <a:ext uri="{FF2B5EF4-FFF2-40B4-BE49-F238E27FC236}">
                <a16:creationId xmlns:a16="http://schemas.microsoft.com/office/drawing/2014/main" id="{1EFD7D6B-48B8-4ED2-B389-F11FAB39091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5236" name="Slide Number Placeholder 3">
            <a:extLst>
              <a:ext uri="{FF2B5EF4-FFF2-40B4-BE49-F238E27FC236}">
                <a16:creationId xmlns:a16="http://schemas.microsoft.com/office/drawing/2014/main" id="{6C7D6B90-9B8D-4AA1-AF0C-F8929A4DFB8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D8A30184-36D4-40F4-945B-C19B6083AAD9}" type="slidenum">
              <a:rPr lang="en-GB" altLang="en-US" sz="1200">
                <a:latin typeface="Times New Roman" panose="02020603050405020304" pitchFamily="18" charset="0"/>
              </a:rPr>
              <a:pPr/>
              <a:t>7</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13490313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a:extLst>
              <a:ext uri="{FF2B5EF4-FFF2-40B4-BE49-F238E27FC236}">
                <a16:creationId xmlns:a16="http://schemas.microsoft.com/office/drawing/2014/main" id="{EB66E00C-BA8C-4B5F-85AE-911E46AD54AC}"/>
              </a:ext>
            </a:extLst>
          </p:cNvPr>
          <p:cNvSpPr>
            <a:spLocks noGrp="1" noRot="1" noChangeAspect="1" noTextEdit="1"/>
          </p:cNvSpPr>
          <p:nvPr>
            <p:ph type="sldImg"/>
          </p:nvPr>
        </p:nvSpPr>
        <p:spPr>
          <a:ln/>
        </p:spPr>
      </p:sp>
      <p:sp>
        <p:nvSpPr>
          <p:cNvPr id="95235" name="Notes Placeholder 2">
            <a:extLst>
              <a:ext uri="{FF2B5EF4-FFF2-40B4-BE49-F238E27FC236}">
                <a16:creationId xmlns:a16="http://schemas.microsoft.com/office/drawing/2014/main" id="{1EFD7D6B-48B8-4ED2-B389-F11FAB39091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5236" name="Slide Number Placeholder 3">
            <a:extLst>
              <a:ext uri="{FF2B5EF4-FFF2-40B4-BE49-F238E27FC236}">
                <a16:creationId xmlns:a16="http://schemas.microsoft.com/office/drawing/2014/main" id="{6C7D6B90-9B8D-4AA1-AF0C-F8929A4DFB8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D8A30184-36D4-40F4-945B-C19B6083AAD9}" type="slidenum">
              <a:rPr lang="en-GB" altLang="en-US" sz="1200">
                <a:latin typeface="Times New Roman" panose="02020603050405020304" pitchFamily="18" charset="0"/>
              </a:rPr>
              <a:pPr/>
              <a:t>8</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41133965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a:extLst>
              <a:ext uri="{FF2B5EF4-FFF2-40B4-BE49-F238E27FC236}">
                <a16:creationId xmlns:a16="http://schemas.microsoft.com/office/drawing/2014/main" id="{BD0D07D1-B52F-409F-AE67-02A5D245E6FA}"/>
              </a:ext>
            </a:extLst>
          </p:cNvPr>
          <p:cNvSpPr>
            <a:spLocks noGrp="1" noRot="1" noChangeAspect="1" noTextEdit="1"/>
          </p:cNvSpPr>
          <p:nvPr>
            <p:ph type="sldImg"/>
          </p:nvPr>
        </p:nvSpPr>
        <p:spPr>
          <a:ln/>
        </p:spPr>
      </p:sp>
      <p:sp>
        <p:nvSpPr>
          <p:cNvPr id="97283" name="Notes Placeholder 2">
            <a:extLst>
              <a:ext uri="{FF2B5EF4-FFF2-40B4-BE49-F238E27FC236}">
                <a16:creationId xmlns:a16="http://schemas.microsoft.com/office/drawing/2014/main" id="{11FFD28D-20FD-40FD-B9FE-507B6CBC7C2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7284" name="Slide Number Placeholder 3">
            <a:extLst>
              <a:ext uri="{FF2B5EF4-FFF2-40B4-BE49-F238E27FC236}">
                <a16:creationId xmlns:a16="http://schemas.microsoft.com/office/drawing/2014/main" id="{31CB994E-0FA8-4F50-8418-79BF6B811F0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4B98B82F-F59E-4492-B564-3BD306A53B55}" type="slidenum">
              <a:rPr lang="en-GB" altLang="en-US" sz="1200">
                <a:latin typeface="Times New Roman" panose="02020603050405020304" pitchFamily="18" charset="0"/>
              </a:rPr>
              <a:pPr/>
              <a:t>9</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1923022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A049636C-4CFF-4807-B305-05136B0E2A0F}"/>
              </a:ext>
            </a:extLst>
          </p:cNvPr>
          <p:cNvSpPr>
            <a:spLocks noGrp="1" noRot="1" noChangeAspect="1" noTextEdit="1"/>
          </p:cNvSpPr>
          <p:nvPr>
            <p:ph type="sldImg"/>
          </p:nvPr>
        </p:nvSpPr>
        <p:spPr>
          <a:ln/>
        </p:spPr>
      </p:sp>
      <p:sp>
        <p:nvSpPr>
          <p:cNvPr id="99331" name="Notes Placeholder 2">
            <a:extLst>
              <a:ext uri="{FF2B5EF4-FFF2-40B4-BE49-F238E27FC236}">
                <a16:creationId xmlns:a16="http://schemas.microsoft.com/office/drawing/2014/main" id="{1AD9C8CD-9D5A-468F-ABB9-243C166BF6E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9332" name="Slide Number Placeholder 3">
            <a:extLst>
              <a:ext uri="{FF2B5EF4-FFF2-40B4-BE49-F238E27FC236}">
                <a16:creationId xmlns:a16="http://schemas.microsoft.com/office/drawing/2014/main" id="{4AB9E0D4-0B43-4BC2-BCC2-2EA6A2876FB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2E1ABE3F-9908-4009-8C53-27D098CFC35D}" type="slidenum">
              <a:rPr lang="en-GB" altLang="en-US" sz="1200">
                <a:latin typeface="Times New Roman" panose="02020603050405020304" pitchFamily="18" charset="0"/>
              </a:rPr>
              <a:pPr/>
              <a:t>10</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12006867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A049636C-4CFF-4807-B305-05136B0E2A0F}"/>
              </a:ext>
            </a:extLst>
          </p:cNvPr>
          <p:cNvSpPr>
            <a:spLocks noGrp="1" noRot="1" noChangeAspect="1" noTextEdit="1"/>
          </p:cNvSpPr>
          <p:nvPr>
            <p:ph type="sldImg"/>
          </p:nvPr>
        </p:nvSpPr>
        <p:spPr>
          <a:ln/>
        </p:spPr>
      </p:sp>
      <p:sp>
        <p:nvSpPr>
          <p:cNvPr id="99331" name="Notes Placeholder 2">
            <a:extLst>
              <a:ext uri="{FF2B5EF4-FFF2-40B4-BE49-F238E27FC236}">
                <a16:creationId xmlns:a16="http://schemas.microsoft.com/office/drawing/2014/main" id="{1AD9C8CD-9D5A-468F-ABB9-243C166BF6E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9332" name="Slide Number Placeholder 3">
            <a:extLst>
              <a:ext uri="{FF2B5EF4-FFF2-40B4-BE49-F238E27FC236}">
                <a16:creationId xmlns:a16="http://schemas.microsoft.com/office/drawing/2014/main" id="{4AB9E0D4-0B43-4BC2-BCC2-2EA6A2876FB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2E1ABE3F-9908-4009-8C53-27D098CFC35D}" type="slidenum">
              <a:rPr lang="en-GB" altLang="en-US" sz="1200">
                <a:latin typeface="Times New Roman" panose="02020603050405020304" pitchFamily="18" charset="0"/>
              </a:rPr>
              <a:pPr/>
              <a:t>11</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17999067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A049636C-4CFF-4807-B305-05136B0E2A0F}"/>
              </a:ext>
            </a:extLst>
          </p:cNvPr>
          <p:cNvSpPr>
            <a:spLocks noGrp="1" noRot="1" noChangeAspect="1" noTextEdit="1"/>
          </p:cNvSpPr>
          <p:nvPr>
            <p:ph type="sldImg"/>
          </p:nvPr>
        </p:nvSpPr>
        <p:spPr>
          <a:ln/>
        </p:spPr>
      </p:sp>
      <p:sp>
        <p:nvSpPr>
          <p:cNvPr id="99331" name="Notes Placeholder 2">
            <a:extLst>
              <a:ext uri="{FF2B5EF4-FFF2-40B4-BE49-F238E27FC236}">
                <a16:creationId xmlns:a16="http://schemas.microsoft.com/office/drawing/2014/main" id="{1AD9C8CD-9D5A-468F-ABB9-243C166BF6E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9332" name="Slide Number Placeholder 3">
            <a:extLst>
              <a:ext uri="{FF2B5EF4-FFF2-40B4-BE49-F238E27FC236}">
                <a16:creationId xmlns:a16="http://schemas.microsoft.com/office/drawing/2014/main" id="{4AB9E0D4-0B43-4BC2-BCC2-2EA6A2876FB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2E1ABE3F-9908-4009-8C53-27D098CFC35D}" type="slidenum">
              <a:rPr lang="en-GB" altLang="en-US" sz="1200">
                <a:latin typeface="Times New Roman" panose="02020603050405020304" pitchFamily="18" charset="0"/>
              </a:rPr>
              <a:pPr/>
              <a:t>12</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10130550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A049636C-4CFF-4807-B305-05136B0E2A0F}"/>
              </a:ext>
            </a:extLst>
          </p:cNvPr>
          <p:cNvSpPr>
            <a:spLocks noGrp="1" noRot="1" noChangeAspect="1" noTextEdit="1"/>
          </p:cNvSpPr>
          <p:nvPr>
            <p:ph type="sldImg"/>
          </p:nvPr>
        </p:nvSpPr>
        <p:spPr>
          <a:ln/>
        </p:spPr>
      </p:sp>
      <p:sp>
        <p:nvSpPr>
          <p:cNvPr id="99331" name="Notes Placeholder 2">
            <a:extLst>
              <a:ext uri="{FF2B5EF4-FFF2-40B4-BE49-F238E27FC236}">
                <a16:creationId xmlns:a16="http://schemas.microsoft.com/office/drawing/2014/main" id="{1AD9C8CD-9D5A-468F-ABB9-243C166BF6E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9332" name="Slide Number Placeholder 3">
            <a:extLst>
              <a:ext uri="{FF2B5EF4-FFF2-40B4-BE49-F238E27FC236}">
                <a16:creationId xmlns:a16="http://schemas.microsoft.com/office/drawing/2014/main" id="{4AB9E0D4-0B43-4BC2-BCC2-2EA6A2876FB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2E1ABE3F-9908-4009-8C53-27D098CFC35D}" type="slidenum">
              <a:rPr lang="en-GB" altLang="en-US" sz="1200">
                <a:latin typeface="Times New Roman" panose="02020603050405020304" pitchFamily="18" charset="0"/>
              </a:rPr>
              <a:pPr/>
              <a:t>13</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7228356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A049636C-4CFF-4807-B305-05136B0E2A0F}"/>
              </a:ext>
            </a:extLst>
          </p:cNvPr>
          <p:cNvSpPr>
            <a:spLocks noGrp="1" noRot="1" noChangeAspect="1" noTextEdit="1"/>
          </p:cNvSpPr>
          <p:nvPr>
            <p:ph type="sldImg"/>
          </p:nvPr>
        </p:nvSpPr>
        <p:spPr>
          <a:ln/>
        </p:spPr>
      </p:sp>
      <p:sp>
        <p:nvSpPr>
          <p:cNvPr id="99331" name="Notes Placeholder 2">
            <a:extLst>
              <a:ext uri="{FF2B5EF4-FFF2-40B4-BE49-F238E27FC236}">
                <a16:creationId xmlns:a16="http://schemas.microsoft.com/office/drawing/2014/main" id="{1AD9C8CD-9D5A-468F-ABB9-243C166BF6E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9332" name="Slide Number Placeholder 3">
            <a:extLst>
              <a:ext uri="{FF2B5EF4-FFF2-40B4-BE49-F238E27FC236}">
                <a16:creationId xmlns:a16="http://schemas.microsoft.com/office/drawing/2014/main" id="{4AB9E0D4-0B43-4BC2-BCC2-2EA6A2876FB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2E1ABE3F-9908-4009-8C53-27D098CFC35D}" type="slidenum">
              <a:rPr lang="en-GB" altLang="en-US" sz="1200">
                <a:latin typeface="Times New Roman" panose="02020603050405020304" pitchFamily="18" charset="0"/>
              </a:rPr>
              <a:pPr/>
              <a:t>14</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5051265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A049636C-4CFF-4807-B305-05136B0E2A0F}"/>
              </a:ext>
            </a:extLst>
          </p:cNvPr>
          <p:cNvSpPr>
            <a:spLocks noGrp="1" noRot="1" noChangeAspect="1" noTextEdit="1"/>
          </p:cNvSpPr>
          <p:nvPr>
            <p:ph type="sldImg"/>
          </p:nvPr>
        </p:nvSpPr>
        <p:spPr>
          <a:ln/>
        </p:spPr>
      </p:sp>
      <p:sp>
        <p:nvSpPr>
          <p:cNvPr id="99331" name="Notes Placeholder 2">
            <a:extLst>
              <a:ext uri="{FF2B5EF4-FFF2-40B4-BE49-F238E27FC236}">
                <a16:creationId xmlns:a16="http://schemas.microsoft.com/office/drawing/2014/main" id="{1AD9C8CD-9D5A-468F-ABB9-243C166BF6E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9332" name="Slide Number Placeholder 3">
            <a:extLst>
              <a:ext uri="{FF2B5EF4-FFF2-40B4-BE49-F238E27FC236}">
                <a16:creationId xmlns:a16="http://schemas.microsoft.com/office/drawing/2014/main" id="{4AB9E0D4-0B43-4BC2-BCC2-2EA6A2876FB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2E1ABE3F-9908-4009-8C53-27D098CFC35D}" type="slidenum">
              <a:rPr lang="en-GB" altLang="en-US" sz="1200">
                <a:latin typeface="Times New Roman" panose="02020603050405020304" pitchFamily="18" charset="0"/>
              </a:rPr>
              <a:pPr/>
              <a:t>15</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4852349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Slide Image Placeholder 1">
            <a:extLst>
              <a:ext uri="{FF2B5EF4-FFF2-40B4-BE49-F238E27FC236}">
                <a16:creationId xmlns:a16="http://schemas.microsoft.com/office/drawing/2014/main" id="{6C8EA0CA-A921-4AD8-9E16-124206402E3A}"/>
              </a:ext>
            </a:extLst>
          </p:cNvPr>
          <p:cNvSpPr>
            <a:spLocks noGrp="1" noRot="1" noChangeAspect="1" noTextEdit="1"/>
          </p:cNvSpPr>
          <p:nvPr>
            <p:ph type="sldImg"/>
          </p:nvPr>
        </p:nvSpPr>
        <p:spPr>
          <a:ln/>
        </p:spPr>
      </p:sp>
      <p:sp>
        <p:nvSpPr>
          <p:cNvPr id="101379" name="Notes Placeholder 2">
            <a:extLst>
              <a:ext uri="{FF2B5EF4-FFF2-40B4-BE49-F238E27FC236}">
                <a16:creationId xmlns:a16="http://schemas.microsoft.com/office/drawing/2014/main" id="{115C7330-656A-4D1E-86C6-121B4E40D2D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01380" name="Slide Number Placeholder 3">
            <a:extLst>
              <a:ext uri="{FF2B5EF4-FFF2-40B4-BE49-F238E27FC236}">
                <a16:creationId xmlns:a16="http://schemas.microsoft.com/office/drawing/2014/main" id="{4820B519-FD19-429D-9663-7CA9C6F913C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E47A35AD-F015-4A8B-BB40-C1E4095CC4F8}" type="slidenum">
              <a:rPr lang="en-GB" altLang="en-US" sz="1200">
                <a:latin typeface="Times New Roman" panose="02020603050405020304" pitchFamily="18" charset="0"/>
              </a:rPr>
              <a:pPr/>
              <a:t>16</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15006395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AD98A459-8A50-4F45-84F3-7C790FC49D28}"/>
              </a:ext>
            </a:extLst>
          </p:cNvPr>
          <p:cNvSpPr>
            <a:spLocks noGrp="1" noRot="1" noChangeAspect="1" noTextEdit="1"/>
          </p:cNvSpPr>
          <p:nvPr>
            <p:ph type="sldImg"/>
          </p:nvPr>
        </p:nvSpPr>
        <p:spPr>
          <a:ln/>
        </p:spPr>
      </p:sp>
      <p:sp>
        <p:nvSpPr>
          <p:cNvPr id="87043" name="Notes Placeholder 2">
            <a:extLst>
              <a:ext uri="{FF2B5EF4-FFF2-40B4-BE49-F238E27FC236}">
                <a16:creationId xmlns:a16="http://schemas.microsoft.com/office/drawing/2014/main" id="{C20C9098-40DE-4B84-AF7F-66A3DED45B5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7044" name="Slide Number Placeholder 3">
            <a:extLst>
              <a:ext uri="{FF2B5EF4-FFF2-40B4-BE49-F238E27FC236}">
                <a16:creationId xmlns:a16="http://schemas.microsoft.com/office/drawing/2014/main" id="{B13A06E0-8F18-4F75-9C94-1735C4CB2A0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1F5D4D06-B292-4103-A448-648B11E46AC5}" type="slidenum">
              <a:rPr lang="en-GB" altLang="en-US" sz="1200">
                <a:latin typeface="Times New Roman" panose="02020603050405020304" pitchFamily="18" charset="0"/>
              </a:rPr>
              <a:pPr/>
              <a:t>18</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42220224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DD058AED-69B6-4D2E-8696-5C5EA3F09303}"/>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61490E02-ADA1-4C24-86D3-14A70DE9314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8132" name="Slide Number Placeholder 3">
            <a:extLst>
              <a:ext uri="{FF2B5EF4-FFF2-40B4-BE49-F238E27FC236}">
                <a16:creationId xmlns:a16="http://schemas.microsoft.com/office/drawing/2014/main" id="{E57B5BDA-2505-46CB-825B-C53371B74F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CC943176-6307-4D44-89B1-ECCA87F2C58F}" type="slidenum">
              <a:rPr lang="en-GB" altLang="en-US" sz="1200">
                <a:latin typeface="Times New Roman" panose="02020603050405020304" pitchFamily="18" charset="0"/>
              </a:rPr>
              <a:pPr/>
              <a:t>24</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29403800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DD058AED-69B6-4D2E-8696-5C5EA3F09303}"/>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61490E02-ADA1-4C24-86D3-14A70DE9314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8132" name="Slide Number Placeholder 3">
            <a:extLst>
              <a:ext uri="{FF2B5EF4-FFF2-40B4-BE49-F238E27FC236}">
                <a16:creationId xmlns:a16="http://schemas.microsoft.com/office/drawing/2014/main" id="{E57B5BDA-2505-46CB-825B-C53371B74F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CC943176-6307-4D44-89B1-ECCA87F2C58F}" type="slidenum">
              <a:rPr lang="en-GB" altLang="en-US" sz="1200">
                <a:latin typeface="Times New Roman" panose="02020603050405020304" pitchFamily="18" charset="0"/>
              </a:rPr>
              <a:pPr/>
              <a:t>25</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432439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Watch the video on commonly used concepts/terms in project management.</a:t>
            </a:r>
          </a:p>
        </p:txBody>
      </p:sp>
      <p:sp>
        <p:nvSpPr>
          <p:cNvPr id="4" name="Slide Number Placeholder 3"/>
          <p:cNvSpPr>
            <a:spLocks noGrp="1"/>
          </p:cNvSpPr>
          <p:nvPr>
            <p:ph type="sldNum" sz="quarter" idx="5"/>
          </p:nvPr>
        </p:nvSpPr>
        <p:spPr/>
        <p:txBody>
          <a:bodyPr/>
          <a:lstStyle/>
          <a:p>
            <a:fld id="{7ABB109B-CEDD-408E-A6B7-A17EA61E6C90}" type="slidenum">
              <a:rPr lang="en-GB" smtClean="0"/>
              <a:t>26</a:t>
            </a:fld>
            <a:endParaRPr lang="en-GB"/>
          </a:p>
        </p:txBody>
      </p:sp>
    </p:spTree>
    <p:extLst>
      <p:ext uri="{BB962C8B-B14F-4D97-AF65-F5344CB8AC3E}">
        <p14:creationId xmlns:p14="http://schemas.microsoft.com/office/powerpoint/2010/main" val="31215704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DD058AED-69B6-4D2E-8696-5C5EA3F09303}"/>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61490E02-ADA1-4C24-86D3-14A70DE9314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8132" name="Slide Number Placeholder 3">
            <a:extLst>
              <a:ext uri="{FF2B5EF4-FFF2-40B4-BE49-F238E27FC236}">
                <a16:creationId xmlns:a16="http://schemas.microsoft.com/office/drawing/2014/main" id="{E57B5BDA-2505-46CB-825B-C53371B74F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CC943176-6307-4D44-89B1-ECCA87F2C58F}" type="slidenum">
              <a:rPr lang="en-GB" altLang="en-US" sz="1200">
                <a:latin typeface="Times New Roman" panose="02020603050405020304" pitchFamily="18" charset="0"/>
              </a:rPr>
              <a:pPr/>
              <a:t>27</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5224635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DD058AED-69B6-4D2E-8696-5C5EA3F09303}"/>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61490E02-ADA1-4C24-86D3-14A70DE9314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8132" name="Slide Number Placeholder 3">
            <a:extLst>
              <a:ext uri="{FF2B5EF4-FFF2-40B4-BE49-F238E27FC236}">
                <a16:creationId xmlns:a16="http://schemas.microsoft.com/office/drawing/2014/main" id="{E57B5BDA-2505-46CB-825B-C53371B74F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CC943176-6307-4D44-89B1-ECCA87F2C58F}" type="slidenum">
              <a:rPr lang="en-GB" altLang="en-US" sz="1200">
                <a:latin typeface="Times New Roman" panose="02020603050405020304" pitchFamily="18" charset="0"/>
              </a:rPr>
              <a:pPr/>
              <a:t>28</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22617803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DD058AED-69B6-4D2E-8696-5C5EA3F09303}"/>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61490E02-ADA1-4C24-86D3-14A70DE9314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8132" name="Slide Number Placeholder 3">
            <a:extLst>
              <a:ext uri="{FF2B5EF4-FFF2-40B4-BE49-F238E27FC236}">
                <a16:creationId xmlns:a16="http://schemas.microsoft.com/office/drawing/2014/main" id="{E57B5BDA-2505-46CB-825B-C53371B74F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CC943176-6307-4D44-89B1-ECCA87F2C58F}" type="slidenum">
              <a:rPr lang="en-GB" altLang="en-US" sz="1200">
                <a:latin typeface="Times New Roman" panose="02020603050405020304" pitchFamily="18" charset="0"/>
              </a:rPr>
              <a:pPr/>
              <a:t>29</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11894367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C72822E5-1B75-446F-AF2A-174C2C1B4584}"/>
              </a:ext>
            </a:extLst>
          </p:cNvPr>
          <p:cNvSpPr>
            <a:spLocks noGrp="1" noRot="1" noChangeAspect="1" noTextEdit="1"/>
          </p:cNvSpPr>
          <p:nvPr>
            <p:ph type="sldImg"/>
          </p:nvPr>
        </p:nvSpPr>
        <p:spPr>
          <a:ln/>
        </p:spPr>
      </p:sp>
      <p:sp>
        <p:nvSpPr>
          <p:cNvPr id="66563" name="Notes Placeholder 2">
            <a:extLst>
              <a:ext uri="{FF2B5EF4-FFF2-40B4-BE49-F238E27FC236}">
                <a16:creationId xmlns:a16="http://schemas.microsoft.com/office/drawing/2014/main" id="{2D09D45A-9A5B-4AAF-93B4-3FC6FDE7CD0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6564" name="Slide Number Placeholder 3">
            <a:extLst>
              <a:ext uri="{FF2B5EF4-FFF2-40B4-BE49-F238E27FC236}">
                <a16:creationId xmlns:a16="http://schemas.microsoft.com/office/drawing/2014/main" id="{E9EFBF19-EDEF-4AC5-B281-B50AC3D72E5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5B74BE2-F903-4984-8057-A1257F7A755C}" type="slidenum">
              <a:rPr lang="en-GB" altLang="en-US" sz="1200">
                <a:latin typeface="Times New Roman" panose="02020603050405020304" pitchFamily="18" charset="0"/>
              </a:rPr>
              <a:pPr/>
              <a:t>30</a:t>
            </a:fld>
            <a:endParaRPr lang="en-GB" altLang="en-US" sz="1200">
              <a:latin typeface="Times New Roman" panose="02020603050405020304" pitchFamily="18"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DD058AED-69B6-4D2E-8696-5C5EA3F09303}"/>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61490E02-ADA1-4C24-86D3-14A70DE9314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8132" name="Slide Number Placeholder 3">
            <a:extLst>
              <a:ext uri="{FF2B5EF4-FFF2-40B4-BE49-F238E27FC236}">
                <a16:creationId xmlns:a16="http://schemas.microsoft.com/office/drawing/2014/main" id="{E57B5BDA-2505-46CB-825B-C53371B74F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CC943176-6307-4D44-89B1-ECCA87F2C58F}" type="slidenum">
              <a:rPr lang="en-GB" altLang="en-US" sz="1200">
                <a:latin typeface="Times New Roman" panose="02020603050405020304" pitchFamily="18" charset="0"/>
              </a:rPr>
              <a:pPr/>
              <a:t>31</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144542007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DD058AED-69B6-4D2E-8696-5C5EA3F09303}"/>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61490E02-ADA1-4C24-86D3-14A70DE9314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8132" name="Slide Number Placeholder 3">
            <a:extLst>
              <a:ext uri="{FF2B5EF4-FFF2-40B4-BE49-F238E27FC236}">
                <a16:creationId xmlns:a16="http://schemas.microsoft.com/office/drawing/2014/main" id="{E57B5BDA-2505-46CB-825B-C53371B74F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CC943176-6307-4D44-89B1-ECCA87F2C58F}" type="slidenum">
              <a:rPr lang="en-GB" altLang="en-US" sz="1200">
                <a:latin typeface="Times New Roman" panose="02020603050405020304" pitchFamily="18" charset="0"/>
              </a:rPr>
              <a:pPr/>
              <a:t>32</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5584585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E57FC34-58CE-4F4E-B950-036A4EFBD274}"/>
              </a:ext>
            </a:extLst>
          </p:cNvPr>
          <p:cNvSpPr>
            <a:spLocks noGrp="1" noRot="1" noChangeAspect="1" noTextEdit="1"/>
          </p:cNvSpPr>
          <p:nvPr>
            <p:ph type="sldImg"/>
          </p:nvPr>
        </p:nvSpPr>
        <p:spPr>
          <a:ln/>
        </p:spPr>
      </p:sp>
      <p:sp>
        <p:nvSpPr>
          <p:cNvPr id="50179" name="Notes Placeholder 2">
            <a:extLst>
              <a:ext uri="{FF2B5EF4-FFF2-40B4-BE49-F238E27FC236}">
                <a16:creationId xmlns:a16="http://schemas.microsoft.com/office/drawing/2014/main" id="{2DE9FF41-1E2E-478E-A7BD-CFAC60E4054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0180" name="Slide Number Placeholder 3">
            <a:extLst>
              <a:ext uri="{FF2B5EF4-FFF2-40B4-BE49-F238E27FC236}">
                <a16:creationId xmlns:a16="http://schemas.microsoft.com/office/drawing/2014/main" id="{1982673F-33CF-460F-AFE3-2D4A9BD3D1B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84A60B32-7BC8-4F34-A959-2F733267E042}" type="slidenum">
              <a:rPr lang="en-GB" altLang="en-US" sz="1200">
                <a:latin typeface="Times New Roman" panose="02020603050405020304" pitchFamily="18" charset="0"/>
              </a:rPr>
              <a:pPr/>
              <a:t>33</a:t>
            </a:fld>
            <a:endParaRPr lang="en-GB" altLang="en-US" sz="1200">
              <a:latin typeface="Times New Roman" panose="02020603050405020304" pitchFamily="18"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E77B5F77-E216-401E-AE9E-BF52BC5EB633}"/>
              </a:ext>
            </a:extLst>
          </p:cNvPr>
          <p:cNvSpPr>
            <a:spLocks noGrp="1" noRot="1" noChangeAspect="1" noTextEdit="1"/>
          </p:cNvSpPr>
          <p:nvPr>
            <p:ph type="sldImg"/>
          </p:nvPr>
        </p:nvSpPr>
        <p:spPr>
          <a:ln/>
        </p:spPr>
      </p:sp>
      <p:sp>
        <p:nvSpPr>
          <p:cNvPr id="52227" name="Notes Placeholder 2">
            <a:extLst>
              <a:ext uri="{FF2B5EF4-FFF2-40B4-BE49-F238E27FC236}">
                <a16:creationId xmlns:a16="http://schemas.microsoft.com/office/drawing/2014/main" id="{5FD19563-BBF7-4777-9EFA-F44C6D0077C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2228" name="Slide Number Placeholder 3">
            <a:extLst>
              <a:ext uri="{FF2B5EF4-FFF2-40B4-BE49-F238E27FC236}">
                <a16:creationId xmlns:a16="http://schemas.microsoft.com/office/drawing/2014/main" id="{3D13B8BF-3A53-4718-A105-DA14816AF76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9551AF34-F46B-4956-90BE-88AA2EEA1C4E}" type="slidenum">
              <a:rPr lang="en-GB" altLang="en-US" sz="1200">
                <a:latin typeface="Times New Roman" panose="02020603050405020304" pitchFamily="18" charset="0"/>
              </a:rPr>
              <a:pPr/>
              <a:t>34</a:t>
            </a:fld>
            <a:endParaRPr lang="en-GB" altLang="en-US" sz="1200">
              <a:latin typeface="Times New Roman" panose="02020603050405020304" pitchFamily="18"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AFFB402E-279A-4E7A-B264-D137636541C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A36845E3-3E08-446A-AEED-3A12DFC9AAB3}" type="slidenum">
              <a:rPr lang="en-GB" altLang="en-US" sz="1200">
                <a:latin typeface="Times New Roman" panose="02020603050405020304" pitchFamily="18" charset="0"/>
              </a:rPr>
              <a:pPr/>
              <a:t>35</a:t>
            </a:fld>
            <a:endParaRPr lang="en-GB" altLang="en-US" sz="1200">
              <a:latin typeface="Times New Roman" panose="02020603050405020304" pitchFamily="18" charset="0"/>
            </a:endParaRPr>
          </a:p>
        </p:txBody>
      </p:sp>
      <p:sp>
        <p:nvSpPr>
          <p:cNvPr id="54275" name="Rectangle 2">
            <a:extLst>
              <a:ext uri="{FF2B5EF4-FFF2-40B4-BE49-F238E27FC236}">
                <a16:creationId xmlns:a16="http://schemas.microsoft.com/office/drawing/2014/main" id="{3EE4DAE3-FB60-4C44-B065-21045C5B42DB}"/>
              </a:ext>
            </a:extLst>
          </p:cNvPr>
          <p:cNvSpPr>
            <a:spLocks noGrp="1" noRot="1" noChangeAspect="1" noChangeArrowheads="1" noTextEdit="1"/>
          </p:cNvSpPr>
          <p:nvPr>
            <p:ph type="sldImg"/>
          </p:nvPr>
        </p:nvSpPr>
        <p:spPr>
          <a:ln/>
        </p:spPr>
      </p:sp>
      <p:sp>
        <p:nvSpPr>
          <p:cNvPr id="54276" name="Rectangle 3">
            <a:extLst>
              <a:ext uri="{FF2B5EF4-FFF2-40B4-BE49-F238E27FC236}">
                <a16:creationId xmlns:a16="http://schemas.microsoft.com/office/drawing/2014/main" id="{7ADE6EBC-F9D9-4A08-97D1-83A1D019FEB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31D16A70-E30A-4306-A8C7-D412C249191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97ADA177-2CFD-4A45-99FD-DB56485D147F}" type="slidenum">
              <a:rPr lang="en-GB" altLang="en-US" sz="1200">
                <a:latin typeface="Times New Roman" panose="02020603050405020304" pitchFamily="18" charset="0"/>
              </a:rPr>
              <a:pPr/>
              <a:t>36</a:t>
            </a:fld>
            <a:endParaRPr lang="en-GB" altLang="en-US" sz="1200">
              <a:latin typeface="Times New Roman" panose="02020603050405020304" pitchFamily="18" charset="0"/>
            </a:endParaRPr>
          </a:p>
        </p:txBody>
      </p:sp>
      <p:sp>
        <p:nvSpPr>
          <p:cNvPr id="56323" name="Rectangle 2">
            <a:extLst>
              <a:ext uri="{FF2B5EF4-FFF2-40B4-BE49-F238E27FC236}">
                <a16:creationId xmlns:a16="http://schemas.microsoft.com/office/drawing/2014/main" id="{C09E13CB-C0F4-428C-A49D-C942FF5AAF4E}"/>
              </a:ext>
            </a:extLst>
          </p:cNvPr>
          <p:cNvSpPr>
            <a:spLocks noGrp="1" noRot="1" noChangeAspect="1" noChangeArrowheads="1" noTextEdit="1"/>
          </p:cNvSpPr>
          <p:nvPr>
            <p:ph type="sldImg"/>
          </p:nvPr>
        </p:nvSpPr>
        <p:spPr>
          <a:ln/>
        </p:spPr>
      </p:sp>
      <p:sp>
        <p:nvSpPr>
          <p:cNvPr id="56324" name="Rectangle 3">
            <a:extLst>
              <a:ext uri="{FF2B5EF4-FFF2-40B4-BE49-F238E27FC236}">
                <a16:creationId xmlns:a16="http://schemas.microsoft.com/office/drawing/2014/main" id="{82BFC87E-9307-44DF-BF00-73CA855B035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Breadth – the Body Of Knowledge</a:t>
            </a:r>
          </a:p>
          <a:p>
            <a:r>
              <a:rPr lang="en-US" altLang="en-US"/>
              <a:t>Depth – Competencies</a:t>
            </a:r>
          </a:p>
          <a:p>
            <a:r>
              <a:rPr lang="en-US" altLang="en-US"/>
              <a:t>Achievement – Portfolio of Success / Qualifications</a:t>
            </a:r>
          </a:p>
          <a:p>
            <a:r>
              <a:rPr lang="en-US" altLang="en-US"/>
              <a:t>Commitment – CPD</a:t>
            </a:r>
          </a:p>
          <a:p>
            <a:r>
              <a:rPr lang="en-US" altLang="en-US"/>
              <a:t>Accountability - Membership</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61ED39F8-667E-4307-BA8D-3DC9F541695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78FB2E81-5C1C-4EEF-9E53-4E584FC75512}" type="slidenum">
              <a:rPr lang="en-GB" altLang="en-US" sz="1200">
                <a:latin typeface="Times New Roman" panose="02020603050405020304" pitchFamily="18" charset="0"/>
              </a:rPr>
              <a:pPr/>
              <a:t>37</a:t>
            </a:fld>
            <a:endParaRPr lang="en-GB" altLang="en-US" sz="1200">
              <a:latin typeface="Times New Roman" panose="02020603050405020304" pitchFamily="18" charset="0"/>
            </a:endParaRPr>
          </a:p>
        </p:txBody>
      </p:sp>
      <p:sp>
        <p:nvSpPr>
          <p:cNvPr id="58371" name="Rectangle 2">
            <a:extLst>
              <a:ext uri="{FF2B5EF4-FFF2-40B4-BE49-F238E27FC236}">
                <a16:creationId xmlns:a16="http://schemas.microsoft.com/office/drawing/2014/main" id="{B3EEF499-5F98-4B1E-BF0C-4FCF37802E52}"/>
              </a:ext>
            </a:extLst>
          </p:cNvPr>
          <p:cNvSpPr>
            <a:spLocks noGrp="1" noRot="1" noChangeAspect="1" noChangeArrowheads="1" noTextEdit="1"/>
          </p:cNvSpPr>
          <p:nvPr>
            <p:ph type="sldImg"/>
          </p:nvPr>
        </p:nvSpPr>
        <p:spPr>
          <a:ln/>
        </p:spPr>
      </p:sp>
      <p:sp>
        <p:nvSpPr>
          <p:cNvPr id="58372" name="Rectangle 3">
            <a:extLst>
              <a:ext uri="{FF2B5EF4-FFF2-40B4-BE49-F238E27FC236}">
                <a16:creationId xmlns:a16="http://schemas.microsoft.com/office/drawing/2014/main" id="{7E61585D-489B-4472-9893-6CC8B12C5A2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Breadth – the Body Of Knowledge</a:t>
            </a:r>
          </a:p>
          <a:p>
            <a:r>
              <a:rPr lang="en-US" altLang="en-US"/>
              <a:t>Depth – Competencies</a:t>
            </a:r>
          </a:p>
          <a:p>
            <a:r>
              <a:rPr lang="en-US" altLang="en-US"/>
              <a:t>Achievement – Portfolio of Success / Qualifications</a:t>
            </a:r>
          </a:p>
          <a:p>
            <a:r>
              <a:rPr lang="en-US" altLang="en-US"/>
              <a:t>Commitment – CPD</a:t>
            </a:r>
          </a:p>
          <a:p>
            <a:r>
              <a:rPr lang="en-US" altLang="en-US"/>
              <a:t>Accountability - Membership</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C8E926DE-5940-4A04-BE0C-78BA707F9F0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5A9D4D86-F61A-4FA9-B61C-D074124D38D6}" type="slidenum">
              <a:rPr lang="en-GB" altLang="en-US" sz="1200">
                <a:latin typeface="Times New Roman" panose="02020603050405020304" pitchFamily="18" charset="0"/>
              </a:rPr>
              <a:pPr/>
              <a:t>38</a:t>
            </a:fld>
            <a:endParaRPr lang="en-GB" altLang="en-US" sz="1200">
              <a:latin typeface="Times New Roman" panose="02020603050405020304" pitchFamily="18" charset="0"/>
            </a:endParaRPr>
          </a:p>
        </p:txBody>
      </p:sp>
      <p:sp>
        <p:nvSpPr>
          <p:cNvPr id="60419" name="Rectangle 2">
            <a:extLst>
              <a:ext uri="{FF2B5EF4-FFF2-40B4-BE49-F238E27FC236}">
                <a16:creationId xmlns:a16="http://schemas.microsoft.com/office/drawing/2014/main" id="{6CBB9D43-D45E-42A7-84ED-8D1A0079FD99}"/>
              </a:ext>
            </a:extLst>
          </p:cNvPr>
          <p:cNvSpPr>
            <a:spLocks noGrp="1" noRot="1" noChangeAspect="1" noChangeArrowheads="1" noTextEdit="1"/>
          </p:cNvSpPr>
          <p:nvPr>
            <p:ph type="sldImg"/>
          </p:nvPr>
        </p:nvSpPr>
        <p:spPr>
          <a:ln/>
        </p:spPr>
      </p:sp>
      <p:sp>
        <p:nvSpPr>
          <p:cNvPr id="60420" name="Rectangle 3">
            <a:extLst>
              <a:ext uri="{FF2B5EF4-FFF2-40B4-BE49-F238E27FC236}">
                <a16:creationId xmlns:a16="http://schemas.microsoft.com/office/drawing/2014/main" id="{1DB53FB7-E301-4BB3-9264-7ACEAD0DF71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BA9F4935-1221-43AE-BC5A-D16910E5139F}"/>
              </a:ext>
            </a:extLst>
          </p:cNvPr>
          <p:cNvSpPr>
            <a:spLocks noGrp="1" noRot="1" noChangeAspect="1" noTextEdit="1"/>
          </p:cNvSpPr>
          <p:nvPr>
            <p:ph type="sldImg"/>
          </p:nvPr>
        </p:nvSpPr>
        <p:spPr>
          <a:ln/>
        </p:spPr>
      </p:sp>
      <p:sp>
        <p:nvSpPr>
          <p:cNvPr id="62467" name="Notes Placeholder 2">
            <a:extLst>
              <a:ext uri="{FF2B5EF4-FFF2-40B4-BE49-F238E27FC236}">
                <a16:creationId xmlns:a16="http://schemas.microsoft.com/office/drawing/2014/main" id="{01F4E2F6-EB57-4B10-9B0F-1F757A8A6F0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2468" name="Slide Number Placeholder 3">
            <a:extLst>
              <a:ext uri="{FF2B5EF4-FFF2-40B4-BE49-F238E27FC236}">
                <a16:creationId xmlns:a16="http://schemas.microsoft.com/office/drawing/2014/main" id="{35C7C10F-90C0-42A9-9411-850584288DD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2AC83C70-4303-4581-88B5-1AA4BEDE7D55}" type="slidenum">
              <a:rPr lang="en-GB" altLang="en-US" sz="1200">
                <a:latin typeface="Times New Roman" panose="02020603050405020304" pitchFamily="18" charset="0"/>
              </a:rPr>
              <a:pPr/>
              <a:t>39</a:t>
            </a:fld>
            <a:endParaRPr lang="en-GB" altLang="en-US" sz="1200">
              <a:latin typeface="Times New Roman" panose="02020603050405020304" pitchFamily="18"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0273DAF6-CB42-4A7F-87BB-1B6D8D1A3F65}"/>
              </a:ext>
            </a:extLst>
          </p:cNvPr>
          <p:cNvSpPr>
            <a:spLocks noGrp="1" noRot="1" noChangeAspect="1" noTextEdit="1"/>
          </p:cNvSpPr>
          <p:nvPr>
            <p:ph type="sldImg"/>
          </p:nvPr>
        </p:nvSpPr>
        <p:spPr>
          <a:ln/>
        </p:spPr>
      </p:sp>
      <p:sp>
        <p:nvSpPr>
          <p:cNvPr id="64515" name="Notes Placeholder 2">
            <a:extLst>
              <a:ext uri="{FF2B5EF4-FFF2-40B4-BE49-F238E27FC236}">
                <a16:creationId xmlns:a16="http://schemas.microsoft.com/office/drawing/2014/main" id="{7107A744-CBE7-434E-AB40-0181AC1E7AF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4516" name="Slide Number Placeholder 3">
            <a:extLst>
              <a:ext uri="{FF2B5EF4-FFF2-40B4-BE49-F238E27FC236}">
                <a16:creationId xmlns:a16="http://schemas.microsoft.com/office/drawing/2014/main" id="{45FB187A-D41E-459E-ADD9-1C92E00DEBA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CD031103-E49E-4C5B-B068-79754A5B9F82}" type="slidenum">
              <a:rPr lang="en-GB" altLang="en-US" sz="1200">
                <a:latin typeface="Times New Roman" panose="02020603050405020304" pitchFamily="18" charset="0"/>
              </a:rPr>
              <a:pPr/>
              <a:t>40</a:t>
            </a:fld>
            <a:endParaRPr lang="en-GB" altLang="en-US" sz="1200">
              <a:latin typeface="Times New Roman" panose="02020603050405020304" pitchFamily="18"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C32812F5-8754-4C41-8961-093A28B292B8}"/>
              </a:ext>
            </a:extLst>
          </p:cNvPr>
          <p:cNvSpPr>
            <a:spLocks noGrp="1" noRot="1" noChangeAspect="1" noTextEdit="1"/>
          </p:cNvSpPr>
          <p:nvPr>
            <p:ph type="sldImg"/>
          </p:nvPr>
        </p:nvSpPr>
        <p:spPr>
          <a:ln/>
        </p:spPr>
      </p:sp>
      <p:sp>
        <p:nvSpPr>
          <p:cNvPr id="68611" name="Notes Placeholder 2">
            <a:extLst>
              <a:ext uri="{FF2B5EF4-FFF2-40B4-BE49-F238E27FC236}">
                <a16:creationId xmlns:a16="http://schemas.microsoft.com/office/drawing/2014/main" id="{36DBB823-79D6-4C35-8E23-E55832B6E41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8612" name="Slide Number Placeholder 3">
            <a:extLst>
              <a:ext uri="{FF2B5EF4-FFF2-40B4-BE49-F238E27FC236}">
                <a16:creationId xmlns:a16="http://schemas.microsoft.com/office/drawing/2014/main" id="{88EE80DB-8327-4E8B-8579-E06FD7C944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8A3C0E96-A402-4232-BFB0-8C9DFEB46BDA}" type="slidenum">
              <a:rPr lang="en-GB" altLang="en-US" sz="1200">
                <a:latin typeface="Times New Roman" panose="02020603050405020304" pitchFamily="18" charset="0"/>
              </a:rPr>
              <a:pPr/>
              <a:t>41</a:t>
            </a:fld>
            <a:endParaRPr lang="en-GB" altLang="en-US" sz="1200">
              <a:latin typeface="Times New Roman" panose="02020603050405020304" pitchFamily="18"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194C50E3-52B7-4680-B960-C62E6B8FA013}"/>
              </a:ext>
            </a:extLst>
          </p:cNvPr>
          <p:cNvSpPr>
            <a:spLocks noGrp="1" noRot="1" noChangeAspect="1" noTextEdit="1"/>
          </p:cNvSpPr>
          <p:nvPr>
            <p:ph type="sldImg"/>
          </p:nvPr>
        </p:nvSpPr>
        <p:spPr>
          <a:ln/>
        </p:spPr>
      </p:sp>
      <p:sp>
        <p:nvSpPr>
          <p:cNvPr id="74755" name="Notes Placeholder 2">
            <a:extLst>
              <a:ext uri="{FF2B5EF4-FFF2-40B4-BE49-F238E27FC236}">
                <a16:creationId xmlns:a16="http://schemas.microsoft.com/office/drawing/2014/main" id="{97C6E566-C491-477F-BAD9-7C4C272BF85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4756" name="Slide Number Placeholder 3">
            <a:extLst>
              <a:ext uri="{FF2B5EF4-FFF2-40B4-BE49-F238E27FC236}">
                <a16:creationId xmlns:a16="http://schemas.microsoft.com/office/drawing/2014/main" id="{0A1DDD53-470E-4C85-A8EF-53A53ABA184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7E2BDE4C-8D9E-4204-8FEC-6A56FD84179E}" type="slidenum">
              <a:rPr lang="en-GB" altLang="en-US" sz="1200">
                <a:latin typeface="Times New Roman" panose="02020603050405020304" pitchFamily="18" charset="0"/>
              </a:rPr>
              <a:pPr/>
              <a:t>42</a:t>
            </a:fld>
            <a:endParaRPr lang="en-GB" altLang="en-US" sz="1200">
              <a:latin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09/09/2026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5254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09/09/2026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49209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2844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12464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0971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79699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1953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59114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80288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5357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995752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Graphic + Boarder (Green)">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50A3A2F-14B6-4DB8-A95F-53191FBA822B}"/>
              </a:ext>
            </a:extLst>
          </p:cNvPr>
          <p:cNvSpPr>
            <a:spLocks noGrp="1"/>
          </p:cNvSpPr>
          <p:nvPr>
            <p:ph type="ctrTitle" hasCustomPrompt="1"/>
          </p:nvPr>
        </p:nvSpPr>
        <p:spPr>
          <a:xfrm>
            <a:off x="477424" y="537861"/>
            <a:ext cx="2315057" cy="535531"/>
          </a:xfrm>
        </p:spPr>
        <p:txBody>
          <a:bodyPr wrap="none" anchor="t" anchorCtr="0">
            <a:spAutoFit/>
          </a:bodyPr>
          <a:lstStyle>
            <a:lvl1pPr algn="l">
              <a:defRPr sz="3200">
                <a:solidFill>
                  <a:schemeClr val="bg1"/>
                </a:solidFill>
              </a:defRPr>
            </a:lvl1pPr>
          </a:lstStyle>
          <a:p>
            <a:r>
              <a:rPr lang="en-US"/>
              <a:t>Title of page</a:t>
            </a:r>
            <a:endParaRPr lang="en-GB"/>
          </a:p>
        </p:txBody>
      </p:sp>
      <p:sp>
        <p:nvSpPr>
          <p:cNvPr id="7" name="Subtitle 2">
            <a:extLst>
              <a:ext uri="{FF2B5EF4-FFF2-40B4-BE49-F238E27FC236}">
                <a16:creationId xmlns:a16="http://schemas.microsoft.com/office/drawing/2014/main" id="{EB712106-B5ED-46A9-BF4D-296962546834}"/>
              </a:ext>
            </a:extLst>
          </p:cNvPr>
          <p:cNvSpPr>
            <a:spLocks noGrp="1"/>
          </p:cNvSpPr>
          <p:nvPr>
            <p:ph type="subTitle" idx="1" hasCustomPrompt="1"/>
          </p:nvPr>
        </p:nvSpPr>
        <p:spPr>
          <a:xfrm>
            <a:off x="477424" y="1452990"/>
            <a:ext cx="9144000" cy="3352117"/>
          </a:xfrm>
          <a:prstGeom prst="rect">
            <a:avLst/>
          </a:prstGeom>
        </p:spPr>
        <p:txBody>
          <a:bodyPr/>
          <a:lstStyle>
            <a:lvl1pPr marL="0" indent="0" algn="l">
              <a:buNone/>
              <a:defRPr sz="12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Basic Content Page Layout – with birds graphic</a:t>
            </a:r>
          </a:p>
          <a:p>
            <a:endParaRPr lang="en-GB"/>
          </a:p>
        </p:txBody>
      </p:sp>
    </p:spTree>
    <p:extLst>
      <p:ext uri="{BB962C8B-B14F-4D97-AF65-F5344CB8AC3E}">
        <p14:creationId xmlns:p14="http://schemas.microsoft.com/office/powerpoint/2010/main" val="2734130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6_Green Basic Content Layou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DBAAAE7-503C-459E-98E8-398642B95326}"/>
              </a:ext>
            </a:extLst>
          </p:cNvPr>
          <p:cNvSpPr>
            <a:spLocks noGrp="1"/>
          </p:cNvSpPr>
          <p:nvPr>
            <p:ph type="ctrTitle" hasCustomPrompt="1"/>
          </p:nvPr>
        </p:nvSpPr>
        <p:spPr>
          <a:xfrm>
            <a:off x="1391824" y="537861"/>
            <a:ext cx="6052875" cy="535531"/>
          </a:xfrm>
        </p:spPr>
        <p:txBody>
          <a:bodyPr wrap="none" anchor="t" anchorCtr="0">
            <a:spAutoFit/>
          </a:bodyPr>
          <a:lstStyle>
            <a:lvl1pPr algn="l">
              <a:defRPr sz="3200">
                <a:solidFill>
                  <a:schemeClr val="bg1"/>
                </a:solidFill>
              </a:defRPr>
            </a:lvl1pPr>
          </a:lstStyle>
          <a:p>
            <a:r>
              <a:rPr lang="en-US"/>
              <a:t>Title of Foundation sub page</a:t>
            </a:r>
            <a:endParaRPr lang="en-GB"/>
          </a:p>
        </p:txBody>
      </p:sp>
      <p:sp>
        <p:nvSpPr>
          <p:cNvPr id="8" name="Subtitle 2">
            <a:extLst>
              <a:ext uri="{FF2B5EF4-FFF2-40B4-BE49-F238E27FC236}">
                <a16:creationId xmlns:a16="http://schemas.microsoft.com/office/drawing/2014/main" id="{713D86E8-1B72-428E-ACB3-5872ED4885DF}"/>
              </a:ext>
            </a:extLst>
          </p:cNvPr>
          <p:cNvSpPr>
            <a:spLocks noGrp="1"/>
          </p:cNvSpPr>
          <p:nvPr>
            <p:ph type="subTitle" idx="1" hasCustomPrompt="1"/>
          </p:nvPr>
        </p:nvSpPr>
        <p:spPr>
          <a:xfrm>
            <a:off x="1391824" y="1452990"/>
            <a:ext cx="9144000" cy="3883217"/>
          </a:xfrm>
          <a:prstGeom prst="rect">
            <a:avLst/>
          </a:prstGeom>
        </p:spPr>
        <p:txBody>
          <a:bodyPr/>
          <a:lstStyle>
            <a:lvl1pPr marL="0" indent="0" algn="l">
              <a:buNone/>
              <a:defRPr sz="12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Basic Content Page Layout</a:t>
            </a:r>
            <a:endParaRPr lang="en-GB"/>
          </a:p>
        </p:txBody>
      </p:sp>
    </p:spTree>
    <p:extLst>
      <p:ext uri="{BB962C8B-B14F-4D97-AF65-F5344CB8AC3E}">
        <p14:creationId xmlns:p14="http://schemas.microsoft.com/office/powerpoint/2010/main" val="3035606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09/09/2026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2285490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2.xml"/><Relationship Id="rId1" Type="http://schemas.openxmlformats.org/officeDocument/2006/relationships/video" Target="https://www.youtube.com/embed/Jk-JwtScIlw?feature=oembed" TargetMode="External"/><Relationship Id="rId4" Type="http://schemas.openxmlformats.org/officeDocument/2006/relationships/image" Target="../media/image3.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apm.org.uk/"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hyperlink" Target="http://www.pmi.org/" TargetMode="External"/><Relationship Id="rId4" Type="http://schemas.openxmlformats.org/officeDocument/2006/relationships/hyperlink" Target="http://www.pmi.org.uk/"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www.ipma.ch/"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hyperlink" Target="http://ipma.ch/membership/member-associations/europe/" TargetMode="Externa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png"/></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9213" y="394160"/>
            <a:ext cx="9873574" cy="5413251"/>
          </a:xfrm>
        </p:spPr>
        <p:txBody>
          <a:bodyPr>
            <a:normAutofit/>
          </a:bodyPr>
          <a:lstStyle/>
          <a:p>
            <a:br>
              <a:rPr lang="en-GB" altLang="en-US" sz="2400" dirty="0"/>
            </a:br>
            <a:br>
              <a:rPr lang="en-GB" altLang="en-US" b="1" dirty="0"/>
            </a:br>
            <a:r>
              <a:rPr lang="en-GB" sz="5600" b="1" dirty="0"/>
              <a:t>Project </a:t>
            </a:r>
            <a:r>
              <a:rPr lang="en-GB" sz="5600" b="1"/>
              <a:t>Management LCBB6006 </a:t>
            </a:r>
            <a:br>
              <a:rPr lang="en-GB" sz="5600" b="1" dirty="0">
                <a:solidFill>
                  <a:schemeClr val="accent2">
                    <a:lumMod val="20000"/>
                    <a:lumOff val="80000"/>
                  </a:schemeClr>
                </a:solidFill>
              </a:rPr>
            </a:br>
            <a:br>
              <a:rPr lang="en-GB" sz="5600" b="1" dirty="0">
                <a:solidFill>
                  <a:schemeClr val="accent2">
                    <a:lumMod val="20000"/>
                    <a:lumOff val="80000"/>
                  </a:schemeClr>
                </a:solidFill>
              </a:rPr>
            </a:br>
            <a:r>
              <a:rPr lang="en-GB" sz="5600" b="1" dirty="0">
                <a:solidFill>
                  <a:srgbClr val="FF0000"/>
                </a:solidFill>
              </a:rPr>
              <a:t>WEEK 1</a:t>
            </a:r>
            <a:br>
              <a:rPr lang="en-GB" sz="5600" b="1" dirty="0">
                <a:solidFill>
                  <a:schemeClr val="accent2">
                    <a:lumMod val="20000"/>
                    <a:lumOff val="80000"/>
                  </a:schemeClr>
                </a:solidFill>
              </a:rPr>
            </a:br>
            <a:r>
              <a:rPr lang="en-GB" sz="5600" b="1" dirty="0">
                <a:solidFill>
                  <a:schemeClr val="accent2">
                    <a:lumMod val="20000"/>
                    <a:lumOff val="80000"/>
                  </a:schemeClr>
                </a:solidFill>
              </a:rPr>
              <a:t>Introduction To Project Management</a:t>
            </a:r>
            <a:endParaRPr lang="en-GB" altLang="en-US" sz="56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D2DC4E8-3E42-42BD-AF14-2FADBCF55903}"/>
              </a:ext>
            </a:extLst>
          </p:cNvPr>
          <p:cNvSpPr>
            <a:spLocks noGrp="1" noChangeArrowheads="1"/>
          </p:cNvSpPr>
          <p:nvPr>
            <p:ph type="title"/>
          </p:nvPr>
        </p:nvSpPr>
        <p:spPr>
          <a:xfrm>
            <a:off x="399875" y="81692"/>
            <a:ext cx="10972800" cy="677066"/>
          </a:xfrm>
        </p:spPr>
        <p:txBody>
          <a:bodyPr>
            <a:normAutofit fontScale="90000"/>
          </a:bodyPr>
          <a:lstStyle/>
          <a:p>
            <a:r>
              <a:rPr lang="en-GB" altLang="en-US" b="1" dirty="0">
                <a:latin typeface="Verdana" panose="020B0604030504040204" pitchFamily="34" charset="0"/>
              </a:rPr>
              <a:t>Module Outline </a:t>
            </a:r>
          </a:p>
        </p:txBody>
      </p:sp>
      <p:sp>
        <p:nvSpPr>
          <p:cNvPr id="45059" name="Rectangle 3">
            <a:extLst>
              <a:ext uri="{FF2B5EF4-FFF2-40B4-BE49-F238E27FC236}">
                <a16:creationId xmlns:a16="http://schemas.microsoft.com/office/drawing/2014/main" id="{0B4A028F-0379-40AC-B964-073B926468CA}"/>
              </a:ext>
            </a:extLst>
          </p:cNvPr>
          <p:cNvSpPr>
            <a:spLocks noGrp="1" noChangeArrowheads="1"/>
          </p:cNvSpPr>
          <p:nvPr>
            <p:ph type="body" idx="1"/>
          </p:nvPr>
        </p:nvSpPr>
        <p:spPr>
          <a:xfrm>
            <a:off x="268447" y="964733"/>
            <a:ext cx="11778143" cy="4655891"/>
          </a:xfrm>
        </p:spPr>
        <p:txBody>
          <a:bodyPr>
            <a:normAutofit/>
          </a:bodyPr>
          <a:lstStyle/>
          <a:p>
            <a:pPr marL="0" indent="0">
              <a:buNone/>
            </a:pPr>
            <a:endParaRPr lang="en-GB" altLang="en-US" dirty="0">
              <a:latin typeface="Verdana" panose="020B0604030504040204" pitchFamily="34" charset="0"/>
            </a:endParaRPr>
          </a:p>
          <a:p>
            <a:endParaRPr lang="en-GB" altLang="en-US" dirty="0">
              <a:latin typeface="Verdana" panose="020B0604030504040204" pitchFamily="34" charset="0"/>
            </a:endParaRPr>
          </a:p>
        </p:txBody>
      </p:sp>
      <p:graphicFrame>
        <p:nvGraphicFramePr>
          <p:cNvPr id="2" name="Table 1">
            <a:extLst>
              <a:ext uri="{FF2B5EF4-FFF2-40B4-BE49-F238E27FC236}">
                <a16:creationId xmlns:a16="http://schemas.microsoft.com/office/drawing/2014/main" id="{01AC05EA-807C-95BF-B280-627F0F3FCB88}"/>
              </a:ext>
            </a:extLst>
          </p:cNvPr>
          <p:cNvGraphicFramePr>
            <a:graphicFrameLocks noGrp="1"/>
          </p:cNvGraphicFramePr>
          <p:nvPr>
            <p:extLst>
              <p:ext uri="{D42A27DB-BD31-4B8C-83A1-F6EECF244321}">
                <p14:modId xmlns:p14="http://schemas.microsoft.com/office/powerpoint/2010/main" val="321438715"/>
              </p:ext>
            </p:extLst>
          </p:nvPr>
        </p:nvGraphicFramePr>
        <p:xfrm>
          <a:off x="145410" y="686663"/>
          <a:ext cx="11901179" cy="5484333"/>
        </p:xfrm>
        <a:graphic>
          <a:graphicData uri="http://schemas.openxmlformats.org/drawingml/2006/table">
            <a:tbl>
              <a:tblPr>
                <a:tableStyleId>{5C22544A-7EE6-4342-B048-85BDC9FD1C3A}</a:tableStyleId>
              </a:tblPr>
              <a:tblGrid>
                <a:gridCol w="535526">
                  <a:extLst>
                    <a:ext uri="{9D8B030D-6E8A-4147-A177-3AD203B41FA5}">
                      <a16:colId xmlns:a16="http://schemas.microsoft.com/office/drawing/2014/main" val="3563993133"/>
                    </a:ext>
                  </a:extLst>
                </a:gridCol>
                <a:gridCol w="1799617">
                  <a:extLst>
                    <a:ext uri="{9D8B030D-6E8A-4147-A177-3AD203B41FA5}">
                      <a16:colId xmlns:a16="http://schemas.microsoft.com/office/drawing/2014/main" val="1355495594"/>
                    </a:ext>
                  </a:extLst>
                </a:gridCol>
                <a:gridCol w="9566036">
                  <a:extLst>
                    <a:ext uri="{9D8B030D-6E8A-4147-A177-3AD203B41FA5}">
                      <a16:colId xmlns:a16="http://schemas.microsoft.com/office/drawing/2014/main" val="2260676719"/>
                    </a:ext>
                  </a:extLst>
                </a:gridCol>
              </a:tblGrid>
              <a:tr h="466927">
                <a:tc>
                  <a:txBody>
                    <a:bodyPr/>
                    <a:lstStyle/>
                    <a:p>
                      <a:pPr algn="l" fontAlgn="b"/>
                      <a:r>
                        <a:rPr lang="en-GB" sz="2400" b="1" u="none" strike="noStrike" dirty="0">
                          <a:solidFill>
                            <a:srgbClr val="C00000"/>
                          </a:solidFill>
                          <a:effectLst/>
                          <a:latin typeface="Arial" panose="020B0604020202020204" pitchFamily="34" charset="0"/>
                          <a:cs typeface="Arial" panose="020B0604020202020204" pitchFamily="34" charset="0"/>
                        </a:rPr>
                        <a:t>   </a:t>
                      </a:r>
                      <a:endParaRPr lang="en-GB" sz="2400" b="1" i="0" u="none" strike="noStrike" dirty="0">
                        <a:solidFill>
                          <a:srgbClr val="C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rtl="0" fontAlgn="ctr"/>
                      <a:r>
                        <a:rPr lang="en-GB" sz="2600" b="1" i="0" u="none" strike="noStrike" dirty="0">
                          <a:solidFill>
                            <a:srgbClr val="C00000"/>
                          </a:solidFill>
                          <a:effectLst/>
                          <a:latin typeface="Arial" panose="020B0604020202020204" pitchFamily="34" charset="0"/>
                          <a:cs typeface="Arial" panose="020B0604020202020204" pitchFamily="34" charset="0"/>
                        </a:rPr>
                        <a:t>WEEKS</a:t>
                      </a:r>
                    </a:p>
                  </a:txBody>
                  <a:tcPr marL="274320" marR="7620" marT="7620" marB="0" anchor="ctr"/>
                </a:tc>
                <a:tc>
                  <a:txBody>
                    <a:bodyPr/>
                    <a:lstStyle/>
                    <a:p>
                      <a:pPr algn="l" fontAlgn="b"/>
                      <a:r>
                        <a:rPr lang="en-GB" sz="2600" b="1" u="none" strike="noStrike" dirty="0">
                          <a:solidFill>
                            <a:srgbClr val="C00000"/>
                          </a:solidFill>
                          <a:effectLst/>
                          <a:latin typeface="Arial" panose="020B0604020202020204" pitchFamily="34" charset="0"/>
                          <a:cs typeface="Arial" panose="020B0604020202020204" pitchFamily="34" charset="0"/>
                        </a:rPr>
                        <a:t> TOPICS</a:t>
                      </a:r>
                      <a:endParaRPr lang="en-GB" sz="2600" b="1" i="0" u="none" strike="noStrike" dirty="0">
                        <a:solidFill>
                          <a:srgbClr val="C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3218764167"/>
                  </a:ext>
                </a:extLst>
              </a:tr>
              <a:tr h="390240">
                <a:tc>
                  <a:txBody>
                    <a:bodyPr/>
                    <a:lstStyle/>
                    <a:p>
                      <a:pPr algn="r" fontAlgn="b">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lnSpc>
                          <a:spcPct val="150000"/>
                        </a:lnSpc>
                      </a:pPr>
                      <a:r>
                        <a:rPr lang="en-GB" sz="2600" b="1" u="none" strike="noStrike" dirty="0">
                          <a:effectLst/>
                          <a:latin typeface="Arial" panose="020B0604020202020204" pitchFamily="34" charset="0"/>
                          <a:cs typeface="Arial" panose="020B0604020202020204" pitchFamily="34" charset="0"/>
                        </a:rPr>
                        <a:t>1</a:t>
                      </a:r>
                      <a:endParaRPr lang="en-GB" sz="26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lnSpc>
                          <a:spcPct val="150000"/>
                        </a:lnSpc>
                      </a:pPr>
                      <a:r>
                        <a:rPr lang="en-GB" sz="2600" b="0" u="none" strike="noStrike" dirty="0">
                          <a:effectLst/>
                          <a:latin typeface="Arial" panose="020B0604020202020204" pitchFamily="34" charset="0"/>
                          <a:cs typeface="Arial" panose="020B0604020202020204" pitchFamily="34" charset="0"/>
                        </a:rPr>
                        <a:t> Introduction to Project Management</a:t>
                      </a:r>
                      <a:endParaRPr lang="en-GB" sz="26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2721184611"/>
                  </a:ext>
                </a:extLst>
              </a:tr>
              <a:tr h="544011">
                <a:tc>
                  <a:txBody>
                    <a:bodyPr/>
                    <a:lstStyle/>
                    <a:p>
                      <a:pPr algn="r" fontAlgn="b">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lnSpc>
                          <a:spcPct val="150000"/>
                        </a:lnSpc>
                      </a:pPr>
                      <a:r>
                        <a:rPr lang="en-GB" sz="2600" b="1" u="none" strike="noStrike" dirty="0">
                          <a:effectLst/>
                          <a:latin typeface="Arial" panose="020B0604020202020204" pitchFamily="34" charset="0"/>
                          <a:cs typeface="Arial" panose="020B0604020202020204" pitchFamily="34" charset="0"/>
                        </a:rPr>
                        <a:t>2</a:t>
                      </a:r>
                      <a:endParaRPr lang="en-GB" sz="26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lnSpc>
                          <a:spcPct val="150000"/>
                        </a:lnSpc>
                      </a:pPr>
                      <a:r>
                        <a:rPr lang="en-GB" sz="2600" b="0" u="none" strike="noStrike" dirty="0">
                          <a:effectLst/>
                          <a:latin typeface="Arial" panose="020B0604020202020204" pitchFamily="34" charset="0"/>
                          <a:cs typeface="Arial" panose="020B0604020202020204" pitchFamily="34" charset="0"/>
                        </a:rPr>
                        <a:t> Making a Business Case for a project or projects</a:t>
                      </a:r>
                      <a:endParaRPr lang="en-GB" sz="26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789793811"/>
                  </a:ext>
                </a:extLst>
              </a:tr>
              <a:tr h="390240">
                <a:tc>
                  <a:txBody>
                    <a:bodyPr/>
                    <a:lstStyle/>
                    <a:p>
                      <a:pPr algn="r" fontAlgn="b">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lnSpc>
                          <a:spcPct val="150000"/>
                        </a:lnSpc>
                      </a:pPr>
                      <a:r>
                        <a:rPr lang="en-GB" sz="2600" b="1" u="none" strike="noStrike" dirty="0">
                          <a:effectLst/>
                          <a:latin typeface="Arial" panose="020B0604020202020204" pitchFamily="34" charset="0"/>
                          <a:cs typeface="Arial" panose="020B0604020202020204" pitchFamily="34" charset="0"/>
                        </a:rPr>
                        <a:t>3</a:t>
                      </a:r>
                      <a:endParaRPr lang="en-GB" sz="26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lnSpc>
                          <a:spcPct val="150000"/>
                        </a:lnSpc>
                      </a:pPr>
                      <a:r>
                        <a:rPr lang="en-GB" sz="2600" b="0" u="none" strike="noStrike" dirty="0">
                          <a:effectLst/>
                          <a:latin typeface="Arial" panose="020B0604020202020204" pitchFamily="34" charset="0"/>
                          <a:cs typeface="Arial" panose="020B0604020202020204" pitchFamily="34" charset="0"/>
                        </a:rPr>
                        <a:t> Stakeholder Analysis in Project Management</a:t>
                      </a:r>
                      <a:endParaRPr lang="en-GB" sz="26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1815992432"/>
                  </a:ext>
                </a:extLst>
              </a:tr>
              <a:tr h="390240">
                <a:tc>
                  <a:txBody>
                    <a:bodyPr/>
                    <a:lstStyle/>
                    <a:p>
                      <a:pPr algn="r" fontAlgn="b">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lnSpc>
                          <a:spcPct val="150000"/>
                        </a:lnSpc>
                      </a:pPr>
                      <a:r>
                        <a:rPr lang="en-GB" sz="2600" b="1" u="none" strike="noStrike" dirty="0">
                          <a:effectLst/>
                          <a:latin typeface="Arial" panose="020B0604020202020204" pitchFamily="34" charset="0"/>
                          <a:cs typeface="Arial" panose="020B0604020202020204" pitchFamily="34" charset="0"/>
                        </a:rPr>
                        <a:t>4</a:t>
                      </a:r>
                      <a:endParaRPr lang="en-GB" sz="26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lnSpc>
                          <a:spcPct val="150000"/>
                        </a:lnSpc>
                      </a:pPr>
                      <a:r>
                        <a:rPr lang="en-GB" sz="2600" b="0" u="none" strike="noStrike" dirty="0">
                          <a:effectLst/>
                          <a:latin typeface="Arial" panose="020B0604020202020204" pitchFamily="34" charset="0"/>
                          <a:cs typeface="Arial" panose="020B0604020202020204" pitchFamily="34" charset="0"/>
                        </a:rPr>
                        <a:t> Introduction to Project Planning</a:t>
                      </a:r>
                      <a:endParaRPr lang="en-GB" sz="26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3462322423"/>
                  </a:ext>
                </a:extLst>
              </a:tr>
              <a:tr h="390240">
                <a:tc>
                  <a:txBody>
                    <a:bodyPr/>
                    <a:lstStyle/>
                    <a:p>
                      <a:pPr algn="r" fontAlgn="b">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lnSpc>
                          <a:spcPct val="150000"/>
                        </a:lnSpc>
                      </a:pPr>
                      <a:r>
                        <a:rPr lang="en-GB" sz="2600" b="1" u="none" strike="noStrike" dirty="0">
                          <a:effectLst/>
                          <a:latin typeface="Arial" panose="020B0604020202020204" pitchFamily="34" charset="0"/>
                          <a:cs typeface="Arial" panose="020B0604020202020204" pitchFamily="34" charset="0"/>
                        </a:rPr>
                        <a:t>5</a:t>
                      </a:r>
                      <a:endParaRPr lang="en-GB" sz="26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lnSpc>
                          <a:spcPct val="150000"/>
                        </a:lnSpc>
                      </a:pPr>
                      <a:r>
                        <a:rPr lang="en-GB" sz="2600" b="0" u="none" strike="noStrike" dirty="0">
                          <a:effectLst/>
                          <a:latin typeface="Arial" panose="020B0604020202020204" pitchFamily="34" charset="0"/>
                          <a:cs typeface="Arial" panose="020B0604020202020204" pitchFamily="34" charset="0"/>
                        </a:rPr>
                        <a:t> Assignment workshop</a:t>
                      </a:r>
                      <a:endParaRPr lang="en-GB" sz="26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2321193575"/>
                  </a:ext>
                </a:extLst>
              </a:tr>
              <a:tr h="390240">
                <a:tc>
                  <a:txBody>
                    <a:bodyPr/>
                    <a:lstStyle/>
                    <a:p>
                      <a:pPr algn="r" fontAlgn="b">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lnSpc>
                          <a:spcPct val="150000"/>
                        </a:lnSpc>
                      </a:pPr>
                      <a:r>
                        <a:rPr lang="en-GB" sz="2600" b="1" u="none" strike="noStrike" dirty="0">
                          <a:effectLst/>
                          <a:latin typeface="Arial" panose="020B0604020202020204" pitchFamily="34" charset="0"/>
                          <a:cs typeface="Arial" panose="020B0604020202020204" pitchFamily="34" charset="0"/>
                        </a:rPr>
                        <a:t>6</a:t>
                      </a:r>
                      <a:endParaRPr lang="en-GB" sz="26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lnSpc>
                          <a:spcPct val="150000"/>
                        </a:lnSpc>
                      </a:pPr>
                      <a:r>
                        <a:rPr lang="en-GB" sz="2600" b="0" u="none" strike="noStrike" dirty="0">
                          <a:effectLst/>
                          <a:latin typeface="Arial" panose="020B0604020202020204" pitchFamily="34" charset="0"/>
                          <a:cs typeface="Arial" panose="020B0604020202020204" pitchFamily="34" charset="0"/>
                        </a:rPr>
                        <a:t> Contracts in Project Management</a:t>
                      </a:r>
                      <a:endParaRPr lang="en-GB" sz="26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4216094772"/>
                  </a:ext>
                </a:extLst>
              </a:tr>
              <a:tr h="390240">
                <a:tc>
                  <a:txBody>
                    <a:bodyPr/>
                    <a:lstStyle/>
                    <a:p>
                      <a:pPr algn="r" fontAlgn="b">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lnSpc>
                          <a:spcPct val="150000"/>
                        </a:lnSpc>
                      </a:pPr>
                      <a:r>
                        <a:rPr lang="en-GB" sz="2600" b="1" u="none" strike="noStrike" dirty="0">
                          <a:effectLst/>
                          <a:latin typeface="Arial" panose="020B0604020202020204" pitchFamily="34" charset="0"/>
                          <a:cs typeface="Arial" panose="020B0604020202020204" pitchFamily="34" charset="0"/>
                        </a:rPr>
                        <a:t>7</a:t>
                      </a:r>
                      <a:endParaRPr lang="en-GB" sz="26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lnSpc>
                          <a:spcPct val="150000"/>
                        </a:lnSpc>
                      </a:pPr>
                      <a:r>
                        <a:rPr lang="en-GB" sz="2600" b="0" u="none" strike="noStrike" dirty="0">
                          <a:effectLst/>
                          <a:latin typeface="Arial" panose="020B0604020202020204" pitchFamily="34" charset="0"/>
                          <a:cs typeface="Arial" panose="020B0604020202020204" pitchFamily="34" charset="0"/>
                        </a:rPr>
                        <a:t> Project Appraisals </a:t>
                      </a:r>
                      <a:r>
                        <a:rPr lang="en-GB" sz="2600" b="0" u="none" strike="noStrike">
                          <a:effectLst/>
                          <a:latin typeface="Arial" panose="020B0604020202020204" pitchFamily="34" charset="0"/>
                          <a:cs typeface="Arial" panose="020B0604020202020204" pitchFamily="34" charset="0"/>
                        </a:rPr>
                        <a:t>and Financing</a:t>
                      </a:r>
                      <a:endParaRPr lang="en-GB" sz="26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2058586512"/>
                  </a:ext>
                </a:extLst>
              </a:tr>
              <a:tr h="390240">
                <a:tc>
                  <a:txBody>
                    <a:bodyPr/>
                    <a:lstStyle/>
                    <a:p>
                      <a:pPr algn="r" fontAlgn="b">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lnSpc>
                          <a:spcPct val="150000"/>
                        </a:lnSpc>
                      </a:pPr>
                      <a:r>
                        <a:rPr lang="en-GB" sz="2600" b="1" u="none" strike="noStrike" dirty="0">
                          <a:effectLst/>
                          <a:latin typeface="Arial" panose="020B0604020202020204" pitchFamily="34" charset="0"/>
                          <a:cs typeface="Arial" panose="020B0604020202020204" pitchFamily="34" charset="0"/>
                        </a:rPr>
                        <a:t>8</a:t>
                      </a:r>
                      <a:endParaRPr lang="en-GB" sz="26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lnSpc>
                          <a:spcPct val="150000"/>
                        </a:lnSpc>
                      </a:pPr>
                      <a:r>
                        <a:rPr lang="en-GB" sz="2600" b="0" u="none" strike="noStrike" dirty="0">
                          <a:effectLst/>
                          <a:latin typeface="Arial" panose="020B0604020202020204" pitchFamily="34" charset="0"/>
                          <a:cs typeface="Arial" panose="020B0604020202020204" pitchFamily="34" charset="0"/>
                        </a:rPr>
                        <a:t> Assignment Support</a:t>
                      </a:r>
                      <a:endParaRPr lang="en-GB" sz="26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2478620689"/>
                  </a:ext>
                </a:extLst>
              </a:tr>
              <a:tr h="390240">
                <a:tc>
                  <a:txBody>
                    <a:bodyPr/>
                    <a:lstStyle/>
                    <a:p>
                      <a:pPr algn="r" fontAlgn="b">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lnSpc>
                          <a:spcPct val="150000"/>
                        </a:lnSpc>
                      </a:pPr>
                      <a:r>
                        <a:rPr lang="en-GB" sz="2600" b="1" u="none" strike="noStrike" dirty="0">
                          <a:effectLst/>
                          <a:latin typeface="Arial" panose="020B0604020202020204" pitchFamily="34" charset="0"/>
                          <a:cs typeface="Arial" panose="020B0604020202020204" pitchFamily="34" charset="0"/>
                        </a:rPr>
                        <a:t>9</a:t>
                      </a:r>
                      <a:endParaRPr lang="en-GB" sz="26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lnSpc>
                          <a:spcPct val="150000"/>
                        </a:lnSpc>
                      </a:pPr>
                      <a:r>
                        <a:rPr lang="en-GB" sz="2600" b="0" u="none" strike="noStrike" dirty="0">
                          <a:effectLst/>
                          <a:latin typeface="Arial" panose="020B0604020202020204" pitchFamily="34" charset="0"/>
                          <a:cs typeface="Arial" panose="020B0604020202020204" pitchFamily="34" charset="0"/>
                        </a:rPr>
                        <a:t> Risk Management and Evaluation</a:t>
                      </a:r>
                      <a:endParaRPr lang="en-GB" sz="26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299785333"/>
                  </a:ext>
                </a:extLst>
              </a:tr>
              <a:tr h="544011">
                <a:tc>
                  <a:txBody>
                    <a:bodyPr/>
                    <a:lstStyle/>
                    <a:p>
                      <a:pPr algn="r" fontAlgn="b">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lnSpc>
                          <a:spcPct val="150000"/>
                        </a:lnSpc>
                      </a:pPr>
                      <a:r>
                        <a:rPr lang="en-GB" sz="2600" b="1" u="none" strike="noStrike" dirty="0">
                          <a:effectLst/>
                          <a:latin typeface="Arial" panose="020B0604020202020204" pitchFamily="34" charset="0"/>
                          <a:cs typeface="Arial" panose="020B0604020202020204" pitchFamily="34" charset="0"/>
                        </a:rPr>
                        <a:t>10</a:t>
                      </a:r>
                      <a:endParaRPr lang="en-GB" sz="26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lnSpc>
                          <a:spcPct val="150000"/>
                        </a:lnSpc>
                      </a:pPr>
                      <a:r>
                        <a:rPr lang="en-GB" sz="2600" b="0" u="none" strike="noStrike" dirty="0">
                          <a:effectLst/>
                          <a:latin typeface="Arial" panose="020B0604020202020204" pitchFamily="34" charset="0"/>
                          <a:cs typeface="Arial" panose="020B0604020202020204" pitchFamily="34" charset="0"/>
                        </a:rPr>
                        <a:t> Project Closure or Evaluating the end of a project</a:t>
                      </a:r>
                      <a:endParaRPr lang="en-GB" sz="26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1500398245"/>
                  </a:ext>
                </a:extLst>
              </a:tr>
            </a:tbl>
          </a:graphicData>
        </a:graphic>
      </p:graphicFrame>
    </p:spTree>
    <p:extLst>
      <p:ext uri="{BB962C8B-B14F-4D97-AF65-F5344CB8AC3E}">
        <p14:creationId xmlns:p14="http://schemas.microsoft.com/office/powerpoint/2010/main" val="1471236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D2DC4E8-3E42-42BD-AF14-2FADBCF55903}"/>
              </a:ext>
            </a:extLst>
          </p:cNvPr>
          <p:cNvSpPr>
            <a:spLocks noGrp="1" noChangeArrowheads="1"/>
          </p:cNvSpPr>
          <p:nvPr>
            <p:ph type="title"/>
          </p:nvPr>
        </p:nvSpPr>
        <p:spPr/>
        <p:txBody>
          <a:bodyPr/>
          <a:lstStyle/>
          <a:p>
            <a:r>
              <a:rPr lang="en-GB" altLang="en-US" b="1" dirty="0">
                <a:latin typeface="Verdana" panose="020B0604030504040204" pitchFamily="34" charset="0"/>
              </a:rPr>
              <a:t>Learning Objectives</a:t>
            </a:r>
          </a:p>
        </p:txBody>
      </p:sp>
      <p:sp>
        <p:nvSpPr>
          <p:cNvPr id="45059" name="Rectangle 3">
            <a:extLst>
              <a:ext uri="{FF2B5EF4-FFF2-40B4-BE49-F238E27FC236}">
                <a16:creationId xmlns:a16="http://schemas.microsoft.com/office/drawing/2014/main" id="{0B4A028F-0379-40AC-B964-073B926468CA}"/>
              </a:ext>
            </a:extLst>
          </p:cNvPr>
          <p:cNvSpPr>
            <a:spLocks noGrp="1" noChangeArrowheads="1"/>
          </p:cNvSpPr>
          <p:nvPr>
            <p:ph type="body" idx="1"/>
          </p:nvPr>
        </p:nvSpPr>
        <p:spPr>
          <a:xfrm>
            <a:off x="609600" y="1800497"/>
            <a:ext cx="11120846" cy="3257005"/>
          </a:xfrm>
        </p:spPr>
        <p:txBody>
          <a:bodyPr>
            <a:normAutofit fontScale="85000" lnSpcReduction="10000"/>
          </a:bodyPr>
          <a:lstStyle/>
          <a:p>
            <a:r>
              <a:rPr lang="en-GB" altLang="en-US" dirty="0">
                <a:latin typeface="Verdana" panose="020B0604030504040204" pitchFamily="34" charset="0"/>
              </a:rPr>
              <a:t>To introduce students to the world of Project Management</a:t>
            </a:r>
          </a:p>
          <a:p>
            <a:pPr marL="0" indent="0">
              <a:buNone/>
            </a:pPr>
            <a:endParaRPr lang="en-GB" altLang="en-US" dirty="0">
              <a:latin typeface="Verdana" panose="020B0604030504040204" pitchFamily="34" charset="0"/>
            </a:endParaRPr>
          </a:p>
          <a:p>
            <a:r>
              <a:rPr lang="en-GB" altLang="en-US" dirty="0">
                <a:latin typeface="Verdana" panose="020B0604030504040204" pitchFamily="34" charset="0"/>
              </a:rPr>
              <a:t>To establish what a project is and those who deliver projects(team)</a:t>
            </a:r>
          </a:p>
          <a:p>
            <a:pPr marL="0" indent="0">
              <a:buNone/>
            </a:pPr>
            <a:endParaRPr lang="en-GB" altLang="en-US" dirty="0">
              <a:latin typeface="Verdana" panose="020B0604030504040204" pitchFamily="34" charset="0"/>
            </a:endParaRPr>
          </a:p>
          <a:p>
            <a:r>
              <a:rPr lang="en-GB" altLang="en-US" dirty="0">
                <a:latin typeface="Verdana" panose="020B0604030504040204" pitchFamily="34" charset="0"/>
              </a:rPr>
              <a:t>To understand various project management approaches </a:t>
            </a:r>
          </a:p>
          <a:p>
            <a:endParaRPr lang="en-GB" altLang="en-US" dirty="0">
              <a:latin typeface="Verdana" panose="020B0604030504040204" pitchFamily="34" charset="0"/>
            </a:endParaRPr>
          </a:p>
          <a:p>
            <a:endParaRPr lang="en-GB" altLang="en-US" dirty="0">
              <a:latin typeface="Verdana" panose="020B0604030504040204" pitchFamily="34" charset="0"/>
            </a:endParaRPr>
          </a:p>
          <a:p>
            <a:endParaRPr lang="en-GB" altLang="en-US" dirty="0">
              <a:latin typeface="Verdana" panose="020B060403050404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48BFFB43-C651-4BCB-B548-DC718AA40A04}"/>
              </a:ext>
            </a:extLst>
          </p:cNvPr>
          <p:cNvSpPr>
            <a:spLocks noGrp="1" noChangeArrowheads="1"/>
          </p:cNvSpPr>
          <p:nvPr>
            <p:ph type="title"/>
          </p:nvPr>
        </p:nvSpPr>
        <p:spPr>
          <a:xfrm>
            <a:off x="680288" y="93426"/>
            <a:ext cx="10972800" cy="996814"/>
          </a:xfrm>
        </p:spPr>
        <p:txBody>
          <a:bodyPr>
            <a:normAutofit/>
          </a:bodyPr>
          <a:lstStyle/>
          <a:p>
            <a:r>
              <a:rPr lang="en-GB" altLang="en-US" sz="4000" b="1" dirty="0">
                <a:latin typeface="Verdana" panose="020B0604030504040204" pitchFamily="34" charset="0"/>
              </a:rPr>
              <a:t>What is a Project?</a:t>
            </a:r>
          </a:p>
        </p:txBody>
      </p:sp>
      <p:sp>
        <p:nvSpPr>
          <p:cNvPr id="47107" name="Rectangle 3">
            <a:extLst>
              <a:ext uri="{FF2B5EF4-FFF2-40B4-BE49-F238E27FC236}">
                <a16:creationId xmlns:a16="http://schemas.microsoft.com/office/drawing/2014/main" id="{C3D87889-BB30-4278-9B2B-1A89B2AA0491}"/>
              </a:ext>
            </a:extLst>
          </p:cNvPr>
          <p:cNvSpPr>
            <a:spLocks noGrp="1" noChangeArrowheads="1"/>
          </p:cNvSpPr>
          <p:nvPr>
            <p:ph type="body" idx="1"/>
          </p:nvPr>
        </p:nvSpPr>
        <p:spPr>
          <a:xfrm>
            <a:off x="680288" y="1090240"/>
            <a:ext cx="10972800" cy="3983205"/>
          </a:xfrm>
        </p:spPr>
        <p:txBody>
          <a:bodyPr>
            <a:noAutofit/>
          </a:bodyPr>
          <a:lstStyle/>
          <a:p>
            <a:pPr algn="just" fontAlgn="base">
              <a:lnSpc>
                <a:spcPct val="150000"/>
              </a:lnSpc>
            </a:pPr>
            <a:r>
              <a:rPr lang="en-GB" sz="2400" dirty="0">
                <a:solidFill>
                  <a:srgbClr val="000000"/>
                </a:solidFill>
                <a:latin typeface="Arial" panose="020B0604020202020204" pitchFamily="34" charset="0"/>
                <a:cs typeface="Arial" panose="020B0604020202020204" pitchFamily="34" charset="0"/>
              </a:rPr>
              <a:t>A temporary endeavour with defined start and end dates (schedule).</a:t>
            </a:r>
          </a:p>
          <a:p>
            <a:pPr algn="just" fontAlgn="base">
              <a:lnSpc>
                <a:spcPct val="150000"/>
              </a:lnSpc>
            </a:pPr>
            <a:r>
              <a:rPr lang="en-GB" sz="2400" dirty="0">
                <a:solidFill>
                  <a:srgbClr val="000000"/>
                </a:solidFill>
                <a:latin typeface="Arial" panose="020B0604020202020204" pitchFamily="34" charset="0"/>
                <a:cs typeface="Arial" panose="020B0604020202020204" pitchFamily="34" charset="0"/>
              </a:rPr>
              <a:t>Delivers a unique product or solution (scope).</a:t>
            </a:r>
          </a:p>
          <a:p>
            <a:pPr algn="just" fontAlgn="base">
              <a:lnSpc>
                <a:spcPct val="150000"/>
              </a:lnSpc>
            </a:pPr>
            <a:r>
              <a:rPr lang="en-GB" sz="2400" dirty="0">
                <a:solidFill>
                  <a:srgbClr val="000000"/>
                </a:solidFill>
                <a:latin typeface="Arial" panose="020B0604020202020204" pitchFamily="34" charset="0"/>
                <a:cs typeface="Arial" panose="020B0604020202020204" pitchFamily="34" charset="0"/>
              </a:rPr>
              <a:t>Involves multiple parties (stakeholders).</a:t>
            </a:r>
          </a:p>
          <a:p>
            <a:pPr algn="just" fontAlgn="base">
              <a:lnSpc>
                <a:spcPct val="150000"/>
              </a:lnSpc>
            </a:pPr>
            <a:r>
              <a:rPr lang="en-GB" sz="2400" dirty="0">
                <a:solidFill>
                  <a:srgbClr val="000000"/>
                </a:solidFill>
                <a:latin typeface="Arial" panose="020B0604020202020204" pitchFamily="34" charset="0"/>
                <a:cs typeface="Arial" panose="020B0604020202020204" pitchFamily="34" charset="0"/>
              </a:rPr>
              <a:t>Consumes human and capital resources to deliver intended output (resources).</a:t>
            </a:r>
          </a:p>
          <a:p>
            <a:pPr algn="just" fontAlgn="base">
              <a:lnSpc>
                <a:spcPct val="150000"/>
              </a:lnSpc>
            </a:pPr>
            <a:r>
              <a:rPr lang="en-GB" sz="2400" dirty="0">
                <a:solidFill>
                  <a:srgbClr val="000000"/>
                </a:solidFill>
                <a:latin typeface="Arial" panose="020B0604020202020204" pitchFamily="34" charset="0"/>
                <a:cs typeface="Arial" panose="020B0604020202020204" pitchFamily="34" charset="0"/>
              </a:rPr>
              <a:t>Requires a budget (cost).</a:t>
            </a:r>
          </a:p>
          <a:p>
            <a:pPr marL="0" indent="0" algn="just">
              <a:lnSpc>
                <a:spcPct val="150000"/>
              </a:lnSpc>
              <a:buNone/>
            </a:pPr>
            <a:endParaRPr lang="en-US" altLang="en-US" sz="2400" dirty="0">
              <a:solidFill>
                <a:srgbClr val="202124"/>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7106"/>
                                        </p:tgtEl>
                                        <p:attrNameLst>
                                          <p:attrName>style.visibility</p:attrName>
                                        </p:attrNameLst>
                                      </p:cBhvr>
                                      <p:to>
                                        <p:strVal val="visible"/>
                                      </p:to>
                                    </p:set>
                                    <p:anim calcmode="lin" valueType="num">
                                      <p:cBhvr>
                                        <p:cTn id="7" dur="500" fill="hold"/>
                                        <p:tgtEl>
                                          <p:spTgt spid="47106"/>
                                        </p:tgtEl>
                                        <p:attrNameLst>
                                          <p:attrName>ppt_w</p:attrName>
                                        </p:attrNameLst>
                                      </p:cBhvr>
                                      <p:tavLst>
                                        <p:tav tm="0">
                                          <p:val>
                                            <p:fltVal val="0"/>
                                          </p:val>
                                        </p:tav>
                                        <p:tav tm="100000">
                                          <p:val>
                                            <p:strVal val="#ppt_w"/>
                                          </p:val>
                                        </p:tav>
                                      </p:tavLst>
                                    </p:anim>
                                    <p:anim calcmode="lin" valueType="num">
                                      <p:cBhvr>
                                        <p:cTn id="8" dur="500" fill="hold"/>
                                        <p:tgtEl>
                                          <p:spTgt spid="47106"/>
                                        </p:tgtEl>
                                        <p:attrNameLst>
                                          <p:attrName>ppt_h</p:attrName>
                                        </p:attrNameLst>
                                      </p:cBhvr>
                                      <p:tavLst>
                                        <p:tav tm="0">
                                          <p:val>
                                            <p:fltVal val="0"/>
                                          </p:val>
                                        </p:tav>
                                        <p:tav tm="100000">
                                          <p:val>
                                            <p:strVal val="#ppt_h"/>
                                          </p:val>
                                        </p:tav>
                                      </p:tavLst>
                                    </p:anim>
                                    <p:animEffect transition="in" filter="fade">
                                      <p:cBhvr>
                                        <p:cTn id="9" dur="500"/>
                                        <p:tgtEl>
                                          <p:spTgt spid="47106"/>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7107">
                                            <p:txEl>
                                              <p:pRg st="0" end="0"/>
                                            </p:txEl>
                                          </p:spTgt>
                                        </p:tgtEl>
                                        <p:attrNameLst>
                                          <p:attrName>style.visibility</p:attrName>
                                        </p:attrNameLst>
                                      </p:cBhvr>
                                      <p:to>
                                        <p:strVal val="visible"/>
                                      </p:to>
                                    </p:set>
                                    <p:anim calcmode="lin" valueType="num">
                                      <p:cBhvr>
                                        <p:cTn id="14" dur="500" fill="hold"/>
                                        <p:tgtEl>
                                          <p:spTgt spid="47107">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47107">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47107">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47107">
                                            <p:txEl>
                                              <p:pRg st="1" end="1"/>
                                            </p:txEl>
                                          </p:spTgt>
                                        </p:tgtEl>
                                        <p:attrNameLst>
                                          <p:attrName>style.visibility</p:attrName>
                                        </p:attrNameLst>
                                      </p:cBhvr>
                                      <p:to>
                                        <p:strVal val="visible"/>
                                      </p:to>
                                    </p:set>
                                    <p:anim calcmode="lin" valueType="num">
                                      <p:cBhvr>
                                        <p:cTn id="21" dur="500" fill="hold"/>
                                        <p:tgtEl>
                                          <p:spTgt spid="47107">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47107">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47107">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47107">
                                            <p:txEl>
                                              <p:pRg st="2" end="2"/>
                                            </p:txEl>
                                          </p:spTgt>
                                        </p:tgtEl>
                                        <p:attrNameLst>
                                          <p:attrName>style.visibility</p:attrName>
                                        </p:attrNameLst>
                                      </p:cBhvr>
                                      <p:to>
                                        <p:strVal val="visible"/>
                                      </p:to>
                                    </p:set>
                                    <p:anim calcmode="lin" valueType="num">
                                      <p:cBhvr>
                                        <p:cTn id="28" dur="500" fill="hold"/>
                                        <p:tgtEl>
                                          <p:spTgt spid="47107">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47107">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47107">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47107">
                                            <p:txEl>
                                              <p:pRg st="3" end="3"/>
                                            </p:txEl>
                                          </p:spTgt>
                                        </p:tgtEl>
                                        <p:attrNameLst>
                                          <p:attrName>style.visibility</p:attrName>
                                        </p:attrNameLst>
                                      </p:cBhvr>
                                      <p:to>
                                        <p:strVal val="visible"/>
                                      </p:to>
                                    </p:set>
                                    <p:anim calcmode="lin" valueType="num">
                                      <p:cBhvr>
                                        <p:cTn id="35" dur="500" fill="hold"/>
                                        <p:tgtEl>
                                          <p:spTgt spid="47107">
                                            <p:txEl>
                                              <p:pRg st="3" end="3"/>
                                            </p:txEl>
                                          </p:spTgt>
                                        </p:tgtEl>
                                        <p:attrNameLst>
                                          <p:attrName>ppt_w</p:attrName>
                                        </p:attrNameLst>
                                      </p:cBhvr>
                                      <p:tavLst>
                                        <p:tav tm="0">
                                          <p:val>
                                            <p:fltVal val="0"/>
                                          </p:val>
                                        </p:tav>
                                        <p:tav tm="100000">
                                          <p:val>
                                            <p:strVal val="#ppt_w"/>
                                          </p:val>
                                        </p:tav>
                                      </p:tavLst>
                                    </p:anim>
                                    <p:anim calcmode="lin" valueType="num">
                                      <p:cBhvr>
                                        <p:cTn id="36" dur="500" fill="hold"/>
                                        <p:tgtEl>
                                          <p:spTgt spid="47107">
                                            <p:txEl>
                                              <p:pRg st="3" end="3"/>
                                            </p:txEl>
                                          </p:spTgt>
                                        </p:tgtEl>
                                        <p:attrNameLst>
                                          <p:attrName>ppt_h</p:attrName>
                                        </p:attrNameLst>
                                      </p:cBhvr>
                                      <p:tavLst>
                                        <p:tav tm="0">
                                          <p:val>
                                            <p:fltVal val="0"/>
                                          </p:val>
                                        </p:tav>
                                        <p:tav tm="100000">
                                          <p:val>
                                            <p:strVal val="#ppt_h"/>
                                          </p:val>
                                        </p:tav>
                                      </p:tavLst>
                                    </p:anim>
                                    <p:animEffect transition="in" filter="fade">
                                      <p:cBhvr>
                                        <p:cTn id="37" dur="500"/>
                                        <p:tgtEl>
                                          <p:spTgt spid="47107">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47107">
                                            <p:txEl>
                                              <p:pRg st="4" end="4"/>
                                            </p:txEl>
                                          </p:spTgt>
                                        </p:tgtEl>
                                        <p:attrNameLst>
                                          <p:attrName>style.visibility</p:attrName>
                                        </p:attrNameLst>
                                      </p:cBhvr>
                                      <p:to>
                                        <p:strVal val="visible"/>
                                      </p:to>
                                    </p:set>
                                    <p:anim calcmode="lin" valueType="num">
                                      <p:cBhvr>
                                        <p:cTn id="42" dur="500" fill="hold"/>
                                        <p:tgtEl>
                                          <p:spTgt spid="47107">
                                            <p:txEl>
                                              <p:pRg st="4" end="4"/>
                                            </p:txEl>
                                          </p:spTgt>
                                        </p:tgtEl>
                                        <p:attrNameLst>
                                          <p:attrName>ppt_w</p:attrName>
                                        </p:attrNameLst>
                                      </p:cBhvr>
                                      <p:tavLst>
                                        <p:tav tm="0">
                                          <p:val>
                                            <p:fltVal val="0"/>
                                          </p:val>
                                        </p:tav>
                                        <p:tav tm="100000">
                                          <p:val>
                                            <p:strVal val="#ppt_w"/>
                                          </p:val>
                                        </p:tav>
                                      </p:tavLst>
                                    </p:anim>
                                    <p:anim calcmode="lin" valueType="num">
                                      <p:cBhvr>
                                        <p:cTn id="43" dur="500" fill="hold"/>
                                        <p:tgtEl>
                                          <p:spTgt spid="47107">
                                            <p:txEl>
                                              <p:pRg st="4" end="4"/>
                                            </p:txEl>
                                          </p:spTgt>
                                        </p:tgtEl>
                                        <p:attrNameLst>
                                          <p:attrName>ppt_h</p:attrName>
                                        </p:attrNameLst>
                                      </p:cBhvr>
                                      <p:tavLst>
                                        <p:tav tm="0">
                                          <p:val>
                                            <p:fltVal val="0"/>
                                          </p:val>
                                        </p:tav>
                                        <p:tav tm="100000">
                                          <p:val>
                                            <p:strVal val="#ppt_h"/>
                                          </p:val>
                                        </p:tav>
                                      </p:tavLst>
                                    </p:anim>
                                    <p:animEffect transition="in" filter="fade">
                                      <p:cBhvr>
                                        <p:cTn id="44" dur="500"/>
                                        <p:tgtEl>
                                          <p:spTgt spid="4710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48BFFB43-C651-4BCB-B548-DC718AA40A04}"/>
              </a:ext>
            </a:extLst>
          </p:cNvPr>
          <p:cNvSpPr>
            <a:spLocks noGrp="1" noChangeArrowheads="1"/>
          </p:cNvSpPr>
          <p:nvPr>
            <p:ph type="title"/>
          </p:nvPr>
        </p:nvSpPr>
        <p:spPr>
          <a:xfrm>
            <a:off x="609600" y="79239"/>
            <a:ext cx="10972800" cy="996814"/>
          </a:xfrm>
        </p:spPr>
        <p:txBody>
          <a:bodyPr>
            <a:normAutofit/>
          </a:bodyPr>
          <a:lstStyle/>
          <a:p>
            <a:r>
              <a:rPr lang="en-GB" altLang="en-US" sz="4000" b="1" dirty="0">
                <a:latin typeface="Verdana" panose="020B0604030504040204" pitchFamily="34" charset="0"/>
              </a:rPr>
              <a:t>Importance of Projects?</a:t>
            </a:r>
          </a:p>
        </p:txBody>
      </p:sp>
      <p:sp>
        <p:nvSpPr>
          <p:cNvPr id="47107" name="Rectangle 3">
            <a:extLst>
              <a:ext uri="{FF2B5EF4-FFF2-40B4-BE49-F238E27FC236}">
                <a16:creationId xmlns:a16="http://schemas.microsoft.com/office/drawing/2014/main" id="{C3D87889-BB30-4278-9B2B-1A89B2AA0491}"/>
              </a:ext>
            </a:extLst>
          </p:cNvPr>
          <p:cNvSpPr>
            <a:spLocks noGrp="1" noChangeArrowheads="1"/>
          </p:cNvSpPr>
          <p:nvPr>
            <p:ph type="body" idx="1"/>
          </p:nvPr>
        </p:nvSpPr>
        <p:spPr>
          <a:xfrm>
            <a:off x="609600" y="1076053"/>
            <a:ext cx="10540181" cy="4028294"/>
          </a:xfrm>
        </p:spPr>
        <p:txBody>
          <a:bodyPr>
            <a:noAutofit/>
          </a:bodyPr>
          <a:lstStyle/>
          <a:p>
            <a:pPr>
              <a:lnSpc>
                <a:spcPct val="150000"/>
              </a:lnSpc>
            </a:pPr>
            <a:r>
              <a:rPr lang="en-GB" sz="2400" dirty="0">
                <a:solidFill>
                  <a:srgbClr val="222222"/>
                </a:solidFill>
                <a:latin typeface="Verdana" panose="020B0604030504040204" pitchFamily="34" charset="0"/>
                <a:ea typeface="Verdana" panose="020B0604030504040204" pitchFamily="34" charset="0"/>
              </a:rPr>
              <a:t>Structured response to market conditions.</a:t>
            </a:r>
          </a:p>
          <a:p>
            <a:pPr lvl="1">
              <a:lnSpc>
                <a:spcPct val="150000"/>
              </a:lnSpc>
            </a:pPr>
            <a:r>
              <a:rPr lang="en-US" sz="2000" dirty="0">
                <a:solidFill>
                  <a:srgbClr val="222222"/>
                </a:solidFill>
                <a:latin typeface="Verdana" panose="020B0604030504040204" pitchFamily="34" charset="0"/>
                <a:ea typeface="Verdana" panose="020B0604030504040204" pitchFamily="34" charset="0"/>
              </a:rPr>
              <a:t>Projects are created either because the firm wants to introduce a </a:t>
            </a:r>
            <a:r>
              <a:rPr lang="en-US" sz="2000" b="1" dirty="0">
                <a:solidFill>
                  <a:srgbClr val="222222"/>
                </a:solidFill>
                <a:latin typeface="Verdana" panose="020B0604030504040204" pitchFamily="34" charset="0"/>
                <a:ea typeface="Verdana" panose="020B0604030504040204" pitchFamily="34" charset="0"/>
              </a:rPr>
              <a:t>new product/service</a:t>
            </a:r>
            <a:r>
              <a:rPr lang="en-US" sz="2000" dirty="0">
                <a:solidFill>
                  <a:srgbClr val="222222"/>
                </a:solidFill>
                <a:latin typeface="Verdana" panose="020B0604030504040204" pitchFamily="34" charset="0"/>
                <a:ea typeface="Verdana" panose="020B0604030504040204" pitchFamily="34" charset="0"/>
              </a:rPr>
              <a:t> or </a:t>
            </a:r>
            <a:r>
              <a:rPr lang="en-US" sz="2000" b="1" dirty="0">
                <a:solidFill>
                  <a:srgbClr val="222222"/>
                </a:solidFill>
                <a:latin typeface="Verdana" panose="020B0604030504040204" pitchFamily="34" charset="0"/>
                <a:ea typeface="Verdana" panose="020B0604030504040204" pitchFamily="34" charset="0"/>
              </a:rPr>
              <a:t>CHANGE</a:t>
            </a:r>
            <a:r>
              <a:rPr lang="en-US" sz="2000" dirty="0">
                <a:solidFill>
                  <a:srgbClr val="222222"/>
                </a:solidFill>
                <a:latin typeface="Verdana" panose="020B0604030504040204" pitchFamily="34" charset="0"/>
                <a:ea typeface="Verdana" panose="020B0604030504040204" pitchFamily="34" charset="0"/>
              </a:rPr>
              <a:t> some operations/structures</a:t>
            </a:r>
          </a:p>
          <a:p>
            <a:pPr lvl="1">
              <a:lnSpc>
                <a:spcPct val="150000"/>
              </a:lnSpc>
            </a:pPr>
            <a:r>
              <a:rPr lang="en-US" sz="2000" dirty="0">
                <a:solidFill>
                  <a:srgbClr val="222222"/>
                </a:solidFill>
                <a:latin typeface="Verdana" panose="020B0604030504040204" pitchFamily="34" charset="0"/>
                <a:ea typeface="Verdana" panose="020B0604030504040204" pitchFamily="34" charset="0"/>
              </a:rPr>
              <a:t>A project would be needed since the existing business operations and working patterns may not be suitable to bring about the change or new product</a:t>
            </a:r>
            <a:endParaRPr lang="en-GB" sz="2400" dirty="0">
              <a:solidFill>
                <a:srgbClr val="222222"/>
              </a:solidFill>
              <a:latin typeface="Verdana" panose="020B0604030504040204" pitchFamily="34" charset="0"/>
              <a:ea typeface="Verdana" panose="020B0604030504040204" pitchFamily="34" charset="0"/>
            </a:endParaRPr>
          </a:p>
          <a:p>
            <a:pPr>
              <a:lnSpc>
                <a:spcPct val="150000"/>
              </a:lnSpc>
            </a:pPr>
            <a:r>
              <a:rPr lang="en-GB" sz="2400" dirty="0">
                <a:solidFill>
                  <a:srgbClr val="222222"/>
                </a:solidFill>
                <a:latin typeface="Verdana" panose="020B0604030504040204" pitchFamily="34" charset="0"/>
                <a:ea typeface="Verdana" panose="020B0604030504040204" pitchFamily="34" charset="0"/>
              </a:rPr>
              <a:t>Focuses organisational innovation and creativity.</a:t>
            </a:r>
          </a:p>
          <a:p>
            <a:pPr>
              <a:lnSpc>
                <a:spcPct val="150000"/>
              </a:lnSpc>
            </a:pPr>
            <a:r>
              <a:rPr lang="en-GB" sz="2400" dirty="0">
                <a:solidFill>
                  <a:srgbClr val="222222"/>
                </a:solidFill>
                <a:latin typeface="Verdana" panose="020B0604030504040204" pitchFamily="34" charset="0"/>
                <a:ea typeface="Verdana" panose="020B0604030504040204" pitchFamily="34" charset="0"/>
              </a:rPr>
              <a:t>Effective use of resources.</a:t>
            </a:r>
          </a:p>
        </p:txBody>
      </p:sp>
    </p:spTree>
    <p:extLst>
      <p:ext uri="{BB962C8B-B14F-4D97-AF65-F5344CB8AC3E}">
        <p14:creationId xmlns:p14="http://schemas.microsoft.com/office/powerpoint/2010/main" val="1469628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wheel(1)">
                                      <p:cBhvr>
                                        <p:cTn id="7" dur="2000"/>
                                        <p:tgtEl>
                                          <p:spTgt spid="47106"/>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47107">
                                            <p:txEl>
                                              <p:pRg st="0" end="0"/>
                                            </p:txEl>
                                          </p:spTgt>
                                        </p:tgtEl>
                                        <p:attrNameLst>
                                          <p:attrName>style.visibility</p:attrName>
                                        </p:attrNameLst>
                                      </p:cBhvr>
                                      <p:to>
                                        <p:strVal val="visible"/>
                                      </p:to>
                                    </p:set>
                                    <p:anim calcmode="lin" valueType="num">
                                      <p:cBhvr>
                                        <p:cTn id="12" dur="500" fill="hold"/>
                                        <p:tgtEl>
                                          <p:spTgt spid="47107">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47107">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47107">
                                            <p:txEl>
                                              <p:pRg st="0" end="0"/>
                                            </p:txEl>
                                          </p:spTgt>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47107">
                                            <p:txEl>
                                              <p:pRg st="1" end="1"/>
                                            </p:txEl>
                                          </p:spTgt>
                                        </p:tgtEl>
                                        <p:attrNameLst>
                                          <p:attrName>style.visibility</p:attrName>
                                        </p:attrNameLst>
                                      </p:cBhvr>
                                      <p:to>
                                        <p:strVal val="visible"/>
                                      </p:to>
                                    </p:set>
                                    <p:anim calcmode="lin" valueType="num">
                                      <p:cBhvr>
                                        <p:cTn id="17" dur="500" fill="hold"/>
                                        <p:tgtEl>
                                          <p:spTgt spid="47107">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47107">
                                            <p:txEl>
                                              <p:pRg st="1" end="1"/>
                                            </p:txEl>
                                          </p:spTgt>
                                        </p:tgtEl>
                                        <p:attrNameLst>
                                          <p:attrName>ppt_h</p:attrName>
                                        </p:attrNameLst>
                                      </p:cBhvr>
                                      <p:tavLst>
                                        <p:tav tm="0">
                                          <p:val>
                                            <p:fltVal val="0"/>
                                          </p:val>
                                        </p:tav>
                                        <p:tav tm="100000">
                                          <p:val>
                                            <p:strVal val="#ppt_h"/>
                                          </p:val>
                                        </p:tav>
                                      </p:tavLst>
                                    </p:anim>
                                    <p:animEffect transition="in" filter="fade">
                                      <p:cBhvr>
                                        <p:cTn id="19" dur="500"/>
                                        <p:tgtEl>
                                          <p:spTgt spid="47107">
                                            <p:txEl>
                                              <p:pRg st="1" end="1"/>
                                            </p:txEl>
                                          </p:spTgt>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47107">
                                            <p:txEl>
                                              <p:pRg st="2" end="2"/>
                                            </p:txEl>
                                          </p:spTgt>
                                        </p:tgtEl>
                                        <p:attrNameLst>
                                          <p:attrName>style.visibility</p:attrName>
                                        </p:attrNameLst>
                                      </p:cBhvr>
                                      <p:to>
                                        <p:strVal val="visible"/>
                                      </p:to>
                                    </p:set>
                                    <p:anim calcmode="lin" valueType="num">
                                      <p:cBhvr>
                                        <p:cTn id="22" dur="500" fill="hold"/>
                                        <p:tgtEl>
                                          <p:spTgt spid="47107">
                                            <p:txEl>
                                              <p:pRg st="2" end="2"/>
                                            </p:txEl>
                                          </p:spTgt>
                                        </p:tgtEl>
                                        <p:attrNameLst>
                                          <p:attrName>ppt_w</p:attrName>
                                        </p:attrNameLst>
                                      </p:cBhvr>
                                      <p:tavLst>
                                        <p:tav tm="0">
                                          <p:val>
                                            <p:fltVal val="0"/>
                                          </p:val>
                                        </p:tav>
                                        <p:tav tm="100000">
                                          <p:val>
                                            <p:strVal val="#ppt_w"/>
                                          </p:val>
                                        </p:tav>
                                      </p:tavLst>
                                    </p:anim>
                                    <p:anim calcmode="lin" valueType="num">
                                      <p:cBhvr>
                                        <p:cTn id="23" dur="500" fill="hold"/>
                                        <p:tgtEl>
                                          <p:spTgt spid="47107">
                                            <p:txEl>
                                              <p:pRg st="2" end="2"/>
                                            </p:txEl>
                                          </p:spTgt>
                                        </p:tgtEl>
                                        <p:attrNameLst>
                                          <p:attrName>ppt_h</p:attrName>
                                        </p:attrNameLst>
                                      </p:cBhvr>
                                      <p:tavLst>
                                        <p:tav tm="0">
                                          <p:val>
                                            <p:fltVal val="0"/>
                                          </p:val>
                                        </p:tav>
                                        <p:tav tm="100000">
                                          <p:val>
                                            <p:strVal val="#ppt_h"/>
                                          </p:val>
                                        </p:tav>
                                      </p:tavLst>
                                    </p:anim>
                                    <p:animEffect transition="in" filter="fade">
                                      <p:cBhvr>
                                        <p:cTn id="24" dur="500"/>
                                        <p:tgtEl>
                                          <p:spTgt spid="47107">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53" presetClass="entr" presetSubtype="16" fill="hold" grpId="0" nodeType="clickEffect">
                                  <p:stCondLst>
                                    <p:cond delay="0"/>
                                  </p:stCondLst>
                                  <p:childTnLst>
                                    <p:set>
                                      <p:cBhvr>
                                        <p:cTn id="28" dur="1" fill="hold">
                                          <p:stCondLst>
                                            <p:cond delay="0"/>
                                          </p:stCondLst>
                                        </p:cTn>
                                        <p:tgtEl>
                                          <p:spTgt spid="47107">
                                            <p:txEl>
                                              <p:pRg st="3" end="3"/>
                                            </p:txEl>
                                          </p:spTgt>
                                        </p:tgtEl>
                                        <p:attrNameLst>
                                          <p:attrName>style.visibility</p:attrName>
                                        </p:attrNameLst>
                                      </p:cBhvr>
                                      <p:to>
                                        <p:strVal val="visible"/>
                                      </p:to>
                                    </p:set>
                                    <p:anim calcmode="lin" valueType="num">
                                      <p:cBhvr>
                                        <p:cTn id="29" dur="500" fill="hold"/>
                                        <p:tgtEl>
                                          <p:spTgt spid="47107">
                                            <p:txEl>
                                              <p:pRg st="3" end="3"/>
                                            </p:txEl>
                                          </p:spTgt>
                                        </p:tgtEl>
                                        <p:attrNameLst>
                                          <p:attrName>ppt_w</p:attrName>
                                        </p:attrNameLst>
                                      </p:cBhvr>
                                      <p:tavLst>
                                        <p:tav tm="0">
                                          <p:val>
                                            <p:fltVal val="0"/>
                                          </p:val>
                                        </p:tav>
                                        <p:tav tm="100000">
                                          <p:val>
                                            <p:strVal val="#ppt_w"/>
                                          </p:val>
                                        </p:tav>
                                      </p:tavLst>
                                    </p:anim>
                                    <p:anim calcmode="lin" valueType="num">
                                      <p:cBhvr>
                                        <p:cTn id="30" dur="500" fill="hold"/>
                                        <p:tgtEl>
                                          <p:spTgt spid="47107">
                                            <p:txEl>
                                              <p:pRg st="3" end="3"/>
                                            </p:txEl>
                                          </p:spTgt>
                                        </p:tgtEl>
                                        <p:attrNameLst>
                                          <p:attrName>ppt_h</p:attrName>
                                        </p:attrNameLst>
                                      </p:cBhvr>
                                      <p:tavLst>
                                        <p:tav tm="0">
                                          <p:val>
                                            <p:fltVal val="0"/>
                                          </p:val>
                                        </p:tav>
                                        <p:tav tm="100000">
                                          <p:val>
                                            <p:strVal val="#ppt_h"/>
                                          </p:val>
                                        </p:tav>
                                      </p:tavLst>
                                    </p:anim>
                                    <p:animEffect transition="in" filter="fade">
                                      <p:cBhvr>
                                        <p:cTn id="31" dur="500"/>
                                        <p:tgtEl>
                                          <p:spTgt spid="47107">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53" presetClass="entr" presetSubtype="16" fill="hold" grpId="0" nodeType="clickEffect">
                                  <p:stCondLst>
                                    <p:cond delay="0"/>
                                  </p:stCondLst>
                                  <p:childTnLst>
                                    <p:set>
                                      <p:cBhvr>
                                        <p:cTn id="35" dur="1" fill="hold">
                                          <p:stCondLst>
                                            <p:cond delay="0"/>
                                          </p:stCondLst>
                                        </p:cTn>
                                        <p:tgtEl>
                                          <p:spTgt spid="47107">
                                            <p:txEl>
                                              <p:pRg st="4" end="4"/>
                                            </p:txEl>
                                          </p:spTgt>
                                        </p:tgtEl>
                                        <p:attrNameLst>
                                          <p:attrName>style.visibility</p:attrName>
                                        </p:attrNameLst>
                                      </p:cBhvr>
                                      <p:to>
                                        <p:strVal val="visible"/>
                                      </p:to>
                                    </p:set>
                                    <p:anim calcmode="lin" valueType="num">
                                      <p:cBhvr>
                                        <p:cTn id="36" dur="500" fill="hold"/>
                                        <p:tgtEl>
                                          <p:spTgt spid="47107">
                                            <p:txEl>
                                              <p:pRg st="4" end="4"/>
                                            </p:txEl>
                                          </p:spTgt>
                                        </p:tgtEl>
                                        <p:attrNameLst>
                                          <p:attrName>ppt_w</p:attrName>
                                        </p:attrNameLst>
                                      </p:cBhvr>
                                      <p:tavLst>
                                        <p:tav tm="0">
                                          <p:val>
                                            <p:fltVal val="0"/>
                                          </p:val>
                                        </p:tav>
                                        <p:tav tm="100000">
                                          <p:val>
                                            <p:strVal val="#ppt_w"/>
                                          </p:val>
                                        </p:tav>
                                      </p:tavLst>
                                    </p:anim>
                                    <p:anim calcmode="lin" valueType="num">
                                      <p:cBhvr>
                                        <p:cTn id="37" dur="500" fill="hold"/>
                                        <p:tgtEl>
                                          <p:spTgt spid="47107">
                                            <p:txEl>
                                              <p:pRg st="4" end="4"/>
                                            </p:txEl>
                                          </p:spTgt>
                                        </p:tgtEl>
                                        <p:attrNameLst>
                                          <p:attrName>ppt_h</p:attrName>
                                        </p:attrNameLst>
                                      </p:cBhvr>
                                      <p:tavLst>
                                        <p:tav tm="0">
                                          <p:val>
                                            <p:fltVal val="0"/>
                                          </p:val>
                                        </p:tav>
                                        <p:tav tm="100000">
                                          <p:val>
                                            <p:strVal val="#ppt_h"/>
                                          </p:val>
                                        </p:tav>
                                      </p:tavLst>
                                    </p:anim>
                                    <p:animEffect transition="in" filter="fade">
                                      <p:cBhvr>
                                        <p:cTn id="38" dur="500"/>
                                        <p:tgtEl>
                                          <p:spTgt spid="4710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62" name="Rectangle 2">
            <a:extLst>
              <a:ext uri="{FF2B5EF4-FFF2-40B4-BE49-F238E27FC236}">
                <a16:creationId xmlns:a16="http://schemas.microsoft.com/office/drawing/2014/main" id="{5B21E7A5-D810-4AEE-8DEA-30BDC3F6899D}"/>
              </a:ext>
            </a:extLst>
          </p:cNvPr>
          <p:cNvSpPr>
            <a:spLocks noGrp="1" noChangeArrowheads="1"/>
          </p:cNvSpPr>
          <p:nvPr>
            <p:ph type="title"/>
          </p:nvPr>
        </p:nvSpPr>
        <p:spPr/>
        <p:txBody>
          <a:bodyPr/>
          <a:lstStyle/>
          <a:p>
            <a:r>
              <a:rPr lang="en-GB" altLang="en-US" sz="4000" b="1">
                <a:latin typeface="Verdana" panose="020B0604030504040204" pitchFamily="34" charset="0"/>
              </a:rPr>
              <a:t>Types of Project</a:t>
            </a:r>
          </a:p>
        </p:txBody>
      </p:sp>
      <p:sp>
        <p:nvSpPr>
          <p:cNvPr id="92163" name="Rectangle 3">
            <a:extLst>
              <a:ext uri="{FF2B5EF4-FFF2-40B4-BE49-F238E27FC236}">
                <a16:creationId xmlns:a16="http://schemas.microsoft.com/office/drawing/2014/main" id="{DC77A1FA-47CE-4BF1-8819-A7353595B708}"/>
              </a:ext>
            </a:extLst>
          </p:cNvPr>
          <p:cNvSpPr>
            <a:spLocks noGrp="1" noChangeArrowheads="1"/>
          </p:cNvSpPr>
          <p:nvPr>
            <p:ph type="body" idx="1"/>
          </p:nvPr>
        </p:nvSpPr>
        <p:spPr>
          <a:xfrm>
            <a:off x="2246314" y="2057401"/>
            <a:ext cx="3925887" cy="2644775"/>
          </a:xfrm>
        </p:spPr>
        <p:txBody>
          <a:bodyPr>
            <a:normAutofit fontScale="92500" lnSpcReduction="20000"/>
          </a:bodyPr>
          <a:lstStyle/>
          <a:p>
            <a:pPr>
              <a:lnSpc>
                <a:spcPct val="90000"/>
              </a:lnSpc>
            </a:pPr>
            <a:r>
              <a:rPr lang="en-GB" altLang="en-US">
                <a:latin typeface="Verdana" panose="020B0604030504040204" pitchFamily="34" charset="0"/>
              </a:rPr>
              <a:t>Capital</a:t>
            </a:r>
          </a:p>
          <a:p>
            <a:pPr>
              <a:lnSpc>
                <a:spcPct val="90000"/>
              </a:lnSpc>
            </a:pPr>
            <a:r>
              <a:rPr lang="en-GB" altLang="en-US">
                <a:latin typeface="Verdana" panose="020B0604030504040204" pitchFamily="34" charset="0"/>
              </a:rPr>
              <a:t>Revenue</a:t>
            </a:r>
          </a:p>
          <a:p>
            <a:pPr>
              <a:lnSpc>
                <a:spcPct val="90000"/>
              </a:lnSpc>
            </a:pPr>
            <a:r>
              <a:rPr lang="en-GB" altLang="en-US">
                <a:latin typeface="Verdana" panose="020B0604030504040204" pitchFamily="34" charset="0"/>
              </a:rPr>
              <a:t>Large/Small</a:t>
            </a:r>
          </a:p>
          <a:p>
            <a:pPr>
              <a:lnSpc>
                <a:spcPct val="90000"/>
              </a:lnSpc>
            </a:pPr>
            <a:r>
              <a:rPr lang="en-GB" altLang="en-US">
                <a:latin typeface="Verdana" panose="020B0604030504040204" pitchFamily="34" charset="0"/>
              </a:rPr>
              <a:t>Research</a:t>
            </a:r>
          </a:p>
          <a:p>
            <a:pPr>
              <a:lnSpc>
                <a:spcPct val="90000"/>
              </a:lnSpc>
            </a:pPr>
            <a:r>
              <a:rPr lang="en-GB" altLang="en-US">
                <a:latin typeface="Verdana" panose="020B0604030504040204" pitchFamily="34" charset="0"/>
              </a:rPr>
              <a:t>Change Management</a:t>
            </a:r>
          </a:p>
          <a:p>
            <a:pPr>
              <a:lnSpc>
                <a:spcPct val="90000"/>
              </a:lnSpc>
            </a:pPr>
            <a:endParaRPr lang="en-GB" altLang="en-US">
              <a:latin typeface="Verdana" panose="020B0604030504040204" pitchFamily="34" charset="0"/>
            </a:endParaRPr>
          </a:p>
          <a:p>
            <a:pPr>
              <a:lnSpc>
                <a:spcPct val="90000"/>
              </a:lnSpc>
            </a:pPr>
            <a:endParaRPr lang="en-GB" altLang="en-US">
              <a:latin typeface="Verdana" panose="020B0604030504040204" pitchFamily="34" charset="0"/>
            </a:endParaRPr>
          </a:p>
        </p:txBody>
      </p:sp>
      <p:sp>
        <p:nvSpPr>
          <p:cNvPr id="92164" name="Rectangle 6">
            <a:extLst>
              <a:ext uri="{FF2B5EF4-FFF2-40B4-BE49-F238E27FC236}">
                <a16:creationId xmlns:a16="http://schemas.microsoft.com/office/drawing/2014/main" id="{098018D9-D716-4521-93EB-67580BE0E394}"/>
              </a:ext>
            </a:extLst>
          </p:cNvPr>
          <p:cNvSpPr>
            <a:spLocks noChangeArrowheads="1"/>
          </p:cNvSpPr>
          <p:nvPr/>
        </p:nvSpPr>
        <p:spPr bwMode="auto">
          <a:xfrm>
            <a:off x="6172200" y="1981200"/>
            <a:ext cx="4102100" cy="327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defTabSz="762000">
              <a:spcBef>
                <a:spcPct val="20000"/>
              </a:spcBef>
              <a:buSzPct val="100000"/>
              <a:buChar char="•"/>
              <a:defRPr sz="3200">
                <a:solidFill>
                  <a:schemeClr val="tx1"/>
                </a:solidFill>
                <a:latin typeface="Times New Roman" panose="02020603050405020304" pitchFamily="18" charset="0"/>
              </a:defRPr>
            </a:lvl1pPr>
            <a:lvl2pPr marL="742950" indent="-285750" defTabSz="762000">
              <a:spcBef>
                <a:spcPct val="20000"/>
              </a:spcBef>
              <a:buSzPct val="100000"/>
              <a:buChar char="–"/>
              <a:defRPr sz="2800">
                <a:solidFill>
                  <a:schemeClr val="tx1"/>
                </a:solidFill>
                <a:latin typeface="Times New Roman" panose="02020603050405020304" pitchFamily="18" charset="0"/>
              </a:defRPr>
            </a:lvl2pPr>
            <a:lvl3pPr marL="1143000" indent="-228600" defTabSz="762000">
              <a:spcBef>
                <a:spcPct val="20000"/>
              </a:spcBef>
              <a:buSzPct val="100000"/>
              <a:buChar char="•"/>
              <a:defRPr sz="2400">
                <a:solidFill>
                  <a:schemeClr val="tx1"/>
                </a:solidFill>
                <a:latin typeface="Times New Roman" panose="02020603050405020304" pitchFamily="18" charset="0"/>
              </a:defRPr>
            </a:lvl3pPr>
            <a:lvl4pPr marL="1600200" indent="-228600" defTabSz="762000">
              <a:spcBef>
                <a:spcPct val="20000"/>
              </a:spcBef>
              <a:buSzPct val="100000"/>
              <a:buChar char="–"/>
              <a:defRPr sz="2000">
                <a:solidFill>
                  <a:schemeClr val="tx1"/>
                </a:solidFill>
                <a:latin typeface="Times New Roman" panose="02020603050405020304" pitchFamily="18" charset="0"/>
              </a:defRPr>
            </a:lvl4pPr>
            <a:lvl5pPr marL="2057400" indent="-228600" defTabSz="762000">
              <a:spcBef>
                <a:spcPct val="20000"/>
              </a:spcBef>
              <a:buSzPct val="100000"/>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r>
              <a:rPr lang="en-GB" altLang="en-US">
                <a:latin typeface="Verdana" panose="020B0604030504040204" pitchFamily="34" charset="0"/>
              </a:rPr>
              <a:t>Software</a:t>
            </a:r>
          </a:p>
          <a:p>
            <a:r>
              <a:rPr lang="en-GB" altLang="en-US">
                <a:latin typeface="Verdana" panose="020B0604030504040204" pitchFamily="34" charset="0"/>
              </a:rPr>
              <a:t>Product Development</a:t>
            </a:r>
          </a:p>
          <a:p>
            <a:r>
              <a:rPr lang="en-GB" altLang="en-US">
                <a:latin typeface="Verdana" panose="020B0604030504040204" pitchFamily="34" charset="0"/>
              </a:rPr>
              <a:t>Process Improvement</a:t>
            </a:r>
          </a:p>
          <a:p>
            <a:r>
              <a:rPr lang="en-GB" altLang="en-US">
                <a:latin typeface="Verdana" panose="020B0604030504040204" pitchFamily="34" charset="0"/>
              </a:rPr>
              <a:t>Construction</a:t>
            </a:r>
          </a:p>
          <a:p>
            <a:endParaRPr lang="en-GB" altLang="en-US">
              <a:latin typeface="Verdana" panose="020B0604030504040204" pitchFamily="34" charset="0"/>
            </a:endParaRPr>
          </a:p>
        </p:txBody>
      </p:sp>
    </p:spTree>
    <p:extLst>
      <p:ext uri="{BB962C8B-B14F-4D97-AF65-F5344CB8AC3E}">
        <p14:creationId xmlns:p14="http://schemas.microsoft.com/office/powerpoint/2010/main" val="16903380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4210" name="Rectangle 2">
            <a:extLst>
              <a:ext uri="{FF2B5EF4-FFF2-40B4-BE49-F238E27FC236}">
                <a16:creationId xmlns:a16="http://schemas.microsoft.com/office/drawing/2014/main" id="{CAF72F29-B198-4C85-A579-05F00B40D237}"/>
              </a:ext>
            </a:extLst>
          </p:cNvPr>
          <p:cNvSpPr>
            <a:spLocks noGrp="1" noChangeArrowheads="1"/>
          </p:cNvSpPr>
          <p:nvPr>
            <p:ph type="title"/>
          </p:nvPr>
        </p:nvSpPr>
        <p:spPr>
          <a:xfrm>
            <a:off x="518160" y="183198"/>
            <a:ext cx="10972800" cy="924242"/>
          </a:xfrm>
        </p:spPr>
        <p:txBody>
          <a:bodyPr/>
          <a:lstStyle/>
          <a:p>
            <a:r>
              <a:rPr lang="en-GB" altLang="en-US" sz="4000" b="1" dirty="0">
                <a:latin typeface="Verdana" panose="020B0604030504040204" pitchFamily="34" charset="0"/>
              </a:rPr>
              <a:t>Project Context</a:t>
            </a:r>
          </a:p>
        </p:txBody>
      </p:sp>
      <p:sp>
        <p:nvSpPr>
          <p:cNvPr id="6" name="Rectangle 3">
            <a:extLst>
              <a:ext uri="{FF2B5EF4-FFF2-40B4-BE49-F238E27FC236}">
                <a16:creationId xmlns:a16="http://schemas.microsoft.com/office/drawing/2014/main" id="{91AC9185-E7B2-408E-B636-59CEBEA9BD90}"/>
              </a:ext>
            </a:extLst>
          </p:cNvPr>
          <p:cNvSpPr txBox="1">
            <a:spLocks noChangeArrowheads="1"/>
          </p:cNvSpPr>
          <p:nvPr/>
        </p:nvSpPr>
        <p:spPr bwMode="auto">
          <a:xfrm>
            <a:off x="416560" y="1107440"/>
            <a:ext cx="11308080" cy="4463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algn="just">
              <a:lnSpc>
                <a:spcPct val="90000"/>
              </a:lnSpc>
              <a:defRPr/>
            </a:pPr>
            <a:r>
              <a:rPr lang="en-GB" altLang="en-US" sz="2400" b="1" kern="0" dirty="0">
                <a:latin typeface="Verdana" panose="020B0604030504040204" pitchFamily="34" charset="0"/>
                <a:ea typeface="Verdana" panose="020B0604030504040204" pitchFamily="34" charset="0"/>
                <a:cs typeface="Calibri" panose="020F0502020204030204" pitchFamily="34" charset="0"/>
              </a:rPr>
              <a:t>Project ‘Context’ or ‘Environment’: </a:t>
            </a:r>
            <a:r>
              <a:rPr lang="en-US" sz="2400" b="0" i="0" dirty="0">
                <a:effectLst/>
                <a:latin typeface="Verdana" panose="020B0604030504040204" pitchFamily="34" charset="0"/>
                <a:ea typeface="Verdana" panose="020B0604030504040204" pitchFamily="34" charset="0"/>
                <a:cs typeface="Calibri" panose="020F0502020204030204" pitchFamily="34" charset="0"/>
              </a:rPr>
              <a:t>Project context is the internal and external environment that a project operates in</a:t>
            </a:r>
            <a:r>
              <a:rPr lang="en-US" sz="2400" dirty="0">
                <a:latin typeface="Verdana" panose="020B0604030504040204" pitchFamily="34" charset="0"/>
                <a:ea typeface="Verdana" panose="020B0604030504040204" pitchFamily="34" charset="0"/>
                <a:cs typeface="Calibri" panose="020F0502020204030204" pitchFamily="34" charset="0"/>
              </a:rPr>
              <a:t> and affect by it</a:t>
            </a:r>
            <a:endParaRPr lang="en-US" sz="2400" b="0" i="0" dirty="0">
              <a:effectLst/>
              <a:latin typeface="Verdana" panose="020B0604030504040204" pitchFamily="34" charset="0"/>
              <a:ea typeface="Verdana" panose="020B0604030504040204" pitchFamily="34" charset="0"/>
              <a:cs typeface="Calibri" panose="020F0502020204030204" pitchFamily="34" charset="0"/>
            </a:endParaRPr>
          </a:p>
          <a:p>
            <a:pPr algn="just">
              <a:lnSpc>
                <a:spcPct val="90000"/>
              </a:lnSpc>
              <a:defRPr/>
            </a:pPr>
            <a:endParaRPr lang="en-US" sz="2400" dirty="0">
              <a:latin typeface="Verdana" panose="020B0604030504040204" pitchFamily="34" charset="0"/>
              <a:ea typeface="Verdana" panose="020B0604030504040204" pitchFamily="34" charset="0"/>
              <a:cs typeface="Calibri" panose="020F0502020204030204" pitchFamily="34" charset="0"/>
            </a:endParaRPr>
          </a:p>
          <a:p>
            <a:pPr algn="just">
              <a:lnSpc>
                <a:spcPct val="90000"/>
              </a:lnSpc>
              <a:defRPr/>
            </a:pPr>
            <a:r>
              <a:rPr lang="en-US" sz="2400" b="0" i="0" dirty="0">
                <a:effectLst/>
                <a:latin typeface="Verdana" panose="020B0604030504040204" pitchFamily="34" charset="0"/>
                <a:ea typeface="Verdana" panose="020B0604030504040204" pitchFamily="34" charset="0"/>
                <a:cs typeface="Calibri" panose="020F0502020204030204" pitchFamily="34" charset="0"/>
              </a:rPr>
              <a:t>The </a:t>
            </a:r>
            <a:r>
              <a:rPr lang="en-US" sz="2400" dirty="0">
                <a:latin typeface="Verdana" panose="020B0604030504040204" pitchFamily="34" charset="0"/>
                <a:ea typeface="Verdana" panose="020B0604030504040204" pitchFamily="34" charset="0"/>
                <a:cs typeface="Calibri" panose="020F0502020204030204" pitchFamily="34" charset="0"/>
              </a:rPr>
              <a:t>variables/factors</a:t>
            </a:r>
            <a:r>
              <a:rPr lang="en-US" sz="2400" b="0" i="0" dirty="0">
                <a:effectLst/>
                <a:latin typeface="Verdana" panose="020B0604030504040204" pitchFamily="34" charset="0"/>
                <a:ea typeface="Verdana" panose="020B0604030504040204" pitchFamily="34" charset="0"/>
                <a:cs typeface="Calibri" panose="020F0502020204030204" pitchFamily="34" charset="0"/>
              </a:rPr>
              <a:t> within the environment, will influence the project and this needs to be understood by the project manager.  </a:t>
            </a:r>
          </a:p>
          <a:p>
            <a:pPr algn="just">
              <a:lnSpc>
                <a:spcPct val="90000"/>
              </a:lnSpc>
              <a:defRPr/>
            </a:pPr>
            <a:endParaRPr lang="en-US" sz="2400" dirty="0">
              <a:latin typeface="Verdana" panose="020B0604030504040204" pitchFamily="34" charset="0"/>
              <a:ea typeface="Verdana" panose="020B0604030504040204" pitchFamily="34" charset="0"/>
              <a:cs typeface="Calibri" panose="020F0502020204030204" pitchFamily="34" charset="0"/>
            </a:endParaRPr>
          </a:p>
          <a:p>
            <a:pPr algn="just">
              <a:lnSpc>
                <a:spcPct val="90000"/>
              </a:lnSpc>
              <a:defRPr/>
            </a:pPr>
            <a:r>
              <a:rPr lang="en-US" sz="2400" b="0" i="0" dirty="0">
                <a:effectLst/>
                <a:latin typeface="Verdana" panose="020B0604030504040204" pitchFamily="34" charset="0"/>
                <a:ea typeface="Verdana" panose="020B0604030504040204" pitchFamily="34" charset="0"/>
                <a:cs typeface="Calibri" panose="020F0502020204030204" pitchFamily="34" charset="0"/>
              </a:rPr>
              <a:t>An example of this is the implementation of a new IT system limited to a small group of people, which will be very different to the building of a new airport runway, which will have far more influences that need to be considered</a:t>
            </a:r>
            <a:endParaRPr lang="en-GB" altLang="en-US" sz="2400" kern="0" dirty="0">
              <a:latin typeface="Verdana" panose="020B0604030504040204" pitchFamily="34" charset="0"/>
              <a:ea typeface="Verdana" panose="020B0604030504040204" pitchFamily="34" charset="0"/>
              <a:cs typeface="Calibri" panose="020F0502020204030204" pitchFamily="34" charset="0"/>
            </a:endParaRPr>
          </a:p>
          <a:p>
            <a:pPr>
              <a:lnSpc>
                <a:spcPct val="90000"/>
              </a:lnSpc>
              <a:defRPr/>
            </a:pPr>
            <a:endParaRPr lang="en-GB" altLang="en-US" sz="2800" kern="0" dirty="0">
              <a:latin typeface="Verdana" pitchFamily="34" charset="0"/>
            </a:endParaRPr>
          </a:p>
          <a:p>
            <a:pPr marL="0" indent="0">
              <a:lnSpc>
                <a:spcPct val="90000"/>
              </a:lnSpc>
              <a:buNone/>
              <a:defRPr/>
            </a:pPr>
            <a:endParaRPr lang="en-GB" altLang="en-US" kern="0" dirty="0">
              <a:latin typeface="Verdana" pitchFamily="34" charset="0"/>
            </a:endParaRPr>
          </a:p>
        </p:txBody>
      </p:sp>
    </p:spTree>
    <p:extLst>
      <p:ext uri="{BB962C8B-B14F-4D97-AF65-F5344CB8AC3E}">
        <p14:creationId xmlns:p14="http://schemas.microsoft.com/office/powerpoint/2010/main" val="2684887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4210" name="Rectangle 2">
            <a:extLst>
              <a:ext uri="{FF2B5EF4-FFF2-40B4-BE49-F238E27FC236}">
                <a16:creationId xmlns:a16="http://schemas.microsoft.com/office/drawing/2014/main" id="{CAF72F29-B198-4C85-A579-05F00B40D237}"/>
              </a:ext>
            </a:extLst>
          </p:cNvPr>
          <p:cNvSpPr>
            <a:spLocks noGrp="1" noChangeArrowheads="1"/>
          </p:cNvSpPr>
          <p:nvPr>
            <p:ph type="title"/>
          </p:nvPr>
        </p:nvSpPr>
        <p:spPr/>
        <p:txBody>
          <a:bodyPr/>
          <a:lstStyle/>
          <a:p>
            <a:r>
              <a:rPr lang="en-GB" altLang="en-US" sz="4000" b="1">
                <a:latin typeface="Verdana" panose="020B0604030504040204" pitchFamily="34" charset="0"/>
              </a:rPr>
              <a:t>Project Context</a:t>
            </a:r>
          </a:p>
        </p:txBody>
      </p:sp>
      <p:sp>
        <p:nvSpPr>
          <p:cNvPr id="6" name="Rectangle 3">
            <a:extLst>
              <a:ext uri="{FF2B5EF4-FFF2-40B4-BE49-F238E27FC236}">
                <a16:creationId xmlns:a16="http://schemas.microsoft.com/office/drawing/2014/main" id="{91AC9185-E7B2-408E-B636-59CEBEA9BD90}"/>
              </a:ext>
            </a:extLst>
          </p:cNvPr>
          <p:cNvSpPr txBox="1">
            <a:spLocks noChangeArrowheads="1"/>
          </p:cNvSpPr>
          <p:nvPr/>
        </p:nvSpPr>
        <p:spPr bwMode="auto">
          <a:xfrm>
            <a:off x="1151468" y="1417638"/>
            <a:ext cx="10176932" cy="28292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a:lnSpc>
                <a:spcPct val="90000"/>
              </a:lnSpc>
              <a:defRPr/>
            </a:pPr>
            <a:r>
              <a:rPr lang="en-GB" altLang="en-US" sz="2800" kern="0" dirty="0">
                <a:latin typeface="Verdana" pitchFamily="34" charset="0"/>
              </a:rPr>
              <a:t>Projects operate within a context of the:</a:t>
            </a:r>
          </a:p>
          <a:p>
            <a:pPr lvl="1">
              <a:lnSpc>
                <a:spcPct val="90000"/>
              </a:lnSpc>
              <a:defRPr/>
            </a:pPr>
            <a:r>
              <a:rPr lang="en-GB" altLang="en-US" kern="0" dirty="0">
                <a:latin typeface="Verdana" pitchFamily="34" charset="0"/>
              </a:rPr>
              <a:t>The Company</a:t>
            </a:r>
          </a:p>
          <a:p>
            <a:pPr lvl="1">
              <a:lnSpc>
                <a:spcPct val="90000"/>
              </a:lnSpc>
              <a:defRPr/>
            </a:pPr>
            <a:r>
              <a:rPr lang="en-GB" altLang="en-US" kern="0" dirty="0">
                <a:latin typeface="Verdana" pitchFamily="34" charset="0"/>
              </a:rPr>
              <a:t>The Stakeholders</a:t>
            </a:r>
          </a:p>
          <a:p>
            <a:pPr lvl="1">
              <a:lnSpc>
                <a:spcPct val="90000"/>
              </a:lnSpc>
              <a:defRPr/>
            </a:pPr>
            <a:r>
              <a:rPr lang="en-GB" altLang="en-US" kern="0" dirty="0">
                <a:latin typeface="Verdana" pitchFamily="34" charset="0"/>
              </a:rPr>
              <a:t>The Environment (PESTLE)</a:t>
            </a:r>
          </a:p>
          <a:p>
            <a:pPr lvl="1">
              <a:lnSpc>
                <a:spcPct val="90000"/>
              </a:lnSpc>
              <a:defRPr/>
            </a:pPr>
            <a:r>
              <a:rPr lang="en-GB" altLang="en-US" kern="0" dirty="0">
                <a:latin typeface="Verdana" pitchFamily="34" charset="0"/>
              </a:rPr>
              <a:t>The Big Wide World</a:t>
            </a:r>
          </a:p>
          <a:p>
            <a:pPr lvl="1">
              <a:lnSpc>
                <a:spcPct val="90000"/>
              </a:lnSpc>
              <a:defRPr/>
            </a:pPr>
            <a:endParaRPr lang="en-GB" altLang="en-US" kern="0" dirty="0">
              <a:latin typeface="Verdana" pitchFamily="34" charset="0"/>
            </a:endParaRPr>
          </a:p>
          <a:p>
            <a:pPr>
              <a:lnSpc>
                <a:spcPct val="90000"/>
              </a:lnSpc>
              <a:defRPr/>
            </a:pPr>
            <a:r>
              <a:rPr lang="en-GB" altLang="en-US" kern="0" dirty="0">
                <a:latin typeface="Verdana" pitchFamily="34" charset="0"/>
              </a:rPr>
              <a:t>This environment changes</a:t>
            </a:r>
          </a:p>
          <a:p>
            <a:pPr>
              <a:lnSpc>
                <a:spcPct val="90000"/>
              </a:lnSpc>
              <a:defRPr/>
            </a:pPr>
            <a:endParaRPr lang="en-GB" altLang="en-US" sz="2800" kern="0" dirty="0">
              <a:latin typeface="Verdana" pitchFamily="34" charset="0"/>
            </a:endParaRPr>
          </a:p>
          <a:p>
            <a:pPr>
              <a:lnSpc>
                <a:spcPct val="90000"/>
              </a:lnSpc>
              <a:defRPr/>
            </a:pPr>
            <a:endParaRPr lang="en-GB" altLang="en-US" kern="0" dirty="0">
              <a:latin typeface="Verdana" pitchFamily="34" charset="0"/>
            </a:endParaRPr>
          </a:p>
        </p:txBody>
      </p:sp>
    </p:spTree>
    <p:extLst>
      <p:ext uri="{BB962C8B-B14F-4D97-AF65-F5344CB8AC3E}">
        <p14:creationId xmlns:p14="http://schemas.microsoft.com/office/powerpoint/2010/main" val="2052770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6258" name="Rectangle 2">
            <a:extLst>
              <a:ext uri="{FF2B5EF4-FFF2-40B4-BE49-F238E27FC236}">
                <a16:creationId xmlns:a16="http://schemas.microsoft.com/office/drawing/2014/main" id="{876E7887-BA67-45B4-84FB-174584FE4292}"/>
              </a:ext>
            </a:extLst>
          </p:cNvPr>
          <p:cNvSpPr>
            <a:spLocks noGrp="1" noChangeArrowheads="1"/>
          </p:cNvSpPr>
          <p:nvPr>
            <p:ph type="title"/>
          </p:nvPr>
        </p:nvSpPr>
        <p:spPr/>
        <p:txBody>
          <a:bodyPr/>
          <a:lstStyle/>
          <a:p>
            <a:r>
              <a:rPr lang="en-GB" altLang="en-US" sz="4000" b="1">
                <a:latin typeface="Verdana" panose="020B0604030504040204" pitchFamily="34" charset="0"/>
              </a:rPr>
              <a:t>Project Context</a:t>
            </a:r>
          </a:p>
        </p:txBody>
      </p:sp>
      <p:sp>
        <p:nvSpPr>
          <p:cNvPr id="6" name="Rectangle 3">
            <a:extLst>
              <a:ext uri="{FF2B5EF4-FFF2-40B4-BE49-F238E27FC236}">
                <a16:creationId xmlns:a16="http://schemas.microsoft.com/office/drawing/2014/main" id="{0ED561B2-C4AC-4A15-B1BB-22583CBC21BD}"/>
              </a:ext>
            </a:extLst>
          </p:cNvPr>
          <p:cNvSpPr txBox="1">
            <a:spLocks noChangeArrowheads="1"/>
          </p:cNvSpPr>
          <p:nvPr/>
        </p:nvSpPr>
        <p:spPr bwMode="auto">
          <a:xfrm>
            <a:off x="728133" y="1615548"/>
            <a:ext cx="10278533" cy="264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a:lnSpc>
                <a:spcPct val="90000"/>
              </a:lnSpc>
              <a:defRPr/>
            </a:pPr>
            <a:r>
              <a:rPr lang="en-GB" altLang="en-US" sz="2800" kern="0" dirty="0">
                <a:latin typeface="Verdana" pitchFamily="34" charset="0"/>
              </a:rPr>
              <a:t>Stakeholders have different views and objectives</a:t>
            </a:r>
          </a:p>
          <a:p>
            <a:pPr marL="0" indent="0">
              <a:lnSpc>
                <a:spcPct val="90000"/>
              </a:lnSpc>
              <a:buNone/>
              <a:defRPr/>
            </a:pPr>
            <a:r>
              <a:rPr lang="en-GB" altLang="en-US" sz="2800" kern="0" dirty="0">
                <a:latin typeface="Verdana" pitchFamily="34" charset="0"/>
              </a:rPr>
              <a:t> </a:t>
            </a:r>
          </a:p>
          <a:p>
            <a:pPr>
              <a:lnSpc>
                <a:spcPct val="90000"/>
              </a:lnSpc>
              <a:defRPr/>
            </a:pPr>
            <a:r>
              <a:rPr lang="en-GB" altLang="en-US" sz="2800" kern="0" dirty="0">
                <a:latin typeface="Verdana" pitchFamily="34" charset="0"/>
              </a:rPr>
              <a:t>Ignoring the context leads to increased risk </a:t>
            </a:r>
          </a:p>
          <a:p>
            <a:pPr>
              <a:lnSpc>
                <a:spcPct val="90000"/>
              </a:lnSpc>
              <a:defRPr/>
            </a:pPr>
            <a:endParaRPr lang="en-GB" altLang="en-US" sz="2800" kern="0" dirty="0">
              <a:latin typeface="Verdana" pitchFamily="34" charset="0"/>
            </a:endParaRPr>
          </a:p>
          <a:p>
            <a:pPr>
              <a:lnSpc>
                <a:spcPct val="90000"/>
              </a:lnSpc>
              <a:defRPr/>
            </a:pPr>
            <a:r>
              <a:rPr lang="en-GB" altLang="en-US" sz="2800" kern="0" dirty="0">
                <a:latin typeface="Verdana" pitchFamily="34" charset="0"/>
              </a:rPr>
              <a:t>PESTLE analysis is one way to analyse and understand the context of a project.</a:t>
            </a:r>
          </a:p>
          <a:p>
            <a:pPr>
              <a:lnSpc>
                <a:spcPct val="90000"/>
              </a:lnSpc>
              <a:defRPr/>
            </a:pPr>
            <a:endParaRPr lang="en-GB" altLang="en-US" sz="2800" kern="0" dirty="0">
              <a:latin typeface="Verdana" pitchFamily="34" charset="0"/>
            </a:endParaRPr>
          </a:p>
          <a:p>
            <a:pPr>
              <a:lnSpc>
                <a:spcPct val="90000"/>
              </a:lnSpc>
              <a:defRPr/>
            </a:pPr>
            <a:r>
              <a:rPr lang="en-GB" altLang="en-US" sz="2800" kern="0" dirty="0">
                <a:latin typeface="Verdana" pitchFamily="34" charset="0"/>
              </a:rPr>
              <a:t>Helps you to think and consider the wider environment into which the project is delivered.</a:t>
            </a:r>
            <a:endParaRPr lang="en-GB" altLang="en-US" kern="0" dirty="0">
              <a:latin typeface="Verdana" pitchFamily="34" charset="0"/>
            </a:endParaRPr>
          </a:p>
          <a:p>
            <a:pPr>
              <a:lnSpc>
                <a:spcPct val="90000"/>
              </a:lnSpc>
              <a:defRPr/>
            </a:pPr>
            <a:endParaRPr lang="en-GB" altLang="en-US" kern="0" dirty="0">
              <a:latin typeface="Verdana" pitchFamily="34" charset="0"/>
            </a:endParaRPr>
          </a:p>
        </p:txBody>
      </p:sp>
    </p:spTree>
    <p:extLst>
      <p:ext uri="{BB962C8B-B14F-4D97-AF65-F5344CB8AC3E}">
        <p14:creationId xmlns:p14="http://schemas.microsoft.com/office/powerpoint/2010/main" val="22833199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306" name="Rectangle 2">
            <a:extLst>
              <a:ext uri="{FF2B5EF4-FFF2-40B4-BE49-F238E27FC236}">
                <a16:creationId xmlns:a16="http://schemas.microsoft.com/office/drawing/2014/main" id="{51BC7011-721A-43AC-BC62-192FFECE2D61}"/>
              </a:ext>
            </a:extLst>
          </p:cNvPr>
          <p:cNvSpPr>
            <a:spLocks noGrp="1" noChangeArrowheads="1"/>
          </p:cNvSpPr>
          <p:nvPr>
            <p:ph type="title"/>
          </p:nvPr>
        </p:nvSpPr>
        <p:spPr>
          <a:xfrm>
            <a:off x="609600" y="112078"/>
            <a:ext cx="10972800" cy="832802"/>
          </a:xfrm>
        </p:spPr>
        <p:txBody>
          <a:bodyPr/>
          <a:lstStyle/>
          <a:p>
            <a:r>
              <a:rPr lang="en-GB" altLang="en-US" sz="4000" b="1" dirty="0">
                <a:latin typeface="Verdana" panose="020B0604030504040204" pitchFamily="34" charset="0"/>
              </a:rPr>
              <a:t>Project Context</a:t>
            </a:r>
          </a:p>
        </p:txBody>
      </p:sp>
      <p:sp>
        <p:nvSpPr>
          <p:cNvPr id="6" name="Rectangle 3">
            <a:extLst>
              <a:ext uri="{FF2B5EF4-FFF2-40B4-BE49-F238E27FC236}">
                <a16:creationId xmlns:a16="http://schemas.microsoft.com/office/drawing/2014/main" id="{C3206357-14C6-4CF1-93DD-02F5646F4E99}"/>
              </a:ext>
            </a:extLst>
          </p:cNvPr>
          <p:cNvSpPr txBox="1">
            <a:spLocks noChangeArrowheads="1"/>
          </p:cNvSpPr>
          <p:nvPr/>
        </p:nvSpPr>
        <p:spPr bwMode="auto">
          <a:xfrm>
            <a:off x="284481" y="1072198"/>
            <a:ext cx="11297920" cy="4495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lvl="1" algn="just">
              <a:lnSpc>
                <a:spcPct val="90000"/>
              </a:lnSpc>
              <a:defRPr/>
            </a:pPr>
            <a:r>
              <a:rPr lang="en-GB" altLang="en-US" b="1" kern="0" dirty="0">
                <a:latin typeface="Calibri" panose="020F0502020204030204" pitchFamily="34" charset="0"/>
                <a:cs typeface="Calibri" panose="020F0502020204030204" pitchFamily="34" charset="0"/>
              </a:rPr>
              <a:t>Political:</a:t>
            </a:r>
            <a:r>
              <a:rPr lang="en-US" b="0" i="0" dirty="0">
                <a:solidFill>
                  <a:srgbClr val="444444"/>
                </a:solidFill>
                <a:effectLst/>
                <a:latin typeface="Calibri" panose="020F0502020204030204" pitchFamily="34" charset="0"/>
                <a:cs typeface="Calibri" panose="020F0502020204030204" pitchFamily="34" charset="0"/>
              </a:rPr>
              <a:t>There could be internal and external political issues that needs to be considered for the building of a new runway. </a:t>
            </a:r>
          </a:p>
          <a:p>
            <a:pPr lvl="1" algn="just">
              <a:lnSpc>
                <a:spcPct val="90000"/>
              </a:lnSpc>
              <a:defRPr/>
            </a:pPr>
            <a:endParaRPr lang="en-US" dirty="0">
              <a:solidFill>
                <a:srgbClr val="444444"/>
              </a:solidFill>
              <a:latin typeface="Calibri" panose="020F0502020204030204" pitchFamily="34" charset="0"/>
              <a:cs typeface="Calibri" panose="020F0502020204030204" pitchFamily="34" charset="0"/>
            </a:endParaRPr>
          </a:p>
          <a:p>
            <a:pPr lvl="1" algn="just">
              <a:lnSpc>
                <a:spcPct val="90000"/>
              </a:lnSpc>
              <a:defRPr/>
            </a:pPr>
            <a:r>
              <a:rPr lang="en-US" b="0" i="0" dirty="0">
                <a:solidFill>
                  <a:srgbClr val="444444"/>
                </a:solidFill>
                <a:effectLst/>
                <a:latin typeface="Calibri" panose="020F0502020204030204" pitchFamily="34" charset="0"/>
                <a:cs typeface="Calibri" panose="020F0502020204030204" pitchFamily="34" charset="0"/>
              </a:rPr>
              <a:t>Projects that is introducing a big change will not be easily accepted by the local community or at a national political level</a:t>
            </a:r>
          </a:p>
          <a:p>
            <a:pPr lvl="1" algn="just">
              <a:lnSpc>
                <a:spcPct val="90000"/>
              </a:lnSpc>
              <a:defRPr/>
            </a:pPr>
            <a:endParaRPr lang="en-US" dirty="0">
              <a:solidFill>
                <a:srgbClr val="444444"/>
              </a:solidFill>
              <a:latin typeface="Calibri" panose="020F0502020204030204" pitchFamily="34" charset="0"/>
              <a:cs typeface="Calibri" panose="020F0502020204030204" pitchFamily="34" charset="0"/>
            </a:endParaRPr>
          </a:p>
          <a:p>
            <a:pPr lvl="1" algn="just">
              <a:lnSpc>
                <a:spcPct val="90000"/>
              </a:lnSpc>
              <a:defRPr/>
            </a:pPr>
            <a:r>
              <a:rPr lang="en-US" b="0" i="0" dirty="0">
                <a:solidFill>
                  <a:srgbClr val="444444"/>
                </a:solidFill>
                <a:effectLst/>
                <a:latin typeface="Calibri" panose="020F0502020204030204" pitchFamily="34" charset="0"/>
                <a:cs typeface="Calibri" panose="020F0502020204030204" pitchFamily="34" charset="0"/>
              </a:rPr>
              <a:t> i.e. mayor of London opposing a new runway.  </a:t>
            </a:r>
          </a:p>
          <a:p>
            <a:pPr lvl="1" algn="just">
              <a:lnSpc>
                <a:spcPct val="90000"/>
              </a:lnSpc>
              <a:defRPr/>
            </a:pPr>
            <a:endParaRPr lang="en-US" dirty="0">
              <a:solidFill>
                <a:srgbClr val="444444"/>
              </a:solidFill>
              <a:latin typeface="Calibri" panose="020F0502020204030204" pitchFamily="34" charset="0"/>
              <a:cs typeface="Calibri" panose="020F0502020204030204" pitchFamily="34" charset="0"/>
            </a:endParaRPr>
          </a:p>
          <a:p>
            <a:pPr lvl="1" algn="just">
              <a:lnSpc>
                <a:spcPct val="90000"/>
              </a:lnSpc>
              <a:defRPr/>
            </a:pPr>
            <a:r>
              <a:rPr lang="en-US" b="0" i="0" dirty="0">
                <a:solidFill>
                  <a:srgbClr val="444444"/>
                </a:solidFill>
                <a:effectLst/>
                <a:latin typeface="Calibri" panose="020F0502020204030204" pitchFamily="34" charset="0"/>
                <a:cs typeface="Calibri" panose="020F0502020204030204" pitchFamily="34" charset="0"/>
              </a:rPr>
              <a:t>All of this needs to be considered by the project manager and allowed for in the plans, resources and finances.</a:t>
            </a:r>
            <a:endParaRPr lang="en-GB" altLang="en-US" kern="0" dirty="0">
              <a:latin typeface="Calibri" panose="020F0502020204030204" pitchFamily="34" charset="0"/>
              <a:cs typeface="Calibri" panose="020F0502020204030204" pitchFamily="34" charset="0"/>
            </a:endParaRPr>
          </a:p>
          <a:p>
            <a:pPr>
              <a:lnSpc>
                <a:spcPct val="90000"/>
              </a:lnSpc>
              <a:defRPr/>
            </a:pPr>
            <a:endParaRPr lang="en-GB" altLang="en-US" kern="0" dirty="0">
              <a:latin typeface="Verdana" pitchFamily="34" charset="0"/>
            </a:endParaRPr>
          </a:p>
        </p:txBody>
      </p:sp>
    </p:spTree>
    <p:extLst>
      <p:ext uri="{BB962C8B-B14F-4D97-AF65-F5344CB8AC3E}">
        <p14:creationId xmlns:p14="http://schemas.microsoft.com/office/powerpoint/2010/main" val="2544138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306" name="Rectangle 2">
            <a:extLst>
              <a:ext uri="{FF2B5EF4-FFF2-40B4-BE49-F238E27FC236}">
                <a16:creationId xmlns:a16="http://schemas.microsoft.com/office/drawing/2014/main" id="{51BC7011-721A-43AC-BC62-192FFECE2D61}"/>
              </a:ext>
            </a:extLst>
          </p:cNvPr>
          <p:cNvSpPr>
            <a:spLocks noGrp="1" noChangeArrowheads="1"/>
          </p:cNvSpPr>
          <p:nvPr>
            <p:ph type="title"/>
          </p:nvPr>
        </p:nvSpPr>
        <p:spPr/>
        <p:txBody>
          <a:bodyPr/>
          <a:lstStyle/>
          <a:p>
            <a:r>
              <a:rPr lang="en-GB" altLang="en-US" sz="4000" b="1">
                <a:latin typeface="Verdana" panose="020B0604030504040204" pitchFamily="34" charset="0"/>
              </a:rPr>
              <a:t>Project Context</a:t>
            </a:r>
          </a:p>
        </p:txBody>
      </p:sp>
      <p:sp>
        <p:nvSpPr>
          <p:cNvPr id="6" name="Rectangle 3">
            <a:extLst>
              <a:ext uri="{FF2B5EF4-FFF2-40B4-BE49-F238E27FC236}">
                <a16:creationId xmlns:a16="http://schemas.microsoft.com/office/drawing/2014/main" id="{C3206357-14C6-4CF1-93DD-02F5646F4E99}"/>
              </a:ext>
            </a:extLst>
          </p:cNvPr>
          <p:cNvSpPr txBox="1">
            <a:spLocks noChangeArrowheads="1"/>
          </p:cNvSpPr>
          <p:nvPr/>
        </p:nvSpPr>
        <p:spPr bwMode="auto">
          <a:xfrm>
            <a:off x="609600" y="1417638"/>
            <a:ext cx="10972800" cy="43396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lvl="1" algn="just">
              <a:lnSpc>
                <a:spcPct val="90000"/>
              </a:lnSpc>
              <a:defRPr/>
            </a:pPr>
            <a:r>
              <a:rPr lang="en-GB" altLang="en-US" b="1" kern="0" dirty="0">
                <a:latin typeface="Calibri" panose="020F0502020204030204" pitchFamily="34" charset="0"/>
                <a:cs typeface="Calibri" panose="020F0502020204030204" pitchFamily="34" charset="0"/>
              </a:rPr>
              <a:t>Economic: </a:t>
            </a:r>
            <a:r>
              <a:rPr lang="en-US" b="0" i="0" dirty="0">
                <a:solidFill>
                  <a:srgbClr val="444444"/>
                </a:solidFill>
                <a:effectLst/>
                <a:latin typeface="Calibri" panose="020F0502020204030204" pitchFamily="34" charset="0"/>
                <a:cs typeface="Calibri" panose="020F0502020204030204" pitchFamily="34" charset="0"/>
              </a:rPr>
              <a:t>This component is concerned with balancing longer-term benefits of a project with the cost of its implementation. </a:t>
            </a:r>
          </a:p>
          <a:p>
            <a:pPr lvl="1" algn="just">
              <a:lnSpc>
                <a:spcPct val="90000"/>
              </a:lnSpc>
              <a:defRPr/>
            </a:pPr>
            <a:endParaRPr lang="en-US" dirty="0">
              <a:solidFill>
                <a:srgbClr val="444444"/>
              </a:solidFill>
              <a:latin typeface="Calibri" panose="020F0502020204030204" pitchFamily="34" charset="0"/>
              <a:cs typeface="Calibri" panose="020F0502020204030204" pitchFamily="34" charset="0"/>
            </a:endParaRPr>
          </a:p>
          <a:p>
            <a:pPr lvl="1" algn="just">
              <a:lnSpc>
                <a:spcPct val="90000"/>
              </a:lnSpc>
              <a:defRPr/>
            </a:pPr>
            <a:r>
              <a:rPr lang="en-US" b="0" i="0" dirty="0">
                <a:solidFill>
                  <a:srgbClr val="444444"/>
                </a:solidFill>
                <a:effectLst/>
                <a:latin typeface="Calibri" panose="020F0502020204030204" pitchFamily="34" charset="0"/>
                <a:cs typeface="Calibri" panose="020F0502020204030204" pitchFamily="34" charset="0"/>
              </a:rPr>
              <a:t>For example, funding a large capital project is usually dependent on public funds, e.g., PFI or PPP. </a:t>
            </a:r>
          </a:p>
          <a:p>
            <a:pPr lvl="1" algn="just">
              <a:lnSpc>
                <a:spcPct val="90000"/>
              </a:lnSpc>
              <a:defRPr/>
            </a:pPr>
            <a:endParaRPr lang="en-US" dirty="0">
              <a:solidFill>
                <a:srgbClr val="444444"/>
              </a:solidFill>
              <a:latin typeface="Calibri" panose="020F0502020204030204" pitchFamily="34" charset="0"/>
              <a:cs typeface="Calibri" panose="020F0502020204030204" pitchFamily="34" charset="0"/>
            </a:endParaRPr>
          </a:p>
          <a:p>
            <a:pPr lvl="1" algn="just">
              <a:lnSpc>
                <a:spcPct val="90000"/>
              </a:lnSpc>
              <a:defRPr/>
            </a:pPr>
            <a:r>
              <a:rPr lang="en-US" b="0" i="0" dirty="0">
                <a:solidFill>
                  <a:srgbClr val="444444"/>
                </a:solidFill>
                <a:effectLst/>
                <a:latin typeface="Calibri" panose="020F0502020204030204" pitchFamily="34" charset="0"/>
                <a:cs typeface="Calibri" panose="020F0502020204030204" pitchFamily="34" charset="0"/>
              </a:rPr>
              <a:t>Also, long-term projects are more susceptible to the uncertainty around interest rates.</a:t>
            </a:r>
            <a:endParaRPr lang="en-GB" altLang="en-US" kern="0" dirty="0">
              <a:latin typeface="Calibri" panose="020F0502020204030204" pitchFamily="34" charset="0"/>
              <a:cs typeface="Calibri" panose="020F0502020204030204" pitchFamily="34" charset="0"/>
            </a:endParaRPr>
          </a:p>
          <a:p>
            <a:pPr marL="0" indent="0" algn="just">
              <a:lnSpc>
                <a:spcPct val="90000"/>
              </a:lnSpc>
              <a:buNone/>
              <a:defRPr/>
            </a:pPr>
            <a:endParaRPr lang="en-GB" altLang="en-US" kern="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90503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306" name="Rectangle 2">
            <a:extLst>
              <a:ext uri="{FF2B5EF4-FFF2-40B4-BE49-F238E27FC236}">
                <a16:creationId xmlns:a16="http://schemas.microsoft.com/office/drawing/2014/main" id="{51BC7011-721A-43AC-BC62-192FFECE2D61}"/>
              </a:ext>
            </a:extLst>
          </p:cNvPr>
          <p:cNvSpPr>
            <a:spLocks noGrp="1" noChangeArrowheads="1"/>
          </p:cNvSpPr>
          <p:nvPr>
            <p:ph type="title"/>
          </p:nvPr>
        </p:nvSpPr>
        <p:spPr/>
        <p:txBody>
          <a:bodyPr/>
          <a:lstStyle/>
          <a:p>
            <a:r>
              <a:rPr lang="en-GB" altLang="en-US" sz="4000" b="1" dirty="0">
                <a:latin typeface="Verdana" panose="020B0604030504040204" pitchFamily="34" charset="0"/>
              </a:rPr>
              <a:t>Project Context</a:t>
            </a:r>
          </a:p>
        </p:txBody>
      </p:sp>
      <p:sp>
        <p:nvSpPr>
          <p:cNvPr id="6" name="Rectangle 3">
            <a:extLst>
              <a:ext uri="{FF2B5EF4-FFF2-40B4-BE49-F238E27FC236}">
                <a16:creationId xmlns:a16="http://schemas.microsoft.com/office/drawing/2014/main" id="{C3206357-14C6-4CF1-93DD-02F5646F4E99}"/>
              </a:ext>
            </a:extLst>
          </p:cNvPr>
          <p:cNvSpPr txBox="1">
            <a:spLocks noChangeArrowheads="1"/>
          </p:cNvSpPr>
          <p:nvPr/>
        </p:nvSpPr>
        <p:spPr bwMode="auto">
          <a:xfrm>
            <a:off x="609599" y="1417638"/>
            <a:ext cx="11108267" cy="4322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lvl="1" algn="just">
              <a:lnSpc>
                <a:spcPct val="90000"/>
              </a:lnSpc>
              <a:defRPr/>
            </a:pPr>
            <a:r>
              <a:rPr lang="en-GB" altLang="en-US" sz="2400" b="1" kern="0" dirty="0">
                <a:latin typeface="Calibri" panose="020F0502020204030204" pitchFamily="34" charset="0"/>
                <a:cs typeface="Calibri" panose="020F0502020204030204" pitchFamily="34" charset="0"/>
              </a:rPr>
              <a:t>Sociological: </a:t>
            </a:r>
            <a:r>
              <a:rPr lang="en-US" sz="2400" b="0" i="0" dirty="0">
                <a:solidFill>
                  <a:srgbClr val="444444"/>
                </a:solidFill>
                <a:effectLst/>
                <a:latin typeface="Calibri" panose="020F0502020204030204" pitchFamily="34" charset="0"/>
                <a:cs typeface="Calibri" panose="020F0502020204030204" pitchFamily="34" charset="0"/>
              </a:rPr>
              <a:t>Sociological factors may influence the project context.  </a:t>
            </a:r>
          </a:p>
          <a:p>
            <a:pPr lvl="1" algn="just">
              <a:lnSpc>
                <a:spcPct val="90000"/>
              </a:lnSpc>
              <a:defRPr/>
            </a:pPr>
            <a:endParaRPr lang="en-US" sz="2400" dirty="0">
              <a:solidFill>
                <a:srgbClr val="444444"/>
              </a:solidFill>
              <a:latin typeface="Calibri" panose="020F0502020204030204" pitchFamily="34" charset="0"/>
              <a:cs typeface="Calibri" panose="020F0502020204030204" pitchFamily="34" charset="0"/>
            </a:endParaRPr>
          </a:p>
          <a:p>
            <a:pPr lvl="1" algn="just">
              <a:lnSpc>
                <a:spcPct val="90000"/>
              </a:lnSpc>
              <a:defRPr/>
            </a:pPr>
            <a:r>
              <a:rPr lang="en-US" sz="2400" b="0" i="0" dirty="0">
                <a:solidFill>
                  <a:srgbClr val="444444"/>
                </a:solidFill>
                <a:effectLst/>
                <a:latin typeface="Calibri" panose="020F0502020204030204" pitchFamily="34" charset="0"/>
                <a:cs typeface="Calibri" panose="020F0502020204030204" pitchFamily="34" charset="0"/>
              </a:rPr>
              <a:t>The needs of groups of society needs to be considered by engaging and consulting with them.  </a:t>
            </a:r>
          </a:p>
          <a:p>
            <a:pPr lvl="1" algn="just">
              <a:lnSpc>
                <a:spcPct val="90000"/>
              </a:lnSpc>
              <a:defRPr/>
            </a:pPr>
            <a:endParaRPr lang="en-US" sz="2400" dirty="0">
              <a:solidFill>
                <a:srgbClr val="444444"/>
              </a:solidFill>
              <a:latin typeface="Calibri" panose="020F0502020204030204" pitchFamily="34" charset="0"/>
              <a:cs typeface="Calibri" panose="020F0502020204030204" pitchFamily="34" charset="0"/>
            </a:endParaRPr>
          </a:p>
          <a:p>
            <a:pPr lvl="1" algn="just">
              <a:lnSpc>
                <a:spcPct val="90000"/>
              </a:lnSpc>
              <a:defRPr/>
            </a:pPr>
            <a:r>
              <a:rPr lang="en-US" sz="2400" b="0" i="0" dirty="0">
                <a:solidFill>
                  <a:srgbClr val="444444"/>
                </a:solidFill>
                <a:effectLst/>
                <a:latin typeface="Calibri" panose="020F0502020204030204" pitchFamily="34" charset="0"/>
                <a:cs typeface="Calibri" panose="020F0502020204030204" pitchFamily="34" charset="0"/>
              </a:rPr>
              <a:t>An example a new IT system needs to be designed with the end user in mind considering the size of the screens, ease of use and consideration of disabilities. </a:t>
            </a:r>
          </a:p>
          <a:p>
            <a:pPr marL="457200" lvl="1" indent="0" algn="just">
              <a:lnSpc>
                <a:spcPct val="90000"/>
              </a:lnSpc>
              <a:buNone/>
              <a:defRPr/>
            </a:pPr>
            <a:r>
              <a:rPr lang="en-US" sz="2400" b="0" i="0" dirty="0">
                <a:solidFill>
                  <a:srgbClr val="444444"/>
                </a:solidFill>
                <a:effectLst/>
                <a:latin typeface="Calibri" panose="020F0502020204030204" pitchFamily="34" charset="0"/>
                <a:cs typeface="Calibri" panose="020F0502020204030204" pitchFamily="34" charset="0"/>
              </a:rPr>
              <a:t> </a:t>
            </a:r>
          </a:p>
          <a:p>
            <a:pPr lvl="1" algn="just">
              <a:lnSpc>
                <a:spcPct val="90000"/>
              </a:lnSpc>
              <a:defRPr/>
            </a:pPr>
            <a:r>
              <a:rPr lang="en-US" sz="2400" dirty="0">
                <a:solidFill>
                  <a:srgbClr val="444444"/>
                </a:solidFill>
                <a:latin typeface="Calibri" panose="020F0502020204030204" pitchFamily="34" charset="0"/>
                <a:cs typeface="Calibri" panose="020F0502020204030204" pitchFamily="34" charset="0"/>
              </a:rPr>
              <a:t>Th</a:t>
            </a:r>
            <a:r>
              <a:rPr lang="en-US" sz="2400" b="0" i="0" dirty="0">
                <a:solidFill>
                  <a:srgbClr val="444444"/>
                </a:solidFill>
                <a:effectLst/>
                <a:latin typeface="Calibri" panose="020F0502020204030204" pitchFamily="34" charset="0"/>
                <a:cs typeface="Calibri" panose="020F0502020204030204" pitchFamily="34" charset="0"/>
              </a:rPr>
              <a:t>e project manager needs to ensure a design is put in place and that the use cases are considered early on.  </a:t>
            </a:r>
            <a:endParaRPr lang="en-GB" altLang="en-US" sz="2400" kern="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31080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306" name="Rectangle 2">
            <a:extLst>
              <a:ext uri="{FF2B5EF4-FFF2-40B4-BE49-F238E27FC236}">
                <a16:creationId xmlns:a16="http://schemas.microsoft.com/office/drawing/2014/main" id="{51BC7011-721A-43AC-BC62-192FFECE2D61}"/>
              </a:ext>
            </a:extLst>
          </p:cNvPr>
          <p:cNvSpPr>
            <a:spLocks noGrp="1" noChangeArrowheads="1"/>
          </p:cNvSpPr>
          <p:nvPr>
            <p:ph type="title"/>
          </p:nvPr>
        </p:nvSpPr>
        <p:spPr/>
        <p:txBody>
          <a:bodyPr/>
          <a:lstStyle/>
          <a:p>
            <a:r>
              <a:rPr lang="en-GB" altLang="en-US" sz="4000" b="1">
                <a:latin typeface="Verdana" panose="020B0604030504040204" pitchFamily="34" charset="0"/>
              </a:rPr>
              <a:t>Project Context</a:t>
            </a:r>
          </a:p>
        </p:txBody>
      </p:sp>
      <p:sp>
        <p:nvSpPr>
          <p:cNvPr id="6" name="Rectangle 3">
            <a:extLst>
              <a:ext uri="{FF2B5EF4-FFF2-40B4-BE49-F238E27FC236}">
                <a16:creationId xmlns:a16="http://schemas.microsoft.com/office/drawing/2014/main" id="{C3206357-14C6-4CF1-93DD-02F5646F4E99}"/>
              </a:ext>
            </a:extLst>
          </p:cNvPr>
          <p:cNvSpPr txBox="1">
            <a:spLocks noChangeArrowheads="1"/>
          </p:cNvSpPr>
          <p:nvPr/>
        </p:nvSpPr>
        <p:spPr bwMode="auto">
          <a:xfrm>
            <a:off x="609600" y="1236133"/>
            <a:ext cx="10972800" cy="431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lvl="1" algn="just">
              <a:lnSpc>
                <a:spcPct val="90000"/>
              </a:lnSpc>
              <a:defRPr/>
            </a:pPr>
            <a:r>
              <a:rPr lang="en-GB" altLang="en-US" b="1" kern="0" dirty="0">
                <a:latin typeface="Calibri" panose="020F0502020204030204" pitchFamily="34" charset="0"/>
                <a:cs typeface="Calibri" panose="020F0502020204030204" pitchFamily="34" charset="0"/>
              </a:rPr>
              <a:t>Technical: </a:t>
            </a:r>
            <a:r>
              <a:rPr lang="en-US" b="0" i="0" dirty="0">
                <a:effectLst/>
                <a:latin typeface="Calibri" panose="020F0502020204030204" pitchFamily="34" charset="0"/>
                <a:cs typeface="Calibri" panose="020F0502020204030204" pitchFamily="34" charset="0"/>
              </a:rPr>
              <a:t>This aspect refers to a greater understanding of the technological specifications surrounding a project.</a:t>
            </a:r>
          </a:p>
          <a:p>
            <a:pPr marL="457200" lvl="1" indent="0" algn="just">
              <a:lnSpc>
                <a:spcPct val="90000"/>
              </a:lnSpc>
              <a:buNone/>
              <a:defRPr/>
            </a:pPr>
            <a:endParaRPr lang="en-US" b="0" i="0" dirty="0">
              <a:effectLst/>
              <a:latin typeface="Calibri" panose="020F0502020204030204" pitchFamily="34" charset="0"/>
              <a:cs typeface="Calibri" panose="020F0502020204030204" pitchFamily="34" charset="0"/>
            </a:endParaRPr>
          </a:p>
          <a:p>
            <a:pPr lvl="1" algn="just">
              <a:lnSpc>
                <a:spcPct val="90000"/>
              </a:lnSpc>
              <a:defRPr/>
            </a:pPr>
            <a:r>
              <a:rPr lang="en-US" b="0" i="0" dirty="0">
                <a:effectLst/>
                <a:latin typeface="Calibri" panose="020F0502020204030204" pitchFamily="34" charset="0"/>
                <a:cs typeface="Calibri" panose="020F0502020204030204" pitchFamily="34" charset="0"/>
              </a:rPr>
              <a:t> E.g., computer related technology advances at a high speed;</a:t>
            </a:r>
          </a:p>
          <a:p>
            <a:pPr lvl="1" algn="just">
              <a:lnSpc>
                <a:spcPct val="90000"/>
              </a:lnSpc>
              <a:defRPr/>
            </a:pPr>
            <a:endParaRPr lang="en-US" dirty="0">
              <a:latin typeface="Calibri" panose="020F0502020204030204" pitchFamily="34" charset="0"/>
              <a:cs typeface="Calibri" panose="020F0502020204030204" pitchFamily="34" charset="0"/>
            </a:endParaRPr>
          </a:p>
          <a:p>
            <a:pPr lvl="1" algn="just">
              <a:lnSpc>
                <a:spcPct val="90000"/>
              </a:lnSpc>
              <a:defRPr/>
            </a:pPr>
            <a:r>
              <a:rPr lang="en-US" b="0" i="0" dirty="0">
                <a:effectLst/>
                <a:latin typeface="Calibri" panose="020F0502020204030204" pitchFamily="34" charset="0"/>
                <a:cs typeface="Calibri" panose="020F0502020204030204" pitchFamily="34" charset="0"/>
              </a:rPr>
              <a:t>Therefore, implementing a new software system requires thorough consideration of the availability of such systems, as well as the anticipated time by which it becomes out of date</a:t>
            </a:r>
            <a:r>
              <a:rPr lang="en-US" b="0" i="0" dirty="0">
                <a:solidFill>
                  <a:srgbClr val="444444"/>
                </a:solidFill>
                <a:effectLst/>
                <a:latin typeface="Calibri" panose="020F0502020204030204" pitchFamily="34" charset="0"/>
                <a:cs typeface="Calibri" panose="020F0502020204030204" pitchFamily="34" charset="0"/>
              </a:rPr>
              <a:t>.</a:t>
            </a:r>
            <a:endParaRPr lang="en-GB" altLang="en-US" kern="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20020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306" name="Rectangle 2">
            <a:extLst>
              <a:ext uri="{FF2B5EF4-FFF2-40B4-BE49-F238E27FC236}">
                <a16:creationId xmlns:a16="http://schemas.microsoft.com/office/drawing/2014/main" id="{51BC7011-721A-43AC-BC62-192FFECE2D61}"/>
              </a:ext>
            </a:extLst>
          </p:cNvPr>
          <p:cNvSpPr>
            <a:spLocks noGrp="1" noChangeArrowheads="1"/>
          </p:cNvSpPr>
          <p:nvPr>
            <p:ph type="title"/>
          </p:nvPr>
        </p:nvSpPr>
        <p:spPr/>
        <p:txBody>
          <a:bodyPr/>
          <a:lstStyle/>
          <a:p>
            <a:r>
              <a:rPr lang="en-GB" altLang="en-US" sz="4000" b="1">
                <a:latin typeface="Verdana" panose="020B0604030504040204" pitchFamily="34" charset="0"/>
              </a:rPr>
              <a:t>Project Context</a:t>
            </a:r>
          </a:p>
        </p:txBody>
      </p:sp>
      <p:sp>
        <p:nvSpPr>
          <p:cNvPr id="6" name="Rectangle 3">
            <a:extLst>
              <a:ext uri="{FF2B5EF4-FFF2-40B4-BE49-F238E27FC236}">
                <a16:creationId xmlns:a16="http://schemas.microsoft.com/office/drawing/2014/main" id="{C3206357-14C6-4CF1-93DD-02F5646F4E99}"/>
              </a:ext>
            </a:extLst>
          </p:cNvPr>
          <p:cNvSpPr txBox="1">
            <a:spLocks noChangeArrowheads="1"/>
          </p:cNvSpPr>
          <p:nvPr/>
        </p:nvSpPr>
        <p:spPr bwMode="auto">
          <a:xfrm>
            <a:off x="762000" y="1134533"/>
            <a:ext cx="10972800" cy="4622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marL="0" indent="0" algn="just">
              <a:lnSpc>
                <a:spcPct val="90000"/>
              </a:lnSpc>
              <a:buNone/>
              <a:defRPr/>
            </a:pPr>
            <a:r>
              <a:rPr lang="en-GB" altLang="en-US" sz="2800" kern="0" dirty="0">
                <a:latin typeface="Calibri" panose="020F0502020204030204" pitchFamily="34" charset="0"/>
                <a:cs typeface="Calibri" panose="020F0502020204030204" pitchFamily="34" charset="0"/>
              </a:rPr>
              <a:t>-</a:t>
            </a:r>
            <a:r>
              <a:rPr lang="en-GB" altLang="en-US" sz="2400" b="1" kern="0" dirty="0">
                <a:latin typeface="Calibri" panose="020F0502020204030204" pitchFamily="34" charset="0"/>
                <a:cs typeface="Calibri" panose="020F0502020204030204" pitchFamily="34" charset="0"/>
              </a:rPr>
              <a:t>Legal:</a:t>
            </a:r>
            <a:r>
              <a:rPr lang="en-GB" altLang="en-US" sz="2400" kern="0" dirty="0">
                <a:latin typeface="Calibri" panose="020F0502020204030204" pitchFamily="34" charset="0"/>
                <a:cs typeface="Calibri" panose="020F0502020204030204" pitchFamily="34" charset="0"/>
              </a:rPr>
              <a:t> </a:t>
            </a:r>
            <a:r>
              <a:rPr lang="en-US" sz="2400" b="0" i="0" dirty="0">
                <a:solidFill>
                  <a:srgbClr val="444444"/>
                </a:solidFill>
                <a:effectLst/>
                <a:latin typeface="Calibri" panose="020F0502020204030204" pitchFamily="34" charset="0"/>
                <a:cs typeface="Calibri" panose="020F0502020204030204" pitchFamily="34" charset="0"/>
              </a:rPr>
              <a:t>Legal factors my influence the project context. Project managers need to be aware of legislation that can affect the project.  </a:t>
            </a:r>
          </a:p>
          <a:p>
            <a:pPr marL="0" indent="0" algn="just">
              <a:lnSpc>
                <a:spcPct val="90000"/>
              </a:lnSpc>
              <a:buNone/>
              <a:defRPr/>
            </a:pPr>
            <a:endParaRPr lang="en-US" sz="2400" b="0" i="0" dirty="0">
              <a:solidFill>
                <a:srgbClr val="444444"/>
              </a:solidFill>
              <a:effectLst/>
              <a:latin typeface="Calibri" panose="020F0502020204030204" pitchFamily="34" charset="0"/>
              <a:cs typeface="Calibri" panose="020F0502020204030204" pitchFamily="34" charset="0"/>
            </a:endParaRPr>
          </a:p>
          <a:p>
            <a:pPr marL="0" indent="0" algn="just">
              <a:lnSpc>
                <a:spcPct val="90000"/>
              </a:lnSpc>
              <a:buNone/>
              <a:defRPr/>
            </a:pPr>
            <a:r>
              <a:rPr lang="en-US" sz="2400" dirty="0">
                <a:solidFill>
                  <a:srgbClr val="444444"/>
                </a:solidFill>
                <a:latin typeface="Calibri" panose="020F0502020204030204" pitchFamily="34" charset="0"/>
                <a:cs typeface="Calibri" panose="020F0502020204030204" pitchFamily="34" charset="0"/>
              </a:rPr>
              <a:t>-</a:t>
            </a:r>
            <a:r>
              <a:rPr lang="en-US" sz="2400" b="0" i="0" dirty="0">
                <a:solidFill>
                  <a:srgbClr val="444444"/>
                </a:solidFill>
                <a:effectLst/>
                <a:latin typeface="Calibri" panose="020F0502020204030204" pitchFamily="34" charset="0"/>
                <a:cs typeface="Calibri" panose="020F0502020204030204" pitchFamily="34" charset="0"/>
              </a:rPr>
              <a:t>E.g. the working time regulations prescribe rules regarding the amount of time employees </a:t>
            </a:r>
            <a:r>
              <a:rPr lang="en-US" sz="2400" dirty="0">
                <a:solidFill>
                  <a:srgbClr val="444444"/>
                </a:solidFill>
                <a:latin typeface="Calibri" panose="020F0502020204030204" pitchFamily="34" charset="0"/>
                <a:cs typeface="Calibri" panose="020F0502020204030204" pitchFamily="34" charset="0"/>
              </a:rPr>
              <a:t>can</a:t>
            </a:r>
            <a:r>
              <a:rPr lang="en-US" sz="2400" b="0" i="0" dirty="0">
                <a:solidFill>
                  <a:srgbClr val="444444"/>
                </a:solidFill>
                <a:effectLst/>
                <a:latin typeface="Calibri" panose="020F0502020204030204" pitchFamily="34" charset="0"/>
                <a:cs typeface="Calibri" panose="020F0502020204030204" pitchFamily="34" charset="0"/>
              </a:rPr>
              <a:t> work.  </a:t>
            </a:r>
          </a:p>
          <a:p>
            <a:pPr marL="0" indent="0" algn="just">
              <a:lnSpc>
                <a:spcPct val="90000"/>
              </a:lnSpc>
              <a:buNone/>
              <a:defRPr/>
            </a:pPr>
            <a:endParaRPr lang="en-US" sz="2400" b="0" i="0" dirty="0">
              <a:solidFill>
                <a:srgbClr val="444444"/>
              </a:solidFill>
              <a:effectLst/>
              <a:latin typeface="Calibri" panose="020F0502020204030204" pitchFamily="34" charset="0"/>
              <a:cs typeface="Calibri" panose="020F0502020204030204" pitchFamily="34" charset="0"/>
            </a:endParaRPr>
          </a:p>
          <a:p>
            <a:pPr marL="0" indent="0" algn="just">
              <a:lnSpc>
                <a:spcPct val="90000"/>
              </a:lnSpc>
              <a:buNone/>
              <a:defRPr/>
            </a:pPr>
            <a:r>
              <a:rPr lang="en-US" sz="2400" dirty="0">
                <a:solidFill>
                  <a:srgbClr val="444444"/>
                </a:solidFill>
                <a:latin typeface="Calibri" panose="020F0502020204030204" pitchFamily="34" charset="0"/>
                <a:cs typeface="Calibri" panose="020F0502020204030204" pitchFamily="34" charset="0"/>
              </a:rPr>
              <a:t>-</a:t>
            </a:r>
            <a:r>
              <a:rPr lang="en-US" sz="2400" b="0" i="0" dirty="0">
                <a:solidFill>
                  <a:srgbClr val="444444"/>
                </a:solidFill>
                <a:effectLst/>
                <a:latin typeface="Calibri" panose="020F0502020204030204" pitchFamily="34" charset="0"/>
                <a:cs typeface="Calibri" panose="020F0502020204030204" pitchFamily="34" charset="0"/>
              </a:rPr>
              <a:t>If time is a limiting factor the project manager needs to ensure that there is enough employees to deliver to schedule and if not then they may need to allow time for recruitment in the plan.  </a:t>
            </a:r>
          </a:p>
          <a:p>
            <a:pPr marL="0" indent="0" algn="just">
              <a:lnSpc>
                <a:spcPct val="90000"/>
              </a:lnSpc>
              <a:buNone/>
              <a:defRPr/>
            </a:pPr>
            <a:endParaRPr lang="en-US" sz="2400" dirty="0">
              <a:solidFill>
                <a:srgbClr val="444444"/>
              </a:solidFill>
              <a:latin typeface="Calibri" panose="020F0502020204030204" pitchFamily="34" charset="0"/>
              <a:cs typeface="Calibri" panose="020F0502020204030204" pitchFamily="34" charset="0"/>
            </a:endParaRPr>
          </a:p>
          <a:p>
            <a:pPr marL="0" indent="0" algn="just">
              <a:lnSpc>
                <a:spcPct val="90000"/>
              </a:lnSpc>
              <a:buNone/>
              <a:defRPr/>
            </a:pPr>
            <a:r>
              <a:rPr lang="en-US" sz="2400" b="0" i="0" dirty="0">
                <a:solidFill>
                  <a:srgbClr val="444444"/>
                </a:solidFill>
                <a:effectLst/>
                <a:latin typeface="Calibri" panose="020F0502020204030204" pitchFamily="34" charset="0"/>
                <a:cs typeface="Calibri" panose="020F0502020204030204" pitchFamily="34" charset="0"/>
              </a:rPr>
              <a:t>-For construction projects planning permission may be needed and the time required will need to be understood and allowed for in plans.</a:t>
            </a:r>
            <a:endParaRPr lang="en-GB" altLang="en-US" sz="2400" kern="0" dirty="0">
              <a:latin typeface="Calibri" panose="020F0502020204030204" pitchFamily="34" charset="0"/>
              <a:cs typeface="Calibri" panose="020F0502020204030204" pitchFamily="34" charset="0"/>
            </a:endParaRPr>
          </a:p>
          <a:p>
            <a:pPr marL="0" indent="0">
              <a:lnSpc>
                <a:spcPct val="90000"/>
              </a:lnSpc>
              <a:buNone/>
              <a:defRPr/>
            </a:pPr>
            <a:endParaRPr lang="en-GB" altLang="en-US" kern="0" dirty="0">
              <a:latin typeface="Verdana" pitchFamily="34" charset="0"/>
            </a:endParaRPr>
          </a:p>
        </p:txBody>
      </p:sp>
    </p:spTree>
    <p:extLst>
      <p:ext uri="{BB962C8B-B14F-4D97-AF65-F5344CB8AC3E}">
        <p14:creationId xmlns:p14="http://schemas.microsoft.com/office/powerpoint/2010/main" val="37450270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306" name="Rectangle 2">
            <a:extLst>
              <a:ext uri="{FF2B5EF4-FFF2-40B4-BE49-F238E27FC236}">
                <a16:creationId xmlns:a16="http://schemas.microsoft.com/office/drawing/2014/main" id="{51BC7011-721A-43AC-BC62-192FFECE2D61}"/>
              </a:ext>
            </a:extLst>
          </p:cNvPr>
          <p:cNvSpPr>
            <a:spLocks noGrp="1" noChangeArrowheads="1"/>
          </p:cNvSpPr>
          <p:nvPr>
            <p:ph type="title"/>
          </p:nvPr>
        </p:nvSpPr>
        <p:spPr/>
        <p:txBody>
          <a:bodyPr/>
          <a:lstStyle/>
          <a:p>
            <a:r>
              <a:rPr lang="en-GB" altLang="en-US" sz="4000" b="1">
                <a:latin typeface="Verdana" panose="020B0604030504040204" pitchFamily="34" charset="0"/>
              </a:rPr>
              <a:t>Project Context</a:t>
            </a:r>
          </a:p>
        </p:txBody>
      </p:sp>
      <p:sp>
        <p:nvSpPr>
          <p:cNvPr id="6" name="Rectangle 3">
            <a:extLst>
              <a:ext uri="{FF2B5EF4-FFF2-40B4-BE49-F238E27FC236}">
                <a16:creationId xmlns:a16="http://schemas.microsoft.com/office/drawing/2014/main" id="{C3206357-14C6-4CF1-93DD-02F5646F4E99}"/>
              </a:ext>
            </a:extLst>
          </p:cNvPr>
          <p:cNvSpPr txBox="1">
            <a:spLocks noChangeArrowheads="1"/>
          </p:cNvSpPr>
          <p:nvPr/>
        </p:nvSpPr>
        <p:spPr bwMode="auto">
          <a:xfrm>
            <a:off x="609600" y="1134534"/>
            <a:ext cx="10972800" cy="447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lvl="1" algn="just">
              <a:lnSpc>
                <a:spcPct val="90000"/>
              </a:lnSpc>
              <a:defRPr/>
            </a:pPr>
            <a:r>
              <a:rPr lang="en-GB" altLang="en-US" b="1" kern="0" dirty="0">
                <a:latin typeface="Calibri" panose="020F0502020204030204" pitchFamily="34" charset="0"/>
                <a:cs typeface="Calibri" panose="020F0502020204030204" pitchFamily="34" charset="0"/>
              </a:rPr>
              <a:t>Environmental (green): </a:t>
            </a:r>
            <a:r>
              <a:rPr lang="en-US" b="0" i="0" dirty="0">
                <a:effectLst/>
                <a:latin typeface="Calibri" panose="020F0502020204030204" pitchFamily="34" charset="0"/>
                <a:cs typeface="Calibri" panose="020F0502020204030204" pitchFamily="34" charset="0"/>
              </a:rPr>
              <a:t>Environmental factors may influence the project context.  </a:t>
            </a:r>
          </a:p>
          <a:p>
            <a:pPr lvl="1" algn="just">
              <a:lnSpc>
                <a:spcPct val="90000"/>
              </a:lnSpc>
              <a:defRPr/>
            </a:pPr>
            <a:endParaRPr lang="en-US" b="0" i="0" dirty="0">
              <a:effectLst/>
              <a:latin typeface="Calibri" panose="020F0502020204030204" pitchFamily="34" charset="0"/>
              <a:cs typeface="Calibri" panose="020F0502020204030204" pitchFamily="34" charset="0"/>
            </a:endParaRPr>
          </a:p>
          <a:p>
            <a:pPr lvl="1" algn="just">
              <a:lnSpc>
                <a:spcPct val="90000"/>
              </a:lnSpc>
              <a:defRPr/>
            </a:pPr>
            <a:r>
              <a:rPr lang="en-US" b="0" i="0" dirty="0">
                <a:effectLst/>
                <a:latin typeface="Calibri" panose="020F0502020204030204" pitchFamily="34" charset="0"/>
                <a:cs typeface="Calibri" panose="020F0502020204030204" pitchFamily="34" charset="0"/>
              </a:rPr>
              <a:t>For a construction project an environmental impact assessment needs to be done early on in the project so that the project manager can understand all the risks involved and allow the project manager to plan time to allow consultation with the relevant authorities or to gain permits </a:t>
            </a:r>
          </a:p>
          <a:p>
            <a:pPr lvl="1" algn="just">
              <a:lnSpc>
                <a:spcPct val="90000"/>
              </a:lnSpc>
              <a:defRPr/>
            </a:pPr>
            <a:endParaRPr lang="en-US" b="0" i="0" dirty="0">
              <a:effectLst/>
              <a:latin typeface="Calibri" panose="020F0502020204030204" pitchFamily="34" charset="0"/>
              <a:cs typeface="Calibri" panose="020F0502020204030204" pitchFamily="34" charset="0"/>
            </a:endParaRPr>
          </a:p>
          <a:p>
            <a:pPr lvl="1" algn="just">
              <a:lnSpc>
                <a:spcPct val="90000"/>
              </a:lnSpc>
              <a:defRPr/>
            </a:pPr>
            <a:r>
              <a:rPr lang="en-US" dirty="0">
                <a:latin typeface="Calibri" panose="020F0502020204030204" pitchFamily="34" charset="0"/>
                <a:cs typeface="Calibri" panose="020F0502020204030204" pitchFamily="34" charset="0"/>
              </a:rPr>
              <a:t>E</a:t>
            </a:r>
            <a:r>
              <a:rPr lang="en-US" b="0" i="0" dirty="0">
                <a:effectLst/>
                <a:latin typeface="Calibri" panose="020F0502020204030204" pitchFamily="34" charset="0"/>
                <a:cs typeface="Calibri" panose="020F0502020204030204" pitchFamily="34" charset="0"/>
              </a:rPr>
              <a:t>.g. an environmental permit for discharges to land water and air.</a:t>
            </a:r>
            <a:endParaRPr lang="en-GB" altLang="en-US" kern="0" dirty="0">
              <a:latin typeface="Calibri" panose="020F0502020204030204" pitchFamily="34" charset="0"/>
              <a:cs typeface="Calibri" panose="020F0502020204030204" pitchFamily="34" charset="0"/>
            </a:endParaRPr>
          </a:p>
          <a:p>
            <a:pPr>
              <a:lnSpc>
                <a:spcPct val="90000"/>
              </a:lnSpc>
              <a:defRPr/>
            </a:pPr>
            <a:endParaRPr lang="en-GB" altLang="en-US" kern="0" dirty="0">
              <a:latin typeface="Verdana" pitchFamily="34" charset="0"/>
            </a:endParaRPr>
          </a:p>
        </p:txBody>
      </p:sp>
    </p:spTree>
    <p:extLst>
      <p:ext uri="{BB962C8B-B14F-4D97-AF65-F5344CB8AC3E}">
        <p14:creationId xmlns:p14="http://schemas.microsoft.com/office/powerpoint/2010/main" val="1746099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Rectangle 2">
            <a:extLst>
              <a:ext uri="{FF2B5EF4-FFF2-40B4-BE49-F238E27FC236}">
                <a16:creationId xmlns:a16="http://schemas.microsoft.com/office/drawing/2014/main" id="{7D3EB2EC-563E-4EDB-AE5A-1E72CAE7B4BA}"/>
              </a:ext>
            </a:extLst>
          </p:cNvPr>
          <p:cNvSpPr>
            <a:spLocks noGrp="1" noChangeArrowheads="1"/>
          </p:cNvSpPr>
          <p:nvPr>
            <p:ph type="title"/>
          </p:nvPr>
        </p:nvSpPr>
        <p:spPr/>
        <p:txBody>
          <a:bodyPr/>
          <a:lstStyle/>
          <a:p>
            <a:r>
              <a:rPr lang="en-GB" altLang="en-US" sz="4000" b="1" dirty="0">
                <a:latin typeface="Verdana" panose="020B0604030504040204" pitchFamily="34" charset="0"/>
              </a:rPr>
              <a:t>Project Context:  Example</a:t>
            </a:r>
          </a:p>
        </p:txBody>
      </p:sp>
      <p:sp>
        <p:nvSpPr>
          <p:cNvPr id="6" name="Rectangle 3">
            <a:extLst>
              <a:ext uri="{FF2B5EF4-FFF2-40B4-BE49-F238E27FC236}">
                <a16:creationId xmlns:a16="http://schemas.microsoft.com/office/drawing/2014/main" id="{3F9A9532-7616-4E20-A92A-8F8AC5CAFC0B}"/>
              </a:ext>
            </a:extLst>
          </p:cNvPr>
          <p:cNvSpPr txBox="1">
            <a:spLocks noChangeArrowheads="1"/>
          </p:cNvSpPr>
          <p:nvPr/>
        </p:nvSpPr>
        <p:spPr bwMode="auto">
          <a:xfrm>
            <a:off x="690880" y="1700214"/>
            <a:ext cx="9723121" cy="264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a:lnSpc>
                <a:spcPct val="90000"/>
              </a:lnSpc>
              <a:defRPr/>
            </a:pPr>
            <a:r>
              <a:rPr lang="en-GB" altLang="en-US" sz="2800" kern="0" dirty="0">
                <a:latin typeface="Verdana" pitchFamily="34" charset="0"/>
              </a:rPr>
              <a:t>PESTLE –  Develop a New City Tram Example</a:t>
            </a:r>
          </a:p>
          <a:p>
            <a:pPr>
              <a:lnSpc>
                <a:spcPct val="90000"/>
              </a:lnSpc>
              <a:defRPr/>
            </a:pPr>
            <a:endParaRPr lang="en-GB" altLang="en-US" sz="2800" kern="0" dirty="0">
              <a:latin typeface="Verdana" pitchFamily="34" charset="0"/>
            </a:endParaRPr>
          </a:p>
          <a:p>
            <a:pPr lvl="1">
              <a:lnSpc>
                <a:spcPct val="90000"/>
              </a:lnSpc>
              <a:defRPr/>
            </a:pPr>
            <a:r>
              <a:rPr lang="en-GB" altLang="en-US" kern="0" dirty="0">
                <a:latin typeface="Verdana" pitchFamily="34" charset="0"/>
              </a:rPr>
              <a:t>P: Benefits to the local council</a:t>
            </a:r>
          </a:p>
          <a:p>
            <a:pPr lvl="1">
              <a:lnSpc>
                <a:spcPct val="90000"/>
              </a:lnSpc>
              <a:defRPr/>
            </a:pPr>
            <a:r>
              <a:rPr lang="en-GB" altLang="en-US" kern="0" dirty="0">
                <a:latin typeface="Verdana" pitchFamily="34" charset="0"/>
              </a:rPr>
              <a:t>E: Finance for the project</a:t>
            </a:r>
          </a:p>
          <a:p>
            <a:pPr lvl="1">
              <a:lnSpc>
                <a:spcPct val="90000"/>
              </a:lnSpc>
              <a:defRPr/>
            </a:pPr>
            <a:r>
              <a:rPr lang="en-GB" altLang="en-US" kern="0" dirty="0">
                <a:latin typeface="Verdana" pitchFamily="34" charset="0"/>
              </a:rPr>
              <a:t>S: Reduce use of cars</a:t>
            </a:r>
          </a:p>
          <a:p>
            <a:pPr lvl="1">
              <a:lnSpc>
                <a:spcPct val="90000"/>
              </a:lnSpc>
              <a:defRPr/>
            </a:pPr>
            <a:r>
              <a:rPr lang="en-GB" altLang="en-US" kern="0" dirty="0">
                <a:latin typeface="Verdana" pitchFamily="34" charset="0"/>
              </a:rPr>
              <a:t>T: Design speeds and objectives</a:t>
            </a:r>
          </a:p>
          <a:p>
            <a:pPr lvl="1">
              <a:lnSpc>
                <a:spcPct val="90000"/>
              </a:lnSpc>
              <a:defRPr/>
            </a:pPr>
            <a:r>
              <a:rPr lang="en-GB" altLang="en-US" kern="0" dirty="0">
                <a:latin typeface="Verdana" pitchFamily="34" charset="0"/>
              </a:rPr>
              <a:t>L: Purchase of land</a:t>
            </a:r>
          </a:p>
          <a:p>
            <a:pPr lvl="1">
              <a:lnSpc>
                <a:spcPct val="90000"/>
              </a:lnSpc>
              <a:defRPr/>
            </a:pPr>
            <a:r>
              <a:rPr lang="en-GB" altLang="en-US" kern="0" dirty="0">
                <a:latin typeface="Verdana" pitchFamily="34" charset="0"/>
              </a:rPr>
              <a:t>E: Electricity use and noise reduction</a:t>
            </a:r>
          </a:p>
          <a:p>
            <a:pPr>
              <a:lnSpc>
                <a:spcPct val="90000"/>
              </a:lnSpc>
              <a:defRPr/>
            </a:pPr>
            <a:endParaRPr lang="en-GB" altLang="en-US" kern="0" dirty="0">
              <a:latin typeface="Verdana" pitchFamily="34" charset="0"/>
            </a:endParaRPr>
          </a:p>
        </p:txBody>
      </p:sp>
    </p:spTree>
    <p:extLst>
      <p:ext uri="{BB962C8B-B14F-4D97-AF65-F5344CB8AC3E}">
        <p14:creationId xmlns:p14="http://schemas.microsoft.com/office/powerpoint/2010/main" val="12250703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27F7D-4D6F-9A2A-4AE1-5A3B45C9E206}"/>
              </a:ext>
            </a:extLst>
          </p:cNvPr>
          <p:cNvSpPr>
            <a:spLocks noGrp="1"/>
          </p:cNvSpPr>
          <p:nvPr>
            <p:ph type="ctrTitle"/>
          </p:nvPr>
        </p:nvSpPr>
        <p:spPr>
          <a:xfrm>
            <a:off x="1391824" y="478867"/>
            <a:ext cx="9661747" cy="646331"/>
          </a:xfrm>
        </p:spPr>
        <p:txBody>
          <a:bodyPr/>
          <a:lstStyle/>
          <a:p>
            <a:r>
              <a:rPr lang="en-GB" sz="3600" b="1">
                <a:solidFill>
                  <a:schemeClr val="tx1"/>
                </a:solidFill>
              </a:rPr>
              <a:t>Key Differences Between Projects and Operations</a:t>
            </a:r>
          </a:p>
        </p:txBody>
      </p:sp>
      <p:graphicFrame>
        <p:nvGraphicFramePr>
          <p:cNvPr id="4" name="Table 3">
            <a:extLst>
              <a:ext uri="{FF2B5EF4-FFF2-40B4-BE49-F238E27FC236}">
                <a16:creationId xmlns:a16="http://schemas.microsoft.com/office/drawing/2014/main" id="{07ACDD27-34A3-943C-545A-0F3E352D9BE1}"/>
              </a:ext>
            </a:extLst>
          </p:cNvPr>
          <p:cNvGraphicFramePr>
            <a:graphicFrameLocks noGrp="1"/>
          </p:cNvGraphicFramePr>
          <p:nvPr>
            <p:extLst>
              <p:ext uri="{D42A27DB-BD31-4B8C-83A1-F6EECF244321}">
                <p14:modId xmlns:p14="http://schemas.microsoft.com/office/powerpoint/2010/main" val="363608977"/>
              </p:ext>
            </p:extLst>
          </p:nvPr>
        </p:nvGraphicFramePr>
        <p:xfrm>
          <a:off x="1241708" y="1516305"/>
          <a:ext cx="9961977" cy="3924432"/>
        </p:xfrm>
        <a:graphic>
          <a:graphicData uri="http://schemas.openxmlformats.org/drawingml/2006/table">
            <a:tbl>
              <a:tblPr/>
              <a:tblGrid>
                <a:gridCol w="3320659">
                  <a:extLst>
                    <a:ext uri="{9D8B030D-6E8A-4147-A177-3AD203B41FA5}">
                      <a16:colId xmlns:a16="http://schemas.microsoft.com/office/drawing/2014/main" val="1347497032"/>
                    </a:ext>
                  </a:extLst>
                </a:gridCol>
                <a:gridCol w="3320659">
                  <a:extLst>
                    <a:ext uri="{9D8B030D-6E8A-4147-A177-3AD203B41FA5}">
                      <a16:colId xmlns:a16="http://schemas.microsoft.com/office/drawing/2014/main" val="3219335125"/>
                    </a:ext>
                  </a:extLst>
                </a:gridCol>
                <a:gridCol w="3320659">
                  <a:extLst>
                    <a:ext uri="{9D8B030D-6E8A-4147-A177-3AD203B41FA5}">
                      <a16:colId xmlns:a16="http://schemas.microsoft.com/office/drawing/2014/main" val="3468455545"/>
                    </a:ext>
                  </a:extLst>
                </a:gridCol>
              </a:tblGrid>
              <a:tr h="436048">
                <a:tc>
                  <a:txBody>
                    <a:bodyPr/>
                    <a:lstStyle/>
                    <a:p>
                      <a:r>
                        <a:rPr lang="en-GB" b="1"/>
                        <a:t>Aspect</a:t>
                      </a:r>
                      <a:endParaRPr lang="en-GB"/>
                    </a:p>
                  </a:txBody>
                  <a:tcPr anchor="ctr">
                    <a:lnL>
                      <a:noFill/>
                    </a:lnL>
                    <a:lnR>
                      <a:noFill/>
                    </a:lnR>
                    <a:lnT>
                      <a:noFill/>
                    </a:lnT>
                    <a:lnB>
                      <a:noFill/>
                    </a:lnB>
                  </a:tcPr>
                </a:tc>
                <a:tc>
                  <a:txBody>
                    <a:bodyPr/>
                    <a:lstStyle/>
                    <a:p>
                      <a:r>
                        <a:rPr lang="en-GB" b="1"/>
                        <a:t>Projects</a:t>
                      </a:r>
                      <a:endParaRPr lang="en-GB"/>
                    </a:p>
                  </a:txBody>
                  <a:tcPr anchor="ctr">
                    <a:lnL>
                      <a:noFill/>
                    </a:lnL>
                    <a:lnR>
                      <a:noFill/>
                    </a:lnR>
                    <a:lnT>
                      <a:noFill/>
                    </a:lnT>
                    <a:lnB>
                      <a:noFill/>
                    </a:lnB>
                  </a:tcPr>
                </a:tc>
                <a:tc>
                  <a:txBody>
                    <a:bodyPr/>
                    <a:lstStyle/>
                    <a:p>
                      <a:r>
                        <a:rPr lang="en-GB" b="1"/>
                        <a:t>Operations</a:t>
                      </a:r>
                      <a:endParaRPr lang="en-GB"/>
                    </a:p>
                  </a:txBody>
                  <a:tcPr anchor="ctr">
                    <a:lnL>
                      <a:noFill/>
                    </a:lnL>
                    <a:lnR>
                      <a:noFill/>
                    </a:lnR>
                    <a:lnT>
                      <a:noFill/>
                    </a:lnT>
                    <a:lnB>
                      <a:noFill/>
                    </a:lnB>
                  </a:tcPr>
                </a:tc>
                <a:extLst>
                  <a:ext uri="{0D108BD9-81ED-4DB2-BD59-A6C34878D82A}">
                    <a16:rowId xmlns:a16="http://schemas.microsoft.com/office/drawing/2014/main" val="1907244706"/>
                  </a:ext>
                </a:extLst>
              </a:tr>
              <a:tr h="763084">
                <a:tc>
                  <a:txBody>
                    <a:bodyPr/>
                    <a:lstStyle/>
                    <a:p>
                      <a:r>
                        <a:rPr lang="en-GB" b="1"/>
                        <a:t>Timeframe</a:t>
                      </a:r>
                      <a:endParaRPr lang="en-GB"/>
                    </a:p>
                  </a:txBody>
                  <a:tcPr anchor="ctr">
                    <a:lnL>
                      <a:noFill/>
                    </a:lnL>
                    <a:lnR>
                      <a:noFill/>
                    </a:lnR>
                    <a:lnT>
                      <a:noFill/>
                    </a:lnT>
                    <a:lnB>
                      <a:noFill/>
                    </a:lnB>
                  </a:tcPr>
                </a:tc>
                <a:tc>
                  <a:txBody>
                    <a:bodyPr/>
                    <a:lstStyle/>
                    <a:p>
                      <a:r>
                        <a:rPr lang="en-GB"/>
                        <a:t>Temporary (start and end dates)</a:t>
                      </a:r>
                    </a:p>
                  </a:txBody>
                  <a:tcPr anchor="ctr">
                    <a:lnL>
                      <a:noFill/>
                    </a:lnL>
                    <a:lnR>
                      <a:noFill/>
                    </a:lnR>
                    <a:lnT>
                      <a:noFill/>
                    </a:lnT>
                    <a:lnB>
                      <a:noFill/>
                    </a:lnB>
                  </a:tcPr>
                </a:tc>
                <a:tc>
                  <a:txBody>
                    <a:bodyPr/>
                    <a:lstStyle/>
                    <a:p>
                      <a:r>
                        <a:rPr lang="en-GB"/>
                        <a:t>Ongoing (continuous processes)</a:t>
                      </a:r>
                    </a:p>
                  </a:txBody>
                  <a:tcPr anchor="ctr">
                    <a:lnL>
                      <a:noFill/>
                    </a:lnL>
                    <a:lnR>
                      <a:noFill/>
                    </a:lnR>
                    <a:lnT>
                      <a:noFill/>
                    </a:lnT>
                    <a:lnB>
                      <a:noFill/>
                    </a:lnB>
                  </a:tcPr>
                </a:tc>
                <a:extLst>
                  <a:ext uri="{0D108BD9-81ED-4DB2-BD59-A6C34878D82A}">
                    <a16:rowId xmlns:a16="http://schemas.microsoft.com/office/drawing/2014/main" val="4199124276"/>
                  </a:ext>
                </a:extLst>
              </a:tr>
              <a:tr h="763084">
                <a:tc>
                  <a:txBody>
                    <a:bodyPr/>
                    <a:lstStyle/>
                    <a:p>
                      <a:r>
                        <a:rPr lang="en-GB" b="1"/>
                        <a:t>Purpose</a:t>
                      </a:r>
                      <a:endParaRPr lang="en-GB"/>
                    </a:p>
                  </a:txBody>
                  <a:tcPr anchor="ctr">
                    <a:lnL>
                      <a:noFill/>
                    </a:lnL>
                    <a:lnR>
                      <a:noFill/>
                    </a:lnR>
                    <a:lnT>
                      <a:noFill/>
                    </a:lnT>
                    <a:lnB>
                      <a:noFill/>
                    </a:lnB>
                  </a:tcPr>
                </a:tc>
                <a:tc>
                  <a:txBody>
                    <a:bodyPr/>
                    <a:lstStyle/>
                    <a:p>
                      <a:r>
                        <a:rPr lang="en-GB"/>
                        <a:t>Deliver a unique product or service</a:t>
                      </a:r>
                    </a:p>
                  </a:txBody>
                  <a:tcPr anchor="ctr">
                    <a:lnL>
                      <a:noFill/>
                    </a:lnL>
                    <a:lnR>
                      <a:noFill/>
                    </a:lnR>
                    <a:lnT>
                      <a:noFill/>
                    </a:lnT>
                    <a:lnB>
                      <a:noFill/>
                    </a:lnB>
                  </a:tcPr>
                </a:tc>
                <a:tc>
                  <a:txBody>
                    <a:bodyPr/>
                    <a:lstStyle/>
                    <a:p>
                      <a:r>
                        <a:rPr lang="en-GB"/>
                        <a:t>Maintain or improve existing processes</a:t>
                      </a:r>
                    </a:p>
                  </a:txBody>
                  <a:tcPr anchor="ctr">
                    <a:lnL>
                      <a:noFill/>
                    </a:lnL>
                    <a:lnR>
                      <a:noFill/>
                    </a:lnR>
                    <a:lnT>
                      <a:noFill/>
                    </a:lnT>
                    <a:lnB>
                      <a:noFill/>
                    </a:lnB>
                  </a:tcPr>
                </a:tc>
                <a:extLst>
                  <a:ext uri="{0D108BD9-81ED-4DB2-BD59-A6C34878D82A}">
                    <a16:rowId xmlns:a16="http://schemas.microsoft.com/office/drawing/2014/main" val="812701497"/>
                  </a:ext>
                </a:extLst>
              </a:tr>
              <a:tr h="436048">
                <a:tc>
                  <a:txBody>
                    <a:bodyPr/>
                    <a:lstStyle/>
                    <a:p>
                      <a:r>
                        <a:rPr lang="en-GB" b="1"/>
                        <a:t>Examples</a:t>
                      </a:r>
                      <a:endParaRPr lang="en-GB"/>
                    </a:p>
                  </a:txBody>
                  <a:tcPr anchor="ctr">
                    <a:lnL>
                      <a:noFill/>
                    </a:lnL>
                    <a:lnR>
                      <a:noFill/>
                    </a:lnR>
                    <a:lnT>
                      <a:noFill/>
                    </a:lnT>
                    <a:lnB>
                      <a:noFill/>
                    </a:lnB>
                  </a:tcPr>
                </a:tc>
                <a:tc>
                  <a:txBody>
                    <a:bodyPr/>
                    <a:lstStyle/>
                    <a:p>
                      <a:r>
                        <a:rPr lang="en-GB"/>
                        <a:t>Launching a new product</a:t>
                      </a:r>
                    </a:p>
                  </a:txBody>
                  <a:tcPr anchor="ctr">
                    <a:lnL>
                      <a:noFill/>
                    </a:lnL>
                    <a:lnR>
                      <a:noFill/>
                    </a:lnR>
                    <a:lnT>
                      <a:noFill/>
                    </a:lnT>
                    <a:lnB>
                      <a:noFill/>
                    </a:lnB>
                  </a:tcPr>
                </a:tc>
                <a:tc>
                  <a:txBody>
                    <a:bodyPr/>
                    <a:lstStyle/>
                    <a:p>
                      <a:r>
                        <a:rPr lang="en-GB"/>
                        <a:t>Producing items in a factory</a:t>
                      </a:r>
                    </a:p>
                  </a:txBody>
                  <a:tcPr anchor="ctr">
                    <a:lnL>
                      <a:noFill/>
                    </a:lnL>
                    <a:lnR>
                      <a:noFill/>
                    </a:lnR>
                    <a:lnT>
                      <a:noFill/>
                    </a:lnT>
                    <a:lnB>
                      <a:noFill/>
                    </a:lnB>
                  </a:tcPr>
                </a:tc>
                <a:extLst>
                  <a:ext uri="{0D108BD9-81ED-4DB2-BD59-A6C34878D82A}">
                    <a16:rowId xmlns:a16="http://schemas.microsoft.com/office/drawing/2014/main" val="1324426789"/>
                  </a:ext>
                </a:extLst>
              </a:tr>
              <a:tr h="763084">
                <a:tc>
                  <a:txBody>
                    <a:bodyPr/>
                    <a:lstStyle/>
                    <a:p>
                      <a:r>
                        <a:rPr lang="en-GB" b="1"/>
                        <a:t>Team Structure</a:t>
                      </a:r>
                      <a:endParaRPr lang="en-GB"/>
                    </a:p>
                  </a:txBody>
                  <a:tcPr anchor="ctr">
                    <a:lnL>
                      <a:noFill/>
                    </a:lnL>
                    <a:lnR>
                      <a:noFill/>
                    </a:lnR>
                    <a:lnT>
                      <a:noFill/>
                    </a:lnT>
                    <a:lnB>
                      <a:noFill/>
                    </a:lnB>
                  </a:tcPr>
                </a:tc>
                <a:tc>
                  <a:txBody>
                    <a:bodyPr/>
                    <a:lstStyle/>
                    <a:p>
                      <a:r>
                        <a:rPr lang="en-GB" dirty="0"/>
                        <a:t>Temporary roles and teams</a:t>
                      </a:r>
                    </a:p>
                  </a:txBody>
                  <a:tcPr anchor="ctr">
                    <a:lnL>
                      <a:noFill/>
                    </a:lnL>
                    <a:lnR>
                      <a:noFill/>
                    </a:lnR>
                    <a:lnT>
                      <a:noFill/>
                    </a:lnT>
                    <a:lnB>
                      <a:noFill/>
                    </a:lnB>
                  </a:tcPr>
                </a:tc>
                <a:tc>
                  <a:txBody>
                    <a:bodyPr/>
                    <a:lstStyle/>
                    <a:p>
                      <a:r>
                        <a:rPr lang="en-GB"/>
                        <a:t>Permanent roles and structures</a:t>
                      </a:r>
                    </a:p>
                  </a:txBody>
                  <a:tcPr anchor="ctr">
                    <a:lnL>
                      <a:noFill/>
                    </a:lnL>
                    <a:lnR>
                      <a:noFill/>
                    </a:lnR>
                    <a:lnT>
                      <a:noFill/>
                    </a:lnT>
                    <a:lnB>
                      <a:noFill/>
                    </a:lnB>
                  </a:tcPr>
                </a:tc>
                <a:extLst>
                  <a:ext uri="{0D108BD9-81ED-4DB2-BD59-A6C34878D82A}">
                    <a16:rowId xmlns:a16="http://schemas.microsoft.com/office/drawing/2014/main" val="4273419867"/>
                  </a:ext>
                </a:extLst>
              </a:tr>
              <a:tr h="763084">
                <a:tc>
                  <a:txBody>
                    <a:bodyPr/>
                    <a:lstStyle/>
                    <a:p>
                      <a:r>
                        <a:rPr lang="en-GB" b="1"/>
                        <a:t>Focus</a:t>
                      </a:r>
                      <a:endParaRPr lang="en-GB"/>
                    </a:p>
                  </a:txBody>
                  <a:tcPr anchor="ctr">
                    <a:lnL>
                      <a:noFill/>
                    </a:lnL>
                    <a:lnR>
                      <a:noFill/>
                    </a:lnR>
                    <a:lnT>
                      <a:noFill/>
                    </a:lnT>
                    <a:lnB>
                      <a:noFill/>
                    </a:lnB>
                  </a:tcPr>
                </a:tc>
                <a:tc>
                  <a:txBody>
                    <a:bodyPr/>
                    <a:lstStyle/>
                    <a:p>
                      <a:r>
                        <a:rPr lang="en-GB"/>
                        <a:t>Achieve defined objectives while managing constraints</a:t>
                      </a:r>
                    </a:p>
                  </a:txBody>
                  <a:tcPr anchor="ctr">
                    <a:lnL>
                      <a:noFill/>
                    </a:lnL>
                    <a:lnR>
                      <a:noFill/>
                    </a:lnR>
                    <a:lnT>
                      <a:noFill/>
                    </a:lnT>
                    <a:lnB>
                      <a:noFill/>
                    </a:lnB>
                  </a:tcPr>
                </a:tc>
                <a:tc>
                  <a:txBody>
                    <a:bodyPr/>
                    <a:lstStyle/>
                    <a:p>
                      <a:r>
                        <a:rPr lang="en-GB" dirty="0"/>
                        <a:t>Maximize efficiency and value for the organisation</a:t>
                      </a:r>
                    </a:p>
                  </a:txBody>
                  <a:tcPr anchor="ctr">
                    <a:lnL>
                      <a:noFill/>
                    </a:lnL>
                    <a:lnR>
                      <a:noFill/>
                    </a:lnR>
                    <a:lnT>
                      <a:noFill/>
                    </a:lnT>
                    <a:lnB>
                      <a:noFill/>
                    </a:lnB>
                  </a:tcPr>
                </a:tc>
                <a:extLst>
                  <a:ext uri="{0D108BD9-81ED-4DB2-BD59-A6C34878D82A}">
                    <a16:rowId xmlns:a16="http://schemas.microsoft.com/office/drawing/2014/main" val="2355186766"/>
                  </a:ext>
                </a:extLst>
              </a:tr>
            </a:tbl>
          </a:graphicData>
        </a:graphic>
      </p:graphicFrame>
    </p:spTree>
    <p:extLst>
      <p:ext uri="{BB962C8B-B14F-4D97-AF65-F5344CB8AC3E}">
        <p14:creationId xmlns:p14="http://schemas.microsoft.com/office/powerpoint/2010/main" val="1039137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a:extLst>
              <a:ext uri="{FF2B5EF4-FFF2-40B4-BE49-F238E27FC236}">
                <a16:creationId xmlns:a16="http://schemas.microsoft.com/office/drawing/2014/main" id="{4BDCACF9-B038-4DAA-8DFF-98DFADDCE69B}"/>
              </a:ext>
            </a:extLst>
          </p:cNvPr>
          <p:cNvSpPr>
            <a:spLocks noGrp="1" noChangeArrowheads="1"/>
          </p:cNvSpPr>
          <p:nvPr>
            <p:ph type="title"/>
          </p:nvPr>
        </p:nvSpPr>
        <p:spPr>
          <a:xfrm>
            <a:off x="609600" y="274638"/>
            <a:ext cx="10972800" cy="682098"/>
          </a:xfrm>
        </p:spPr>
        <p:txBody>
          <a:bodyPr>
            <a:normAutofit fontScale="90000"/>
          </a:bodyPr>
          <a:lstStyle/>
          <a:p>
            <a:r>
              <a:rPr lang="en-GB" altLang="en-US" sz="4000" b="1" dirty="0">
                <a:latin typeface="Verdana" panose="020B0604030504040204" pitchFamily="34" charset="0"/>
              </a:rPr>
              <a:t>Project Characteristics</a:t>
            </a:r>
          </a:p>
        </p:txBody>
      </p:sp>
      <p:sp>
        <p:nvSpPr>
          <p:cNvPr id="86019" name="Rectangle 3">
            <a:extLst>
              <a:ext uri="{FF2B5EF4-FFF2-40B4-BE49-F238E27FC236}">
                <a16:creationId xmlns:a16="http://schemas.microsoft.com/office/drawing/2014/main" id="{78DF1033-9DC0-4312-8F1E-73952AAD0290}"/>
              </a:ext>
            </a:extLst>
          </p:cNvPr>
          <p:cNvSpPr>
            <a:spLocks noGrp="1" noChangeArrowheads="1"/>
          </p:cNvSpPr>
          <p:nvPr>
            <p:ph type="body" idx="1"/>
          </p:nvPr>
        </p:nvSpPr>
        <p:spPr>
          <a:xfrm>
            <a:off x="2263775" y="1851026"/>
            <a:ext cx="8421688" cy="2644775"/>
          </a:xfrm>
        </p:spPr>
        <p:txBody>
          <a:bodyPr/>
          <a:lstStyle/>
          <a:p>
            <a:r>
              <a:rPr lang="en-GB" altLang="en-US" dirty="0">
                <a:solidFill>
                  <a:schemeClr val="bg1"/>
                </a:solidFill>
                <a:latin typeface="Verdana" panose="020B0604030504040204" pitchFamily="34" charset="0"/>
              </a:rPr>
              <a:t>List of project characteristics and activities of project management</a:t>
            </a:r>
          </a:p>
          <a:p>
            <a:endParaRPr lang="en-GB" altLang="en-US" dirty="0">
              <a:solidFill>
                <a:schemeClr val="bg1"/>
              </a:solidFill>
              <a:latin typeface="Verdana" panose="020B0604030504040204" pitchFamily="34" charset="0"/>
            </a:endParaRPr>
          </a:p>
        </p:txBody>
      </p:sp>
      <p:sp>
        <p:nvSpPr>
          <p:cNvPr id="86020" name="Text Box 8">
            <a:extLst>
              <a:ext uri="{FF2B5EF4-FFF2-40B4-BE49-F238E27FC236}">
                <a16:creationId xmlns:a16="http://schemas.microsoft.com/office/drawing/2014/main" id="{B898FDE2-058E-4091-86D1-B8DEED8E5A2F}"/>
              </a:ext>
            </a:extLst>
          </p:cNvPr>
          <p:cNvSpPr txBox="1">
            <a:spLocks noChangeArrowheads="1"/>
          </p:cNvSpPr>
          <p:nvPr/>
        </p:nvSpPr>
        <p:spPr bwMode="auto">
          <a:xfrm>
            <a:off x="1506537" y="1086911"/>
            <a:ext cx="44196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b="1" dirty="0">
                <a:latin typeface="Arial" panose="020B0604020202020204" pitchFamily="34" charset="0"/>
              </a:rPr>
              <a:t>Characteristics of a project</a:t>
            </a:r>
          </a:p>
        </p:txBody>
      </p:sp>
      <p:sp>
        <p:nvSpPr>
          <p:cNvPr id="86021" name="Text Box 9">
            <a:extLst>
              <a:ext uri="{FF2B5EF4-FFF2-40B4-BE49-F238E27FC236}">
                <a16:creationId xmlns:a16="http://schemas.microsoft.com/office/drawing/2014/main" id="{559C5380-323A-4535-ACE0-510031148094}"/>
              </a:ext>
            </a:extLst>
          </p:cNvPr>
          <p:cNvSpPr txBox="1">
            <a:spLocks noChangeArrowheads="1"/>
          </p:cNvSpPr>
          <p:nvPr/>
        </p:nvSpPr>
        <p:spPr bwMode="auto">
          <a:xfrm>
            <a:off x="5961063" y="1100138"/>
            <a:ext cx="46482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b="1">
                <a:latin typeface="Arial" panose="020B0604020202020204" pitchFamily="34" charset="0"/>
              </a:rPr>
              <a:t>Activities of project management</a:t>
            </a:r>
          </a:p>
        </p:txBody>
      </p:sp>
      <p:sp>
        <p:nvSpPr>
          <p:cNvPr id="86022" name="Text Box 10">
            <a:extLst>
              <a:ext uri="{FF2B5EF4-FFF2-40B4-BE49-F238E27FC236}">
                <a16:creationId xmlns:a16="http://schemas.microsoft.com/office/drawing/2014/main" id="{DCA74E9F-72AD-4787-9E6C-85411605ED6A}"/>
              </a:ext>
            </a:extLst>
          </p:cNvPr>
          <p:cNvSpPr txBox="1">
            <a:spLocks noChangeArrowheads="1"/>
          </p:cNvSpPr>
          <p:nvPr/>
        </p:nvSpPr>
        <p:spPr bwMode="auto">
          <a:xfrm>
            <a:off x="1506537" y="1509186"/>
            <a:ext cx="44196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dirty="0">
                <a:latin typeface="Arial" panose="020B0604020202020204" pitchFamily="34" charset="0"/>
              </a:rPr>
              <a:t>Finite time span</a:t>
            </a:r>
          </a:p>
        </p:txBody>
      </p:sp>
      <p:sp>
        <p:nvSpPr>
          <p:cNvPr id="86023" name="Text Box 11">
            <a:extLst>
              <a:ext uri="{FF2B5EF4-FFF2-40B4-BE49-F238E27FC236}">
                <a16:creationId xmlns:a16="http://schemas.microsoft.com/office/drawing/2014/main" id="{B189FE3B-0881-4460-B8B0-843CD0094BD0}"/>
              </a:ext>
            </a:extLst>
          </p:cNvPr>
          <p:cNvSpPr txBox="1">
            <a:spLocks noChangeArrowheads="1"/>
          </p:cNvSpPr>
          <p:nvPr/>
        </p:nvSpPr>
        <p:spPr bwMode="auto">
          <a:xfrm>
            <a:off x="1506537" y="1963738"/>
            <a:ext cx="44196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Specific purpose</a:t>
            </a:r>
          </a:p>
        </p:txBody>
      </p:sp>
      <p:sp>
        <p:nvSpPr>
          <p:cNvPr id="86024" name="Text Box 12">
            <a:extLst>
              <a:ext uri="{FF2B5EF4-FFF2-40B4-BE49-F238E27FC236}">
                <a16:creationId xmlns:a16="http://schemas.microsoft.com/office/drawing/2014/main" id="{A8B5DF9F-2504-4413-8C98-7084F202713B}"/>
              </a:ext>
            </a:extLst>
          </p:cNvPr>
          <p:cNvSpPr txBox="1">
            <a:spLocks noChangeArrowheads="1"/>
          </p:cNvSpPr>
          <p:nvPr/>
        </p:nvSpPr>
        <p:spPr bwMode="auto">
          <a:xfrm>
            <a:off x="1506537" y="2420412"/>
            <a:ext cx="44196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Often unique</a:t>
            </a:r>
          </a:p>
        </p:txBody>
      </p:sp>
      <p:sp>
        <p:nvSpPr>
          <p:cNvPr id="86025" name="Text Box 13">
            <a:extLst>
              <a:ext uri="{FF2B5EF4-FFF2-40B4-BE49-F238E27FC236}">
                <a16:creationId xmlns:a16="http://schemas.microsoft.com/office/drawing/2014/main" id="{ED165463-FD20-4E71-8B38-5726CC91B2F5}"/>
              </a:ext>
            </a:extLst>
          </p:cNvPr>
          <p:cNvSpPr txBox="1">
            <a:spLocks noChangeArrowheads="1"/>
          </p:cNvSpPr>
          <p:nvPr/>
        </p:nvSpPr>
        <p:spPr bwMode="auto">
          <a:xfrm>
            <a:off x="1510771" y="2859088"/>
            <a:ext cx="44196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dirty="0">
                <a:latin typeface="Arial" panose="020B0604020202020204" pitchFamily="34" charset="0"/>
              </a:rPr>
              <a:t>Often for a client</a:t>
            </a:r>
          </a:p>
        </p:txBody>
      </p:sp>
      <p:sp>
        <p:nvSpPr>
          <p:cNvPr id="86026" name="Text Box 14">
            <a:extLst>
              <a:ext uri="{FF2B5EF4-FFF2-40B4-BE49-F238E27FC236}">
                <a16:creationId xmlns:a16="http://schemas.microsoft.com/office/drawing/2014/main" id="{3CE4C7F3-528B-4964-940C-41CAD50A9F2C}"/>
              </a:ext>
            </a:extLst>
          </p:cNvPr>
          <p:cNvSpPr txBox="1">
            <a:spLocks noChangeArrowheads="1"/>
          </p:cNvSpPr>
          <p:nvPr/>
        </p:nvSpPr>
        <p:spPr bwMode="auto">
          <a:xfrm>
            <a:off x="1526117" y="3300679"/>
            <a:ext cx="44196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Often complex set of activities</a:t>
            </a:r>
          </a:p>
        </p:txBody>
      </p:sp>
      <p:sp>
        <p:nvSpPr>
          <p:cNvPr id="86027" name="Text Box 15">
            <a:extLst>
              <a:ext uri="{FF2B5EF4-FFF2-40B4-BE49-F238E27FC236}">
                <a16:creationId xmlns:a16="http://schemas.microsoft.com/office/drawing/2014/main" id="{8B9B3259-9BE2-48BA-9AB0-23A102173863}"/>
              </a:ext>
            </a:extLst>
          </p:cNvPr>
          <p:cNvSpPr txBox="1">
            <a:spLocks noChangeArrowheads="1"/>
          </p:cNvSpPr>
          <p:nvPr/>
        </p:nvSpPr>
        <p:spPr bwMode="auto">
          <a:xfrm>
            <a:off x="1526117" y="3739355"/>
            <a:ext cx="44196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Often done by a MD team</a:t>
            </a:r>
          </a:p>
        </p:txBody>
      </p:sp>
      <p:sp>
        <p:nvSpPr>
          <p:cNvPr id="86028" name="Text Box 16">
            <a:extLst>
              <a:ext uri="{FF2B5EF4-FFF2-40B4-BE49-F238E27FC236}">
                <a16:creationId xmlns:a16="http://schemas.microsoft.com/office/drawing/2014/main" id="{4F633FB9-2038-4E16-8004-578107F4B6B8}"/>
              </a:ext>
            </a:extLst>
          </p:cNvPr>
          <p:cNvSpPr txBox="1">
            <a:spLocks noChangeArrowheads="1"/>
          </p:cNvSpPr>
          <p:nvPr/>
        </p:nvSpPr>
        <p:spPr bwMode="auto">
          <a:xfrm>
            <a:off x="1506537" y="4181206"/>
            <a:ext cx="44196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Often with</a:t>
            </a:r>
            <a:r>
              <a:rPr lang="en-GB" altLang="en-US" sz="1400">
                <a:latin typeface="Arial" panose="020B0604020202020204" pitchFamily="34" charset="0"/>
              </a:rPr>
              <a:t> </a:t>
            </a:r>
            <a:r>
              <a:rPr lang="en-GB" altLang="en-US" sz="1800">
                <a:latin typeface="Arial" panose="020B0604020202020204" pitchFamily="34" charset="0"/>
              </a:rPr>
              <a:t>limited and costly</a:t>
            </a:r>
            <a:r>
              <a:rPr lang="en-GB" altLang="en-US" sz="2000">
                <a:latin typeface="Arial" panose="020B0604020202020204" pitchFamily="34" charset="0"/>
              </a:rPr>
              <a:t> resources</a:t>
            </a:r>
          </a:p>
        </p:txBody>
      </p:sp>
      <p:sp>
        <p:nvSpPr>
          <p:cNvPr id="86029" name="Text Box 17">
            <a:extLst>
              <a:ext uri="{FF2B5EF4-FFF2-40B4-BE49-F238E27FC236}">
                <a16:creationId xmlns:a16="http://schemas.microsoft.com/office/drawing/2014/main" id="{1D7049F9-94FE-4E90-93DE-1D4F2602B966}"/>
              </a:ext>
            </a:extLst>
          </p:cNvPr>
          <p:cNvSpPr txBox="1">
            <a:spLocks noChangeArrowheads="1"/>
          </p:cNvSpPr>
          <p:nvPr/>
        </p:nvSpPr>
        <p:spPr bwMode="auto">
          <a:xfrm>
            <a:off x="1524000" y="4610235"/>
            <a:ext cx="44196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Must be completed on cost</a:t>
            </a:r>
          </a:p>
        </p:txBody>
      </p:sp>
      <p:sp>
        <p:nvSpPr>
          <p:cNvPr id="108562" name="Text Box 18">
            <a:extLst>
              <a:ext uri="{FF2B5EF4-FFF2-40B4-BE49-F238E27FC236}">
                <a16:creationId xmlns:a16="http://schemas.microsoft.com/office/drawing/2014/main" id="{5C9BA683-A890-43B1-BF2F-C4C9F89949A5}"/>
              </a:ext>
            </a:extLst>
          </p:cNvPr>
          <p:cNvSpPr txBox="1">
            <a:spLocks noChangeArrowheads="1"/>
          </p:cNvSpPr>
          <p:nvPr/>
        </p:nvSpPr>
        <p:spPr bwMode="auto">
          <a:xfrm>
            <a:off x="5961063" y="1483787"/>
            <a:ext cx="46482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Plan, Monitor and control progress</a:t>
            </a:r>
          </a:p>
        </p:txBody>
      </p:sp>
      <p:sp>
        <p:nvSpPr>
          <p:cNvPr id="108563" name="Text Box 19">
            <a:extLst>
              <a:ext uri="{FF2B5EF4-FFF2-40B4-BE49-F238E27FC236}">
                <a16:creationId xmlns:a16="http://schemas.microsoft.com/office/drawing/2014/main" id="{6C7FCF4C-947A-4899-9B26-3DAE2F49751B}"/>
              </a:ext>
            </a:extLst>
          </p:cNvPr>
          <p:cNvSpPr txBox="1">
            <a:spLocks noChangeArrowheads="1"/>
          </p:cNvSpPr>
          <p:nvPr/>
        </p:nvSpPr>
        <p:spPr bwMode="auto">
          <a:xfrm>
            <a:off x="5961063" y="1949716"/>
            <a:ext cx="46482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Define </a:t>
            </a:r>
            <a:r>
              <a:rPr lang="en-GB" altLang="en-US" sz="1800">
                <a:latin typeface="Arial" panose="020B0604020202020204" pitchFamily="34" charset="0"/>
              </a:rPr>
              <a:t>and maintain</a:t>
            </a:r>
            <a:r>
              <a:rPr lang="en-GB" altLang="en-US" sz="2000">
                <a:latin typeface="Arial" panose="020B0604020202020204" pitchFamily="34" charset="0"/>
              </a:rPr>
              <a:t> focus on objectives</a:t>
            </a:r>
          </a:p>
        </p:txBody>
      </p:sp>
      <p:sp>
        <p:nvSpPr>
          <p:cNvPr id="108564" name="Text Box 20">
            <a:extLst>
              <a:ext uri="{FF2B5EF4-FFF2-40B4-BE49-F238E27FC236}">
                <a16:creationId xmlns:a16="http://schemas.microsoft.com/office/drawing/2014/main" id="{5B955A87-48F7-4C43-A77F-BB7070020F21}"/>
              </a:ext>
            </a:extLst>
          </p:cNvPr>
          <p:cNvSpPr txBox="1">
            <a:spLocks noChangeArrowheads="1"/>
          </p:cNvSpPr>
          <p:nvPr/>
        </p:nvSpPr>
        <p:spPr bwMode="auto">
          <a:xfrm>
            <a:off x="5961063" y="2386011"/>
            <a:ext cx="46482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Prove project viability</a:t>
            </a:r>
          </a:p>
        </p:txBody>
      </p:sp>
      <p:sp>
        <p:nvSpPr>
          <p:cNvPr id="108565" name="Text Box 21">
            <a:extLst>
              <a:ext uri="{FF2B5EF4-FFF2-40B4-BE49-F238E27FC236}">
                <a16:creationId xmlns:a16="http://schemas.microsoft.com/office/drawing/2014/main" id="{B011C7C8-5357-4991-9866-A163E1B071C8}"/>
              </a:ext>
            </a:extLst>
          </p:cNvPr>
          <p:cNvSpPr txBox="1">
            <a:spLocks noChangeArrowheads="1"/>
          </p:cNvSpPr>
          <p:nvPr/>
        </p:nvSpPr>
        <p:spPr bwMode="auto">
          <a:xfrm>
            <a:off x="5961063" y="2844006"/>
            <a:ext cx="46482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Control contractual aspects</a:t>
            </a:r>
          </a:p>
        </p:txBody>
      </p:sp>
      <p:sp>
        <p:nvSpPr>
          <p:cNvPr id="108566" name="Text Box 22">
            <a:extLst>
              <a:ext uri="{FF2B5EF4-FFF2-40B4-BE49-F238E27FC236}">
                <a16:creationId xmlns:a16="http://schemas.microsoft.com/office/drawing/2014/main" id="{9DDD2ACD-EB9C-481B-AD51-C688650FCECE}"/>
              </a:ext>
            </a:extLst>
          </p:cNvPr>
          <p:cNvSpPr txBox="1">
            <a:spLocks noChangeArrowheads="1"/>
          </p:cNvSpPr>
          <p:nvPr/>
        </p:nvSpPr>
        <p:spPr bwMode="auto">
          <a:xfrm>
            <a:off x="5961063" y="3300679"/>
            <a:ext cx="46482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Plan and control sequence of activities</a:t>
            </a:r>
          </a:p>
        </p:txBody>
      </p:sp>
      <p:sp>
        <p:nvSpPr>
          <p:cNvPr id="108567" name="Text Box 23">
            <a:extLst>
              <a:ext uri="{FF2B5EF4-FFF2-40B4-BE49-F238E27FC236}">
                <a16:creationId xmlns:a16="http://schemas.microsoft.com/office/drawing/2014/main" id="{587A9724-83ED-4128-BD6E-1EB7EEF8F903}"/>
              </a:ext>
            </a:extLst>
          </p:cNvPr>
          <p:cNvSpPr txBox="1">
            <a:spLocks noChangeArrowheads="1"/>
          </p:cNvSpPr>
          <p:nvPr/>
        </p:nvSpPr>
        <p:spPr bwMode="auto">
          <a:xfrm>
            <a:off x="5961063" y="3743595"/>
            <a:ext cx="46482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Build and lead a project team</a:t>
            </a:r>
          </a:p>
        </p:txBody>
      </p:sp>
      <p:sp>
        <p:nvSpPr>
          <p:cNvPr id="108568" name="Text Box 24">
            <a:extLst>
              <a:ext uri="{FF2B5EF4-FFF2-40B4-BE49-F238E27FC236}">
                <a16:creationId xmlns:a16="http://schemas.microsoft.com/office/drawing/2014/main" id="{4F688B1D-1250-4007-9E38-4B8AFD728E2D}"/>
              </a:ext>
            </a:extLst>
          </p:cNvPr>
          <p:cNvSpPr txBox="1">
            <a:spLocks noChangeArrowheads="1"/>
          </p:cNvSpPr>
          <p:nvPr/>
        </p:nvSpPr>
        <p:spPr bwMode="auto">
          <a:xfrm>
            <a:off x="5961063" y="4198939"/>
            <a:ext cx="46482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Plan and control resources</a:t>
            </a:r>
          </a:p>
        </p:txBody>
      </p:sp>
      <p:sp>
        <p:nvSpPr>
          <p:cNvPr id="108569" name="Text Box 25">
            <a:extLst>
              <a:ext uri="{FF2B5EF4-FFF2-40B4-BE49-F238E27FC236}">
                <a16:creationId xmlns:a16="http://schemas.microsoft.com/office/drawing/2014/main" id="{8E97C575-44FC-45AC-8116-F2B33FE58F74}"/>
              </a:ext>
            </a:extLst>
          </p:cNvPr>
          <p:cNvSpPr txBox="1">
            <a:spLocks noChangeArrowheads="1"/>
          </p:cNvSpPr>
          <p:nvPr/>
        </p:nvSpPr>
        <p:spPr bwMode="auto">
          <a:xfrm>
            <a:off x="5961063" y="4631537"/>
            <a:ext cx="46482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Budget and control costs</a:t>
            </a:r>
          </a:p>
        </p:txBody>
      </p:sp>
      <p:sp>
        <p:nvSpPr>
          <p:cNvPr id="86038" name="Text Box 26">
            <a:extLst>
              <a:ext uri="{FF2B5EF4-FFF2-40B4-BE49-F238E27FC236}">
                <a16:creationId xmlns:a16="http://schemas.microsoft.com/office/drawing/2014/main" id="{3D3789E4-7882-4AC1-A628-774208647811}"/>
              </a:ext>
            </a:extLst>
          </p:cNvPr>
          <p:cNvSpPr txBox="1">
            <a:spLocks noChangeArrowheads="1"/>
          </p:cNvSpPr>
          <p:nvPr/>
        </p:nvSpPr>
        <p:spPr bwMode="auto">
          <a:xfrm>
            <a:off x="1524000" y="5041901"/>
            <a:ext cx="44196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Often implies change </a:t>
            </a:r>
            <a:r>
              <a:rPr lang="en-GB" altLang="en-US" sz="1800">
                <a:latin typeface="Arial" panose="020B0604020202020204" pitchFamily="34" charset="0"/>
              </a:rPr>
              <a:t>for other</a:t>
            </a:r>
            <a:r>
              <a:rPr lang="en-GB" altLang="en-US" sz="2000">
                <a:latin typeface="Arial" panose="020B0604020202020204" pitchFamily="34" charset="0"/>
              </a:rPr>
              <a:t> people</a:t>
            </a:r>
          </a:p>
        </p:txBody>
      </p:sp>
      <p:sp>
        <p:nvSpPr>
          <p:cNvPr id="108571" name="Text Box 27">
            <a:extLst>
              <a:ext uri="{FF2B5EF4-FFF2-40B4-BE49-F238E27FC236}">
                <a16:creationId xmlns:a16="http://schemas.microsoft.com/office/drawing/2014/main" id="{2BC618A3-41C8-4EE0-B2A0-298E6A6B161F}"/>
              </a:ext>
            </a:extLst>
          </p:cNvPr>
          <p:cNvSpPr txBox="1">
            <a:spLocks noChangeArrowheads="1"/>
          </p:cNvSpPr>
          <p:nvPr/>
        </p:nvSpPr>
        <p:spPr bwMode="auto">
          <a:xfrm>
            <a:off x="5961063" y="5059363"/>
            <a:ext cx="46482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Manage human implications of change</a:t>
            </a:r>
          </a:p>
        </p:txBody>
      </p:sp>
    </p:spTree>
    <p:extLst>
      <p:ext uri="{BB962C8B-B14F-4D97-AF65-F5344CB8AC3E}">
        <p14:creationId xmlns:p14="http://schemas.microsoft.com/office/powerpoint/2010/main" val="365672034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8562"/>
                                        </p:tgtEl>
                                        <p:attrNameLst>
                                          <p:attrName>style.visibility</p:attrName>
                                        </p:attrNameLst>
                                      </p:cBhvr>
                                      <p:to>
                                        <p:strVal val="visible"/>
                                      </p:to>
                                    </p:set>
                                    <p:anim calcmode="lin" valueType="num">
                                      <p:cBhvr additive="base">
                                        <p:cTn id="7" dur="500" fill="hold"/>
                                        <p:tgtEl>
                                          <p:spTgt spid="108562"/>
                                        </p:tgtEl>
                                        <p:attrNameLst>
                                          <p:attrName>ppt_x</p:attrName>
                                        </p:attrNameLst>
                                      </p:cBhvr>
                                      <p:tavLst>
                                        <p:tav tm="0">
                                          <p:val>
                                            <p:strVal val="0-#ppt_w/2"/>
                                          </p:val>
                                        </p:tav>
                                        <p:tav tm="100000">
                                          <p:val>
                                            <p:strVal val="#ppt_x"/>
                                          </p:val>
                                        </p:tav>
                                      </p:tavLst>
                                    </p:anim>
                                    <p:anim calcmode="lin" valueType="num">
                                      <p:cBhvr additive="base">
                                        <p:cTn id="8" dur="500" fill="hold"/>
                                        <p:tgtEl>
                                          <p:spTgt spid="10856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8563"/>
                                        </p:tgtEl>
                                        <p:attrNameLst>
                                          <p:attrName>style.visibility</p:attrName>
                                        </p:attrNameLst>
                                      </p:cBhvr>
                                      <p:to>
                                        <p:strVal val="visible"/>
                                      </p:to>
                                    </p:set>
                                    <p:anim calcmode="lin" valueType="num">
                                      <p:cBhvr additive="base">
                                        <p:cTn id="13" dur="500" fill="hold"/>
                                        <p:tgtEl>
                                          <p:spTgt spid="108563"/>
                                        </p:tgtEl>
                                        <p:attrNameLst>
                                          <p:attrName>ppt_x</p:attrName>
                                        </p:attrNameLst>
                                      </p:cBhvr>
                                      <p:tavLst>
                                        <p:tav tm="0">
                                          <p:val>
                                            <p:strVal val="0-#ppt_w/2"/>
                                          </p:val>
                                        </p:tav>
                                        <p:tav tm="100000">
                                          <p:val>
                                            <p:strVal val="#ppt_x"/>
                                          </p:val>
                                        </p:tav>
                                      </p:tavLst>
                                    </p:anim>
                                    <p:anim calcmode="lin" valueType="num">
                                      <p:cBhvr additive="base">
                                        <p:cTn id="14" dur="500" fill="hold"/>
                                        <p:tgtEl>
                                          <p:spTgt spid="108563"/>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8564"/>
                                        </p:tgtEl>
                                        <p:attrNameLst>
                                          <p:attrName>style.visibility</p:attrName>
                                        </p:attrNameLst>
                                      </p:cBhvr>
                                      <p:to>
                                        <p:strVal val="visible"/>
                                      </p:to>
                                    </p:set>
                                    <p:anim calcmode="lin" valueType="num">
                                      <p:cBhvr additive="base">
                                        <p:cTn id="19" dur="500" fill="hold"/>
                                        <p:tgtEl>
                                          <p:spTgt spid="108564"/>
                                        </p:tgtEl>
                                        <p:attrNameLst>
                                          <p:attrName>ppt_x</p:attrName>
                                        </p:attrNameLst>
                                      </p:cBhvr>
                                      <p:tavLst>
                                        <p:tav tm="0">
                                          <p:val>
                                            <p:strVal val="0-#ppt_w/2"/>
                                          </p:val>
                                        </p:tav>
                                        <p:tav tm="100000">
                                          <p:val>
                                            <p:strVal val="#ppt_x"/>
                                          </p:val>
                                        </p:tav>
                                      </p:tavLst>
                                    </p:anim>
                                    <p:anim calcmode="lin" valueType="num">
                                      <p:cBhvr additive="base">
                                        <p:cTn id="20" dur="500" fill="hold"/>
                                        <p:tgtEl>
                                          <p:spTgt spid="108564"/>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08565"/>
                                        </p:tgtEl>
                                        <p:attrNameLst>
                                          <p:attrName>style.visibility</p:attrName>
                                        </p:attrNameLst>
                                      </p:cBhvr>
                                      <p:to>
                                        <p:strVal val="visible"/>
                                      </p:to>
                                    </p:set>
                                    <p:anim calcmode="lin" valueType="num">
                                      <p:cBhvr additive="base">
                                        <p:cTn id="25" dur="500" fill="hold"/>
                                        <p:tgtEl>
                                          <p:spTgt spid="108565"/>
                                        </p:tgtEl>
                                        <p:attrNameLst>
                                          <p:attrName>ppt_x</p:attrName>
                                        </p:attrNameLst>
                                      </p:cBhvr>
                                      <p:tavLst>
                                        <p:tav tm="0">
                                          <p:val>
                                            <p:strVal val="0-#ppt_w/2"/>
                                          </p:val>
                                        </p:tav>
                                        <p:tav tm="100000">
                                          <p:val>
                                            <p:strVal val="#ppt_x"/>
                                          </p:val>
                                        </p:tav>
                                      </p:tavLst>
                                    </p:anim>
                                    <p:anim calcmode="lin" valueType="num">
                                      <p:cBhvr additive="base">
                                        <p:cTn id="26" dur="500" fill="hold"/>
                                        <p:tgtEl>
                                          <p:spTgt spid="108565"/>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08566"/>
                                        </p:tgtEl>
                                        <p:attrNameLst>
                                          <p:attrName>style.visibility</p:attrName>
                                        </p:attrNameLst>
                                      </p:cBhvr>
                                      <p:to>
                                        <p:strVal val="visible"/>
                                      </p:to>
                                    </p:set>
                                    <p:anim calcmode="lin" valueType="num">
                                      <p:cBhvr additive="base">
                                        <p:cTn id="31" dur="500" fill="hold"/>
                                        <p:tgtEl>
                                          <p:spTgt spid="108566"/>
                                        </p:tgtEl>
                                        <p:attrNameLst>
                                          <p:attrName>ppt_x</p:attrName>
                                        </p:attrNameLst>
                                      </p:cBhvr>
                                      <p:tavLst>
                                        <p:tav tm="0">
                                          <p:val>
                                            <p:strVal val="0-#ppt_w/2"/>
                                          </p:val>
                                        </p:tav>
                                        <p:tav tm="100000">
                                          <p:val>
                                            <p:strVal val="#ppt_x"/>
                                          </p:val>
                                        </p:tav>
                                      </p:tavLst>
                                    </p:anim>
                                    <p:anim calcmode="lin" valueType="num">
                                      <p:cBhvr additive="base">
                                        <p:cTn id="32" dur="500" fill="hold"/>
                                        <p:tgtEl>
                                          <p:spTgt spid="108566"/>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08567"/>
                                        </p:tgtEl>
                                        <p:attrNameLst>
                                          <p:attrName>style.visibility</p:attrName>
                                        </p:attrNameLst>
                                      </p:cBhvr>
                                      <p:to>
                                        <p:strVal val="visible"/>
                                      </p:to>
                                    </p:set>
                                    <p:anim calcmode="lin" valueType="num">
                                      <p:cBhvr additive="base">
                                        <p:cTn id="37" dur="500" fill="hold"/>
                                        <p:tgtEl>
                                          <p:spTgt spid="108567"/>
                                        </p:tgtEl>
                                        <p:attrNameLst>
                                          <p:attrName>ppt_x</p:attrName>
                                        </p:attrNameLst>
                                      </p:cBhvr>
                                      <p:tavLst>
                                        <p:tav tm="0">
                                          <p:val>
                                            <p:strVal val="0-#ppt_w/2"/>
                                          </p:val>
                                        </p:tav>
                                        <p:tav tm="100000">
                                          <p:val>
                                            <p:strVal val="#ppt_x"/>
                                          </p:val>
                                        </p:tav>
                                      </p:tavLst>
                                    </p:anim>
                                    <p:anim calcmode="lin" valueType="num">
                                      <p:cBhvr additive="base">
                                        <p:cTn id="38" dur="500" fill="hold"/>
                                        <p:tgtEl>
                                          <p:spTgt spid="108567"/>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08568"/>
                                        </p:tgtEl>
                                        <p:attrNameLst>
                                          <p:attrName>style.visibility</p:attrName>
                                        </p:attrNameLst>
                                      </p:cBhvr>
                                      <p:to>
                                        <p:strVal val="visible"/>
                                      </p:to>
                                    </p:set>
                                    <p:anim calcmode="lin" valueType="num">
                                      <p:cBhvr additive="base">
                                        <p:cTn id="43" dur="500" fill="hold"/>
                                        <p:tgtEl>
                                          <p:spTgt spid="108568"/>
                                        </p:tgtEl>
                                        <p:attrNameLst>
                                          <p:attrName>ppt_x</p:attrName>
                                        </p:attrNameLst>
                                      </p:cBhvr>
                                      <p:tavLst>
                                        <p:tav tm="0">
                                          <p:val>
                                            <p:strVal val="0-#ppt_w/2"/>
                                          </p:val>
                                        </p:tav>
                                        <p:tav tm="100000">
                                          <p:val>
                                            <p:strVal val="#ppt_x"/>
                                          </p:val>
                                        </p:tav>
                                      </p:tavLst>
                                    </p:anim>
                                    <p:anim calcmode="lin" valueType="num">
                                      <p:cBhvr additive="base">
                                        <p:cTn id="44" dur="500" fill="hold"/>
                                        <p:tgtEl>
                                          <p:spTgt spid="108568"/>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108569"/>
                                        </p:tgtEl>
                                        <p:attrNameLst>
                                          <p:attrName>style.visibility</p:attrName>
                                        </p:attrNameLst>
                                      </p:cBhvr>
                                      <p:to>
                                        <p:strVal val="visible"/>
                                      </p:to>
                                    </p:set>
                                    <p:anim calcmode="lin" valueType="num">
                                      <p:cBhvr additive="base">
                                        <p:cTn id="49" dur="500" fill="hold"/>
                                        <p:tgtEl>
                                          <p:spTgt spid="108569"/>
                                        </p:tgtEl>
                                        <p:attrNameLst>
                                          <p:attrName>ppt_x</p:attrName>
                                        </p:attrNameLst>
                                      </p:cBhvr>
                                      <p:tavLst>
                                        <p:tav tm="0">
                                          <p:val>
                                            <p:strVal val="0-#ppt_w/2"/>
                                          </p:val>
                                        </p:tav>
                                        <p:tav tm="100000">
                                          <p:val>
                                            <p:strVal val="#ppt_x"/>
                                          </p:val>
                                        </p:tav>
                                      </p:tavLst>
                                    </p:anim>
                                    <p:anim calcmode="lin" valueType="num">
                                      <p:cBhvr additive="base">
                                        <p:cTn id="50" dur="500" fill="hold"/>
                                        <p:tgtEl>
                                          <p:spTgt spid="108569"/>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108571"/>
                                        </p:tgtEl>
                                        <p:attrNameLst>
                                          <p:attrName>style.visibility</p:attrName>
                                        </p:attrNameLst>
                                      </p:cBhvr>
                                      <p:to>
                                        <p:strVal val="visible"/>
                                      </p:to>
                                    </p:set>
                                    <p:anim calcmode="lin" valueType="num">
                                      <p:cBhvr additive="base">
                                        <p:cTn id="55" dur="500" fill="hold"/>
                                        <p:tgtEl>
                                          <p:spTgt spid="108571"/>
                                        </p:tgtEl>
                                        <p:attrNameLst>
                                          <p:attrName>ppt_x</p:attrName>
                                        </p:attrNameLst>
                                      </p:cBhvr>
                                      <p:tavLst>
                                        <p:tav tm="0">
                                          <p:val>
                                            <p:strVal val="0-#ppt_w/2"/>
                                          </p:val>
                                        </p:tav>
                                        <p:tav tm="100000">
                                          <p:val>
                                            <p:strVal val="#ppt_x"/>
                                          </p:val>
                                        </p:tav>
                                      </p:tavLst>
                                    </p:anim>
                                    <p:anim calcmode="lin" valueType="num">
                                      <p:cBhvr additive="base">
                                        <p:cTn id="56" dur="500" fill="hold"/>
                                        <p:tgtEl>
                                          <p:spTgt spid="10857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562" grpId="0" animBg="1" autoUpdateAnimBg="0"/>
      <p:bldP spid="108563" grpId="0" animBg="1" autoUpdateAnimBg="0"/>
      <p:bldP spid="108564" grpId="0" animBg="1" autoUpdateAnimBg="0"/>
      <p:bldP spid="108565" grpId="0" animBg="1" autoUpdateAnimBg="0"/>
      <p:bldP spid="108566" grpId="0" animBg="1" autoUpdateAnimBg="0"/>
      <p:bldP spid="108567" grpId="0" animBg="1" autoUpdateAnimBg="0"/>
      <p:bldP spid="108568" grpId="0" animBg="1" autoUpdateAnimBg="0"/>
      <p:bldP spid="108569" grpId="0" animBg="1" autoUpdateAnimBg="0"/>
      <p:bldP spid="108571" grpId="0" animBg="1"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9A02A-D991-D2F8-3A99-830A87F6D320}"/>
              </a:ext>
            </a:extLst>
          </p:cNvPr>
          <p:cNvSpPr>
            <a:spLocks noGrp="1"/>
          </p:cNvSpPr>
          <p:nvPr>
            <p:ph type="ctrTitle"/>
          </p:nvPr>
        </p:nvSpPr>
        <p:spPr/>
        <p:txBody>
          <a:bodyPr/>
          <a:lstStyle/>
          <a:p>
            <a:r>
              <a:rPr lang="en-GB" b="1">
                <a:solidFill>
                  <a:schemeClr val="accent1"/>
                </a:solidFill>
                <a:latin typeface="Arial" panose="020B0604020202020204" pitchFamily="34" charset="0"/>
                <a:cs typeface="Arial" panose="020B0604020202020204" pitchFamily="34" charset="0"/>
              </a:rPr>
              <a:t>Topic 3 – Triple Constraints (45 mins)</a:t>
            </a:r>
          </a:p>
        </p:txBody>
      </p:sp>
      <p:sp>
        <p:nvSpPr>
          <p:cNvPr id="3" name="Subtitle 2">
            <a:extLst>
              <a:ext uri="{FF2B5EF4-FFF2-40B4-BE49-F238E27FC236}">
                <a16:creationId xmlns:a16="http://schemas.microsoft.com/office/drawing/2014/main" id="{9275F4B2-B2DD-D23A-72BF-30764DBE37A2}"/>
              </a:ext>
            </a:extLst>
          </p:cNvPr>
          <p:cNvSpPr>
            <a:spLocks noGrp="1"/>
          </p:cNvSpPr>
          <p:nvPr>
            <p:ph type="subTitle" idx="1"/>
          </p:nvPr>
        </p:nvSpPr>
        <p:spPr/>
        <p:txBody>
          <a:bodyPr>
            <a:normAutofit lnSpcReduction="10000"/>
          </a:bodyPr>
          <a:lstStyle/>
          <a:p>
            <a:pPr algn="just"/>
            <a:r>
              <a:rPr lang="en-GB" sz="2400" dirty="0">
                <a:solidFill>
                  <a:schemeClr val="tx1"/>
                </a:solidFill>
                <a:latin typeface="Arial" panose="020B0604020202020204" pitchFamily="34" charset="0"/>
                <a:cs typeface="Arial" panose="020B0604020202020204" pitchFamily="34" charset="0"/>
              </a:rPr>
              <a:t> </a:t>
            </a:r>
            <a:r>
              <a:rPr lang="en-GB" sz="2400" b="1" dirty="0">
                <a:solidFill>
                  <a:schemeClr val="tx1"/>
                </a:solidFill>
                <a:latin typeface="Arial" panose="020B0604020202020204" pitchFamily="34" charset="0"/>
                <a:cs typeface="Arial" panose="020B0604020202020204" pitchFamily="34" charset="0"/>
              </a:rPr>
              <a:t>Mastering the Iron Triangle!</a:t>
            </a:r>
          </a:p>
          <a:p>
            <a:pPr algn="just"/>
            <a:r>
              <a:rPr lang="en-GB" sz="2400" dirty="0">
                <a:solidFill>
                  <a:schemeClr val="tx1"/>
                </a:solidFill>
                <a:latin typeface="Arial" panose="020B0604020202020204" pitchFamily="34" charset="0"/>
                <a:cs typeface="Arial" panose="020B0604020202020204" pitchFamily="34" charset="0"/>
              </a:rPr>
              <a:t>The </a:t>
            </a:r>
            <a:r>
              <a:rPr lang="en-GB" sz="2400" b="1" dirty="0">
                <a:solidFill>
                  <a:schemeClr val="tx1"/>
                </a:solidFill>
                <a:latin typeface="Arial" panose="020B0604020202020204" pitchFamily="34" charset="0"/>
                <a:cs typeface="Arial" panose="020B0604020202020204" pitchFamily="34" charset="0"/>
              </a:rPr>
              <a:t>Triple Constraints</a:t>
            </a:r>
            <a:r>
              <a:rPr lang="en-GB" sz="2400" dirty="0">
                <a:solidFill>
                  <a:schemeClr val="tx1"/>
                </a:solidFill>
                <a:latin typeface="Arial" panose="020B0604020202020204" pitchFamily="34" charset="0"/>
                <a:cs typeface="Arial" panose="020B0604020202020204" pitchFamily="34" charset="0"/>
              </a:rPr>
              <a:t> of project management, often called the </a:t>
            </a:r>
            <a:r>
              <a:rPr lang="en-GB" sz="2400" b="1" dirty="0">
                <a:solidFill>
                  <a:schemeClr val="tx1"/>
                </a:solidFill>
                <a:latin typeface="Arial" panose="020B0604020202020204" pitchFamily="34" charset="0"/>
                <a:cs typeface="Arial" panose="020B0604020202020204" pitchFamily="34" charset="0"/>
              </a:rPr>
              <a:t>Iron Triangle</a:t>
            </a:r>
            <a:r>
              <a:rPr lang="en-GB" sz="2400" dirty="0">
                <a:solidFill>
                  <a:schemeClr val="tx1"/>
                </a:solidFill>
                <a:latin typeface="Arial" panose="020B0604020202020204" pitchFamily="34" charset="0"/>
                <a:cs typeface="Arial" panose="020B0604020202020204" pitchFamily="34" charset="0"/>
              </a:rPr>
              <a:t>, represent the three primary factors that define and constrain any project. These factors are:</a:t>
            </a:r>
          </a:p>
          <a:p>
            <a:pPr algn="just"/>
            <a:r>
              <a:rPr lang="en-GB" sz="2400" b="1" dirty="0">
                <a:solidFill>
                  <a:schemeClr val="tx1"/>
                </a:solidFill>
                <a:latin typeface="Arial" panose="020B0604020202020204" pitchFamily="34" charset="0"/>
                <a:cs typeface="Arial" panose="020B0604020202020204" pitchFamily="34" charset="0"/>
              </a:rPr>
              <a:t>1. Scope</a:t>
            </a:r>
          </a:p>
          <a:p>
            <a:pPr algn="just">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Refers to what the project aims to deliver.</a:t>
            </a:r>
          </a:p>
          <a:p>
            <a:pPr algn="just">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Defines the goals, deliverables, features, and tasks required to complete the project.</a:t>
            </a:r>
          </a:p>
          <a:p>
            <a:pPr algn="just">
              <a:buFont typeface="Arial" panose="020B0604020202020204" pitchFamily="34" charset="0"/>
              <a:buChar char="•"/>
            </a:pPr>
            <a:r>
              <a:rPr lang="en-GB" sz="2400" b="1" dirty="0">
                <a:solidFill>
                  <a:schemeClr val="tx1"/>
                </a:solidFill>
                <a:latin typeface="Arial" panose="020B0604020202020204" pitchFamily="34" charset="0"/>
                <a:cs typeface="Arial" panose="020B0604020202020204" pitchFamily="34" charset="0"/>
              </a:rPr>
              <a:t>Example:</a:t>
            </a:r>
            <a:r>
              <a:rPr lang="en-GB" sz="2400" dirty="0">
                <a:solidFill>
                  <a:schemeClr val="tx1"/>
                </a:solidFill>
                <a:latin typeface="Arial" panose="020B0604020202020204" pitchFamily="34" charset="0"/>
                <a:cs typeface="Arial" panose="020B0604020202020204" pitchFamily="34" charset="0"/>
              </a:rPr>
              <a:t> Building a new app with specific features like a login system and a payment gateway.</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93934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7AD85-1432-AC38-130E-084ABF4E29BA}"/>
              </a:ext>
            </a:extLst>
          </p:cNvPr>
          <p:cNvSpPr>
            <a:spLocks noGrp="1"/>
          </p:cNvSpPr>
          <p:nvPr>
            <p:ph type="ctrTitle"/>
          </p:nvPr>
        </p:nvSpPr>
        <p:spPr/>
        <p:txBody>
          <a:bodyPr/>
          <a:lstStyle/>
          <a:p>
            <a:r>
              <a:rPr lang="en-GB" b="1">
                <a:solidFill>
                  <a:schemeClr val="accent1"/>
                </a:solidFill>
                <a:latin typeface="Arial" panose="020B0604020202020204" pitchFamily="34" charset="0"/>
                <a:cs typeface="Arial" panose="020B0604020202020204" pitchFamily="34" charset="0"/>
              </a:rPr>
              <a:t>Triple constraints Continued </a:t>
            </a:r>
          </a:p>
        </p:txBody>
      </p:sp>
      <p:sp>
        <p:nvSpPr>
          <p:cNvPr id="3" name="Subtitle 2">
            <a:extLst>
              <a:ext uri="{FF2B5EF4-FFF2-40B4-BE49-F238E27FC236}">
                <a16:creationId xmlns:a16="http://schemas.microsoft.com/office/drawing/2014/main" id="{7886FD74-C102-6FC6-08C7-A18DB4547F49}"/>
              </a:ext>
            </a:extLst>
          </p:cNvPr>
          <p:cNvSpPr>
            <a:spLocks noGrp="1"/>
          </p:cNvSpPr>
          <p:nvPr>
            <p:ph type="subTitle" idx="1"/>
          </p:nvPr>
        </p:nvSpPr>
        <p:spPr/>
        <p:txBody>
          <a:bodyPr>
            <a:normAutofit fontScale="92500" lnSpcReduction="10000"/>
          </a:bodyPr>
          <a:lstStyle/>
          <a:p>
            <a:r>
              <a:rPr lang="en-GB" sz="2400" b="1" dirty="0">
                <a:solidFill>
                  <a:schemeClr val="tx1"/>
                </a:solidFill>
                <a:latin typeface="Arial" panose="020B0604020202020204" pitchFamily="34" charset="0"/>
                <a:cs typeface="Arial" panose="020B0604020202020204" pitchFamily="34" charset="0"/>
              </a:rPr>
              <a:t>2. Budget (Cost)</a:t>
            </a:r>
          </a:p>
          <a:p>
            <a:pPr>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The financial resources allocated to the project.</a:t>
            </a:r>
          </a:p>
          <a:p>
            <a:pPr>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Includes all costs, such as labour, materials, tools, and overheads.</a:t>
            </a:r>
          </a:p>
          <a:p>
            <a:pPr>
              <a:buFont typeface="Arial" panose="020B0604020202020204" pitchFamily="34" charset="0"/>
              <a:buChar char="•"/>
            </a:pPr>
            <a:r>
              <a:rPr lang="en-GB" sz="2400" b="1" dirty="0">
                <a:solidFill>
                  <a:schemeClr val="tx1"/>
                </a:solidFill>
                <a:latin typeface="Arial" panose="020B0604020202020204" pitchFamily="34" charset="0"/>
                <a:cs typeface="Arial" panose="020B0604020202020204" pitchFamily="34" charset="0"/>
              </a:rPr>
              <a:t>Example:</a:t>
            </a:r>
            <a:r>
              <a:rPr lang="en-GB" sz="2400" dirty="0">
                <a:solidFill>
                  <a:schemeClr val="tx1"/>
                </a:solidFill>
                <a:latin typeface="Arial" panose="020B0604020202020204" pitchFamily="34" charset="0"/>
                <a:cs typeface="Arial" panose="020B0604020202020204" pitchFamily="34" charset="0"/>
              </a:rPr>
              <a:t> A project budget of  £100,000 to develop a marketing campaign.</a:t>
            </a:r>
          </a:p>
          <a:p>
            <a:endParaRPr lang="en-GB" sz="2400" dirty="0">
              <a:solidFill>
                <a:schemeClr val="tx1"/>
              </a:solidFill>
              <a:latin typeface="Arial" panose="020B0604020202020204" pitchFamily="34" charset="0"/>
              <a:cs typeface="Arial" panose="020B0604020202020204" pitchFamily="34" charset="0"/>
            </a:endParaRPr>
          </a:p>
          <a:p>
            <a:r>
              <a:rPr lang="en-GB" sz="2400" b="1" dirty="0">
                <a:solidFill>
                  <a:schemeClr val="tx1"/>
                </a:solidFill>
                <a:latin typeface="Arial" panose="020B0604020202020204" pitchFamily="34" charset="0"/>
                <a:cs typeface="Arial" panose="020B0604020202020204" pitchFamily="34" charset="0"/>
              </a:rPr>
              <a:t>3. Schedule (Time)</a:t>
            </a:r>
          </a:p>
          <a:p>
            <a:pPr>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The timeframe for completing the project.</a:t>
            </a:r>
          </a:p>
          <a:p>
            <a:pPr>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Includes start and end dates and key milestones.</a:t>
            </a:r>
          </a:p>
          <a:p>
            <a:pPr>
              <a:buFont typeface="Arial" panose="020B0604020202020204" pitchFamily="34" charset="0"/>
              <a:buChar char="•"/>
            </a:pPr>
            <a:r>
              <a:rPr lang="en-GB" sz="2400" b="1" dirty="0">
                <a:solidFill>
                  <a:schemeClr val="tx1"/>
                </a:solidFill>
                <a:latin typeface="Arial" panose="020B0604020202020204" pitchFamily="34" charset="0"/>
                <a:cs typeface="Arial" panose="020B0604020202020204" pitchFamily="34" charset="0"/>
              </a:rPr>
              <a:t>Example:</a:t>
            </a:r>
            <a:r>
              <a:rPr lang="en-GB" sz="2400" dirty="0">
                <a:solidFill>
                  <a:schemeClr val="tx1"/>
                </a:solidFill>
                <a:latin typeface="Arial" panose="020B0604020202020204" pitchFamily="34" charset="0"/>
                <a:cs typeface="Arial" panose="020B0604020202020204" pitchFamily="34" charset="0"/>
              </a:rPr>
              <a:t> A deadline of six months to deliver a construction project.</a:t>
            </a:r>
          </a:p>
          <a:p>
            <a:endParaRPr lang="en-GB" sz="24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97990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54458-5686-0259-7FA5-7A7A992B326C}"/>
              </a:ext>
            </a:extLst>
          </p:cNvPr>
          <p:cNvSpPr>
            <a:spLocks noGrp="1"/>
          </p:cNvSpPr>
          <p:nvPr>
            <p:ph type="ctrTitle"/>
          </p:nvPr>
        </p:nvSpPr>
        <p:spPr>
          <a:xfrm>
            <a:off x="477424" y="537861"/>
            <a:ext cx="2315057" cy="535531"/>
          </a:xfrm>
        </p:spPr>
        <p:txBody>
          <a:bodyPr wrap="none" anchor="t">
            <a:normAutofit fontScale="90000"/>
          </a:bodyPr>
          <a:lstStyle/>
          <a:p>
            <a:r>
              <a:rPr lang="en-GB" b="1">
                <a:solidFill>
                  <a:schemeClr val="accent1"/>
                </a:solidFill>
              </a:rPr>
              <a:t>How They Work Together</a:t>
            </a:r>
          </a:p>
        </p:txBody>
      </p:sp>
      <p:sp>
        <p:nvSpPr>
          <p:cNvPr id="3" name="Subtitle 2">
            <a:extLst>
              <a:ext uri="{FF2B5EF4-FFF2-40B4-BE49-F238E27FC236}">
                <a16:creationId xmlns:a16="http://schemas.microsoft.com/office/drawing/2014/main" id="{BEC16962-50BE-CFD6-3C39-0B0CE39F0309}"/>
              </a:ext>
            </a:extLst>
          </p:cNvPr>
          <p:cNvSpPr>
            <a:spLocks noGrp="1"/>
          </p:cNvSpPr>
          <p:nvPr>
            <p:ph type="subTitle" idx="1"/>
          </p:nvPr>
        </p:nvSpPr>
        <p:spPr>
          <a:xfrm>
            <a:off x="477424" y="1452990"/>
            <a:ext cx="9144000" cy="3352117"/>
          </a:xfrm>
        </p:spPr>
        <p:txBody>
          <a:bodyPr>
            <a:normAutofit/>
          </a:bodyPr>
          <a:lstStyle/>
          <a:p>
            <a:r>
              <a:rPr lang="en-GB" sz="2800" dirty="0">
                <a:solidFill>
                  <a:schemeClr val="tx1"/>
                </a:solidFill>
              </a:rPr>
              <a:t>The Triple Constraints are interdependent. Changing one typically affects the others:</a:t>
            </a:r>
          </a:p>
          <a:p>
            <a:pPr>
              <a:buFont typeface="Arial" panose="020B0604020202020204" pitchFamily="34" charset="0"/>
              <a:buChar char="•"/>
            </a:pPr>
            <a:r>
              <a:rPr lang="en-GB" sz="2800" b="1" dirty="0">
                <a:solidFill>
                  <a:schemeClr val="tx1"/>
                </a:solidFill>
              </a:rPr>
              <a:t>If Scope Increases:</a:t>
            </a:r>
            <a:r>
              <a:rPr lang="en-GB" sz="2800" dirty="0">
                <a:solidFill>
                  <a:schemeClr val="tx1"/>
                </a:solidFill>
              </a:rPr>
              <a:t> It may require more time and budget.</a:t>
            </a:r>
          </a:p>
          <a:p>
            <a:pPr>
              <a:buFont typeface="Arial" panose="020B0604020202020204" pitchFamily="34" charset="0"/>
              <a:buChar char="•"/>
            </a:pPr>
            <a:r>
              <a:rPr lang="en-GB" sz="2800" b="1" dirty="0">
                <a:solidFill>
                  <a:schemeClr val="tx1"/>
                </a:solidFill>
              </a:rPr>
              <a:t>If Budget Decreases:</a:t>
            </a:r>
            <a:r>
              <a:rPr lang="en-GB" sz="2800" dirty="0">
                <a:solidFill>
                  <a:schemeClr val="tx1"/>
                </a:solidFill>
              </a:rPr>
              <a:t> You might need to reduce scope or extend the timeline.</a:t>
            </a:r>
          </a:p>
          <a:p>
            <a:pPr>
              <a:buFont typeface="Arial" panose="020B0604020202020204" pitchFamily="34" charset="0"/>
              <a:buChar char="•"/>
            </a:pPr>
            <a:r>
              <a:rPr lang="en-GB" sz="2800" b="1" dirty="0">
                <a:solidFill>
                  <a:schemeClr val="tx1"/>
                </a:solidFill>
              </a:rPr>
              <a:t>If Time is Reduced:</a:t>
            </a:r>
            <a:r>
              <a:rPr lang="en-GB" sz="2800" dirty="0">
                <a:solidFill>
                  <a:schemeClr val="tx1"/>
                </a:solidFill>
              </a:rPr>
              <a:t> You may need more resources (increasing budget) or sacrifice quality/scope.</a:t>
            </a:r>
          </a:p>
          <a:p>
            <a:endParaRPr lang="en-GB" dirty="0"/>
          </a:p>
        </p:txBody>
      </p:sp>
    </p:spTree>
    <p:extLst>
      <p:ext uri="{BB962C8B-B14F-4D97-AF65-F5344CB8AC3E}">
        <p14:creationId xmlns:p14="http://schemas.microsoft.com/office/powerpoint/2010/main" val="39040491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3B658-C1F5-8588-CB99-56086FC7FDDC}"/>
              </a:ext>
            </a:extLst>
          </p:cNvPr>
          <p:cNvSpPr>
            <a:spLocks noGrp="1"/>
          </p:cNvSpPr>
          <p:nvPr>
            <p:ph type="ctrTitle"/>
          </p:nvPr>
        </p:nvSpPr>
        <p:spPr/>
        <p:txBody>
          <a:bodyPr/>
          <a:lstStyle/>
          <a:p>
            <a:r>
              <a:rPr lang="en-GB" b="1">
                <a:solidFill>
                  <a:schemeClr val="accent1"/>
                </a:solidFill>
              </a:rPr>
              <a:t>Balancing the Constraints</a:t>
            </a:r>
          </a:p>
        </p:txBody>
      </p:sp>
      <p:sp>
        <p:nvSpPr>
          <p:cNvPr id="3" name="Subtitle 2">
            <a:extLst>
              <a:ext uri="{FF2B5EF4-FFF2-40B4-BE49-F238E27FC236}">
                <a16:creationId xmlns:a16="http://schemas.microsoft.com/office/drawing/2014/main" id="{EFEE95E7-0E6B-6437-D32B-4BCD83097EF0}"/>
              </a:ext>
            </a:extLst>
          </p:cNvPr>
          <p:cNvSpPr>
            <a:spLocks noGrp="1"/>
          </p:cNvSpPr>
          <p:nvPr>
            <p:ph type="subTitle" idx="1"/>
          </p:nvPr>
        </p:nvSpPr>
        <p:spPr>
          <a:xfrm>
            <a:off x="477423" y="1452990"/>
            <a:ext cx="11055815" cy="3649952"/>
          </a:xfrm>
        </p:spPr>
        <p:txBody>
          <a:bodyPr>
            <a:normAutofit fontScale="92500"/>
          </a:bodyPr>
          <a:lstStyle/>
          <a:p>
            <a:pPr>
              <a:lnSpc>
                <a:spcPct val="150000"/>
              </a:lnSpc>
            </a:pPr>
            <a:r>
              <a:rPr lang="en-GB" sz="2400" dirty="0">
                <a:solidFill>
                  <a:schemeClr val="tx1"/>
                </a:solidFill>
                <a:latin typeface="Arial" panose="020B0604020202020204" pitchFamily="34" charset="0"/>
                <a:cs typeface="Arial" panose="020B0604020202020204" pitchFamily="34" charset="0"/>
              </a:rPr>
              <a:t>The goal of a project manager is to balance these constraints while maintaining the project's quality and ensuring its success. This often involves making trade-offs:</a:t>
            </a:r>
          </a:p>
          <a:p>
            <a:pPr>
              <a:lnSpc>
                <a:spcPct val="150000"/>
              </a:lnSpc>
            </a:pPr>
            <a:r>
              <a:rPr lang="en-GB" sz="2400" b="1" dirty="0">
                <a:solidFill>
                  <a:schemeClr val="tx1"/>
                </a:solidFill>
                <a:latin typeface="Arial" panose="020B0604020202020204" pitchFamily="34" charset="0"/>
                <a:cs typeface="Arial" panose="020B0604020202020204" pitchFamily="34" charset="0"/>
              </a:rPr>
              <a:t>Example Scenario:</a:t>
            </a:r>
            <a:r>
              <a:rPr lang="en-GB" sz="2400" dirty="0">
                <a:solidFill>
                  <a:schemeClr val="tx1"/>
                </a:solidFill>
                <a:latin typeface="Arial" panose="020B0604020202020204" pitchFamily="34" charset="0"/>
                <a:cs typeface="Arial" panose="020B0604020202020204" pitchFamily="34" charset="0"/>
              </a:rPr>
              <a:t> If a client wants a feature-rich product within a tight deadline, you may need to increase the budget or reduce the scope to meet quality expectations.</a:t>
            </a:r>
          </a:p>
          <a:p>
            <a:pPr>
              <a:lnSpc>
                <a:spcPct val="150000"/>
              </a:lnSpc>
            </a:pPr>
            <a:r>
              <a:rPr lang="en-GB" sz="2400" dirty="0">
                <a:solidFill>
                  <a:schemeClr val="tx1"/>
                </a:solidFill>
                <a:latin typeface="Arial" panose="020B0604020202020204" pitchFamily="34" charset="0"/>
                <a:cs typeface="Arial" panose="020B0604020202020204" pitchFamily="34" charset="0"/>
              </a:rPr>
              <a:t>Understanding and managing the </a:t>
            </a:r>
            <a:r>
              <a:rPr lang="en-GB" sz="2400" b="1" dirty="0">
                <a:solidFill>
                  <a:schemeClr val="tx1"/>
                </a:solidFill>
                <a:latin typeface="Arial" panose="020B0604020202020204" pitchFamily="34" charset="0"/>
                <a:cs typeface="Arial" panose="020B0604020202020204" pitchFamily="34" charset="0"/>
              </a:rPr>
              <a:t>Triple Constraints </a:t>
            </a:r>
            <a:r>
              <a:rPr lang="en-GB" sz="2400" dirty="0">
                <a:solidFill>
                  <a:schemeClr val="tx1"/>
                </a:solidFill>
                <a:latin typeface="Arial" panose="020B0604020202020204" pitchFamily="34" charset="0"/>
                <a:cs typeface="Arial" panose="020B0604020202020204" pitchFamily="34" charset="0"/>
              </a:rPr>
              <a:t>is crucial to successful project management.</a:t>
            </a:r>
          </a:p>
          <a:p>
            <a:endParaRPr lang="en-GB" sz="1000" dirty="0"/>
          </a:p>
        </p:txBody>
      </p:sp>
    </p:spTree>
    <p:extLst>
      <p:ext uri="{BB962C8B-B14F-4D97-AF65-F5344CB8AC3E}">
        <p14:creationId xmlns:p14="http://schemas.microsoft.com/office/powerpoint/2010/main" val="31965199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0F0D3-6C8F-2632-2F35-C3783137D2E3}"/>
              </a:ext>
            </a:extLst>
          </p:cNvPr>
          <p:cNvSpPr>
            <a:spLocks noGrp="1"/>
          </p:cNvSpPr>
          <p:nvPr>
            <p:ph type="title"/>
          </p:nvPr>
        </p:nvSpPr>
        <p:spPr>
          <a:xfrm>
            <a:off x="609600" y="109268"/>
            <a:ext cx="10972800" cy="766222"/>
          </a:xfrm>
        </p:spPr>
        <p:txBody>
          <a:bodyPr/>
          <a:lstStyle/>
          <a:p>
            <a:r>
              <a:rPr lang="en-GB" dirty="0">
                <a:latin typeface="Georgia" panose="02040502050405020303" pitchFamily="18" charset="0"/>
              </a:rPr>
              <a:t>Project Success Important</a:t>
            </a:r>
          </a:p>
        </p:txBody>
      </p:sp>
      <p:sp>
        <p:nvSpPr>
          <p:cNvPr id="3" name="Content Placeholder 2">
            <a:extLst>
              <a:ext uri="{FF2B5EF4-FFF2-40B4-BE49-F238E27FC236}">
                <a16:creationId xmlns:a16="http://schemas.microsoft.com/office/drawing/2014/main" id="{1E864BEC-8BC8-6F8E-F52D-F08E3E8E4D90}"/>
              </a:ext>
            </a:extLst>
          </p:cNvPr>
          <p:cNvSpPr>
            <a:spLocks noGrp="1"/>
          </p:cNvSpPr>
          <p:nvPr>
            <p:ph idx="1"/>
          </p:nvPr>
        </p:nvSpPr>
        <p:spPr>
          <a:xfrm>
            <a:off x="145915" y="963038"/>
            <a:ext cx="11984477" cy="4554195"/>
          </a:xfrm>
        </p:spPr>
        <p:txBody>
          <a:bodyPr/>
          <a:lstStyle/>
          <a:p>
            <a:r>
              <a:rPr lang="en-GB" dirty="0"/>
              <a:t> 3 dimension about Meeting the Agreement (MTA) is important for project SUCCESS </a:t>
            </a:r>
          </a:p>
          <a:p>
            <a:endParaRPr lang="en-GB" dirty="0"/>
          </a:p>
          <a:p>
            <a:endParaRPr lang="en-GB" dirty="0"/>
          </a:p>
        </p:txBody>
      </p:sp>
      <p:graphicFrame>
        <p:nvGraphicFramePr>
          <p:cNvPr id="4" name="Diagram 3">
            <a:extLst>
              <a:ext uri="{FF2B5EF4-FFF2-40B4-BE49-F238E27FC236}">
                <a16:creationId xmlns:a16="http://schemas.microsoft.com/office/drawing/2014/main" id="{87203771-B9F2-8ABA-B25D-FB3AAA3ACCDE}"/>
              </a:ext>
            </a:extLst>
          </p:cNvPr>
          <p:cNvGraphicFramePr/>
          <p:nvPr>
            <p:extLst>
              <p:ext uri="{D42A27DB-BD31-4B8C-83A1-F6EECF244321}">
                <p14:modId xmlns:p14="http://schemas.microsoft.com/office/powerpoint/2010/main" val="660931034"/>
              </p:ext>
            </p:extLst>
          </p:nvPr>
        </p:nvGraphicFramePr>
        <p:xfrm>
          <a:off x="103761" y="1070042"/>
          <a:ext cx="11984477" cy="52042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8004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4" grpId="0">
        <p:bldAsOne/>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48BFFB43-C651-4BCB-B548-DC718AA40A04}"/>
              </a:ext>
            </a:extLst>
          </p:cNvPr>
          <p:cNvSpPr>
            <a:spLocks noGrp="1" noChangeArrowheads="1"/>
          </p:cNvSpPr>
          <p:nvPr>
            <p:ph type="title"/>
          </p:nvPr>
        </p:nvSpPr>
        <p:spPr>
          <a:xfrm>
            <a:off x="609600" y="100466"/>
            <a:ext cx="10972800" cy="779099"/>
          </a:xfrm>
        </p:spPr>
        <p:txBody>
          <a:bodyPr>
            <a:normAutofit/>
          </a:bodyPr>
          <a:lstStyle/>
          <a:p>
            <a:r>
              <a:rPr lang="en-GB" altLang="en-US" sz="4000" b="1" dirty="0">
                <a:latin typeface="Verdana" panose="020B0604030504040204" pitchFamily="34" charset="0"/>
              </a:rPr>
              <a:t>Many Criteria to Measure Success</a:t>
            </a:r>
          </a:p>
        </p:txBody>
      </p:sp>
      <p:sp>
        <p:nvSpPr>
          <p:cNvPr id="47107" name="Rectangle 3">
            <a:extLst>
              <a:ext uri="{FF2B5EF4-FFF2-40B4-BE49-F238E27FC236}">
                <a16:creationId xmlns:a16="http://schemas.microsoft.com/office/drawing/2014/main" id="{C3D87889-BB30-4278-9B2B-1A89B2AA0491}"/>
              </a:ext>
            </a:extLst>
          </p:cNvPr>
          <p:cNvSpPr>
            <a:spLocks noGrp="1" noChangeArrowheads="1"/>
          </p:cNvSpPr>
          <p:nvPr>
            <p:ph type="body" idx="1"/>
          </p:nvPr>
        </p:nvSpPr>
        <p:spPr>
          <a:xfrm>
            <a:off x="1" y="100467"/>
            <a:ext cx="11906250" cy="5449070"/>
          </a:xfrm>
        </p:spPr>
        <p:txBody>
          <a:bodyPr>
            <a:noAutofit/>
          </a:bodyPr>
          <a:lstStyle/>
          <a:p>
            <a:pPr marL="0" indent="0" algn="just">
              <a:lnSpc>
                <a:spcPct val="90000"/>
              </a:lnSpc>
              <a:buNone/>
            </a:pPr>
            <a:r>
              <a:rPr lang="en-US" altLang="en-US" sz="2000" dirty="0">
                <a:solidFill>
                  <a:srgbClr val="202124"/>
                </a:solidFill>
                <a:latin typeface="arial" panose="020B0604020202020204" pitchFamily="34" charset="0"/>
                <a:cs typeface="Arial" panose="020B0604020202020204" pitchFamily="34" charset="0"/>
              </a:rPr>
              <a:t>.</a:t>
            </a:r>
          </a:p>
        </p:txBody>
      </p:sp>
      <p:graphicFrame>
        <p:nvGraphicFramePr>
          <p:cNvPr id="2" name="Table 1">
            <a:extLst>
              <a:ext uri="{FF2B5EF4-FFF2-40B4-BE49-F238E27FC236}">
                <a16:creationId xmlns:a16="http://schemas.microsoft.com/office/drawing/2014/main" id="{26C047A6-C327-CB3F-617F-CED1CDB61019}"/>
              </a:ext>
            </a:extLst>
          </p:cNvPr>
          <p:cNvGraphicFramePr>
            <a:graphicFrameLocks noGrp="1"/>
          </p:cNvGraphicFramePr>
          <p:nvPr>
            <p:extLst>
              <p:ext uri="{D42A27DB-BD31-4B8C-83A1-F6EECF244321}">
                <p14:modId xmlns:p14="http://schemas.microsoft.com/office/powerpoint/2010/main" val="646602824"/>
              </p:ext>
            </p:extLst>
          </p:nvPr>
        </p:nvGraphicFramePr>
        <p:xfrm>
          <a:off x="116530" y="792016"/>
          <a:ext cx="11673191" cy="5059192"/>
        </p:xfrm>
        <a:graphic>
          <a:graphicData uri="http://schemas.openxmlformats.org/drawingml/2006/table">
            <a:tbl>
              <a:tblPr firstRow="1" bandRow="1">
                <a:tableStyleId>{5940675A-B579-460E-94D1-54222C63F5DA}</a:tableStyleId>
              </a:tblPr>
              <a:tblGrid>
                <a:gridCol w="4795737">
                  <a:extLst>
                    <a:ext uri="{9D8B030D-6E8A-4147-A177-3AD203B41FA5}">
                      <a16:colId xmlns:a16="http://schemas.microsoft.com/office/drawing/2014/main" val="3514954987"/>
                    </a:ext>
                  </a:extLst>
                </a:gridCol>
                <a:gridCol w="2013625">
                  <a:extLst>
                    <a:ext uri="{9D8B030D-6E8A-4147-A177-3AD203B41FA5}">
                      <a16:colId xmlns:a16="http://schemas.microsoft.com/office/drawing/2014/main" val="21041692"/>
                    </a:ext>
                  </a:extLst>
                </a:gridCol>
                <a:gridCol w="2562418">
                  <a:extLst>
                    <a:ext uri="{9D8B030D-6E8A-4147-A177-3AD203B41FA5}">
                      <a16:colId xmlns:a16="http://schemas.microsoft.com/office/drawing/2014/main" val="1746126866"/>
                    </a:ext>
                  </a:extLst>
                </a:gridCol>
                <a:gridCol w="2301411">
                  <a:extLst>
                    <a:ext uri="{9D8B030D-6E8A-4147-A177-3AD203B41FA5}">
                      <a16:colId xmlns:a16="http://schemas.microsoft.com/office/drawing/2014/main" val="459493398"/>
                    </a:ext>
                  </a:extLst>
                </a:gridCol>
              </a:tblGrid>
              <a:tr h="563758">
                <a:tc>
                  <a:txBody>
                    <a:bodyPr/>
                    <a:lstStyle/>
                    <a:p>
                      <a:r>
                        <a:rPr lang="en-GB" sz="2000" b="1" dirty="0">
                          <a:latin typeface="Arial" panose="020B0604020202020204" pitchFamily="34" charset="0"/>
                          <a:cs typeface="Arial" panose="020B0604020202020204" pitchFamily="34" charset="0"/>
                        </a:rPr>
                        <a:t>Success Measures</a:t>
                      </a:r>
                    </a:p>
                  </a:txBody>
                  <a:tcPr/>
                </a:tc>
                <a:tc>
                  <a:txBody>
                    <a:bodyPr/>
                    <a:lstStyle/>
                    <a:p>
                      <a:r>
                        <a:rPr lang="en-GB" sz="2000" b="1" dirty="0">
                          <a:latin typeface="Arial" panose="020B0604020202020204" pitchFamily="34" charset="0"/>
                          <a:cs typeface="Arial" panose="020B0604020202020204" pitchFamily="34" charset="0"/>
                        </a:rPr>
                        <a:t>Importance of the Success</a:t>
                      </a:r>
                    </a:p>
                  </a:txBody>
                  <a:tcPr/>
                </a:tc>
                <a:tc>
                  <a:txBody>
                    <a:bodyPr/>
                    <a:lstStyle/>
                    <a:p>
                      <a:r>
                        <a:rPr lang="en-GB" sz="2000" b="1" dirty="0">
                          <a:latin typeface="Arial" panose="020B0604020202020204" pitchFamily="34" charset="0"/>
                          <a:cs typeface="Arial" panose="020B0604020202020204" pitchFamily="34" charset="0"/>
                        </a:rPr>
                        <a:t>How to Measure the Success</a:t>
                      </a:r>
                    </a:p>
                  </a:txBody>
                  <a:tcPr/>
                </a:tc>
                <a:tc>
                  <a:txBody>
                    <a:bodyPr/>
                    <a:lstStyle/>
                    <a:p>
                      <a:r>
                        <a:rPr lang="en-GB" sz="2000" b="1" dirty="0">
                          <a:latin typeface="Arial" panose="020B0604020202020204" pitchFamily="34" charset="0"/>
                          <a:cs typeface="Arial" panose="020B0604020202020204" pitchFamily="34" charset="0"/>
                        </a:rPr>
                        <a:t>When to Measure the Success</a:t>
                      </a:r>
                    </a:p>
                  </a:txBody>
                  <a:tcPr/>
                </a:tc>
                <a:extLst>
                  <a:ext uri="{0D108BD9-81ED-4DB2-BD59-A6C34878D82A}">
                    <a16:rowId xmlns:a16="http://schemas.microsoft.com/office/drawing/2014/main" val="1069991978"/>
                  </a:ext>
                </a:extLst>
              </a:tr>
              <a:tr h="563758">
                <a:tc>
                  <a:txBody>
                    <a:bodyPr/>
                    <a:lstStyle/>
                    <a:p>
                      <a:r>
                        <a:rPr lang="en-GB" sz="2400" b="1" dirty="0">
                          <a:solidFill>
                            <a:srgbClr val="C00000"/>
                          </a:solidFill>
                          <a:latin typeface="Arial" panose="020B0604020202020204" pitchFamily="34" charset="0"/>
                          <a:cs typeface="Arial" panose="020B0604020202020204" pitchFamily="34" charset="0"/>
                        </a:rPr>
                        <a:t>1. Customer Success measure</a:t>
                      </a:r>
                    </a:p>
                  </a:txBody>
                  <a:tcPr/>
                </a:tc>
                <a:tc>
                  <a:txBody>
                    <a:bodyPr/>
                    <a:lstStyle/>
                    <a:p>
                      <a:endParaRPr lang="en-GB" sz="2000">
                        <a:latin typeface="Arial" panose="020B0604020202020204" pitchFamily="34" charset="0"/>
                        <a:cs typeface="Arial" panose="020B0604020202020204" pitchFamily="34" charset="0"/>
                      </a:endParaRPr>
                    </a:p>
                  </a:txBody>
                  <a:tcPr/>
                </a:tc>
                <a:tc>
                  <a:txBody>
                    <a:bodyPr/>
                    <a:lstStyle/>
                    <a:p>
                      <a:endParaRPr lang="en-GB" sz="2000">
                        <a:latin typeface="Arial" panose="020B0604020202020204" pitchFamily="34" charset="0"/>
                        <a:cs typeface="Arial" panose="020B0604020202020204" pitchFamily="34" charset="0"/>
                      </a:endParaRPr>
                    </a:p>
                  </a:txBody>
                  <a:tcPr/>
                </a:tc>
                <a:tc>
                  <a:txBody>
                    <a:bodyPr/>
                    <a:lstStyle/>
                    <a:p>
                      <a:endParaRPr lang="en-GB"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65409735"/>
                  </a:ext>
                </a:extLst>
              </a:tr>
              <a:tr h="563758">
                <a:tc>
                  <a:txBody>
                    <a:bodyPr/>
                    <a:lstStyle/>
                    <a:p>
                      <a:pPr marL="342900" indent="-342900">
                        <a:buFont typeface="Wingdings" panose="05000000000000000000" pitchFamily="2" charset="2"/>
                        <a:buChar char="§"/>
                      </a:pPr>
                      <a:r>
                        <a:rPr lang="en-GB" sz="2400" b="1" dirty="0">
                          <a:latin typeface="Arial" panose="020B0604020202020204" pitchFamily="34" charset="0"/>
                          <a:cs typeface="Arial" panose="020B0604020202020204" pitchFamily="34" charset="0"/>
                        </a:rPr>
                        <a:t>Satisfaction</a:t>
                      </a:r>
                    </a:p>
                  </a:txBody>
                  <a:tcPr/>
                </a:tc>
                <a:tc>
                  <a:txBody>
                    <a:bodyPr/>
                    <a:lstStyle/>
                    <a:p>
                      <a:r>
                        <a:rPr lang="en-GB" sz="2000" i="1" dirty="0">
                          <a:latin typeface="Arial" panose="020B0604020202020204" pitchFamily="34" charset="0"/>
                          <a:cs typeface="Arial" panose="020B0604020202020204" pitchFamily="34" charset="0"/>
                        </a:rPr>
                        <a:t>Very</a:t>
                      </a:r>
                    </a:p>
                  </a:txBody>
                  <a:tcPr/>
                </a:tc>
                <a:tc>
                  <a:txBody>
                    <a:bodyPr/>
                    <a:lstStyle/>
                    <a:p>
                      <a:r>
                        <a:rPr lang="en-GB" sz="2000" i="1" dirty="0">
                          <a:latin typeface="Arial" panose="020B0604020202020204" pitchFamily="34" charset="0"/>
                          <a:cs typeface="Arial" panose="020B0604020202020204" pitchFamily="34" charset="0"/>
                        </a:rPr>
                        <a:t>Survey</a:t>
                      </a:r>
                    </a:p>
                  </a:txBody>
                  <a:tcPr/>
                </a:tc>
                <a:tc>
                  <a:txBody>
                    <a:bodyPr/>
                    <a:lstStyle/>
                    <a:p>
                      <a:r>
                        <a:rPr lang="en-GB" sz="2000" i="1" dirty="0">
                          <a:latin typeface="Arial" panose="020B0604020202020204" pitchFamily="34" charset="0"/>
                          <a:cs typeface="Arial" panose="020B0604020202020204" pitchFamily="34" charset="0"/>
                        </a:rPr>
                        <a:t>End of project</a:t>
                      </a:r>
                    </a:p>
                  </a:txBody>
                  <a:tcPr/>
                </a:tc>
                <a:extLst>
                  <a:ext uri="{0D108BD9-81ED-4DB2-BD59-A6C34878D82A}">
                    <a16:rowId xmlns:a16="http://schemas.microsoft.com/office/drawing/2014/main" val="929324462"/>
                  </a:ext>
                </a:extLst>
              </a:tr>
              <a:tr h="563758">
                <a:tc>
                  <a:txBody>
                    <a:bodyPr/>
                    <a:lstStyle/>
                    <a:p>
                      <a:pPr marL="342900" indent="-342900">
                        <a:buFont typeface="Wingdings" panose="05000000000000000000" pitchFamily="2" charset="2"/>
                        <a:buChar char="§"/>
                      </a:pPr>
                      <a:r>
                        <a:rPr lang="en-GB" sz="2400" b="1" dirty="0">
                          <a:latin typeface="Arial" panose="020B0604020202020204" pitchFamily="34" charset="0"/>
                          <a:cs typeface="Arial" panose="020B0604020202020204" pitchFamily="34" charset="0"/>
                        </a:rPr>
                        <a:t>Deliverables Quality</a:t>
                      </a:r>
                    </a:p>
                  </a:txBody>
                  <a:tcPr/>
                </a:tc>
                <a:tc>
                  <a:txBody>
                    <a:bodyPr/>
                    <a:lstStyle/>
                    <a:p>
                      <a:r>
                        <a:rPr lang="en-GB" sz="2000" i="1" dirty="0">
                          <a:latin typeface="Arial" panose="020B0604020202020204" pitchFamily="34" charset="0"/>
                          <a:cs typeface="Arial" panose="020B0604020202020204" pitchFamily="34" charset="0"/>
                        </a:rPr>
                        <a:t>Very</a:t>
                      </a:r>
                    </a:p>
                  </a:txBody>
                  <a:tcPr/>
                </a:tc>
                <a:tc>
                  <a:txBody>
                    <a:bodyPr/>
                    <a:lstStyle/>
                    <a:p>
                      <a:r>
                        <a:rPr lang="en-GB" sz="2000" i="1" dirty="0">
                          <a:latin typeface="Arial" panose="020B0604020202020204" pitchFamily="34" charset="0"/>
                          <a:cs typeface="Arial" panose="020B0604020202020204" pitchFamily="34" charset="0"/>
                        </a:rPr>
                        <a:t>Observation</a:t>
                      </a:r>
                    </a:p>
                  </a:txBody>
                  <a:tcPr/>
                </a:tc>
                <a:tc>
                  <a:txBody>
                    <a:bodyPr/>
                    <a:lstStyle/>
                    <a:p>
                      <a:r>
                        <a:rPr lang="en-GB" sz="2000" i="1" dirty="0">
                          <a:latin typeface="Arial" panose="020B0604020202020204" pitchFamily="34" charset="0"/>
                          <a:cs typeface="Arial" panose="020B0604020202020204" pitchFamily="34" charset="0"/>
                        </a:rPr>
                        <a:t>Observe usage after delivery</a:t>
                      </a:r>
                    </a:p>
                  </a:txBody>
                  <a:tcPr/>
                </a:tc>
                <a:extLst>
                  <a:ext uri="{0D108BD9-81ED-4DB2-BD59-A6C34878D82A}">
                    <a16:rowId xmlns:a16="http://schemas.microsoft.com/office/drawing/2014/main" val="3140933791"/>
                  </a:ext>
                </a:extLst>
              </a:tr>
              <a:tr h="563758">
                <a:tc>
                  <a:txBody>
                    <a:bodyPr/>
                    <a:lstStyle/>
                    <a:p>
                      <a:r>
                        <a:rPr lang="en-GB" sz="2000" b="1" dirty="0">
                          <a:solidFill>
                            <a:srgbClr val="C00000"/>
                          </a:solidFill>
                          <a:latin typeface="Arial" panose="020B0604020202020204" pitchFamily="34" charset="0"/>
                          <a:cs typeface="Arial" panose="020B0604020202020204" pitchFamily="34" charset="0"/>
                        </a:rPr>
                        <a:t>2. Meeting Agreement</a:t>
                      </a:r>
                    </a:p>
                  </a:txBody>
                  <a:tcPr/>
                </a:tc>
                <a:tc>
                  <a:txBody>
                    <a:bodyPr/>
                    <a:lstStyle/>
                    <a:p>
                      <a:endParaRPr lang="en-GB" sz="2000" i="1" dirty="0">
                        <a:latin typeface="Arial" panose="020B0604020202020204" pitchFamily="34" charset="0"/>
                        <a:cs typeface="Arial" panose="020B0604020202020204" pitchFamily="34" charset="0"/>
                      </a:endParaRPr>
                    </a:p>
                  </a:txBody>
                  <a:tcPr/>
                </a:tc>
                <a:tc>
                  <a:txBody>
                    <a:bodyPr/>
                    <a:lstStyle/>
                    <a:p>
                      <a:endParaRPr lang="en-GB" sz="2000" i="1" dirty="0">
                        <a:latin typeface="Arial" panose="020B0604020202020204" pitchFamily="34" charset="0"/>
                        <a:cs typeface="Arial" panose="020B0604020202020204" pitchFamily="34" charset="0"/>
                      </a:endParaRPr>
                    </a:p>
                  </a:txBody>
                  <a:tcPr/>
                </a:tc>
                <a:tc>
                  <a:txBody>
                    <a:bodyPr/>
                    <a:lstStyle/>
                    <a:p>
                      <a:endParaRPr lang="en-GB" sz="2000" i="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44194170"/>
                  </a:ext>
                </a:extLst>
              </a:tr>
              <a:tr h="563758">
                <a:tc>
                  <a:txBody>
                    <a:bodyPr/>
                    <a:lstStyle/>
                    <a:p>
                      <a:pPr marL="342900" indent="-342900">
                        <a:buFont typeface="Wingdings" panose="05000000000000000000" pitchFamily="2" charset="2"/>
                        <a:buChar char="§"/>
                      </a:pPr>
                      <a:r>
                        <a:rPr lang="en-GB" sz="2800" b="1" dirty="0">
                          <a:latin typeface="Arial" panose="020B0604020202020204" pitchFamily="34" charset="0"/>
                          <a:cs typeface="Arial" panose="020B0604020202020204" pitchFamily="34" charset="0"/>
                        </a:rPr>
                        <a:t>Time</a:t>
                      </a:r>
                    </a:p>
                  </a:txBody>
                  <a:tcPr/>
                </a:tc>
                <a:tc>
                  <a:txBody>
                    <a:bodyPr/>
                    <a:lstStyle/>
                    <a:p>
                      <a:r>
                        <a:rPr lang="en-GB" sz="2000" i="1" dirty="0">
                          <a:latin typeface="Arial" panose="020B0604020202020204" pitchFamily="34" charset="0"/>
                          <a:cs typeface="Arial" panose="020B0604020202020204" pitchFamily="34" charset="0"/>
                        </a:rPr>
                        <a:t>Very</a:t>
                      </a:r>
                    </a:p>
                  </a:txBody>
                  <a:tcPr/>
                </a:tc>
                <a:tc>
                  <a:txBody>
                    <a:bodyPr/>
                    <a:lstStyle/>
                    <a:p>
                      <a:r>
                        <a:rPr lang="en-GB" sz="2000" i="1" dirty="0">
                          <a:latin typeface="Arial" panose="020B0604020202020204" pitchFamily="34" charset="0"/>
                          <a:cs typeface="Arial" panose="020B0604020202020204" pitchFamily="34" charset="0"/>
                        </a:rPr>
                        <a:t>Days on Schedule</a:t>
                      </a:r>
                    </a:p>
                  </a:txBody>
                  <a:tcPr/>
                </a:tc>
                <a:tc>
                  <a:txBody>
                    <a:bodyPr/>
                    <a:lstStyle/>
                    <a:p>
                      <a:r>
                        <a:rPr lang="en-GB" sz="2000" i="1" dirty="0">
                          <a:latin typeface="Arial" panose="020B0604020202020204" pitchFamily="34" charset="0"/>
                          <a:cs typeface="Arial" panose="020B0604020202020204" pitchFamily="34" charset="0"/>
                        </a:rPr>
                        <a:t>Weekly during project</a:t>
                      </a:r>
                    </a:p>
                  </a:txBody>
                  <a:tcPr/>
                </a:tc>
                <a:extLst>
                  <a:ext uri="{0D108BD9-81ED-4DB2-BD59-A6C34878D82A}">
                    <a16:rowId xmlns:a16="http://schemas.microsoft.com/office/drawing/2014/main" val="217655287"/>
                  </a:ext>
                </a:extLst>
              </a:tr>
              <a:tr h="563758">
                <a:tc>
                  <a:txBody>
                    <a:bodyPr/>
                    <a:lstStyle/>
                    <a:p>
                      <a:pPr marL="342900" indent="-342900">
                        <a:buFont typeface="Wingdings" panose="05000000000000000000" pitchFamily="2" charset="2"/>
                        <a:buChar char="§"/>
                      </a:pPr>
                      <a:r>
                        <a:rPr lang="en-GB" sz="2800" b="1" dirty="0">
                          <a:latin typeface="Arial" panose="020B0604020202020204" pitchFamily="34" charset="0"/>
                          <a:cs typeface="Arial" panose="020B0604020202020204" pitchFamily="34" charset="0"/>
                        </a:rPr>
                        <a:t>Cost</a:t>
                      </a:r>
                    </a:p>
                  </a:txBody>
                  <a:tcPr/>
                </a:tc>
                <a:tc>
                  <a:txBody>
                    <a:bodyPr/>
                    <a:lstStyle/>
                    <a:p>
                      <a:r>
                        <a:rPr lang="en-GB" sz="2000" i="1" dirty="0">
                          <a:latin typeface="Arial" panose="020B0604020202020204" pitchFamily="34" charset="0"/>
                          <a:cs typeface="Arial" panose="020B0604020202020204" pitchFamily="34" charset="0"/>
                        </a:rPr>
                        <a:t>Somewhat</a:t>
                      </a:r>
                    </a:p>
                  </a:txBody>
                  <a:tcPr/>
                </a:tc>
                <a:tc>
                  <a:txBody>
                    <a:bodyPr/>
                    <a:lstStyle/>
                    <a:p>
                      <a:r>
                        <a:rPr lang="en-GB" sz="2000" i="1" dirty="0">
                          <a:latin typeface="Arial" panose="020B0604020202020204" pitchFamily="34" charset="0"/>
                          <a:cs typeface="Arial" panose="020B0604020202020204" pitchFamily="34" charset="0"/>
                        </a:rPr>
                        <a:t>Actual vs Predicted</a:t>
                      </a:r>
                    </a:p>
                  </a:txBody>
                  <a:tcPr/>
                </a:tc>
                <a:tc>
                  <a:txBody>
                    <a:bodyPr/>
                    <a:lstStyle/>
                    <a:p>
                      <a:r>
                        <a:rPr lang="en-GB" sz="2000" i="1" dirty="0">
                          <a:latin typeface="Arial" panose="020B0604020202020204" pitchFamily="34" charset="0"/>
                          <a:cs typeface="Arial" panose="020B0604020202020204" pitchFamily="34" charset="0"/>
                        </a:rPr>
                        <a:t>Weekly during project</a:t>
                      </a:r>
                    </a:p>
                  </a:txBody>
                  <a:tcPr/>
                </a:tc>
                <a:extLst>
                  <a:ext uri="{0D108BD9-81ED-4DB2-BD59-A6C34878D82A}">
                    <a16:rowId xmlns:a16="http://schemas.microsoft.com/office/drawing/2014/main" val="3707433021"/>
                  </a:ext>
                </a:extLst>
              </a:tr>
              <a:tr h="563758">
                <a:tc>
                  <a:txBody>
                    <a:bodyPr/>
                    <a:lstStyle/>
                    <a:p>
                      <a:pPr marL="342900" indent="-342900">
                        <a:buFont typeface="Wingdings" panose="05000000000000000000" pitchFamily="2" charset="2"/>
                        <a:buChar char="§"/>
                      </a:pPr>
                      <a:r>
                        <a:rPr lang="en-GB" sz="2800" b="1" dirty="0">
                          <a:latin typeface="Arial" panose="020B0604020202020204" pitchFamily="34" charset="0"/>
                          <a:cs typeface="Arial" panose="020B0604020202020204" pitchFamily="34" charset="0"/>
                        </a:rPr>
                        <a:t>Performance</a:t>
                      </a:r>
                    </a:p>
                  </a:txBody>
                  <a:tcPr/>
                </a:tc>
                <a:tc>
                  <a:txBody>
                    <a:bodyPr/>
                    <a:lstStyle/>
                    <a:p>
                      <a:r>
                        <a:rPr lang="en-GB" sz="2000" i="1" dirty="0">
                          <a:latin typeface="Arial" panose="020B0604020202020204" pitchFamily="34" charset="0"/>
                          <a:cs typeface="Arial" panose="020B0604020202020204" pitchFamily="34" charset="0"/>
                        </a:rPr>
                        <a:t>Very</a:t>
                      </a:r>
                    </a:p>
                  </a:txBody>
                  <a:tcPr/>
                </a:tc>
                <a:tc>
                  <a:txBody>
                    <a:bodyPr/>
                    <a:lstStyle/>
                    <a:p>
                      <a:r>
                        <a:rPr lang="en-GB" sz="2000" i="1" dirty="0">
                          <a:latin typeface="Arial" panose="020B0604020202020204" pitchFamily="34" charset="0"/>
                          <a:cs typeface="Arial" panose="020B0604020202020204" pitchFamily="34" charset="0"/>
                        </a:rPr>
                        <a:t>Accuracy</a:t>
                      </a:r>
                    </a:p>
                  </a:txBody>
                  <a:tcPr/>
                </a:tc>
                <a:tc>
                  <a:txBody>
                    <a:bodyPr/>
                    <a:lstStyle/>
                    <a:p>
                      <a:r>
                        <a:rPr lang="en-GB" sz="2000" i="1" dirty="0">
                          <a:latin typeface="Arial" panose="020B0604020202020204" pitchFamily="34" charset="0"/>
                          <a:cs typeface="Arial" panose="020B0604020202020204" pitchFamily="34" charset="0"/>
                        </a:rPr>
                        <a:t>After completion</a:t>
                      </a:r>
                    </a:p>
                  </a:txBody>
                  <a:tcPr/>
                </a:tc>
                <a:extLst>
                  <a:ext uri="{0D108BD9-81ED-4DB2-BD59-A6C34878D82A}">
                    <a16:rowId xmlns:a16="http://schemas.microsoft.com/office/drawing/2014/main" val="143839257"/>
                  </a:ext>
                </a:extLst>
              </a:tr>
            </a:tbl>
          </a:graphicData>
        </a:graphic>
      </p:graphicFrame>
    </p:spTree>
    <p:extLst>
      <p:ext uri="{BB962C8B-B14F-4D97-AF65-F5344CB8AC3E}">
        <p14:creationId xmlns:p14="http://schemas.microsoft.com/office/powerpoint/2010/main" val="806051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wheel(1)">
                                      <p:cBhvr>
                                        <p:cTn id="7" dur="2000"/>
                                        <p:tgtEl>
                                          <p:spTgt spid="4710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7107">
                                            <p:txEl>
                                              <p:pRg st="0" end="0"/>
                                            </p:txEl>
                                          </p:spTgt>
                                        </p:tgtEl>
                                        <p:attrNameLst>
                                          <p:attrName>style.visibility</p:attrName>
                                        </p:attrNameLst>
                                      </p:cBhvr>
                                      <p:to>
                                        <p:strVal val="visible"/>
                                      </p:to>
                                    </p:set>
                                    <p:animEffect transition="in" filter="fade">
                                      <p:cBhvr>
                                        <p:cTn id="12" dur="1000"/>
                                        <p:tgtEl>
                                          <p:spTgt spid="47107">
                                            <p:txEl>
                                              <p:pRg st="0" end="0"/>
                                            </p:txEl>
                                          </p:spTgt>
                                        </p:tgtEl>
                                      </p:cBhvr>
                                    </p:animEffect>
                                    <p:anim calcmode="lin" valueType="num">
                                      <p:cBhvr>
                                        <p:cTn id="13" dur="1000" fill="hold"/>
                                        <p:tgtEl>
                                          <p:spTgt spid="47107">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47107">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48BFFB43-C651-4BCB-B548-DC718AA40A04}"/>
              </a:ext>
            </a:extLst>
          </p:cNvPr>
          <p:cNvSpPr>
            <a:spLocks noGrp="1" noChangeArrowheads="1"/>
          </p:cNvSpPr>
          <p:nvPr>
            <p:ph type="title"/>
          </p:nvPr>
        </p:nvSpPr>
        <p:spPr>
          <a:xfrm>
            <a:off x="609600" y="100466"/>
            <a:ext cx="10972800" cy="779099"/>
          </a:xfrm>
        </p:spPr>
        <p:txBody>
          <a:bodyPr>
            <a:normAutofit/>
          </a:bodyPr>
          <a:lstStyle/>
          <a:p>
            <a:r>
              <a:rPr lang="en-GB" altLang="en-US" sz="4000" b="1" dirty="0">
                <a:latin typeface="Verdana" panose="020B0604030504040204" pitchFamily="34" charset="0"/>
              </a:rPr>
              <a:t>What is Project Management</a:t>
            </a:r>
          </a:p>
        </p:txBody>
      </p:sp>
      <p:sp>
        <p:nvSpPr>
          <p:cNvPr id="47107" name="Rectangle 3">
            <a:extLst>
              <a:ext uri="{FF2B5EF4-FFF2-40B4-BE49-F238E27FC236}">
                <a16:creationId xmlns:a16="http://schemas.microsoft.com/office/drawing/2014/main" id="{C3D87889-BB30-4278-9B2B-1A89B2AA0491}"/>
              </a:ext>
            </a:extLst>
          </p:cNvPr>
          <p:cNvSpPr>
            <a:spLocks noGrp="1" noChangeArrowheads="1"/>
          </p:cNvSpPr>
          <p:nvPr>
            <p:ph type="body" idx="1"/>
          </p:nvPr>
        </p:nvSpPr>
        <p:spPr>
          <a:xfrm>
            <a:off x="247650" y="1391055"/>
            <a:ext cx="11658600" cy="4158481"/>
          </a:xfrm>
        </p:spPr>
        <p:txBody>
          <a:bodyPr>
            <a:noAutofit/>
          </a:bodyPr>
          <a:lstStyle/>
          <a:p>
            <a:pPr algn="just">
              <a:lnSpc>
                <a:spcPct val="90000"/>
              </a:lnSpc>
            </a:pPr>
            <a:r>
              <a:rPr lang="en-US" sz="2400" b="0" i="0" dirty="0">
                <a:solidFill>
                  <a:srgbClr val="202124"/>
                </a:solidFill>
                <a:effectLst/>
                <a:latin typeface="Verdana" panose="020B0604030504040204" pitchFamily="34" charset="0"/>
                <a:ea typeface="Verdana" panose="020B0604030504040204" pitchFamily="34" charset="0"/>
              </a:rPr>
              <a:t>Project management is </a:t>
            </a:r>
            <a:r>
              <a:rPr lang="en-US" sz="2400" b="1" i="0" dirty="0">
                <a:solidFill>
                  <a:srgbClr val="202124"/>
                </a:solidFill>
                <a:effectLst/>
                <a:latin typeface="Verdana" panose="020B0604030504040204" pitchFamily="34" charset="0"/>
                <a:ea typeface="Verdana" panose="020B0604030504040204" pitchFamily="34" charset="0"/>
              </a:rPr>
              <a:t>the application of processes, methods, skills, knowledge and experience to achieve specific project objectives or deliver according to the project acceptance criteria within agreed parameters</a:t>
            </a:r>
            <a:r>
              <a:rPr lang="en-US" sz="2400" b="0" i="0" dirty="0">
                <a:solidFill>
                  <a:srgbClr val="202124"/>
                </a:solidFill>
                <a:effectLst/>
                <a:latin typeface="Verdana" panose="020B0604030504040204" pitchFamily="34" charset="0"/>
                <a:ea typeface="Verdana" panose="020B0604030504040204" pitchFamily="34" charset="0"/>
              </a:rPr>
              <a:t>. </a:t>
            </a:r>
          </a:p>
          <a:p>
            <a:pPr marL="0" indent="0" algn="just">
              <a:lnSpc>
                <a:spcPct val="90000"/>
              </a:lnSpc>
              <a:buNone/>
            </a:pPr>
            <a:endParaRPr lang="en-US" sz="2400" b="0" i="0" dirty="0">
              <a:solidFill>
                <a:srgbClr val="202124"/>
              </a:solidFill>
              <a:effectLst/>
              <a:latin typeface="Verdana" panose="020B0604030504040204" pitchFamily="34" charset="0"/>
              <a:ea typeface="Verdana" panose="020B0604030504040204" pitchFamily="34" charset="0"/>
            </a:endParaRPr>
          </a:p>
          <a:p>
            <a:pPr algn="just">
              <a:lnSpc>
                <a:spcPct val="90000"/>
              </a:lnSpc>
            </a:pPr>
            <a:r>
              <a:rPr lang="en-US" sz="2400" b="1" dirty="0">
                <a:solidFill>
                  <a:srgbClr val="202124"/>
                </a:solidFill>
                <a:latin typeface="Verdana" panose="020B0604030504040204" pitchFamily="34" charset="0"/>
                <a:ea typeface="Verdana" panose="020B0604030504040204" pitchFamily="34" charset="0"/>
              </a:rPr>
              <a:t>Planning</a:t>
            </a:r>
            <a:r>
              <a:rPr lang="en-US" sz="2400" dirty="0">
                <a:solidFill>
                  <a:srgbClr val="202124"/>
                </a:solidFill>
                <a:latin typeface="Verdana" panose="020B0604030504040204" pitchFamily="34" charset="0"/>
                <a:ea typeface="Verdana" panose="020B0604030504040204" pitchFamily="34" charset="0"/>
              </a:rPr>
              <a:t>, </a:t>
            </a:r>
            <a:r>
              <a:rPr lang="en-US" sz="2400" b="1" dirty="0">
                <a:solidFill>
                  <a:srgbClr val="202124"/>
                </a:solidFill>
                <a:latin typeface="Verdana" panose="020B0604030504040204" pitchFamily="34" charset="0"/>
                <a:ea typeface="Verdana" panose="020B0604030504040204" pitchFamily="34" charset="0"/>
              </a:rPr>
              <a:t>delegating</a:t>
            </a:r>
            <a:r>
              <a:rPr lang="en-US" sz="2400" dirty="0">
                <a:solidFill>
                  <a:srgbClr val="202124"/>
                </a:solidFill>
                <a:latin typeface="Verdana" panose="020B0604030504040204" pitchFamily="34" charset="0"/>
                <a:ea typeface="Verdana" panose="020B0604030504040204" pitchFamily="34" charset="0"/>
              </a:rPr>
              <a:t>, </a:t>
            </a:r>
            <a:r>
              <a:rPr lang="en-US" sz="2400" b="1" dirty="0">
                <a:solidFill>
                  <a:srgbClr val="202124"/>
                </a:solidFill>
                <a:latin typeface="Verdana" panose="020B0604030504040204" pitchFamily="34" charset="0"/>
                <a:ea typeface="Verdana" panose="020B0604030504040204" pitchFamily="34" charset="0"/>
              </a:rPr>
              <a:t>monitoring</a:t>
            </a:r>
            <a:r>
              <a:rPr lang="en-US" sz="2400" dirty="0">
                <a:solidFill>
                  <a:srgbClr val="202124"/>
                </a:solidFill>
                <a:latin typeface="Verdana" panose="020B0604030504040204" pitchFamily="34" charset="0"/>
                <a:ea typeface="Verdana" panose="020B0604030504040204" pitchFamily="34" charset="0"/>
              </a:rPr>
              <a:t> and </a:t>
            </a:r>
            <a:r>
              <a:rPr lang="en-US" sz="2400" b="1" dirty="0">
                <a:solidFill>
                  <a:srgbClr val="202124"/>
                </a:solidFill>
                <a:latin typeface="Verdana" panose="020B0604030504040204" pitchFamily="34" charset="0"/>
                <a:ea typeface="Verdana" panose="020B0604030504040204" pitchFamily="34" charset="0"/>
              </a:rPr>
              <a:t>control </a:t>
            </a:r>
            <a:r>
              <a:rPr lang="en-US" sz="2400" dirty="0">
                <a:solidFill>
                  <a:srgbClr val="202124"/>
                </a:solidFill>
                <a:latin typeface="Verdana" panose="020B0604030504040204" pitchFamily="34" charset="0"/>
                <a:ea typeface="Verdana" panose="020B0604030504040204" pitchFamily="34" charset="0"/>
              </a:rPr>
              <a:t>of all aspects of the project, and the motivation of all stakeholders to achieve its </a:t>
            </a:r>
            <a:r>
              <a:rPr lang="en-US" sz="2400" b="1" dirty="0">
                <a:solidFill>
                  <a:srgbClr val="202124"/>
                </a:solidFill>
                <a:latin typeface="Verdana" panose="020B0604030504040204" pitchFamily="34" charset="0"/>
                <a:ea typeface="Verdana" panose="020B0604030504040204" pitchFamily="34" charset="0"/>
              </a:rPr>
              <a:t>objectives</a:t>
            </a:r>
            <a:r>
              <a:rPr lang="en-US" sz="2400" dirty="0">
                <a:solidFill>
                  <a:srgbClr val="202124"/>
                </a:solidFill>
                <a:latin typeface="Verdana" panose="020B0604030504040204" pitchFamily="34" charset="0"/>
                <a:ea typeface="Verdana" panose="020B0604030504040204" pitchFamily="34" charset="0"/>
              </a:rPr>
              <a:t> within the agreed time frame by observing the budget constraints, quality, scope, risk and benefits.</a:t>
            </a:r>
            <a:endParaRPr lang="en-US" sz="2400" b="0" i="0" dirty="0">
              <a:solidFill>
                <a:srgbClr val="202124"/>
              </a:solidFill>
              <a:effectLst/>
              <a:latin typeface="Verdana" panose="020B0604030504040204" pitchFamily="34" charset="0"/>
              <a:ea typeface="Verdana" panose="020B0604030504040204" pitchFamily="34" charset="0"/>
            </a:endParaRPr>
          </a:p>
          <a:p>
            <a:pPr marL="0" indent="0" algn="just">
              <a:lnSpc>
                <a:spcPct val="90000"/>
              </a:lnSpc>
              <a:buNone/>
            </a:pPr>
            <a:endParaRPr lang="en-US" altLang="en-US" sz="2000" dirty="0">
              <a:solidFill>
                <a:srgbClr val="202124"/>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9817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wheel(1)">
                                      <p:cBhvr>
                                        <p:cTn id="7" dur="2000"/>
                                        <p:tgtEl>
                                          <p:spTgt spid="4710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7107">
                                            <p:txEl>
                                              <p:pRg st="0" end="0"/>
                                            </p:txEl>
                                          </p:spTgt>
                                        </p:tgtEl>
                                        <p:attrNameLst>
                                          <p:attrName>style.visibility</p:attrName>
                                        </p:attrNameLst>
                                      </p:cBhvr>
                                      <p:to>
                                        <p:strVal val="visible"/>
                                      </p:to>
                                    </p:set>
                                    <p:animEffect transition="in" filter="fade">
                                      <p:cBhvr>
                                        <p:cTn id="12" dur="1000"/>
                                        <p:tgtEl>
                                          <p:spTgt spid="47107">
                                            <p:txEl>
                                              <p:pRg st="0" end="0"/>
                                            </p:txEl>
                                          </p:spTgt>
                                        </p:tgtEl>
                                      </p:cBhvr>
                                    </p:animEffect>
                                    <p:anim calcmode="lin" valueType="num">
                                      <p:cBhvr>
                                        <p:cTn id="13" dur="1000" fill="hold"/>
                                        <p:tgtEl>
                                          <p:spTgt spid="47107">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4710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47107">
                                            <p:txEl>
                                              <p:pRg st="2" end="2"/>
                                            </p:txEl>
                                          </p:spTgt>
                                        </p:tgtEl>
                                        <p:attrNameLst>
                                          <p:attrName>style.visibility</p:attrName>
                                        </p:attrNameLst>
                                      </p:cBhvr>
                                      <p:to>
                                        <p:strVal val="visible"/>
                                      </p:to>
                                    </p:set>
                                    <p:animEffect transition="in" filter="fade">
                                      <p:cBhvr>
                                        <p:cTn id="19" dur="1000"/>
                                        <p:tgtEl>
                                          <p:spTgt spid="47107">
                                            <p:txEl>
                                              <p:pRg st="2" end="2"/>
                                            </p:txEl>
                                          </p:spTgt>
                                        </p:tgtEl>
                                      </p:cBhvr>
                                    </p:animEffect>
                                    <p:anim calcmode="lin" valueType="num">
                                      <p:cBhvr>
                                        <p:cTn id="20" dur="1000" fill="hold"/>
                                        <p:tgtEl>
                                          <p:spTgt spid="47107">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4710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329ED-D254-5169-3FFE-AF9193C6A800}"/>
              </a:ext>
            </a:extLst>
          </p:cNvPr>
          <p:cNvSpPr>
            <a:spLocks noGrp="1"/>
          </p:cNvSpPr>
          <p:nvPr>
            <p:ph type="ctrTitle"/>
          </p:nvPr>
        </p:nvSpPr>
        <p:spPr>
          <a:xfrm>
            <a:off x="618565" y="1"/>
            <a:ext cx="6199056" cy="645458"/>
          </a:xfrm>
        </p:spPr>
        <p:txBody>
          <a:bodyPr/>
          <a:lstStyle/>
          <a:p>
            <a:r>
              <a:rPr lang="en-GB">
                <a:solidFill>
                  <a:schemeClr val="accent1"/>
                </a:solidFill>
                <a:latin typeface="Arial" panose="020B0604020202020204" pitchFamily="34" charset="0"/>
                <a:cs typeface="Arial" panose="020B0604020202020204" pitchFamily="34" charset="0"/>
              </a:rPr>
              <a:t>What is Project Management?</a:t>
            </a:r>
            <a:br>
              <a:rPr lang="en-GB">
                <a:solidFill>
                  <a:schemeClr val="accent1"/>
                </a:solidFill>
                <a:latin typeface="Arial" panose="020B0604020202020204" pitchFamily="34" charset="0"/>
                <a:cs typeface="Arial" panose="020B0604020202020204" pitchFamily="34" charset="0"/>
              </a:rPr>
            </a:br>
            <a:endParaRPr lang="en-GB">
              <a:solidFill>
                <a:schemeClr val="accent1"/>
              </a:solidFill>
              <a:latin typeface="Arial" panose="020B0604020202020204" pitchFamily="34" charset="0"/>
              <a:cs typeface="Arial" panose="020B0604020202020204" pitchFamily="34" charset="0"/>
            </a:endParaRPr>
          </a:p>
        </p:txBody>
      </p:sp>
      <p:pic>
        <p:nvPicPr>
          <p:cNvPr id="4" name="Online Media 3" descr="What is project management?">
            <a:hlinkClick r:id="" action="ppaction://media"/>
            <a:extLst>
              <a:ext uri="{FF2B5EF4-FFF2-40B4-BE49-F238E27FC236}">
                <a16:creationId xmlns:a16="http://schemas.microsoft.com/office/drawing/2014/main" id="{3E18633C-6DE1-ADB3-9FF8-54403079A4D2}"/>
              </a:ext>
            </a:extLst>
          </p:cNvPr>
          <p:cNvPicPr>
            <a:picLocks noRot="1" noChangeAspect="1"/>
          </p:cNvPicPr>
          <p:nvPr>
            <a:videoFile r:link="rId1"/>
          </p:nvPr>
        </p:nvPicPr>
        <p:blipFill>
          <a:blip r:embed="rId4"/>
          <a:stretch>
            <a:fillRect/>
          </a:stretch>
        </p:blipFill>
        <p:spPr>
          <a:xfrm>
            <a:off x="618565" y="1091252"/>
            <a:ext cx="9064229" cy="5121289"/>
          </a:xfrm>
          <a:prstGeom prst="rect">
            <a:avLst/>
          </a:prstGeom>
        </p:spPr>
      </p:pic>
      <p:sp>
        <p:nvSpPr>
          <p:cNvPr id="5" name="TextBox 4">
            <a:extLst>
              <a:ext uri="{FF2B5EF4-FFF2-40B4-BE49-F238E27FC236}">
                <a16:creationId xmlns:a16="http://schemas.microsoft.com/office/drawing/2014/main" id="{FE003373-28A3-D5AA-D22C-D2FC4290FAA0}"/>
              </a:ext>
            </a:extLst>
          </p:cNvPr>
          <p:cNvSpPr txBox="1"/>
          <p:nvPr/>
        </p:nvSpPr>
        <p:spPr>
          <a:xfrm>
            <a:off x="6915316" y="793376"/>
            <a:ext cx="184731" cy="369332"/>
          </a:xfrm>
          <a:prstGeom prst="rect">
            <a:avLst/>
          </a:prstGeom>
          <a:solidFill>
            <a:schemeClr val="bg2"/>
          </a:solidFill>
        </p:spPr>
        <p:txBody>
          <a:bodyPr wrap="none" rtlCol="0">
            <a:spAutoFit/>
          </a:bodyPr>
          <a:lstStyle/>
          <a:p>
            <a:pPr algn="r"/>
            <a:endParaRPr lang="en-GB" b="1">
              <a:solidFill>
                <a:schemeClr val="bg1"/>
              </a:solidFill>
              <a:latin typeface="+mj-lt"/>
            </a:endParaRPr>
          </a:p>
        </p:txBody>
      </p:sp>
    </p:spTree>
    <p:extLst>
      <p:ext uri="{BB962C8B-B14F-4D97-AF65-F5344CB8AC3E}">
        <p14:creationId xmlns:p14="http://schemas.microsoft.com/office/powerpoint/2010/main" val="3030512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48BFFB43-C651-4BCB-B548-DC718AA40A04}"/>
              </a:ext>
            </a:extLst>
          </p:cNvPr>
          <p:cNvSpPr>
            <a:spLocks noGrp="1" noChangeArrowheads="1"/>
          </p:cNvSpPr>
          <p:nvPr>
            <p:ph type="title"/>
          </p:nvPr>
        </p:nvSpPr>
        <p:spPr>
          <a:xfrm>
            <a:off x="295275" y="76200"/>
            <a:ext cx="10972800" cy="1143000"/>
          </a:xfrm>
        </p:spPr>
        <p:txBody>
          <a:bodyPr>
            <a:normAutofit/>
          </a:bodyPr>
          <a:lstStyle/>
          <a:p>
            <a:r>
              <a:rPr lang="en-GB" altLang="en-US" sz="4000" b="1" dirty="0">
                <a:latin typeface="Verdana" panose="020B0604030504040204" pitchFamily="34" charset="0"/>
              </a:rPr>
              <a:t>Project Management</a:t>
            </a:r>
          </a:p>
        </p:txBody>
      </p:sp>
      <p:sp>
        <p:nvSpPr>
          <p:cNvPr id="47107" name="Rectangle 3">
            <a:extLst>
              <a:ext uri="{FF2B5EF4-FFF2-40B4-BE49-F238E27FC236}">
                <a16:creationId xmlns:a16="http://schemas.microsoft.com/office/drawing/2014/main" id="{C3D87889-BB30-4278-9B2B-1A89B2AA0491}"/>
              </a:ext>
            </a:extLst>
          </p:cNvPr>
          <p:cNvSpPr>
            <a:spLocks noGrp="1" noChangeArrowheads="1"/>
          </p:cNvSpPr>
          <p:nvPr>
            <p:ph type="body" idx="1"/>
          </p:nvPr>
        </p:nvSpPr>
        <p:spPr>
          <a:xfrm>
            <a:off x="419100" y="971550"/>
            <a:ext cx="11401425" cy="4629150"/>
          </a:xfrm>
        </p:spPr>
        <p:txBody>
          <a:bodyPr>
            <a:noAutofit/>
          </a:bodyPr>
          <a:lstStyle/>
          <a:p>
            <a:pPr marL="0" indent="0" algn="just">
              <a:lnSpc>
                <a:spcPct val="90000"/>
              </a:lnSpc>
              <a:buNone/>
            </a:pPr>
            <a:endParaRPr lang="en-US" altLang="en-US" sz="2000" dirty="0">
              <a:solidFill>
                <a:srgbClr val="202124"/>
              </a:solidFill>
              <a:latin typeface="arial" panose="020B0604020202020204" pitchFamily="34" charset="0"/>
              <a:cs typeface="Arial" panose="020B0604020202020204" pitchFamily="34" charset="0"/>
            </a:endParaRPr>
          </a:p>
          <a:p>
            <a:pPr algn="just">
              <a:lnSpc>
                <a:spcPct val="90000"/>
              </a:lnSpc>
            </a:pPr>
            <a:r>
              <a:rPr lang="en-US" sz="2400" b="0" i="0" dirty="0">
                <a:solidFill>
                  <a:srgbClr val="222222"/>
                </a:solidFill>
                <a:effectLst/>
                <a:latin typeface="Verdana" panose="020B0604030504040204" pitchFamily="34" charset="0"/>
                <a:ea typeface="Verdana" panose="020B0604030504040204" pitchFamily="34" charset="0"/>
                <a:cs typeface="Calibri" panose="020F0502020204030204" pitchFamily="34" charset="0"/>
              </a:rPr>
              <a:t>'Project management' provides structure and control of the project environment so that the agreed activities will produce the right products or services to meet the customer’s expectations. </a:t>
            </a:r>
          </a:p>
          <a:p>
            <a:pPr marL="0" indent="0" algn="just">
              <a:lnSpc>
                <a:spcPct val="90000"/>
              </a:lnSpc>
              <a:buNone/>
            </a:pPr>
            <a:endParaRPr lang="en-US" sz="2400" b="0" i="0" dirty="0">
              <a:solidFill>
                <a:srgbClr val="333333"/>
              </a:solidFill>
              <a:effectLst/>
              <a:latin typeface="Verdana" panose="020B0604030504040204" pitchFamily="34" charset="0"/>
              <a:ea typeface="Verdana" panose="020B0604030504040204" pitchFamily="34" charset="0"/>
              <a:cs typeface="Calibri" panose="020F0502020204030204" pitchFamily="34" charset="0"/>
            </a:endParaRPr>
          </a:p>
          <a:p>
            <a:pPr algn="just">
              <a:lnSpc>
                <a:spcPct val="90000"/>
              </a:lnSpc>
            </a:pPr>
            <a:r>
              <a:rPr lang="en-US" sz="2400" b="0" i="0" dirty="0">
                <a:solidFill>
                  <a:srgbClr val="333333"/>
                </a:solidFill>
                <a:effectLst/>
                <a:latin typeface="Verdana" panose="020B0604030504040204" pitchFamily="34" charset="0"/>
                <a:ea typeface="Verdana" panose="020B0604030504040204" pitchFamily="34" charset="0"/>
                <a:cs typeface="Calibri" panose="020F0502020204030204" pitchFamily="34" charset="0"/>
              </a:rPr>
              <a:t>A key factor that distinguishes project management from just 'management' is that it has this final deliverable and a </a:t>
            </a:r>
            <a:r>
              <a:rPr lang="en-US" sz="2400" b="1" i="0" dirty="0">
                <a:solidFill>
                  <a:srgbClr val="333333"/>
                </a:solidFill>
                <a:effectLst/>
                <a:latin typeface="Verdana" panose="020B0604030504040204" pitchFamily="34" charset="0"/>
                <a:ea typeface="Verdana" panose="020B0604030504040204" pitchFamily="34" charset="0"/>
                <a:cs typeface="Calibri" panose="020F0502020204030204" pitchFamily="34" charset="0"/>
              </a:rPr>
              <a:t>finite timespan</a:t>
            </a:r>
            <a:r>
              <a:rPr lang="en-US" sz="2400" b="0" i="0" dirty="0">
                <a:solidFill>
                  <a:srgbClr val="333333"/>
                </a:solidFill>
                <a:effectLst/>
                <a:latin typeface="Verdana" panose="020B0604030504040204" pitchFamily="34" charset="0"/>
                <a:ea typeface="Verdana" panose="020B0604030504040204" pitchFamily="34" charset="0"/>
                <a:cs typeface="Calibri" panose="020F0502020204030204" pitchFamily="34" charset="0"/>
              </a:rPr>
              <a:t>, unlike management which is an ongoing process.</a:t>
            </a:r>
          </a:p>
          <a:p>
            <a:pPr algn="just">
              <a:lnSpc>
                <a:spcPct val="90000"/>
              </a:lnSpc>
            </a:pPr>
            <a:endParaRPr lang="en-US" sz="2400" dirty="0">
              <a:solidFill>
                <a:srgbClr val="333333"/>
              </a:solidFill>
              <a:latin typeface="Verdana" panose="020B0604030504040204" pitchFamily="34" charset="0"/>
              <a:ea typeface="Verdana" panose="020B0604030504040204" pitchFamily="34" charset="0"/>
              <a:cs typeface="Calibri" panose="020F0502020204030204" pitchFamily="34" charset="0"/>
            </a:endParaRPr>
          </a:p>
          <a:p>
            <a:pPr algn="just">
              <a:lnSpc>
                <a:spcPct val="90000"/>
              </a:lnSpc>
            </a:pPr>
            <a:r>
              <a:rPr lang="en-US" sz="2400" b="0" i="0" dirty="0">
                <a:solidFill>
                  <a:srgbClr val="333333"/>
                </a:solidFill>
                <a:effectLst/>
                <a:latin typeface="Verdana" panose="020B0604030504040204" pitchFamily="34" charset="0"/>
                <a:ea typeface="Verdana" panose="020B0604030504040204" pitchFamily="34" charset="0"/>
                <a:cs typeface="Calibri" panose="020F0502020204030204" pitchFamily="34" charset="0"/>
              </a:rPr>
              <a:t>Because of this a project professional needs a wide range of skills; often technical skills, and certainly people management skills and good business awareness.</a:t>
            </a:r>
            <a:endParaRPr lang="en-GB" altLang="en-US" sz="2400" dirty="0">
              <a:latin typeface="Verdana" panose="020B0604030504040204" pitchFamily="34" charset="0"/>
              <a:ea typeface="Verdana" panose="020B0604030504040204" pitchFamily="34" charset="0"/>
              <a:cs typeface="Calibri" panose="020F0502020204030204" pitchFamily="34" charset="0"/>
            </a:endParaRPr>
          </a:p>
        </p:txBody>
      </p:sp>
    </p:spTree>
    <p:extLst>
      <p:ext uri="{BB962C8B-B14F-4D97-AF65-F5344CB8AC3E}">
        <p14:creationId xmlns:p14="http://schemas.microsoft.com/office/powerpoint/2010/main" val="3474124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barn(inVertical)">
                                      <p:cBhvr>
                                        <p:cTn id="7" dur="500"/>
                                        <p:tgtEl>
                                          <p:spTgt spid="4710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7107">
                                            <p:txEl>
                                              <p:pRg st="1" end="1"/>
                                            </p:txEl>
                                          </p:spTgt>
                                        </p:tgtEl>
                                        <p:attrNameLst>
                                          <p:attrName>style.visibility</p:attrName>
                                        </p:attrNameLst>
                                      </p:cBhvr>
                                      <p:to>
                                        <p:strVal val="visible"/>
                                      </p:to>
                                    </p:set>
                                    <p:anim calcmode="lin" valueType="num">
                                      <p:cBhvr additive="base">
                                        <p:cTn id="12" dur="500" fill="hold"/>
                                        <p:tgtEl>
                                          <p:spTgt spid="47107">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710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7107">
                                            <p:txEl>
                                              <p:pRg st="3" end="3"/>
                                            </p:txEl>
                                          </p:spTgt>
                                        </p:tgtEl>
                                        <p:attrNameLst>
                                          <p:attrName>style.visibility</p:attrName>
                                        </p:attrNameLst>
                                      </p:cBhvr>
                                      <p:to>
                                        <p:strVal val="visible"/>
                                      </p:to>
                                    </p:set>
                                    <p:anim calcmode="lin" valueType="num">
                                      <p:cBhvr additive="base">
                                        <p:cTn id="18" dur="500" fill="hold"/>
                                        <p:tgtEl>
                                          <p:spTgt spid="47107">
                                            <p:txEl>
                                              <p:pRg st="3" end="3"/>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710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47107">
                                            <p:txEl>
                                              <p:pRg st="5" end="5"/>
                                            </p:txEl>
                                          </p:spTgt>
                                        </p:tgtEl>
                                        <p:attrNameLst>
                                          <p:attrName>style.visibility</p:attrName>
                                        </p:attrNameLst>
                                      </p:cBhvr>
                                      <p:to>
                                        <p:strVal val="visible"/>
                                      </p:to>
                                    </p:set>
                                    <p:anim calcmode="lin" valueType="num">
                                      <p:cBhvr additive="base">
                                        <p:cTn id="24" dur="500" fill="hold"/>
                                        <p:tgtEl>
                                          <p:spTgt spid="47107">
                                            <p:txEl>
                                              <p:pRg st="5" end="5"/>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710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48BFFB43-C651-4BCB-B548-DC718AA40A04}"/>
              </a:ext>
            </a:extLst>
          </p:cNvPr>
          <p:cNvSpPr>
            <a:spLocks noGrp="1" noChangeArrowheads="1"/>
          </p:cNvSpPr>
          <p:nvPr>
            <p:ph type="title"/>
          </p:nvPr>
        </p:nvSpPr>
        <p:spPr>
          <a:xfrm>
            <a:off x="440267" y="112713"/>
            <a:ext cx="10972800" cy="944562"/>
          </a:xfrm>
        </p:spPr>
        <p:txBody>
          <a:bodyPr>
            <a:normAutofit/>
          </a:bodyPr>
          <a:lstStyle/>
          <a:p>
            <a:r>
              <a:rPr lang="en-GB" altLang="en-US" sz="4000" b="1" dirty="0">
                <a:latin typeface="Verdana" panose="020B0604030504040204" pitchFamily="34" charset="0"/>
              </a:rPr>
              <a:t>Project Life Cycle</a:t>
            </a:r>
          </a:p>
        </p:txBody>
      </p:sp>
      <p:sp>
        <p:nvSpPr>
          <p:cNvPr id="47107" name="Rectangle 3">
            <a:extLst>
              <a:ext uri="{FF2B5EF4-FFF2-40B4-BE49-F238E27FC236}">
                <a16:creationId xmlns:a16="http://schemas.microsoft.com/office/drawing/2014/main" id="{C3D87889-BB30-4278-9B2B-1A89B2AA0491}"/>
              </a:ext>
            </a:extLst>
          </p:cNvPr>
          <p:cNvSpPr>
            <a:spLocks noGrp="1" noChangeArrowheads="1"/>
          </p:cNvSpPr>
          <p:nvPr>
            <p:ph type="body" idx="1"/>
          </p:nvPr>
        </p:nvSpPr>
        <p:spPr>
          <a:xfrm>
            <a:off x="209550" y="917236"/>
            <a:ext cx="11620500" cy="4705351"/>
          </a:xfrm>
        </p:spPr>
        <p:txBody>
          <a:bodyPr>
            <a:noAutofit/>
          </a:bodyPr>
          <a:lstStyle/>
          <a:p>
            <a:pPr algn="just"/>
            <a:r>
              <a:rPr lang="en-US" sz="2400" b="0" i="0" dirty="0">
                <a:solidFill>
                  <a:srgbClr val="222222"/>
                </a:solidFill>
                <a:effectLst/>
                <a:latin typeface="Verdana" panose="020B0604030504040204" pitchFamily="34" charset="0"/>
                <a:ea typeface="Verdana" panose="020B0604030504040204" pitchFamily="34" charset="0"/>
                <a:cs typeface="Calibri" panose="020F0502020204030204" pitchFamily="34" charset="0"/>
              </a:rPr>
              <a:t>A successful project </a:t>
            </a:r>
            <a:r>
              <a:rPr lang="en-US" sz="2400" b="1" i="0" dirty="0">
                <a:solidFill>
                  <a:srgbClr val="222222"/>
                </a:solidFill>
                <a:effectLst/>
                <a:latin typeface="Verdana" panose="020B0604030504040204" pitchFamily="34" charset="0"/>
                <a:ea typeface="Verdana" panose="020B0604030504040204" pitchFamily="34" charset="0"/>
                <a:cs typeface="Calibri" panose="020F0502020204030204" pitchFamily="34" charset="0"/>
              </a:rPr>
              <a:t>lifecycle</a:t>
            </a:r>
            <a:r>
              <a:rPr lang="en-US" sz="2400" b="0" i="0" dirty="0">
                <a:solidFill>
                  <a:srgbClr val="222222"/>
                </a:solidFill>
                <a:effectLst/>
                <a:latin typeface="Verdana" panose="020B0604030504040204" pitchFamily="34" charset="0"/>
                <a:ea typeface="Verdana" panose="020B0604030504040204" pitchFamily="34" charset="0"/>
                <a:cs typeface="Calibri" panose="020F0502020204030204" pitchFamily="34" charset="0"/>
              </a:rPr>
              <a:t>, is underpinned by </a:t>
            </a:r>
            <a:r>
              <a:rPr lang="en-US" sz="2400" b="1" i="0" dirty="0">
                <a:solidFill>
                  <a:srgbClr val="222222"/>
                </a:solidFill>
                <a:effectLst/>
                <a:latin typeface="Verdana" panose="020B0604030504040204" pitchFamily="34" charset="0"/>
                <a:ea typeface="Verdana" panose="020B0604030504040204" pitchFamily="34" charset="0"/>
                <a:cs typeface="Calibri" panose="020F0502020204030204" pitchFamily="34" charset="0"/>
              </a:rPr>
              <a:t>four (4) stages </a:t>
            </a:r>
            <a:r>
              <a:rPr lang="en-US" sz="2400" b="0" i="0" dirty="0">
                <a:solidFill>
                  <a:srgbClr val="222222"/>
                </a:solidFill>
                <a:effectLst/>
                <a:latin typeface="Verdana" panose="020B0604030504040204" pitchFamily="34" charset="0"/>
                <a:ea typeface="Verdana" panose="020B0604030504040204" pitchFamily="34" charset="0"/>
                <a:cs typeface="Calibri" panose="020F0502020204030204" pitchFamily="34" charset="0"/>
              </a:rPr>
              <a:t>that will eventually achieve the project objectives (Quality, Cost, Benefits)</a:t>
            </a:r>
          </a:p>
          <a:p>
            <a:pPr algn="just"/>
            <a:endParaRPr lang="en-US" sz="2400" dirty="0">
              <a:solidFill>
                <a:srgbClr val="222222"/>
              </a:solidFill>
              <a:latin typeface="Verdana" panose="020B0604030504040204" pitchFamily="34" charset="0"/>
              <a:ea typeface="Verdana" panose="020B0604030504040204" pitchFamily="34" charset="0"/>
              <a:cs typeface="Calibri" panose="020F0502020204030204" pitchFamily="34" charset="0"/>
            </a:endParaRPr>
          </a:p>
          <a:p>
            <a:pPr algn="just"/>
            <a:r>
              <a:rPr lang="en-US" sz="2400" b="0" i="0" dirty="0">
                <a:solidFill>
                  <a:srgbClr val="222222"/>
                </a:solidFill>
                <a:effectLst/>
                <a:latin typeface="Verdana" panose="020B0604030504040204" pitchFamily="34" charset="0"/>
                <a:ea typeface="Verdana" panose="020B0604030504040204" pitchFamily="34" charset="0"/>
                <a:cs typeface="Calibri" panose="020F0502020204030204" pitchFamily="34" charset="0"/>
              </a:rPr>
              <a:t>The four stages of project lifecycle includes;</a:t>
            </a:r>
          </a:p>
          <a:p>
            <a:pPr marL="0" indent="0" algn="just">
              <a:buNone/>
            </a:pPr>
            <a:r>
              <a:rPr lang="en-US" sz="2400" b="0" i="0" dirty="0">
                <a:solidFill>
                  <a:srgbClr val="222222"/>
                </a:solidFill>
                <a:effectLst/>
                <a:latin typeface="Verdana" panose="020B0604030504040204" pitchFamily="34" charset="0"/>
                <a:ea typeface="Verdana" panose="020B0604030504040204" pitchFamily="34" charset="0"/>
                <a:cs typeface="Calibri" panose="020F0502020204030204" pitchFamily="34" charset="0"/>
              </a:rPr>
              <a:t> </a:t>
            </a:r>
          </a:p>
          <a:p>
            <a:pPr algn="just"/>
            <a:r>
              <a:rPr lang="en-US" sz="2400" b="1" i="0" dirty="0">
                <a:solidFill>
                  <a:srgbClr val="222222"/>
                </a:solidFill>
                <a:effectLst/>
                <a:latin typeface="Verdana" panose="020B0604030504040204" pitchFamily="34" charset="0"/>
                <a:ea typeface="Verdana" panose="020B0604030504040204" pitchFamily="34" charset="0"/>
                <a:cs typeface="Calibri" panose="020F0502020204030204" pitchFamily="34" charset="0"/>
              </a:rPr>
              <a:t>Initiating the project</a:t>
            </a:r>
          </a:p>
          <a:p>
            <a:pPr algn="just"/>
            <a:r>
              <a:rPr lang="en-US" sz="2400" b="1" dirty="0">
                <a:solidFill>
                  <a:srgbClr val="222222"/>
                </a:solidFill>
                <a:latin typeface="Verdana" panose="020B0604030504040204" pitchFamily="34" charset="0"/>
                <a:ea typeface="Verdana" panose="020B0604030504040204" pitchFamily="34" charset="0"/>
                <a:cs typeface="Calibri" panose="020F0502020204030204" pitchFamily="34" charset="0"/>
              </a:rPr>
              <a:t>Planning the project through various stages</a:t>
            </a:r>
          </a:p>
          <a:p>
            <a:pPr algn="just"/>
            <a:r>
              <a:rPr lang="en-US" sz="2400" b="1" i="0" dirty="0">
                <a:solidFill>
                  <a:srgbClr val="222222"/>
                </a:solidFill>
                <a:effectLst/>
                <a:latin typeface="Verdana" panose="020B0604030504040204" pitchFamily="34" charset="0"/>
                <a:ea typeface="Verdana" panose="020B0604030504040204" pitchFamily="34" charset="0"/>
                <a:cs typeface="Calibri" panose="020F0502020204030204" pitchFamily="34" charset="0"/>
              </a:rPr>
              <a:t>Executing or implementing the project and</a:t>
            </a:r>
          </a:p>
          <a:p>
            <a:pPr algn="just"/>
            <a:r>
              <a:rPr lang="en-US" sz="2400" b="1" dirty="0">
                <a:solidFill>
                  <a:srgbClr val="222222"/>
                </a:solidFill>
                <a:latin typeface="Verdana" panose="020B0604030504040204" pitchFamily="34" charset="0"/>
                <a:ea typeface="Verdana" panose="020B0604030504040204" pitchFamily="34" charset="0"/>
                <a:cs typeface="Calibri" panose="020F0502020204030204" pitchFamily="34" charset="0"/>
              </a:rPr>
              <a:t>Closing the project and hand it over</a:t>
            </a:r>
            <a:r>
              <a:rPr lang="en-US" sz="2400" b="0" i="0" dirty="0">
                <a:solidFill>
                  <a:srgbClr val="222222"/>
                </a:solidFill>
                <a:effectLst/>
                <a:latin typeface="Verdana" panose="020B0604030504040204" pitchFamily="34" charset="0"/>
                <a:ea typeface="Verdana" panose="020B0604030504040204" pitchFamily="34" charset="0"/>
                <a:cs typeface="Calibri" panose="020F0502020204030204" pitchFamily="34" charset="0"/>
              </a:rPr>
              <a:t> </a:t>
            </a:r>
          </a:p>
          <a:p>
            <a:pPr algn="just"/>
            <a:endParaRPr lang="en-US" sz="2400" dirty="0">
              <a:solidFill>
                <a:srgbClr val="222222"/>
              </a:solidFill>
              <a:latin typeface="Verdana" panose="020B0604030504040204" pitchFamily="34" charset="0"/>
              <a:ea typeface="Verdana" panose="020B0604030504040204" pitchFamily="34" charset="0"/>
              <a:cs typeface="Calibri" panose="020F0502020204030204" pitchFamily="34" charset="0"/>
            </a:endParaRPr>
          </a:p>
          <a:p>
            <a:pPr algn="just">
              <a:lnSpc>
                <a:spcPct val="90000"/>
              </a:lnSpc>
            </a:pPr>
            <a:endParaRPr lang="en-GB" altLang="en-US" sz="2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26596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7106"/>
                                        </p:tgtEl>
                                        <p:attrNameLst>
                                          <p:attrName>style.visibility</p:attrName>
                                        </p:attrNameLst>
                                      </p:cBhvr>
                                      <p:to>
                                        <p:strVal val="visible"/>
                                      </p:to>
                                    </p:set>
                                    <p:anim calcmode="lin" valueType="num">
                                      <p:cBhvr additive="base">
                                        <p:cTn id="7" dur="500" fill="hold"/>
                                        <p:tgtEl>
                                          <p:spTgt spid="47106"/>
                                        </p:tgtEl>
                                        <p:attrNameLst>
                                          <p:attrName>ppt_x</p:attrName>
                                        </p:attrNameLst>
                                      </p:cBhvr>
                                      <p:tavLst>
                                        <p:tav tm="0">
                                          <p:val>
                                            <p:strVal val="#ppt_x"/>
                                          </p:val>
                                        </p:tav>
                                        <p:tav tm="100000">
                                          <p:val>
                                            <p:strVal val="#ppt_x"/>
                                          </p:val>
                                        </p:tav>
                                      </p:tavLst>
                                    </p:anim>
                                    <p:anim calcmode="lin" valueType="num">
                                      <p:cBhvr additive="base">
                                        <p:cTn id="8" dur="500" fill="hold"/>
                                        <p:tgtEl>
                                          <p:spTgt spid="4710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7107">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7107">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7107">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7107">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7107">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7107">
                                            <p:txEl>
                                              <p:pRg st="6" end="6"/>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4710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48BFFB43-C651-4BCB-B548-DC718AA40A04}"/>
              </a:ext>
            </a:extLst>
          </p:cNvPr>
          <p:cNvSpPr>
            <a:spLocks noGrp="1" noChangeArrowheads="1"/>
          </p:cNvSpPr>
          <p:nvPr>
            <p:ph type="title"/>
          </p:nvPr>
        </p:nvSpPr>
        <p:spPr>
          <a:xfrm>
            <a:off x="440267" y="112713"/>
            <a:ext cx="10972800" cy="646044"/>
          </a:xfrm>
        </p:spPr>
        <p:txBody>
          <a:bodyPr>
            <a:normAutofit fontScale="90000"/>
          </a:bodyPr>
          <a:lstStyle/>
          <a:p>
            <a:r>
              <a:rPr lang="en-GB" altLang="en-US" sz="4000" b="1" dirty="0">
                <a:latin typeface="Verdana" panose="020B0604030504040204" pitchFamily="34" charset="0"/>
              </a:rPr>
              <a:t>Project Life Cycle</a:t>
            </a:r>
          </a:p>
        </p:txBody>
      </p:sp>
      <p:sp>
        <p:nvSpPr>
          <p:cNvPr id="47107" name="Rectangle 3">
            <a:extLst>
              <a:ext uri="{FF2B5EF4-FFF2-40B4-BE49-F238E27FC236}">
                <a16:creationId xmlns:a16="http://schemas.microsoft.com/office/drawing/2014/main" id="{C3D87889-BB30-4278-9B2B-1A89B2AA0491}"/>
              </a:ext>
            </a:extLst>
          </p:cNvPr>
          <p:cNvSpPr>
            <a:spLocks noGrp="1" noChangeArrowheads="1"/>
          </p:cNvSpPr>
          <p:nvPr>
            <p:ph type="body" idx="1"/>
          </p:nvPr>
        </p:nvSpPr>
        <p:spPr>
          <a:xfrm>
            <a:off x="209550" y="758758"/>
            <a:ext cx="11620500" cy="4863830"/>
          </a:xfrm>
        </p:spPr>
        <p:txBody>
          <a:bodyPr>
            <a:noAutofit/>
          </a:bodyPr>
          <a:lstStyle/>
          <a:p>
            <a:pPr algn="just"/>
            <a:r>
              <a:rPr lang="en-US" sz="2400" dirty="0">
                <a:solidFill>
                  <a:srgbClr val="222222"/>
                </a:solidFill>
                <a:latin typeface="Verdana" panose="020B0604030504040204" pitchFamily="34" charset="0"/>
                <a:ea typeface="Verdana" panose="020B0604030504040204" pitchFamily="34" charset="0"/>
                <a:cs typeface="Calibri" panose="020F0502020204030204" pitchFamily="34" charset="0"/>
              </a:rPr>
              <a:t>Project lifecycle has two extremes depending on the degree of uncertainty at the start of the project</a:t>
            </a:r>
          </a:p>
          <a:p>
            <a:pPr algn="just"/>
            <a:endParaRPr lang="en-US" sz="2400" dirty="0">
              <a:solidFill>
                <a:srgbClr val="222222"/>
              </a:solidFill>
              <a:latin typeface="Verdana" panose="020B0604030504040204" pitchFamily="34" charset="0"/>
              <a:ea typeface="Verdana" panose="020B0604030504040204" pitchFamily="34" charset="0"/>
              <a:cs typeface="Calibri" panose="020F0502020204030204" pitchFamily="34" charset="0"/>
            </a:endParaRPr>
          </a:p>
          <a:p>
            <a:pPr algn="just">
              <a:lnSpc>
                <a:spcPct val="90000"/>
              </a:lnSpc>
            </a:pPr>
            <a:endParaRPr lang="en-GB" altLang="en-US" sz="2200" dirty="0">
              <a:latin typeface="Calibri" panose="020F0502020204030204" pitchFamily="34" charset="0"/>
              <a:cs typeface="Calibri" panose="020F0502020204030204" pitchFamily="34" charset="0"/>
            </a:endParaRPr>
          </a:p>
        </p:txBody>
      </p:sp>
      <p:graphicFrame>
        <p:nvGraphicFramePr>
          <p:cNvPr id="2" name="Diagram 1">
            <a:extLst>
              <a:ext uri="{FF2B5EF4-FFF2-40B4-BE49-F238E27FC236}">
                <a16:creationId xmlns:a16="http://schemas.microsoft.com/office/drawing/2014/main" id="{31C8A5F4-817C-A0EB-52E8-D9252E31295D}"/>
              </a:ext>
            </a:extLst>
          </p:cNvPr>
          <p:cNvGraphicFramePr/>
          <p:nvPr>
            <p:extLst>
              <p:ext uri="{D42A27DB-BD31-4B8C-83A1-F6EECF244321}">
                <p14:modId xmlns:p14="http://schemas.microsoft.com/office/powerpoint/2010/main" val="220536782"/>
              </p:ext>
            </p:extLst>
          </p:nvPr>
        </p:nvGraphicFramePr>
        <p:xfrm>
          <a:off x="209550" y="1595336"/>
          <a:ext cx="11982449" cy="41148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7887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7106"/>
                                        </p:tgtEl>
                                        <p:attrNameLst>
                                          <p:attrName>style.visibility</p:attrName>
                                        </p:attrNameLst>
                                      </p:cBhvr>
                                      <p:to>
                                        <p:strVal val="visible"/>
                                      </p:to>
                                    </p:set>
                                    <p:anim calcmode="lin" valueType="num">
                                      <p:cBhvr additive="base">
                                        <p:cTn id="7" dur="500" fill="hold"/>
                                        <p:tgtEl>
                                          <p:spTgt spid="47106"/>
                                        </p:tgtEl>
                                        <p:attrNameLst>
                                          <p:attrName>ppt_x</p:attrName>
                                        </p:attrNameLst>
                                      </p:cBhvr>
                                      <p:tavLst>
                                        <p:tav tm="0">
                                          <p:val>
                                            <p:strVal val="#ppt_x"/>
                                          </p:val>
                                        </p:tav>
                                        <p:tav tm="100000">
                                          <p:val>
                                            <p:strVal val="#ppt_x"/>
                                          </p:val>
                                        </p:tav>
                                      </p:tavLst>
                                    </p:anim>
                                    <p:anim calcmode="lin" valueType="num">
                                      <p:cBhvr additive="base">
                                        <p:cTn id="8" dur="500" fill="hold"/>
                                        <p:tgtEl>
                                          <p:spTgt spid="4710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7107">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53" presetClass="entr" presetSubtype="16"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 calcmode="lin" valueType="num">
                                      <p:cBhvr>
                                        <p:cTn id="17" dur="500" fill="hold"/>
                                        <p:tgtEl>
                                          <p:spTgt spid="2"/>
                                        </p:tgtEl>
                                        <p:attrNameLst>
                                          <p:attrName>ppt_w</p:attrName>
                                        </p:attrNameLst>
                                      </p:cBhvr>
                                      <p:tavLst>
                                        <p:tav tm="0">
                                          <p:val>
                                            <p:fltVal val="0"/>
                                          </p:val>
                                        </p:tav>
                                        <p:tav tm="100000">
                                          <p:val>
                                            <p:strVal val="#ppt_w"/>
                                          </p:val>
                                        </p:tav>
                                      </p:tavLst>
                                    </p:anim>
                                    <p:anim calcmode="lin" valueType="num">
                                      <p:cBhvr>
                                        <p:cTn id="18" dur="500" fill="hold"/>
                                        <p:tgtEl>
                                          <p:spTgt spid="2"/>
                                        </p:tgtEl>
                                        <p:attrNameLst>
                                          <p:attrName>ppt_h</p:attrName>
                                        </p:attrNameLst>
                                      </p:cBhvr>
                                      <p:tavLst>
                                        <p:tav tm="0">
                                          <p:val>
                                            <p:fltVal val="0"/>
                                          </p:val>
                                        </p:tav>
                                        <p:tav tm="100000">
                                          <p:val>
                                            <p:strVal val="#ppt_h"/>
                                          </p:val>
                                        </p:tav>
                                      </p:tavLst>
                                    </p:anim>
                                    <p:animEffect transition="in" filter="fade">
                                      <p:cBhvr>
                                        <p:cTn id="1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build="p"/>
      <p:bldGraphic spid="2" grpId="0">
        <p:bldAsOne/>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97453F24-A4F3-4CFE-AC1A-38FFDB6F30DF}"/>
              </a:ext>
            </a:extLst>
          </p:cNvPr>
          <p:cNvSpPr>
            <a:spLocks noGrp="1" noChangeArrowheads="1"/>
          </p:cNvSpPr>
          <p:nvPr>
            <p:ph type="title"/>
          </p:nvPr>
        </p:nvSpPr>
        <p:spPr>
          <a:xfrm>
            <a:off x="609600" y="79176"/>
            <a:ext cx="10972800" cy="843379"/>
          </a:xfrm>
        </p:spPr>
        <p:txBody>
          <a:bodyPr>
            <a:normAutofit/>
          </a:bodyPr>
          <a:lstStyle/>
          <a:p>
            <a:r>
              <a:rPr lang="en-GB" altLang="en-US" sz="4000" b="1" dirty="0">
                <a:latin typeface="Verdana" panose="020B0604030504040204" pitchFamily="34" charset="0"/>
              </a:rPr>
              <a:t>Project Lifecycle Process</a:t>
            </a:r>
          </a:p>
        </p:txBody>
      </p:sp>
      <p:sp>
        <p:nvSpPr>
          <p:cNvPr id="115717" name="Text Box 5">
            <a:extLst>
              <a:ext uri="{FF2B5EF4-FFF2-40B4-BE49-F238E27FC236}">
                <a16:creationId xmlns:a16="http://schemas.microsoft.com/office/drawing/2014/main" id="{300551F7-377D-4527-A602-3E6F828595CE}"/>
              </a:ext>
            </a:extLst>
          </p:cNvPr>
          <p:cNvSpPr txBox="1">
            <a:spLocks noChangeArrowheads="1"/>
          </p:cNvSpPr>
          <p:nvPr/>
        </p:nvSpPr>
        <p:spPr bwMode="auto">
          <a:xfrm>
            <a:off x="2971800" y="1630578"/>
            <a:ext cx="6477000" cy="400110"/>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US" altLang="en-US" sz="2000" b="1" dirty="0">
                <a:latin typeface="Arial" panose="020B0604020202020204" pitchFamily="34" charset="0"/>
              </a:rPr>
              <a:t>Directing a Project</a:t>
            </a:r>
          </a:p>
        </p:txBody>
      </p:sp>
      <p:sp>
        <p:nvSpPr>
          <p:cNvPr id="115718" name="Text Box 6">
            <a:extLst>
              <a:ext uri="{FF2B5EF4-FFF2-40B4-BE49-F238E27FC236}">
                <a16:creationId xmlns:a16="http://schemas.microsoft.com/office/drawing/2014/main" id="{EE164E39-3782-4CE8-B3E4-050F3177BC51}"/>
              </a:ext>
            </a:extLst>
          </p:cNvPr>
          <p:cNvSpPr txBox="1">
            <a:spLocks noChangeArrowheads="1"/>
          </p:cNvSpPr>
          <p:nvPr/>
        </p:nvSpPr>
        <p:spPr bwMode="auto">
          <a:xfrm>
            <a:off x="1477012" y="3221988"/>
            <a:ext cx="2153658" cy="707886"/>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US" altLang="en-US" sz="2000" b="1" dirty="0">
                <a:latin typeface="Arial" panose="020B0604020202020204" pitchFamily="34" charset="0"/>
              </a:rPr>
              <a:t>Project Charter important</a:t>
            </a:r>
          </a:p>
        </p:txBody>
      </p:sp>
      <p:sp>
        <p:nvSpPr>
          <p:cNvPr id="115719" name="Text Box 7">
            <a:extLst>
              <a:ext uri="{FF2B5EF4-FFF2-40B4-BE49-F238E27FC236}">
                <a16:creationId xmlns:a16="http://schemas.microsoft.com/office/drawing/2014/main" id="{EE140CD0-9400-45EC-BDB0-B169D0321C5D}"/>
              </a:ext>
            </a:extLst>
          </p:cNvPr>
          <p:cNvSpPr txBox="1">
            <a:spLocks noChangeArrowheads="1"/>
          </p:cNvSpPr>
          <p:nvPr/>
        </p:nvSpPr>
        <p:spPr bwMode="auto">
          <a:xfrm>
            <a:off x="2971800" y="5178286"/>
            <a:ext cx="6553200" cy="400110"/>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US" altLang="en-US" sz="2000" b="1">
                <a:latin typeface="Arial" panose="020B0604020202020204" pitchFamily="34" charset="0"/>
              </a:rPr>
              <a:t>Planning</a:t>
            </a:r>
          </a:p>
        </p:txBody>
      </p:sp>
      <p:sp>
        <p:nvSpPr>
          <p:cNvPr id="115720" name="Text Box 8">
            <a:extLst>
              <a:ext uri="{FF2B5EF4-FFF2-40B4-BE49-F238E27FC236}">
                <a16:creationId xmlns:a16="http://schemas.microsoft.com/office/drawing/2014/main" id="{7B008B93-D604-4796-9448-187AF54AD9CB}"/>
              </a:ext>
            </a:extLst>
          </p:cNvPr>
          <p:cNvSpPr txBox="1">
            <a:spLocks noChangeArrowheads="1"/>
          </p:cNvSpPr>
          <p:nvPr/>
        </p:nvSpPr>
        <p:spPr bwMode="auto">
          <a:xfrm>
            <a:off x="7584726" y="2699700"/>
            <a:ext cx="1477963" cy="1044575"/>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US" altLang="en-US" sz="2000" b="1" dirty="0">
                <a:latin typeface="Arial" panose="020B0604020202020204" pitchFamily="34" charset="0"/>
              </a:rPr>
              <a:t>Managing </a:t>
            </a:r>
          </a:p>
          <a:p>
            <a:pPr algn="ctr">
              <a:spcBef>
                <a:spcPct val="0"/>
              </a:spcBef>
              <a:buSzTx/>
              <a:buFontTx/>
              <a:buNone/>
            </a:pPr>
            <a:r>
              <a:rPr lang="en-US" altLang="en-US" sz="2000" b="1" dirty="0">
                <a:latin typeface="Arial" panose="020B0604020202020204" pitchFamily="34" charset="0"/>
              </a:rPr>
              <a:t>Product</a:t>
            </a:r>
          </a:p>
          <a:p>
            <a:pPr algn="ctr">
              <a:spcBef>
                <a:spcPct val="0"/>
              </a:spcBef>
              <a:buSzTx/>
              <a:buFontTx/>
              <a:buNone/>
            </a:pPr>
            <a:r>
              <a:rPr lang="en-US" altLang="en-US" sz="2000" b="1" dirty="0">
                <a:latin typeface="Arial" panose="020B0604020202020204" pitchFamily="34" charset="0"/>
              </a:rPr>
              <a:t>Delivery</a:t>
            </a:r>
          </a:p>
        </p:txBody>
      </p:sp>
      <p:sp>
        <p:nvSpPr>
          <p:cNvPr id="115721" name="Text Box 9">
            <a:extLst>
              <a:ext uri="{FF2B5EF4-FFF2-40B4-BE49-F238E27FC236}">
                <a16:creationId xmlns:a16="http://schemas.microsoft.com/office/drawing/2014/main" id="{566CE32D-5A6D-43F8-9B29-1D81408FC0D0}"/>
              </a:ext>
            </a:extLst>
          </p:cNvPr>
          <p:cNvSpPr txBox="1">
            <a:spLocks noChangeArrowheads="1"/>
          </p:cNvSpPr>
          <p:nvPr/>
        </p:nvSpPr>
        <p:spPr bwMode="auto">
          <a:xfrm>
            <a:off x="5087020" y="2260669"/>
            <a:ext cx="1622560" cy="707886"/>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US" altLang="en-US" sz="2000" b="1" dirty="0">
                <a:latin typeface="Arial" panose="020B0604020202020204" pitchFamily="34" charset="0"/>
              </a:rPr>
              <a:t>Controlling </a:t>
            </a:r>
          </a:p>
          <a:p>
            <a:pPr algn="ctr">
              <a:spcBef>
                <a:spcPct val="0"/>
              </a:spcBef>
              <a:buSzTx/>
              <a:buFontTx/>
              <a:buNone/>
            </a:pPr>
            <a:r>
              <a:rPr lang="en-US" altLang="en-US" sz="2000" b="1" dirty="0">
                <a:latin typeface="Arial" panose="020B0604020202020204" pitchFamily="34" charset="0"/>
              </a:rPr>
              <a:t>a stage</a:t>
            </a:r>
          </a:p>
        </p:txBody>
      </p:sp>
      <p:sp>
        <p:nvSpPr>
          <p:cNvPr id="115722" name="Text Box 10">
            <a:extLst>
              <a:ext uri="{FF2B5EF4-FFF2-40B4-BE49-F238E27FC236}">
                <a16:creationId xmlns:a16="http://schemas.microsoft.com/office/drawing/2014/main" id="{9CEA2F20-1D6F-4052-8C0C-1DECF061F04E}"/>
              </a:ext>
            </a:extLst>
          </p:cNvPr>
          <p:cNvSpPr txBox="1">
            <a:spLocks noChangeArrowheads="1"/>
          </p:cNvSpPr>
          <p:nvPr/>
        </p:nvSpPr>
        <p:spPr bwMode="auto">
          <a:xfrm>
            <a:off x="4772041" y="3750415"/>
            <a:ext cx="2337499" cy="707886"/>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US" altLang="en-US" sz="2000" b="1" dirty="0">
                <a:latin typeface="Arial" panose="020B0604020202020204" pitchFamily="34" charset="0"/>
              </a:rPr>
              <a:t>Managing </a:t>
            </a:r>
          </a:p>
          <a:p>
            <a:pPr algn="ctr">
              <a:spcBef>
                <a:spcPct val="0"/>
              </a:spcBef>
              <a:buSzTx/>
              <a:buFontTx/>
              <a:buNone/>
            </a:pPr>
            <a:r>
              <a:rPr lang="en-US" altLang="en-US" sz="2000" b="1" dirty="0">
                <a:latin typeface="Arial" panose="020B0604020202020204" pitchFamily="34" charset="0"/>
              </a:rPr>
              <a:t>stage Boundaries</a:t>
            </a:r>
          </a:p>
        </p:txBody>
      </p:sp>
      <p:sp>
        <p:nvSpPr>
          <p:cNvPr id="115723" name="Text Box 11">
            <a:extLst>
              <a:ext uri="{FF2B5EF4-FFF2-40B4-BE49-F238E27FC236}">
                <a16:creationId xmlns:a16="http://schemas.microsoft.com/office/drawing/2014/main" id="{4E6AAE3C-9F10-4C23-A046-DF7B239029D0}"/>
              </a:ext>
            </a:extLst>
          </p:cNvPr>
          <p:cNvSpPr txBox="1">
            <a:spLocks noChangeArrowheads="1"/>
          </p:cNvSpPr>
          <p:nvPr/>
        </p:nvSpPr>
        <p:spPr bwMode="auto">
          <a:xfrm>
            <a:off x="9094011" y="3931647"/>
            <a:ext cx="1557776" cy="707886"/>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US" altLang="en-US" sz="2000" b="1">
                <a:latin typeface="Arial" panose="020B0604020202020204" pitchFamily="34" charset="0"/>
              </a:rPr>
              <a:t>Closing a </a:t>
            </a:r>
          </a:p>
          <a:p>
            <a:pPr algn="ctr">
              <a:spcBef>
                <a:spcPct val="0"/>
              </a:spcBef>
              <a:buSzTx/>
              <a:buFontTx/>
              <a:buNone/>
            </a:pPr>
            <a:r>
              <a:rPr lang="en-US" altLang="en-US" sz="2000" b="1">
                <a:latin typeface="Arial" panose="020B0604020202020204" pitchFamily="34" charset="0"/>
              </a:rPr>
              <a:t>Project</a:t>
            </a:r>
          </a:p>
        </p:txBody>
      </p:sp>
      <p:sp>
        <p:nvSpPr>
          <p:cNvPr id="115724" name="Text Box 12">
            <a:extLst>
              <a:ext uri="{FF2B5EF4-FFF2-40B4-BE49-F238E27FC236}">
                <a16:creationId xmlns:a16="http://schemas.microsoft.com/office/drawing/2014/main" id="{DAE44390-AC54-4DC9-9C6C-A425536EA12E}"/>
              </a:ext>
            </a:extLst>
          </p:cNvPr>
          <p:cNvSpPr txBox="1">
            <a:spLocks noChangeArrowheads="1"/>
          </p:cNvSpPr>
          <p:nvPr/>
        </p:nvSpPr>
        <p:spPr bwMode="auto">
          <a:xfrm>
            <a:off x="3488667" y="2260809"/>
            <a:ext cx="1252266" cy="707886"/>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US" altLang="en-US" sz="2000" b="1" dirty="0">
                <a:latin typeface="Arial" panose="020B0604020202020204" pitchFamily="34" charset="0"/>
              </a:rPr>
              <a:t>Initiating</a:t>
            </a:r>
          </a:p>
          <a:p>
            <a:pPr algn="ctr">
              <a:spcBef>
                <a:spcPct val="0"/>
              </a:spcBef>
              <a:buSzTx/>
              <a:buFontTx/>
              <a:buNone/>
            </a:pPr>
            <a:r>
              <a:rPr lang="en-US" altLang="en-US" sz="2000" b="1" dirty="0">
                <a:latin typeface="Arial" panose="020B0604020202020204" pitchFamily="34" charset="0"/>
              </a:rPr>
              <a:t>a project</a:t>
            </a:r>
          </a:p>
        </p:txBody>
      </p:sp>
      <p:sp>
        <p:nvSpPr>
          <p:cNvPr id="115726" name="Line 14">
            <a:extLst>
              <a:ext uri="{FF2B5EF4-FFF2-40B4-BE49-F238E27FC236}">
                <a16:creationId xmlns:a16="http://schemas.microsoft.com/office/drawing/2014/main" id="{D30C07EC-E101-4690-9335-F8BC7F0BF72B}"/>
              </a:ext>
            </a:extLst>
          </p:cNvPr>
          <p:cNvSpPr>
            <a:spLocks noChangeShapeType="1"/>
          </p:cNvSpPr>
          <p:nvPr/>
        </p:nvSpPr>
        <p:spPr bwMode="auto">
          <a:xfrm flipH="1">
            <a:off x="2409377" y="2595640"/>
            <a:ext cx="1079290" cy="514443"/>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5727" name="Line 15">
            <a:extLst>
              <a:ext uri="{FF2B5EF4-FFF2-40B4-BE49-F238E27FC236}">
                <a16:creationId xmlns:a16="http://schemas.microsoft.com/office/drawing/2014/main" id="{16772B10-20BD-4703-8D99-DD09CA522E17}"/>
              </a:ext>
            </a:extLst>
          </p:cNvPr>
          <p:cNvSpPr>
            <a:spLocks noChangeShapeType="1"/>
          </p:cNvSpPr>
          <p:nvPr/>
        </p:nvSpPr>
        <p:spPr bwMode="auto">
          <a:xfrm>
            <a:off x="3834754" y="2968694"/>
            <a:ext cx="733203" cy="2133391"/>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5728" name="Line 16">
            <a:extLst>
              <a:ext uri="{FF2B5EF4-FFF2-40B4-BE49-F238E27FC236}">
                <a16:creationId xmlns:a16="http://schemas.microsoft.com/office/drawing/2014/main" id="{BE9C0B24-EB1D-459C-B698-D0E36AFB9E38}"/>
              </a:ext>
            </a:extLst>
          </p:cNvPr>
          <p:cNvSpPr>
            <a:spLocks noChangeShapeType="1"/>
          </p:cNvSpPr>
          <p:nvPr/>
        </p:nvSpPr>
        <p:spPr bwMode="auto">
          <a:xfrm>
            <a:off x="3315097" y="2007515"/>
            <a:ext cx="211292" cy="272613"/>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5730" name="Line 18">
            <a:extLst>
              <a:ext uri="{FF2B5EF4-FFF2-40B4-BE49-F238E27FC236}">
                <a16:creationId xmlns:a16="http://schemas.microsoft.com/office/drawing/2014/main" id="{FBE450C8-69DB-4010-87D6-1115028367BF}"/>
              </a:ext>
            </a:extLst>
          </p:cNvPr>
          <p:cNvSpPr>
            <a:spLocks noChangeShapeType="1"/>
          </p:cNvSpPr>
          <p:nvPr/>
        </p:nvSpPr>
        <p:spPr bwMode="auto">
          <a:xfrm flipH="1" flipV="1">
            <a:off x="5768501" y="4527165"/>
            <a:ext cx="6780" cy="574921"/>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5732" name="Line 20">
            <a:extLst>
              <a:ext uri="{FF2B5EF4-FFF2-40B4-BE49-F238E27FC236}">
                <a16:creationId xmlns:a16="http://schemas.microsoft.com/office/drawing/2014/main" id="{26DC80E9-2201-467C-916B-5A435D9635DB}"/>
              </a:ext>
            </a:extLst>
          </p:cNvPr>
          <p:cNvSpPr>
            <a:spLocks noChangeShapeType="1"/>
          </p:cNvSpPr>
          <p:nvPr/>
        </p:nvSpPr>
        <p:spPr bwMode="auto">
          <a:xfrm flipH="1" flipV="1">
            <a:off x="6096000" y="3044755"/>
            <a:ext cx="143933" cy="636796"/>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5738" name="Line 26">
            <a:extLst>
              <a:ext uri="{FF2B5EF4-FFF2-40B4-BE49-F238E27FC236}">
                <a16:creationId xmlns:a16="http://schemas.microsoft.com/office/drawing/2014/main" id="{6B4470DB-86A2-42A6-ABF6-FC2EE2D7B623}"/>
              </a:ext>
            </a:extLst>
          </p:cNvPr>
          <p:cNvSpPr>
            <a:spLocks noChangeShapeType="1"/>
          </p:cNvSpPr>
          <p:nvPr/>
        </p:nvSpPr>
        <p:spPr bwMode="auto">
          <a:xfrm>
            <a:off x="6883150" y="2260668"/>
            <a:ext cx="626593" cy="634931"/>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5739" name="Line 27">
            <a:extLst>
              <a:ext uri="{FF2B5EF4-FFF2-40B4-BE49-F238E27FC236}">
                <a16:creationId xmlns:a16="http://schemas.microsoft.com/office/drawing/2014/main" id="{180D72DD-3124-4F21-BD51-77D75CA7479B}"/>
              </a:ext>
            </a:extLst>
          </p:cNvPr>
          <p:cNvSpPr>
            <a:spLocks noChangeShapeType="1"/>
          </p:cNvSpPr>
          <p:nvPr/>
        </p:nvSpPr>
        <p:spPr bwMode="auto">
          <a:xfrm>
            <a:off x="9094011" y="3356788"/>
            <a:ext cx="1053890" cy="436216"/>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5538"/>
                                        </p:tgtEl>
                                        <p:attrNameLst>
                                          <p:attrName>style.visibility</p:attrName>
                                        </p:attrNameLst>
                                      </p:cBhvr>
                                      <p:to>
                                        <p:strVal val="visible"/>
                                      </p:to>
                                    </p:set>
                                    <p:anim calcmode="lin" valueType="num">
                                      <p:cBhvr additive="base">
                                        <p:cTn id="7" dur="500" fill="hold"/>
                                        <p:tgtEl>
                                          <p:spTgt spid="65538"/>
                                        </p:tgtEl>
                                        <p:attrNameLst>
                                          <p:attrName>ppt_x</p:attrName>
                                        </p:attrNameLst>
                                      </p:cBhvr>
                                      <p:tavLst>
                                        <p:tav tm="0">
                                          <p:val>
                                            <p:strVal val="#ppt_x"/>
                                          </p:val>
                                        </p:tav>
                                        <p:tav tm="100000">
                                          <p:val>
                                            <p:strVal val="#ppt_x"/>
                                          </p:val>
                                        </p:tav>
                                      </p:tavLst>
                                    </p:anim>
                                    <p:anim calcmode="lin" valueType="num">
                                      <p:cBhvr additive="base">
                                        <p:cTn id="8" dur="500" fill="hold"/>
                                        <p:tgtEl>
                                          <p:spTgt spid="6553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5717"/>
                                        </p:tgtEl>
                                        <p:attrNameLst>
                                          <p:attrName>style.visibility</p:attrName>
                                        </p:attrNameLst>
                                      </p:cBhvr>
                                      <p:to>
                                        <p:strVal val="visible"/>
                                      </p:to>
                                    </p:set>
                                    <p:anim calcmode="lin" valueType="num">
                                      <p:cBhvr additive="base">
                                        <p:cTn id="13" dur="500" fill="hold"/>
                                        <p:tgtEl>
                                          <p:spTgt spid="115717"/>
                                        </p:tgtEl>
                                        <p:attrNameLst>
                                          <p:attrName>ppt_x</p:attrName>
                                        </p:attrNameLst>
                                      </p:cBhvr>
                                      <p:tavLst>
                                        <p:tav tm="0">
                                          <p:val>
                                            <p:strVal val="#ppt_x"/>
                                          </p:val>
                                        </p:tav>
                                        <p:tav tm="100000">
                                          <p:val>
                                            <p:strVal val="#ppt_x"/>
                                          </p:val>
                                        </p:tav>
                                      </p:tavLst>
                                    </p:anim>
                                    <p:anim calcmode="lin" valueType="num">
                                      <p:cBhvr additive="base">
                                        <p:cTn id="14" dur="500" fill="hold"/>
                                        <p:tgtEl>
                                          <p:spTgt spid="11571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5724"/>
                                        </p:tgtEl>
                                        <p:attrNameLst>
                                          <p:attrName>style.visibility</p:attrName>
                                        </p:attrNameLst>
                                      </p:cBhvr>
                                      <p:to>
                                        <p:strVal val="visible"/>
                                      </p:to>
                                    </p:set>
                                    <p:anim calcmode="lin" valueType="num">
                                      <p:cBhvr additive="base">
                                        <p:cTn id="19" dur="500" fill="hold"/>
                                        <p:tgtEl>
                                          <p:spTgt spid="115724"/>
                                        </p:tgtEl>
                                        <p:attrNameLst>
                                          <p:attrName>ppt_x</p:attrName>
                                        </p:attrNameLst>
                                      </p:cBhvr>
                                      <p:tavLst>
                                        <p:tav tm="0">
                                          <p:val>
                                            <p:strVal val="#ppt_x"/>
                                          </p:val>
                                        </p:tav>
                                        <p:tav tm="100000">
                                          <p:val>
                                            <p:strVal val="#ppt_x"/>
                                          </p:val>
                                        </p:tav>
                                      </p:tavLst>
                                    </p:anim>
                                    <p:anim calcmode="lin" valueType="num">
                                      <p:cBhvr additive="base">
                                        <p:cTn id="20" dur="500" fill="hold"/>
                                        <p:tgtEl>
                                          <p:spTgt spid="11572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5728"/>
                                        </p:tgtEl>
                                        <p:attrNameLst>
                                          <p:attrName>style.visibility</p:attrName>
                                        </p:attrNameLst>
                                      </p:cBhvr>
                                      <p:to>
                                        <p:strVal val="visible"/>
                                      </p:to>
                                    </p:set>
                                    <p:anim calcmode="lin" valueType="num">
                                      <p:cBhvr additive="base">
                                        <p:cTn id="25" dur="500" fill="hold"/>
                                        <p:tgtEl>
                                          <p:spTgt spid="115728"/>
                                        </p:tgtEl>
                                        <p:attrNameLst>
                                          <p:attrName>ppt_x</p:attrName>
                                        </p:attrNameLst>
                                      </p:cBhvr>
                                      <p:tavLst>
                                        <p:tav tm="0">
                                          <p:val>
                                            <p:strVal val="#ppt_x"/>
                                          </p:val>
                                        </p:tav>
                                        <p:tav tm="100000">
                                          <p:val>
                                            <p:strVal val="#ppt_x"/>
                                          </p:val>
                                        </p:tav>
                                      </p:tavLst>
                                    </p:anim>
                                    <p:anim calcmode="lin" valueType="num">
                                      <p:cBhvr additive="base">
                                        <p:cTn id="26" dur="500" fill="hold"/>
                                        <p:tgtEl>
                                          <p:spTgt spid="11572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5726"/>
                                        </p:tgtEl>
                                        <p:attrNameLst>
                                          <p:attrName>style.visibility</p:attrName>
                                        </p:attrNameLst>
                                      </p:cBhvr>
                                      <p:to>
                                        <p:strVal val="visible"/>
                                      </p:to>
                                    </p:set>
                                    <p:anim calcmode="lin" valueType="num">
                                      <p:cBhvr additive="base">
                                        <p:cTn id="31" dur="500" fill="hold"/>
                                        <p:tgtEl>
                                          <p:spTgt spid="115726"/>
                                        </p:tgtEl>
                                        <p:attrNameLst>
                                          <p:attrName>ppt_x</p:attrName>
                                        </p:attrNameLst>
                                      </p:cBhvr>
                                      <p:tavLst>
                                        <p:tav tm="0">
                                          <p:val>
                                            <p:strVal val="#ppt_x"/>
                                          </p:val>
                                        </p:tav>
                                        <p:tav tm="100000">
                                          <p:val>
                                            <p:strVal val="#ppt_x"/>
                                          </p:val>
                                        </p:tav>
                                      </p:tavLst>
                                    </p:anim>
                                    <p:anim calcmode="lin" valueType="num">
                                      <p:cBhvr additive="base">
                                        <p:cTn id="32" dur="500" fill="hold"/>
                                        <p:tgtEl>
                                          <p:spTgt spid="11572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5718"/>
                                        </p:tgtEl>
                                        <p:attrNameLst>
                                          <p:attrName>style.visibility</p:attrName>
                                        </p:attrNameLst>
                                      </p:cBhvr>
                                      <p:to>
                                        <p:strVal val="visible"/>
                                      </p:to>
                                    </p:set>
                                    <p:anim calcmode="lin" valueType="num">
                                      <p:cBhvr additive="base">
                                        <p:cTn id="37" dur="500" fill="hold"/>
                                        <p:tgtEl>
                                          <p:spTgt spid="115718"/>
                                        </p:tgtEl>
                                        <p:attrNameLst>
                                          <p:attrName>ppt_x</p:attrName>
                                        </p:attrNameLst>
                                      </p:cBhvr>
                                      <p:tavLst>
                                        <p:tav tm="0">
                                          <p:val>
                                            <p:strVal val="#ppt_x"/>
                                          </p:val>
                                        </p:tav>
                                        <p:tav tm="100000">
                                          <p:val>
                                            <p:strVal val="#ppt_x"/>
                                          </p:val>
                                        </p:tav>
                                      </p:tavLst>
                                    </p:anim>
                                    <p:anim calcmode="lin" valueType="num">
                                      <p:cBhvr additive="base">
                                        <p:cTn id="38" dur="500" fill="hold"/>
                                        <p:tgtEl>
                                          <p:spTgt spid="11571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15719"/>
                                        </p:tgtEl>
                                        <p:attrNameLst>
                                          <p:attrName>style.visibility</p:attrName>
                                        </p:attrNameLst>
                                      </p:cBhvr>
                                      <p:to>
                                        <p:strVal val="visible"/>
                                      </p:to>
                                    </p:set>
                                    <p:anim calcmode="lin" valueType="num">
                                      <p:cBhvr additive="base">
                                        <p:cTn id="43" dur="500" fill="hold"/>
                                        <p:tgtEl>
                                          <p:spTgt spid="115719"/>
                                        </p:tgtEl>
                                        <p:attrNameLst>
                                          <p:attrName>ppt_x</p:attrName>
                                        </p:attrNameLst>
                                      </p:cBhvr>
                                      <p:tavLst>
                                        <p:tav tm="0">
                                          <p:val>
                                            <p:strVal val="#ppt_x"/>
                                          </p:val>
                                        </p:tav>
                                        <p:tav tm="100000">
                                          <p:val>
                                            <p:strVal val="#ppt_x"/>
                                          </p:val>
                                        </p:tav>
                                      </p:tavLst>
                                    </p:anim>
                                    <p:anim calcmode="lin" valueType="num">
                                      <p:cBhvr additive="base">
                                        <p:cTn id="44" dur="500" fill="hold"/>
                                        <p:tgtEl>
                                          <p:spTgt spid="11571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15727"/>
                                        </p:tgtEl>
                                        <p:attrNameLst>
                                          <p:attrName>style.visibility</p:attrName>
                                        </p:attrNameLst>
                                      </p:cBhvr>
                                      <p:to>
                                        <p:strVal val="visible"/>
                                      </p:to>
                                    </p:set>
                                    <p:anim calcmode="lin" valueType="num">
                                      <p:cBhvr additive="base">
                                        <p:cTn id="49" dur="500" fill="hold"/>
                                        <p:tgtEl>
                                          <p:spTgt spid="115727"/>
                                        </p:tgtEl>
                                        <p:attrNameLst>
                                          <p:attrName>ppt_x</p:attrName>
                                        </p:attrNameLst>
                                      </p:cBhvr>
                                      <p:tavLst>
                                        <p:tav tm="0">
                                          <p:val>
                                            <p:strVal val="#ppt_x"/>
                                          </p:val>
                                        </p:tav>
                                        <p:tav tm="100000">
                                          <p:val>
                                            <p:strVal val="#ppt_x"/>
                                          </p:val>
                                        </p:tav>
                                      </p:tavLst>
                                    </p:anim>
                                    <p:anim calcmode="lin" valueType="num">
                                      <p:cBhvr additive="base">
                                        <p:cTn id="50" dur="500" fill="hold"/>
                                        <p:tgtEl>
                                          <p:spTgt spid="115727"/>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15730"/>
                                        </p:tgtEl>
                                        <p:attrNameLst>
                                          <p:attrName>style.visibility</p:attrName>
                                        </p:attrNameLst>
                                      </p:cBhvr>
                                      <p:to>
                                        <p:strVal val="visible"/>
                                      </p:to>
                                    </p:set>
                                    <p:anim calcmode="lin" valueType="num">
                                      <p:cBhvr additive="base">
                                        <p:cTn id="55" dur="500" fill="hold"/>
                                        <p:tgtEl>
                                          <p:spTgt spid="115730"/>
                                        </p:tgtEl>
                                        <p:attrNameLst>
                                          <p:attrName>ppt_x</p:attrName>
                                        </p:attrNameLst>
                                      </p:cBhvr>
                                      <p:tavLst>
                                        <p:tav tm="0">
                                          <p:val>
                                            <p:strVal val="#ppt_x"/>
                                          </p:val>
                                        </p:tav>
                                        <p:tav tm="100000">
                                          <p:val>
                                            <p:strVal val="#ppt_x"/>
                                          </p:val>
                                        </p:tav>
                                      </p:tavLst>
                                    </p:anim>
                                    <p:anim calcmode="lin" valueType="num">
                                      <p:cBhvr additive="base">
                                        <p:cTn id="56" dur="500" fill="hold"/>
                                        <p:tgtEl>
                                          <p:spTgt spid="115730"/>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15722"/>
                                        </p:tgtEl>
                                        <p:attrNameLst>
                                          <p:attrName>style.visibility</p:attrName>
                                        </p:attrNameLst>
                                      </p:cBhvr>
                                      <p:to>
                                        <p:strVal val="visible"/>
                                      </p:to>
                                    </p:set>
                                    <p:anim calcmode="lin" valueType="num">
                                      <p:cBhvr additive="base">
                                        <p:cTn id="61" dur="500" fill="hold"/>
                                        <p:tgtEl>
                                          <p:spTgt spid="115722"/>
                                        </p:tgtEl>
                                        <p:attrNameLst>
                                          <p:attrName>ppt_x</p:attrName>
                                        </p:attrNameLst>
                                      </p:cBhvr>
                                      <p:tavLst>
                                        <p:tav tm="0">
                                          <p:val>
                                            <p:strVal val="#ppt_x"/>
                                          </p:val>
                                        </p:tav>
                                        <p:tav tm="100000">
                                          <p:val>
                                            <p:strVal val="#ppt_x"/>
                                          </p:val>
                                        </p:tav>
                                      </p:tavLst>
                                    </p:anim>
                                    <p:anim calcmode="lin" valueType="num">
                                      <p:cBhvr additive="base">
                                        <p:cTn id="62" dur="500" fill="hold"/>
                                        <p:tgtEl>
                                          <p:spTgt spid="115722"/>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15732"/>
                                        </p:tgtEl>
                                        <p:attrNameLst>
                                          <p:attrName>style.visibility</p:attrName>
                                        </p:attrNameLst>
                                      </p:cBhvr>
                                      <p:to>
                                        <p:strVal val="visible"/>
                                      </p:to>
                                    </p:set>
                                    <p:anim calcmode="lin" valueType="num">
                                      <p:cBhvr additive="base">
                                        <p:cTn id="67" dur="500" fill="hold"/>
                                        <p:tgtEl>
                                          <p:spTgt spid="115732"/>
                                        </p:tgtEl>
                                        <p:attrNameLst>
                                          <p:attrName>ppt_x</p:attrName>
                                        </p:attrNameLst>
                                      </p:cBhvr>
                                      <p:tavLst>
                                        <p:tav tm="0">
                                          <p:val>
                                            <p:strVal val="#ppt_x"/>
                                          </p:val>
                                        </p:tav>
                                        <p:tav tm="100000">
                                          <p:val>
                                            <p:strVal val="#ppt_x"/>
                                          </p:val>
                                        </p:tav>
                                      </p:tavLst>
                                    </p:anim>
                                    <p:anim calcmode="lin" valueType="num">
                                      <p:cBhvr additive="base">
                                        <p:cTn id="68" dur="500" fill="hold"/>
                                        <p:tgtEl>
                                          <p:spTgt spid="115732"/>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15721"/>
                                        </p:tgtEl>
                                        <p:attrNameLst>
                                          <p:attrName>style.visibility</p:attrName>
                                        </p:attrNameLst>
                                      </p:cBhvr>
                                      <p:to>
                                        <p:strVal val="visible"/>
                                      </p:to>
                                    </p:set>
                                    <p:anim calcmode="lin" valueType="num">
                                      <p:cBhvr additive="base">
                                        <p:cTn id="73" dur="500" fill="hold"/>
                                        <p:tgtEl>
                                          <p:spTgt spid="115721"/>
                                        </p:tgtEl>
                                        <p:attrNameLst>
                                          <p:attrName>ppt_x</p:attrName>
                                        </p:attrNameLst>
                                      </p:cBhvr>
                                      <p:tavLst>
                                        <p:tav tm="0">
                                          <p:val>
                                            <p:strVal val="#ppt_x"/>
                                          </p:val>
                                        </p:tav>
                                        <p:tav tm="100000">
                                          <p:val>
                                            <p:strVal val="#ppt_x"/>
                                          </p:val>
                                        </p:tav>
                                      </p:tavLst>
                                    </p:anim>
                                    <p:anim calcmode="lin" valueType="num">
                                      <p:cBhvr additive="base">
                                        <p:cTn id="74" dur="500" fill="hold"/>
                                        <p:tgtEl>
                                          <p:spTgt spid="115721"/>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115738"/>
                                        </p:tgtEl>
                                        <p:attrNameLst>
                                          <p:attrName>style.visibility</p:attrName>
                                        </p:attrNameLst>
                                      </p:cBhvr>
                                      <p:to>
                                        <p:strVal val="visible"/>
                                      </p:to>
                                    </p:set>
                                    <p:anim calcmode="lin" valueType="num">
                                      <p:cBhvr additive="base">
                                        <p:cTn id="79" dur="500" fill="hold"/>
                                        <p:tgtEl>
                                          <p:spTgt spid="115738"/>
                                        </p:tgtEl>
                                        <p:attrNameLst>
                                          <p:attrName>ppt_x</p:attrName>
                                        </p:attrNameLst>
                                      </p:cBhvr>
                                      <p:tavLst>
                                        <p:tav tm="0">
                                          <p:val>
                                            <p:strVal val="#ppt_x"/>
                                          </p:val>
                                        </p:tav>
                                        <p:tav tm="100000">
                                          <p:val>
                                            <p:strVal val="#ppt_x"/>
                                          </p:val>
                                        </p:tav>
                                      </p:tavLst>
                                    </p:anim>
                                    <p:anim calcmode="lin" valueType="num">
                                      <p:cBhvr additive="base">
                                        <p:cTn id="80" dur="500" fill="hold"/>
                                        <p:tgtEl>
                                          <p:spTgt spid="115738"/>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115720"/>
                                        </p:tgtEl>
                                        <p:attrNameLst>
                                          <p:attrName>style.visibility</p:attrName>
                                        </p:attrNameLst>
                                      </p:cBhvr>
                                      <p:to>
                                        <p:strVal val="visible"/>
                                      </p:to>
                                    </p:set>
                                    <p:anim calcmode="lin" valueType="num">
                                      <p:cBhvr additive="base">
                                        <p:cTn id="85" dur="500" fill="hold"/>
                                        <p:tgtEl>
                                          <p:spTgt spid="115720"/>
                                        </p:tgtEl>
                                        <p:attrNameLst>
                                          <p:attrName>ppt_x</p:attrName>
                                        </p:attrNameLst>
                                      </p:cBhvr>
                                      <p:tavLst>
                                        <p:tav tm="0">
                                          <p:val>
                                            <p:strVal val="#ppt_x"/>
                                          </p:val>
                                        </p:tav>
                                        <p:tav tm="100000">
                                          <p:val>
                                            <p:strVal val="#ppt_x"/>
                                          </p:val>
                                        </p:tav>
                                      </p:tavLst>
                                    </p:anim>
                                    <p:anim calcmode="lin" valueType="num">
                                      <p:cBhvr additive="base">
                                        <p:cTn id="86" dur="500" fill="hold"/>
                                        <p:tgtEl>
                                          <p:spTgt spid="115720"/>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115739"/>
                                        </p:tgtEl>
                                        <p:attrNameLst>
                                          <p:attrName>style.visibility</p:attrName>
                                        </p:attrNameLst>
                                      </p:cBhvr>
                                      <p:to>
                                        <p:strVal val="visible"/>
                                      </p:to>
                                    </p:set>
                                    <p:anim calcmode="lin" valueType="num">
                                      <p:cBhvr additive="base">
                                        <p:cTn id="91" dur="500" fill="hold"/>
                                        <p:tgtEl>
                                          <p:spTgt spid="115739"/>
                                        </p:tgtEl>
                                        <p:attrNameLst>
                                          <p:attrName>ppt_x</p:attrName>
                                        </p:attrNameLst>
                                      </p:cBhvr>
                                      <p:tavLst>
                                        <p:tav tm="0">
                                          <p:val>
                                            <p:strVal val="#ppt_x"/>
                                          </p:val>
                                        </p:tav>
                                        <p:tav tm="100000">
                                          <p:val>
                                            <p:strVal val="#ppt_x"/>
                                          </p:val>
                                        </p:tav>
                                      </p:tavLst>
                                    </p:anim>
                                    <p:anim calcmode="lin" valueType="num">
                                      <p:cBhvr additive="base">
                                        <p:cTn id="92" dur="500" fill="hold"/>
                                        <p:tgtEl>
                                          <p:spTgt spid="115739"/>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115723"/>
                                        </p:tgtEl>
                                        <p:attrNameLst>
                                          <p:attrName>style.visibility</p:attrName>
                                        </p:attrNameLst>
                                      </p:cBhvr>
                                      <p:to>
                                        <p:strVal val="visible"/>
                                      </p:to>
                                    </p:set>
                                    <p:anim calcmode="lin" valueType="num">
                                      <p:cBhvr additive="base">
                                        <p:cTn id="97" dur="500" fill="hold"/>
                                        <p:tgtEl>
                                          <p:spTgt spid="115723"/>
                                        </p:tgtEl>
                                        <p:attrNameLst>
                                          <p:attrName>ppt_x</p:attrName>
                                        </p:attrNameLst>
                                      </p:cBhvr>
                                      <p:tavLst>
                                        <p:tav tm="0">
                                          <p:val>
                                            <p:strVal val="#ppt_x"/>
                                          </p:val>
                                        </p:tav>
                                        <p:tav tm="100000">
                                          <p:val>
                                            <p:strVal val="#ppt_x"/>
                                          </p:val>
                                        </p:tav>
                                      </p:tavLst>
                                    </p:anim>
                                    <p:anim calcmode="lin" valueType="num">
                                      <p:cBhvr additive="base">
                                        <p:cTn id="98" dur="500" fill="hold"/>
                                        <p:tgtEl>
                                          <p:spTgt spid="1157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8" grpId="0"/>
      <p:bldP spid="115717" grpId="0" animBg="1"/>
      <p:bldP spid="115718" grpId="0" animBg="1"/>
      <p:bldP spid="115719" grpId="0" animBg="1"/>
      <p:bldP spid="115720" grpId="0" animBg="1"/>
      <p:bldP spid="115721" grpId="0" animBg="1"/>
      <p:bldP spid="115722" grpId="0" animBg="1"/>
      <p:bldP spid="115723" grpId="0" animBg="1"/>
      <p:bldP spid="115724" grpId="0" animBg="1"/>
      <p:bldP spid="115726" grpId="0" animBg="1"/>
      <p:bldP spid="115727" grpId="0" animBg="1"/>
      <p:bldP spid="115728" grpId="0" animBg="1"/>
      <p:bldP spid="115730" grpId="0" animBg="1"/>
      <p:bldP spid="115732" grpId="0" animBg="1"/>
      <p:bldP spid="115738" grpId="0" animBg="1"/>
      <p:bldP spid="115739"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48BFFB43-C651-4BCB-B548-DC718AA40A04}"/>
              </a:ext>
            </a:extLst>
          </p:cNvPr>
          <p:cNvSpPr>
            <a:spLocks noGrp="1" noChangeArrowheads="1"/>
          </p:cNvSpPr>
          <p:nvPr>
            <p:ph type="title"/>
          </p:nvPr>
        </p:nvSpPr>
        <p:spPr>
          <a:xfrm>
            <a:off x="609600" y="84138"/>
            <a:ext cx="10972800" cy="859895"/>
          </a:xfrm>
        </p:spPr>
        <p:txBody>
          <a:bodyPr/>
          <a:lstStyle/>
          <a:p>
            <a:r>
              <a:rPr lang="en-GB" altLang="en-US" sz="4000" b="1" dirty="0">
                <a:latin typeface="Verdana" panose="020B0604030504040204" pitchFamily="34" charset="0"/>
              </a:rPr>
              <a:t>Project Management Standards</a:t>
            </a:r>
          </a:p>
        </p:txBody>
      </p:sp>
      <p:sp>
        <p:nvSpPr>
          <p:cNvPr id="47107" name="Rectangle 3">
            <a:extLst>
              <a:ext uri="{FF2B5EF4-FFF2-40B4-BE49-F238E27FC236}">
                <a16:creationId xmlns:a16="http://schemas.microsoft.com/office/drawing/2014/main" id="{C3D87889-BB30-4278-9B2B-1A89B2AA0491}"/>
              </a:ext>
            </a:extLst>
          </p:cNvPr>
          <p:cNvSpPr>
            <a:spLocks noGrp="1" noChangeArrowheads="1"/>
          </p:cNvSpPr>
          <p:nvPr>
            <p:ph type="body" idx="1"/>
          </p:nvPr>
        </p:nvSpPr>
        <p:spPr>
          <a:xfrm>
            <a:off x="123824" y="944034"/>
            <a:ext cx="11948201" cy="4866216"/>
          </a:xfrm>
        </p:spPr>
        <p:txBody>
          <a:bodyPr>
            <a:normAutofit fontScale="25000" lnSpcReduction="20000"/>
          </a:bodyPr>
          <a:lstStyle/>
          <a:p>
            <a:pPr algn="just">
              <a:lnSpc>
                <a:spcPct val="90000"/>
              </a:lnSpc>
            </a:pPr>
            <a:r>
              <a:rPr lang="en-US" sz="9600" b="0" i="0" dirty="0">
                <a:effectLst/>
                <a:latin typeface="Verdana" panose="020B0604030504040204" pitchFamily="34" charset="0"/>
                <a:ea typeface="Verdana" panose="020B0604030504040204" pitchFamily="34" charset="0"/>
                <a:cs typeface="Calibri" panose="020F0502020204030204" pitchFamily="34" charset="0"/>
              </a:rPr>
              <a:t>A standard is a document, established by consensus and approved by a recognized body. </a:t>
            </a:r>
          </a:p>
          <a:p>
            <a:pPr marL="0" indent="0" algn="just">
              <a:lnSpc>
                <a:spcPct val="90000"/>
              </a:lnSpc>
              <a:buNone/>
            </a:pPr>
            <a:endParaRPr lang="en-US" sz="9600" dirty="0">
              <a:latin typeface="Verdana" panose="020B0604030504040204" pitchFamily="34" charset="0"/>
              <a:ea typeface="Verdana" panose="020B0604030504040204" pitchFamily="34" charset="0"/>
              <a:cs typeface="Calibri" panose="020F0502020204030204" pitchFamily="34" charset="0"/>
            </a:endParaRPr>
          </a:p>
          <a:p>
            <a:pPr algn="just">
              <a:lnSpc>
                <a:spcPct val="90000"/>
              </a:lnSpc>
            </a:pPr>
            <a:r>
              <a:rPr lang="en-US" sz="9600" b="0" i="0" dirty="0">
                <a:effectLst/>
                <a:latin typeface="Verdana" panose="020B0604030504040204" pitchFamily="34" charset="0"/>
                <a:ea typeface="Verdana" panose="020B0604030504040204" pitchFamily="34" charset="0"/>
                <a:cs typeface="Calibri" panose="020F0502020204030204" pitchFamily="34" charset="0"/>
              </a:rPr>
              <a:t>It provides for common and repeated use, rules, guidelines or characteristics for activities or their results,</a:t>
            </a:r>
          </a:p>
          <a:p>
            <a:pPr algn="just">
              <a:lnSpc>
                <a:spcPct val="90000"/>
              </a:lnSpc>
            </a:pPr>
            <a:endParaRPr lang="en-US" sz="9600" b="0" i="0" dirty="0">
              <a:effectLst/>
              <a:latin typeface="Verdana" panose="020B0604030504040204" pitchFamily="34" charset="0"/>
              <a:ea typeface="Verdana" panose="020B0604030504040204" pitchFamily="34" charset="0"/>
              <a:cs typeface="Calibri" panose="020F0502020204030204" pitchFamily="34" charset="0"/>
            </a:endParaRPr>
          </a:p>
          <a:p>
            <a:pPr algn="just">
              <a:lnSpc>
                <a:spcPct val="90000"/>
              </a:lnSpc>
            </a:pPr>
            <a:r>
              <a:rPr lang="en-US" sz="9600" dirty="0">
                <a:latin typeface="Verdana" panose="020B0604030504040204" pitchFamily="34" charset="0"/>
                <a:ea typeface="Verdana" panose="020B0604030504040204" pitchFamily="34" charset="0"/>
                <a:cs typeface="Calibri" panose="020F0502020204030204" pitchFamily="34" charset="0"/>
              </a:rPr>
              <a:t>Its aim is to achieve</a:t>
            </a:r>
            <a:r>
              <a:rPr lang="en-US" sz="9600" b="0" i="0" dirty="0">
                <a:effectLst/>
                <a:latin typeface="Verdana" panose="020B0604030504040204" pitchFamily="34" charset="0"/>
                <a:ea typeface="Verdana" panose="020B0604030504040204" pitchFamily="34" charset="0"/>
                <a:cs typeface="Calibri" panose="020F0502020204030204" pitchFamily="34" charset="0"/>
              </a:rPr>
              <a:t> the optimum degree of order in each context.</a:t>
            </a:r>
          </a:p>
          <a:p>
            <a:pPr marL="0" indent="0" algn="just">
              <a:lnSpc>
                <a:spcPct val="90000"/>
              </a:lnSpc>
              <a:buNone/>
            </a:pPr>
            <a:endParaRPr lang="en-US" sz="9600" b="0" i="0" dirty="0">
              <a:effectLst/>
              <a:latin typeface="Verdana" panose="020B0604030504040204" pitchFamily="34" charset="0"/>
              <a:ea typeface="Verdana" panose="020B0604030504040204" pitchFamily="34" charset="0"/>
              <a:cs typeface="Calibri" panose="020F0502020204030204" pitchFamily="34" charset="0"/>
            </a:endParaRPr>
          </a:p>
          <a:p>
            <a:pPr algn="just">
              <a:lnSpc>
                <a:spcPct val="90000"/>
              </a:lnSpc>
            </a:pPr>
            <a:r>
              <a:rPr lang="en-US" sz="9600" b="0" i="0" dirty="0">
                <a:effectLst/>
                <a:latin typeface="Verdana" panose="020B0604030504040204" pitchFamily="34" charset="0"/>
                <a:ea typeface="Verdana" panose="020B0604030504040204" pitchFamily="34" charset="0"/>
                <a:cs typeface="Calibri" panose="020F0502020204030204" pitchFamily="34" charset="0"/>
              </a:rPr>
              <a:t>A project management framework/standards is </a:t>
            </a:r>
            <a:r>
              <a:rPr lang="en-US" sz="9600" b="1" i="0" dirty="0">
                <a:effectLst/>
                <a:latin typeface="Verdana" panose="020B0604030504040204" pitchFamily="34" charset="0"/>
                <a:ea typeface="Verdana" panose="020B0604030504040204" pitchFamily="34" charset="0"/>
                <a:cs typeface="Calibri" panose="020F0502020204030204" pitchFamily="34" charset="0"/>
              </a:rPr>
              <a:t>a set of standardized templates, processes, activities, and tools used to plan, start, control, monitor and finish a project</a:t>
            </a:r>
            <a:r>
              <a:rPr lang="en-US" sz="9600" b="0" i="0" dirty="0">
                <a:effectLst/>
                <a:latin typeface="Verdana" panose="020B0604030504040204" pitchFamily="34" charset="0"/>
                <a:ea typeface="Verdana" panose="020B0604030504040204" pitchFamily="34" charset="0"/>
                <a:cs typeface="Calibri" panose="020F0502020204030204" pitchFamily="34" charset="0"/>
              </a:rPr>
              <a:t>. </a:t>
            </a:r>
          </a:p>
          <a:p>
            <a:pPr algn="just">
              <a:lnSpc>
                <a:spcPct val="90000"/>
              </a:lnSpc>
            </a:pPr>
            <a:endParaRPr lang="en-US" sz="9600" dirty="0">
              <a:latin typeface="Verdana" panose="020B0604030504040204" pitchFamily="34" charset="0"/>
              <a:ea typeface="Verdana" panose="020B0604030504040204" pitchFamily="34" charset="0"/>
              <a:cs typeface="Calibri" panose="020F0502020204030204" pitchFamily="34" charset="0"/>
            </a:endParaRPr>
          </a:p>
          <a:p>
            <a:pPr algn="just">
              <a:lnSpc>
                <a:spcPct val="90000"/>
              </a:lnSpc>
            </a:pPr>
            <a:r>
              <a:rPr lang="en-US" sz="9600" b="0" i="0" dirty="0">
                <a:effectLst/>
                <a:latin typeface="Verdana" panose="020B0604030504040204" pitchFamily="34" charset="0"/>
                <a:ea typeface="Verdana" panose="020B0604030504040204" pitchFamily="34" charset="0"/>
                <a:cs typeface="Calibri" panose="020F0502020204030204" pitchFamily="34" charset="0"/>
              </a:rPr>
              <a:t>PM standards provide guidelines for achieving specific project, program and portfolio management results.</a:t>
            </a:r>
          </a:p>
          <a:p>
            <a:pPr algn="just">
              <a:lnSpc>
                <a:spcPct val="90000"/>
              </a:lnSpc>
            </a:pPr>
            <a:endParaRPr lang="en-GB" altLang="en-US" sz="6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0813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7106"/>
                                        </p:tgtEl>
                                        <p:attrNameLst>
                                          <p:attrName>style.visibility</p:attrName>
                                        </p:attrNameLst>
                                      </p:cBhvr>
                                      <p:to>
                                        <p:strVal val="visible"/>
                                      </p:to>
                                    </p:set>
                                    <p:anim calcmode="lin" valueType="num">
                                      <p:cBhvr additive="base">
                                        <p:cTn id="7" dur="500" fill="hold"/>
                                        <p:tgtEl>
                                          <p:spTgt spid="47106"/>
                                        </p:tgtEl>
                                        <p:attrNameLst>
                                          <p:attrName>ppt_x</p:attrName>
                                        </p:attrNameLst>
                                      </p:cBhvr>
                                      <p:tavLst>
                                        <p:tav tm="0">
                                          <p:val>
                                            <p:strVal val="#ppt_x"/>
                                          </p:val>
                                        </p:tav>
                                        <p:tav tm="100000">
                                          <p:val>
                                            <p:strVal val="#ppt_x"/>
                                          </p:val>
                                        </p:tav>
                                      </p:tavLst>
                                    </p:anim>
                                    <p:anim calcmode="lin" valueType="num">
                                      <p:cBhvr additive="base">
                                        <p:cTn id="8" dur="500" fill="hold"/>
                                        <p:tgtEl>
                                          <p:spTgt spid="4710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7107">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7107">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7107">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7107">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710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48BFFB43-C651-4BCB-B548-DC718AA40A04}"/>
              </a:ext>
            </a:extLst>
          </p:cNvPr>
          <p:cNvSpPr>
            <a:spLocks noGrp="1" noChangeArrowheads="1"/>
          </p:cNvSpPr>
          <p:nvPr>
            <p:ph type="title"/>
          </p:nvPr>
        </p:nvSpPr>
        <p:spPr>
          <a:xfrm>
            <a:off x="695325" y="0"/>
            <a:ext cx="10972800" cy="1134533"/>
          </a:xfrm>
        </p:spPr>
        <p:txBody>
          <a:bodyPr/>
          <a:lstStyle/>
          <a:p>
            <a:r>
              <a:rPr lang="en-GB" altLang="en-US" sz="4000" b="1" dirty="0">
                <a:latin typeface="Verdana" panose="020B0604030504040204" pitchFamily="34" charset="0"/>
              </a:rPr>
              <a:t>Project Management Standards</a:t>
            </a:r>
          </a:p>
        </p:txBody>
      </p:sp>
      <p:sp>
        <p:nvSpPr>
          <p:cNvPr id="47107" name="Rectangle 3">
            <a:extLst>
              <a:ext uri="{FF2B5EF4-FFF2-40B4-BE49-F238E27FC236}">
                <a16:creationId xmlns:a16="http://schemas.microsoft.com/office/drawing/2014/main" id="{C3D87889-BB30-4278-9B2B-1A89B2AA0491}"/>
              </a:ext>
            </a:extLst>
          </p:cNvPr>
          <p:cNvSpPr>
            <a:spLocks noGrp="1" noChangeArrowheads="1"/>
          </p:cNvSpPr>
          <p:nvPr>
            <p:ph type="body" idx="1"/>
          </p:nvPr>
        </p:nvSpPr>
        <p:spPr>
          <a:xfrm>
            <a:off x="95250" y="1476374"/>
            <a:ext cx="11715750" cy="4247093"/>
          </a:xfrm>
        </p:spPr>
        <p:txBody>
          <a:bodyPr>
            <a:normAutofit fontScale="32500" lnSpcReduction="20000"/>
          </a:bodyPr>
          <a:lstStyle/>
          <a:p>
            <a:pPr algn="just">
              <a:lnSpc>
                <a:spcPct val="90000"/>
              </a:lnSpc>
            </a:pPr>
            <a:endParaRPr lang="en-GB" altLang="en-US" sz="6400" dirty="0">
              <a:latin typeface="Arial" panose="020B0604020202020204" pitchFamily="34" charset="0"/>
              <a:cs typeface="Arial" panose="020B0604020202020204" pitchFamily="34" charset="0"/>
            </a:endParaRPr>
          </a:p>
          <a:p>
            <a:pPr marL="355600" lvl="1" algn="just">
              <a:lnSpc>
                <a:spcPct val="90000"/>
              </a:lnSpc>
              <a:buFont typeface="Arial" panose="020B0604020202020204" pitchFamily="34" charset="0"/>
              <a:buChar char="•"/>
            </a:pPr>
            <a:r>
              <a:rPr lang="en-GB" altLang="en-US" sz="7400" dirty="0">
                <a:latin typeface="Verdana" panose="020B0604030504040204" pitchFamily="34" charset="0"/>
                <a:ea typeface="Verdana" panose="020B0604030504040204" pitchFamily="34" charset="0"/>
                <a:cs typeface="Calibri" panose="020F0502020204030204" pitchFamily="34" charset="0"/>
              </a:rPr>
              <a:t>British Standard 6079-1:2010 Project management. Guide to project management</a:t>
            </a:r>
          </a:p>
          <a:p>
            <a:pPr marL="355600" lvl="1" algn="just">
              <a:lnSpc>
                <a:spcPct val="90000"/>
              </a:lnSpc>
              <a:buFont typeface="Arial" panose="020B0604020202020204" pitchFamily="34" charset="0"/>
              <a:buChar char="•"/>
            </a:pPr>
            <a:endParaRPr lang="en-GB" altLang="en-US" sz="7400" dirty="0">
              <a:latin typeface="Verdana" panose="020B0604030504040204" pitchFamily="34" charset="0"/>
              <a:ea typeface="Verdana" panose="020B0604030504040204" pitchFamily="34" charset="0"/>
              <a:cs typeface="Calibri" panose="020F0502020204030204" pitchFamily="34" charset="0"/>
            </a:endParaRPr>
          </a:p>
          <a:p>
            <a:pPr marL="355600" lvl="1" algn="just">
              <a:lnSpc>
                <a:spcPct val="90000"/>
              </a:lnSpc>
              <a:buFont typeface="Arial" panose="020B0604020202020204" pitchFamily="34" charset="0"/>
              <a:buChar char="•"/>
            </a:pPr>
            <a:r>
              <a:rPr lang="en-GB" altLang="en-US" sz="7400" dirty="0">
                <a:latin typeface="Verdana" panose="020B0604030504040204" pitchFamily="34" charset="0"/>
                <a:ea typeface="Verdana" panose="020B0604030504040204" pitchFamily="34" charset="0"/>
                <a:cs typeface="Calibri" panose="020F0502020204030204" pitchFamily="34" charset="0"/>
              </a:rPr>
              <a:t>British Standard 6079-2:2000 Project management. Vocabulary</a:t>
            </a:r>
          </a:p>
          <a:p>
            <a:pPr marL="355600" lvl="1" algn="just">
              <a:lnSpc>
                <a:spcPct val="90000"/>
              </a:lnSpc>
              <a:buFont typeface="Arial" panose="020B0604020202020204" pitchFamily="34" charset="0"/>
              <a:buChar char="•"/>
            </a:pPr>
            <a:endParaRPr lang="en-GB" altLang="en-US" sz="7400" dirty="0">
              <a:latin typeface="Verdana" panose="020B0604030504040204" pitchFamily="34" charset="0"/>
              <a:ea typeface="Verdana" panose="020B0604030504040204" pitchFamily="34" charset="0"/>
              <a:cs typeface="Calibri" panose="020F0502020204030204" pitchFamily="34" charset="0"/>
            </a:endParaRPr>
          </a:p>
          <a:p>
            <a:pPr marL="355600" lvl="1" algn="just">
              <a:lnSpc>
                <a:spcPct val="90000"/>
              </a:lnSpc>
              <a:buFont typeface="Arial" panose="020B0604020202020204" pitchFamily="34" charset="0"/>
              <a:buChar char="•"/>
            </a:pPr>
            <a:r>
              <a:rPr lang="en-GB" altLang="en-US" sz="7400" dirty="0">
                <a:latin typeface="Verdana" panose="020B0604030504040204" pitchFamily="34" charset="0"/>
                <a:ea typeface="Verdana" panose="020B0604030504040204" pitchFamily="34" charset="0"/>
                <a:cs typeface="Calibri" panose="020F0502020204030204" pitchFamily="34" charset="0"/>
              </a:rPr>
              <a:t>British Standard 6079-3:2000 Project management. Guide to the management of business-related project risk </a:t>
            </a:r>
          </a:p>
          <a:p>
            <a:pPr marL="355600" lvl="1" algn="just">
              <a:lnSpc>
                <a:spcPct val="90000"/>
              </a:lnSpc>
              <a:buFont typeface="Arial" panose="020B0604020202020204" pitchFamily="34" charset="0"/>
              <a:buChar char="•"/>
            </a:pPr>
            <a:endParaRPr lang="en-GB" altLang="en-US" sz="7400" dirty="0">
              <a:latin typeface="Verdana" panose="020B0604030504040204" pitchFamily="34" charset="0"/>
              <a:ea typeface="Verdana" panose="020B0604030504040204" pitchFamily="34" charset="0"/>
              <a:cs typeface="Calibri" panose="020F0502020204030204" pitchFamily="34" charset="0"/>
            </a:endParaRPr>
          </a:p>
          <a:p>
            <a:pPr marL="355600" lvl="1" algn="just">
              <a:buFont typeface="Arial" panose="020B0604020202020204" pitchFamily="34" charset="0"/>
              <a:buChar char="•"/>
            </a:pPr>
            <a:r>
              <a:rPr lang="en-GB" altLang="en-US" sz="7400" dirty="0">
                <a:latin typeface="Verdana" panose="020B0604030504040204" pitchFamily="34" charset="0"/>
                <a:ea typeface="Verdana" panose="020B0604030504040204" pitchFamily="34" charset="0"/>
                <a:cs typeface="Calibri" panose="020F0502020204030204" pitchFamily="34" charset="0"/>
              </a:rPr>
              <a:t>British Standard 6079-4:2006 Guide to project management in the construction industry </a:t>
            </a:r>
          </a:p>
          <a:p>
            <a:pPr>
              <a:lnSpc>
                <a:spcPct val="90000"/>
              </a:lnSpc>
            </a:pPr>
            <a:endParaRPr lang="en-GB" altLang="en-US" dirty="0">
              <a:latin typeface="Verdana" panose="020B0604030504040204" pitchFamily="34" charset="0"/>
            </a:endParaRPr>
          </a:p>
        </p:txBody>
      </p:sp>
    </p:spTree>
    <p:extLst>
      <p:ext uri="{BB962C8B-B14F-4D97-AF65-F5344CB8AC3E}">
        <p14:creationId xmlns:p14="http://schemas.microsoft.com/office/powerpoint/2010/main" val="3558196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81BA6CFB-4D68-4CC9-9E6B-1FA4AD46911F}"/>
              </a:ext>
            </a:extLst>
          </p:cNvPr>
          <p:cNvSpPr>
            <a:spLocks noGrp="1" noChangeArrowheads="1"/>
          </p:cNvSpPr>
          <p:nvPr>
            <p:ph type="title"/>
          </p:nvPr>
        </p:nvSpPr>
        <p:spPr/>
        <p:txBody>
          <a:bodyPr/>
          <a:lstStyle/>
          <a:p>
            <a:r>
              <a:rPr lang="en-GB" altLang="en-US" sz="4000" b="1">
                <a:latin typeface="Verdana" panose="020B0604030504040204" pitchFamily="34" charset="0"/>
              </a:rPr>
              <a:t>Project Management Organisations</a:t>
            </a:r>
          </a:p>
        </p:txBody>
      </p:sp>
      <p:sp>
        <p:nvSpPr>
          <p:cNvPr id="49155" name="Rectangle 3">
            <a:extLst>
              <a:ext uri="{FF2B5EF4-FFF2-40B4-BE49-F238E27FC236}">
                <a16:creationId xmlns:a16="http://schemas.microsoft.com/office/drawing/2014/main" id="{B9F4B26C-BD61-4EE8-9B45-82D2EE0A3D94}"/>
              </a:ext>
            </a:extLst>
          </p:cNvPr>
          <p:cNvSpPr>
            <a:spLocks noGrp="1" noChangeArrowheads="1"/>
          </p:cNvSpPr>
          <p:nvPr>
            <p:ph type="body" idx="1"/>
          </p:nvPr>
        </p:nvSpPr>
        <p:spPr>
          <a:xfrm>
            <a:off x="2212975" y="1773239"/>
            <a:ext cx="8421688" cy="4017961"/>
          </a:xfrm>
        </p:spPr>
        <p:txBody>
          <a:bodyPr>
            <a:normAutofit/>
          </a:bodyPr>
          <a:lstStyle/>
          <a:p>
            <a:pPr>
              <a:lnSpc>
                <a:spcPct val="90000"/>
              </a:lnSpc>
            </a:pPr>
            <a:r>
              <a:rPr lang="en-GB" altLang="en-US" dirty="0">
                <a:latin typeface="Verdana" panose="020B0604030504040204" pitchFamily="34" charset="0"/>
              </a:rPr>
              <a:t>Association of Project Management</a:t>
            </a:r>
          </a:p>
          <a:p>
            <a:pPr lvl="1">
              <a:lnSpc>
                <a:spcPct val="90000"/>
              </a:lnSpc>
            </a:pPr>
            <a:r>
              <a:rPr lang="en-GB" altLang="en-US" dirty="0">
                <a:latin typeface="Verdana" panose="020B0604030504040204" pitchFamily="34" charset="0"/>
                <a:hlinkClick r:id="rId3"/>
              </a:rPr>
              <a:t>www.apm.org.uk</a:t>
            </a:r>
            <a:endParaRPr lang="en-GB" altLang="en-US" dirty="0">
              <a:latin typeface="Verdana" panose="020B0604030504040204" pitchFamily="34" charset="0"/>
            </a:endParaRPr>
          </a:p>
          <a:p>
            <a:pPr lvl="1">
              <a:lnSpc>
                <a:spcPct val="90000"/>
              </a:lnSpc>
            </a:pPr>
            <a:endParaRPr lang="en-GB" altLang="en-US" dirty="0">
              <a:latin typeface="Verdana" panose="020B0604030504040204" pitchFamily="34" charset="0"/>
            </a:endParaRPr>
          </a:p>
          <a:p>
            <a:pPr>
              <a:lnSpc>
                <a:spcPct val="90000"/>
              </a:lnSpc>
            </a:pPr>
            <a:r>
              <a:rPr lang="en-GB" altLang="en-US" dirty="0">
                <a:latin typeface="Verdana" panose="020B0604030504040204" pitchFamily="34" charset="0"/>
              </a:rPr>
              <a:t>Project Management Institute </a:t>
            </a:r>
          </a:p>
          <a:p>
            <a:pPr lvl="1">
              <a:lnSpc>
                <a:spcPct val="90000"/>
              </a:lnSpc>
            </a:pPr>
            <a:r>
              <a:rPr lang="en-GB" altLang="en-US" dirty="0">
                <a:latin typeface="Verdana" panose="020B0604030504040204" pitchFamily="34" charset="0"/>
                <a:hlinkClick r:id="rId4"/>
              </a:rPr>
              <a:t>www.pmi.org.uk</a:t>
            </a:r>
            <a:r>
              <a:rPr lang="en-GB" altLang="en-US" dirty="0">
                <a:latin typeface="Verdana" panose="020B0604030504040204" pitchFamily="34" charset="0"/>
              </a:rPr>
              <a:t> UK Chapter</a:t>
            </a:r>
          </a:p>
          <a:p>
            <a:pPr lvl="1">
              <a:lnSpc>
                <a:spcPct val="90000"/>
              </a:lnSpc>
            </a:pPr>
            <a:r>
              <a:rPr lang="en-GB" altLang="en-US" dirty="0">
                <a:latin typeface="Verdana" panose="020B0604030504040204" pitchFamily="34" charset="0"/>
                <a:hlinkClick r:id="rId5"/>
              </a:rPr>
              <a:t>www.pmi.org/</a:t>
            </a:r>
            <a:endParaRPr lang="en-GB" altLang="en-US" dirty="0">
              <a:latin typeface="Verdana" panose="020B0604030504040204" pitchFamily="34" charset="0"/>
            </a:endParaRPr>
          </a:p>
          <a:p>
            <a:pPr>
              <a:lnSpc>
                <a:spcPct val="90000"/>
              </a:lnSpc>
            </a:pPr>
            <a:endParaRPr lang="en-GB" altLang="en-US" dirty="0">
              <a:latin typeface="Verdana" panose="020B0604030504040204" pitchFamily="34" charset="0"/>
            </a:endParaRPr>
          </a:p>
          <a:p>
            <a:pPr>
              <a:lnSpc>
                <a:spcPct val="90000"/>
              </a:lnSpc>
            </a:pPr>
            <a:endParaRPr lang="en-GB" altLang="en-US" dirty="0">
              <a:latin typeface="Verdana" panose="020B0604030504040204" pitchFamily="34"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B98D7675-E0D2-4E71-AD8E-6DEBDA5C88E8}"/>
              </a:ext>
            </a:extLst>
          </p:cNvPr>
          <p:cNvSpPr>
            <a:spLocks noGrp="1" noChangeArrowheads="1"/>
          </p:cNvSpPr>
          <p:nvPr>
            <p:ph type="title"/>
          </p:nvPr>
        </p:nvSpPr>
        <p:spPr>
          <a:xfrm>
            <a:off x="528320" y="132398"/>
            <a:ext cx="10972800" cy="924242"/>
          </a:xfrm>
        </p:spPr>
        <p:txBody>
          <a:bodyPr/>
          <a:lstStyle/>
          <a:p>
            <a:r>
              <a:rPr lang="en-GB" altLang="en-US" sz="4000" b="1" dirty="0">
                <a:latin typeface="Verdana" panose="020B0604030504040204" pitchFamily="34" charset="0"/>
              </a:rPr>
              <a:t>Project Management Organisations</a:t>
            </a:r>
          </a:p>
        </p:txBody>
      </p:sp>
      <p:sp>
        <p:nvSpPr>
          <p:cNvPr id="51203" name="Rectangle 3">
            <a:extLst>
              <a:ext uri="{FF2B5EF4-FFF2-40B4-BE49-F238E27FC236}">
                <a16:creationId xmlns:a16="http://schemas.microsoft.com/office/drawing/2014/main" id="{2576D9BE-E298-4625-8103-076F3CC7907B}"/>
              </a:ext>
            </a:extLst>
          </p:cNvPr>
          <p:cNvSpPr>
            <a:spLocks noGrp="1" noChangeArrowheads="1"/>
          </p:cNvSpPr>
          <p:nvPr>
            <p:ph type="body" idx="1"/>
          </p:nvPr>
        </p:nvSpPr>
        <p:spPr>
          <a:xfrm>
            <a:off x="203200" y="1280160"/>
            <a:ext cx="11653520" cy="4246880"/>
          </a:xfrm>
        </p:spPr>
        <p:txBody>
          <a:bodyPr>
            <a:normAutofit/>
          </a:bodyPr>
          <a:lstStyle/>
          <a:p>
            <a:pPr algn="just">
              <a:lnSpc>
                <a:spcPct val="90000"/>
              </a:lnSpc>
            </a:pPr>
            <a:r>
              <a:rPr lang="en-US" altLang="en-US" sz="2400" dirty="0">
                <a:latin typeface="Verdana" panose="020B0604030504040204" pitchFamily="34" charset="0"/>
                <a:ea typeface="Verdana" panose="020B0604030504040204" pitchFamily="34" charset="0"/>
              </a:rPr>
              <a:t>The International Project Management    Association, is an international network of national project management societies. </a:t>
            </a:r>
            <a:endParaRPr lang="en-GB" altLang="en-US" sz="2400" dirty="0">
              <a:latin typeface="Verdana" panose="020B0604030504040204" pitchFamily="34" charset="0"/>
              <a:ea typeface="Verdana" panose="020B0604030504040204" pitchFamily="34" charset="0"/>
            </a:endParaRPr>
          </a:p>
          <a:p>
            <a:pPr lvl="1" algn="just">
              <a:lnSpc>
                <a:spcPct val="90000"/>
              </a:lnSpc>
            </a:pPr>
            <a:r>
              <a:rPr lang="en-GB" altLang="en-US" sz="2400" dirty="0">
                <a:latin typeface="Verdana" panose="020B0604030504040204" pitchFamily="34" charset="0"/>
                <a:ea typeface="Verdana" panose="020B0604030504040204" pitchFamily="34" charset="0"/>
                <a:hlinkClick r:id="rId3"/>
              </a:rPr>
              <a:t>www.ipma.ch/</a:t>
            </a:r>
            <a:endParaRPr lang="en-GB" altLang="en-US" sz="2400" dirty="0">
              <a:latin typeface="Verdana" panose="020B0604030504040204" pitchFamily="34" charset="0"/>
              <a:ea typeface="Verdana" panose="020B0604030504040204" pitchFamily="34" charset="0"/>
            </a:endParaRPr>
          </a:p>
          <a:p>
            <a:pPr marL="457200" lvl="1" indent="0" algn="just">
              <a:lnSpc>
                <a:spcPct val="90000"/>
              </a:lnSpc>
              <a:buNone/>
            </a:pPr>
            <a:endParaRPr lang="en-GB" altLang="en-US" sz="2400" dirty="0">
              <a:latin typeface="Verdana" panose="020B0604030504040204" pitchFamily="34" charset="0"/>
              <a:ea typeface="Verdana" panose="020B0604030504040204" pitchFamily="34" charset="0"/>
            </a:endParaRPr>
          </a:p>
          <a:p>
            <a:pPr algn="just">
              <a:lnSpc>
                <a:spcPct val="90000"/>
              </a:lnSpc>
            </a:pPr>
            <a:r>
              <a:rPr lang="en-GB" altLang="en-US" sz="2400" dirty="0">
                <a:latin typeface="Verdana" panose="020B0604030504040204" pitchFamily="34" charset="0"/>
                <a:ea typeface="Verdana" panose="020B0604030504040204" pitchFamily="34" charset="0"/>
              </a:rPr>
              <a:t>70 members currently (2022)</a:t>
            </a:r>
          </a:p>
          <a:p>
            <a:pPr lvl="1" algn="just">
              <a:lnSpc>
                <a:spcPct val="90000"/>
              </a:lnSpc>
            </a:pPr>
            <a:r>
              <a:rPr lang="en-GB" altLang="en-US" sz="2400" dirty="0">
                <a:latin typeface="Verdana" panose="020B0604030504040204" pitchFamily="34" charset="0"/>
                <a:ea typeface="Verdana" panose="020B0604030504040204" pitchFamily="34" charset="0"/>
                <a:hlinkClick r:id="rId4"/>
              </a:rPr>
              <a:t>http://ipma.ch/membership/member-associations/europe/</a:t>
            </a:r>
            <a:endParaRPr lang="en-GB" altLang="en-US" sz="2400" dirty="0">
              <a:latin typeface="Verdana" panose="020B0604030504040204" pitchFamily="34" charset="0"/>
              <a:ea typeface="Verdana" panose="020B0604030504040204" pitchFamily="34" charset="0"/>
            </a:endParaRPr>
          </a:p>
          <a:p>
            <a:pPr lvl="1" algn="just">
              <a:lnSpc>
                <a:spcPct val="90000"/>
              </a:lnSpc>
            </a:pPr>
            <a:r>
              <a:rPr lang="en-GB" altLang="en-US" sz="2400" dirty="0">
                <a:latin typeface="Verdana" panose="020B0604030504040204" pitchFamily="34" charset="0"/>
                <a:ea typeface="Verdana" panose="020B0604030504040204" pitchFamily="34" charset="0"/>
              </a:rPr>
              <a:t>Via this association the Association for Project Management (APM) ‘Body of Knowledge’ </a:t>
            </a:r>
            <a:r>
              <a:rPr lang="en-GB" altLang="en-US" sz="2400" dirty="0" err="1">
                <a:latin typeface="Verdana" panose="020B0604030504040204" pitchFamily="34" charset="0"/>
                <a:ea typeface="Verdana" panose="020B0604030504040204" pitchFamily="34" charset="0"/>
              </a:rPr>
              <a:t>BoK</a:t>
            </a:r>
            <a:r>
              <a:rPr lang="en-GB" altLang="en-US" sz="2400" dirty="0">
                <a:latin typeface="Verdana" panose="020B0604030504040204" pitchFamily="34" charset="0"/>
                <a:ea typeface="Verdana" panose="020B0604030504040204" pitchFamily="34" charset="0"/>
              </a:rPr>
              <a:t> is used in many European countries.</a:t>
            </a:r>
          </a:p>
          <a:p>
            <a:pPr>
              <a:lnSpc>
                <a:spcPct val="90000"/>
              </a:lnSpc>
            </a:pPr>
            <a:endParaRPr lang="en-GB" altLang="en-US" dirty="0">
              <a:latin typeface="Verdana" panose="020B0604030504040204" pitchFamily="3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D4B11B68-11FB-4BE5-B35F-D479EB727106}"/>
              </a:ext>
            </a:extLst>
          </p:cNvPr>
          <p:cNvSpPr>
            <a:spLocks noGrp="1" noChangeArrowheads="1"/>
          </p:cNvSpPr>
          <p:nvPr>
            <p:ph type="title"/>
          </p:nvPr>
        </p:nvSpPr>
        <p:spPr/>
        <p:txBody>
          <a:bodyPr/>
          <a:lstStyle/>
          <a:p>
            <a:r>
              <a:rPr lang="en-GB" altLang="en-US" sz="4000" b="1">
                <a:latin typeface="Verdana" panose="020B0604030504040204" pitchFamily="34" charset="0"/>
              </a:rPr>
              <a:t>Project Management Knowledge</a:t>
            </a:r>
          </a:p>
        </p:txBody>
      </p:sp>
      <p:sp>
        <p:nvSpPr>
          <p:cNvPr id="53251" name="Rectangle 3">
            <a:extLst>
              <a:ext uri="{FF2B5EF4-FFF2-40B4-BE49-F238E27FC236}">
                <a16:creationId xmlns:a16="http://schemas.microsoft.com/office/drawing/2014/main" id="{6444D6A8-3234-4A8A-B92D-2E764DACD8B7}"/>
              </a:ext>
            </a:extLst>
          </p:cNvPr>
          <p:cNvSpPr>
            <a:spLocks noGrp="1" noChangeArrowheads="1"/>
          </p:cNvSpPr>
          <p:nvPr>
            <p:ph type="body" idx="1"/>
          </p:nvPr>
        </p:nvSpPr>
        <p:spPr>
          <a:xfrm>
            <a:off x="609600" y="1417638"/>
            <a:ext cx="11318239" cy="4598723"/>
          </a:xfrm>
        </p:spPr>
        <p:txBody>
          <a:bodyPr>
            <a:normAutofit/>
          </a:bodyPr>
          <a:lstStyle/>
          <a:p>
            <a:r>
              <a:rPr lang="en-GB" altLang="en-US" sz="2600" dirty="0">
                <a:latin typeface="Verdana" panose="020B0604030504040204" pitchFamily="34" charset="0"/>
              </a:rPr>
              <a:t>APM Body of Knowledge – Free CD for APM members.</a:t>
            </a:r>
          </a:p>
          <a:p>
            <a:endParaRPr lang="en-GB" altLang="en-US" sz="2600" dirty="0">
              <a:latin typeface="Verdana" panose="020B0604030504040204" pitchFamily="34" charset="0"/>
            </a:endParaRPr>
          </a:p>
          <a:p>
            <a:pPr lvl="1"/>
            <a:r>
              <a:rPr lang="en-GB" altLang="en-US" sz="2600" dirty="0">
                <a:latin typeface="Verdana" panose="020B0604030504040204" pitchFamily="34" charset="0"/>
              </a:rPr>
              <a:t>Student membership £25. </a:t>
            </a:r>
          </a:p>
          <a:p>
            <a:r>
              <a:rPr lang="en-GB" altLang="en-US" sz="2600" dirty="0">
                <a:latin typeface="Verdana" panose="020B0604030504040204" pitchFamily="34" charset="0"/>
              </a:rPr>
              <a:t>PMI have their own </a:t>
            </a:r>
            <a:r>
              <a:rPr lang="en-GB" altLang="en-US" sz="2600" dirty="0" err="1">
                <a:latin typeface="Verdana" panose="020B0604030504040204" pitchFamily="34" charset="0"/>
              </a:rPr>
              <a:t>BoK</a:t>
            </a:r>
            <a:r>
              <a:rPr lang="en-GB" altLang="en-US" sz="2600" dirty="0">
                <a:latin typeface="Verdana" panose="020B0604030504040204" pitchFamily="34" charset="0"/>
              </a:rPr>
              <a:t> (Body of Knowledge)</a:t>
            </a:r>
          </a:p>
          <a:p>
            <a:endParaRPr lang="en-GB" altLang="en-US" sz="2600" dirty="0">
              <a:latin typeface="Verdana" panose="020B0604030504040204" pitchFamily="34" charset="0"/>
            </a:endParaRPr>
          </a:p>
          <a:p>
            <a:r>
              <a:rPr lang="en-GB" altLang="en-US" sz="2600" dirty="0">
                <a:latin typeface="Verdana" panose="020B0604030504040204" pitchFamily="34" charset="0"/>
              </a:rPr>
              <a:t>A </a:t>
            </a:r>
            <a:r>
              <a:rPr lang="en-GB" altLang="en-US" sz="2600" dirty="0" err="1">
                <a:latin typeface="Verdana" panose="020B0604030504040204" pitchFamily="34" charset="0"/>
              </a:rPr>
              <a:t>BoK</a:t>
            </a:r>
            <a:r>
              <a:rPr lang="en-GB" altLang="en-US" sz="2600" dirty="0">
                <a:latin typeface="Verdana" panose="020B0604030504040204" pitchFamily="34" charset="0"/>
              </a:rPr>
              <a:t> is what you should be doing. The methodology is how.</a:t>
            </a:r>
          </a:p>
          <a:p>
            <a:pPr lvl="1"/>
            <a:r>
              <a:rPr lang="en-GB" altLang="en-US" sz="2600" dirty="0">
                <a:latin typeface="Verdana" panose="020B0604030504040204" pitchFamily="34" charset="0"/>
              </a:rPr>
              <a:t>Knowledge by itself is useless</a:t>
            </a:r>
          </a:p>
          <a:p>
            <a:pPr lvl="1"/>
            <a:r>
              <a:rPr lang="en-GB" altLang="en-US" sz="2600" dirty="0">
                <a:latin typeface="Verdana" panose="020B0604030504040204" pitchFamily="34" charset="0"/>
              </a:rPr>
              <a:t>Does following a methodology stop innovation?</a:t>
            </a:r>
          </a:p>
          <a:p>
            <a:pPr lvl="1"/>
            <a:r>
              <a:rPr lang="en-GB" altLang="en-US" sz="2600" dirty="0">
                <a:latin typeface="Verdana" panose="020B0604030504040204" pitchFamily="34" charset="0"/>
              </a:rPr>
              <a:t>Knowledge needs to be accessible!</a:t>
            </a:r>
          </a:p>
          <a:p>
            <a:endParaRPr lang="en-GB" altLang="en-US" dirty="0">
              <a:latin typeface="Verdana" panose="020B0604030504040204" pitchFamily="3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291B8C17-FC87-4E92-B88D-FE942FEE0BA1}"/>
              </a:ext>
            </a:extLst>
          </p:cNvPr>
          <p:cNvSpPr>
            <a:spLocks noGrp="1" noChangeArrowheads="1"/>
          </p:cNvSpPr>
          <p:nvPr>
            <p:ph type="title"/>
          </p:nvPr>
        </p:nvSpPr>
        <p:spPr>
          <a:xfrm>
            <a:off x="609600" y="274638"/>
            <a:ext cx="10972800" cy="674687"/>
          </a:xfrm>
        </p:spPr>
        <p:txBody>
          <a:bodyPr>
            <a:normAutofit fontScale="90000"/>
          </a:bodyPr>
          <a:lstStyle/>
          <a:p>
            <a:r>
              <a:rPr lang="en-GB" altLang="en-US" sz="4000" b="1" dirty="0">
                <a:latin typeface="Verdana" panose="020B0604030504040204" pitchFamily="34" charset="0"/>
              </a:rPr>
              <a:t>Project Management Professional</a:t>
            </a:r>
          </a:p>
        </p:txBody>
      </p:sp>
      <p:pic>
        <p:nvPicPr>
          <p:cNvPr id="55299" name="Picture 2" descr="C:\Users\cex428\AppData\Local\Microsoft\Windows\Temporary Internet Files\Content.IE5\77XNGBVF\MC900437016[1].wmf">
            <a:extLst>
              <a:ext uri="{FF2B5EF4-FFF2-40B4-BE49-F238E27FC236}">
                <a16:creationId xmlns:a16="http://schemas.microsoft.com/office/drawing/2014/main" id="{7D579139-ACA0-4859-934E-6013E8E5E8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1550" y="977109"/>
            <a:ext cx="2625089" cy="15827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a:extLst>
              <a:ext uri="{FF2B5EF4-FFF2-40B4-BE49-F238E27FC236}">
                <a16:creationId xmlns:a16="http://schemas.microsoft.com/office/drawing/2014/main" id="{E14FCC5D-510E-453D-AE8E-2298436EA24F}"/>
              </a:ext>
            </a:extLst>
          </p:cNvPr>
          <p:cNvSpPr/>
          <p:nvPr/>
        </p:nvSpPr>
        <p:spPr bwMode="auto">
          <a:xfrm>
            <a:off x="3239452" y="4069553"/>
            <a:ext cx="1800225" cy="1511300"/>
          </a:xfrm>
          <a:prstGeom prst="rect">
            <a:avLst/>
          </a:prstGeom>
          <a:solidFill>
            <a:schemeClr val="accent3">
              <a:lumMod val="85000"/>
            </a:schemeClr>
          </a:solidFill>
          <a:ln w="12700" cap="flat" cmpd="sng" algn="ctr">
            <a:noFill/>
            <a:prstDash val="solid"/>
            <a:round/>
            <a:headEnd type="none" w="med" len="med"/>
            <a:tailEnd type="none" w="med" len="med"/>
          </a:ln>
          <a:effectLst/>
        </p:spPr>
        <p:txBody>
          <a:bodyPr wrap="none" anchor="ctr"/>
          <a:lstStyle/>
          <a:p>
            <a:pPr algn="ctr">
              <a:defRPr/>
            </a:pPr>
            <a:r>
              <a:rPr lang="en-GB" dirty="0">
                <a:latin typeface="Arial" charset="0"/>
              </a:rPr>
              <a:t>Breadth</a:t>
            </a:r>
          </a:p>
        </p:txBody>
      </p:sp>
      <p:sp>
        <p:nvSpPr>
          <p:cNvPr id="55301" name="Rectangle 6">
            <a:extLst>
              <a:ext uri="{FF2B5EF4-FFF2-40B4-BE49-F238E27FC236}">
                <a16:creationId xmlns:a16="http://schemas.microsoft.com/office/drawing/2014/main" id="{C6FC2CA5-535B-4BDA-9127-3D87C348B7E3}"/>
              </a:ext>
            </a:extLst>
          </p:cNvPr>
          <p:cNvSpPr>
            <a:spLocks noChangeArrowheads="1"/>
          </p:cNvSpPr>
          <p:nvPr/>
        </p:nvSpPr>
        <p:spPr bwMode="auto">
          <a:xfrm>
            <a:off x="5039677" y="4098924"/>
            <a:ext cx="1778000" cy="1511300"/>
          </a:xfrm>
          <a:prstGeom prst="rect">
            <a:avLst/>
          </a:prstGeom>
          <a:solidFill>
            <a:schemeClr val="accent1"/>
          </a:solidFill>
          <a:ln>
            <a:noFill/>
          </a:ln>
          <a:extLst>
            <a:ext uri="{91240B29-F687-4F45-9708-019B960494DF}">
              <a14:hiddenLine xmlns:a14="http://schemas.microsoft.com/office/drawing/2010/main" w="12700" algn="ctr">
                <a:solidFill>
                  <a:srgbClr val="000000"/>
                </a:solidFill>
                <a:round/>
                <a:headEnd/>
                <a:tailEnd/>
              </a14:hiddenLine>
            </a:ext>
          </a:extLst>
        </p:spPr>
        <p:txBody>
          <a:bodyPr wrap="none" anchor="ct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GB" altLang="en-US" sz="2400">
                <a:latin typeface="Arial" panose="020B0604020202020204" pitchFamily="34" charset="0"/>
              </a:rPr>
              <a:t>Depth</a:t>
            </a:r>
          </a:p>
        </p:txBody>
      </p:sp>
      <p:sp>
        <p:nvSpPr>
          <p:cNvPr id="55302" name="Rectangle 7">
            <a:extLst>
              <a:ext uri="{FF2B5EF4-FFF2-40B4-BE49-F238E27FC236}">
                <a16:creationId xmlns:a16="http://schemas.microsoft.com/office/drawing/2014/main" id="{72B0F680-3D32-4C77-99DC-20A3BB1AA9AF}"/>
              </a:ext>
            </a:extLst>
          </p:cNvPr>
          <p:cNvSpPr>
            <a:spLocks noChangeArrowheads="1"/>
          </p:cNvSpPr>
          <p:nvPr/>
        </p:nvSpPr>
        <p:spPr bwMode="auto">
          <a:xfrm>
            <a:off x="6817677" y="4098924"/>
            <a:ext cx="2087562" cy="1511300"/>
          </a:xfrm>
          <a:prstGeom prst="rect">
            <a:avLst/>
          </a:prstGeom>
          <a:solidFill>
            <a:srgbClr val="FFC000"/>
          </a:solidFill>
          <a:ln>
            <a:noFill/>
          </a:ln>
          <a:extLst>
            <a:ext uri="{91240B29-F687-4F45-9708-019B960494DF}">
              <a14:hiddenLine xmlns:a14="http://schemas.microsoft.com/office/drawing/2010/main" w="12700" algn="ctr">
                <a:solidFill>
                  <a:srgbClr val="000000"/>
                </a:solidFill>
                <a:round/>
                <a:headEnd/>
                <a:tailEnd/>
              </a14:hiddenLine>
            </a:ext>
          </a:extLst>
        </p:spPr>
        <p:txBody>
          <a:bodyPr wrap="none" anchor="ct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GB" altLang="en-US" sz="2400" dirty="0">
                <a:latin typeface="Arial" panose="020B0604020202020204" pitchFamily="34" charset="0"/>
              </a:rPr>
              <a:t>Achievements</a:t>
            </a:r>
          </a:p>
        </p:txBody>
      </p:sp>
      <p:sp>
        <p:nvSpPr>
          <p:cNvPr id="9" name="Rectangle 8">
            <a:extLst>
              <a:ext uri="{FF2B5EF4-FFF2-40B4-BE49-F238E27FC236}">
                <a16:creationId xmlns:a16="http://schemas.microsoft.com/office/drawing/2014/main" id="{CE20EBD7-A7F6-45F9-B3F8-295611FF9E5E}"/>
              </a:ext>
            </a:extLst>
          </p:cNvPr>
          <p:cNvSpPr/>
          <p:nvPr/>
        </p:nvSpPr>
        <p:spPr bwMode="auto">
          <a:xfrm>
            <a:off x="3321365" y="2556666"/>
            <a:ext cx="2510474" cy="1512887"/>
          </a:xfrm>
          <a:prstGeom prst="rect">
            <a:avLst/>
          </a:prstGeom>
          <a:solidFill>
            <a:schemeClr val="accent6">
              <a:lumMod val="40000"/>
              <a:lumOff val="60000"/>
            </a:schemeClr>
          </a:solidFill>
          <a:ln w="12700" cap="flat" cmpd="sng" algn="ctr">
            <a:noFill/>
            <a:prstDash val="solid"/>
            <a:round/>
            <a:headEnd type="none" w="med" len="med"/>
            <a:tailEnd type="none" w="med" len="med"/>
          </a:ln>
          <a:effectLst/>
        </p:spPr>
        <p:txBody>
          <a:bodyPr wrap="none" anchor="ctr"/>
          <a:lstStyle/>
          <a:p>
            <a:pPr algn="ctr">
              <a:defRPr/>
            </a:pPr>
            <a:r>
              <a:rPr lang="en-GB" dirty="0">
                <a:latin typeface="Arial" charset="0"/>
              </a:rPr>
              <a:t>Commitment</a:t>
            </a:r>
          </a:p>
        </p:txBody>
      </p:sp>
      <p:sp>
        <p:nvSpPr>
          <p:cNvPr id="55304" name="Rectangle 9">
            <a:extLst>
              <a:ext uri="{FF2B5EF4-FFF2-40B4-BE49-F238E27FC236}">
                <a16:creationId xmlns:a16="http://schemas.microsoft.com/office/drawing/2014/main" id="{DF2C78A5-C429-4A2B-9153-B3BD5483909A}"/>
              </a:ext>
            </a:extLst>
          </p:cNvPr>
          <p:cNvSpPr>
            <a:spLocks noChangeArrowheads="1"/>
          </p:cNvSpPr>
          <p:nvPr/>
        </p:nvSpPr>
        <p:spPr bwMode="auto">
          <a:xfrm>
            <a:off x="5822950" y="2587625"/>
            <a:ext cx="2510474" cy="1512887"/>
          </a:xfrm>
          <a:prstGeom prst="rect">
            <a:avLst/>
          </a:prstGeom>
          <a:solidFill>
            <a:srgbClr val="B594CA"/>
          </a:solidFill>
          <a:ln>
            <a:noFill/>
          </a:ln>
          <a:extLst>
            <a:ext uri="{91240B29-F687-4F45-9708-019B960494DF}">
              <a14:hiddenLine xmlns:a14="http://schemas.microsoft.com/office/drawing/2010/main" w="12700" algn="ctr">
                <a:solidFill>
                  <a:srgbClr val="000000"/>
                </a:solidFill>
                <a:round/>
                <a:headEnd/>
                <a:tailEnd/>
              </a14:hiddenLine>
            </a:ext>
          </a:extLst>
        </p:spPr>
        <p:txBody>
          <a:bodyPr wrap="none" anchor="ct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GB" altLang="en-US" sz="2400" dirty="0">
                <a:latin typeface="Arial" panose="020B0604020202020204" pitchFamily="34" charset="0"/>
              </a:rPr>
              <a:t>Accountability</a:t>
            </a:r>
          </a:p>
        </p:txBody>
      </p:sp>
      <p:pic>
        <p:nvPicPr>
          <p:cNvPr id="55305" name="Picture 4" descr="RPP logo">
            <a:extLst>
              <a:ext uri="{FF2B5EF4-FFF2-40B4-BE49-F238E27FC236}">
                <a16:creationId xmlns:a16="http://schemas.microsoft.com/office/drawing/2014/main" id="{0A7B102D-0835-46AF-963A-728AF7B80B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90100" y="1366837"/>
            <a:ext cx="1664340" cy="1512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6" name="Picture 6" descr="http://www.apm.org.uk/sites/default/files/5DP%20logo%20for%20sift_0.jpg">
            <a:extLst>
              <a:ext uri="{FF2B5EF4-FFF2-40B4-BE49-F238E27FC236}">
                <a16:creationId xmlns:a16="http://schemas.microsoft.com/office/drawing/2014/main" id="{984760D7-5643-46F8-90F8-03232B09A85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7560" y="949325"/>
            <a:ext cx="1428750" cy="179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BA8A27D7-5725-478D-92D5-875503E24071}"/>
              </a:ext>
            </a:extLst>
          </p:cNvPr>
          <p:cNvSpPr>
            <a:spLocks noGrp="1" noChangeArrowheads="1"/>
          </p:cNvSpPr>
          <p:nvPr>
            <p:ph type="title"/>
          </p:nvPr>
        </p:nvSpPr>
        <p:spPr>
          <a:xfrm>
            <a:off x="410890" y="91758"/>
            <a:ext cx="11561370" cy="639762"/>
          </a:xfrm>
        </p:spPr>
        <p:txBody>
          <a:bodyPr>
            <a:normAutofit fontScale="90000"/>
          </a:bodyPr>
          <a:lstStyle/>
          <a:p>
            <a:pPr algn="l"/>
            <a:r>
              <a:rPr lang="en-GB" altLang="en-US" sz="4000" b="1" dirty="0">
                <a:latin typeface="Verdana" panose="020B0604030504040204" pitchFamily="34" charset="0"/>
              </a:rPr>
              <a:t>Project Management Professional PMI 2021</a:t>
            </a:r>
          </a:p>
        </p:txBody>
      </p:sp>
      <p:pic>
        <p:nvPicPr>
          <p:cNvPr id="3" name="Picture 2">
            <a:extLst>
              <a:ext uri="{FF2B5EF4-FFF2-40B4-BE49-F238E27FC236}">
                <a16:creationId xmlns:a16="http://schemas.microsoft.com/office/drawing/2014/main" id="{805349BD-83F0-40AD-BF7B-83915F148C97}"/>
              </a:ext>
            </a:extLst>
          </p:cNvPr>
          <p:cNvPicPr>
            <a:picLocks noChangeAspect="1"/>
          </p:cNvPicPr>
          <p:nvPr/>
        </p:nvPicPr>
        <p:blipFill rotWithShape="1">
          <a:blip r:embed="rId3"/>
          <a:srcRect l="29390" t="44501" r="8081" b="18892"/>
          <a:stretch/>
        </p:blipFill>
        <p:spPr>
          <a:xfrm>
            <a:off x="244550" y="731520"/>
            <a:ext cx="11727710" cy="4907280"/>
          </a:xfrm>
          <a:prstGeom prst="rect">
            <a:avLst/>
          </a:prstGeo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879569B1-2B4D-472F-B651-BD973AE37EF5}"/>
              </a:ext>
            </a:extLst>
          </p:cNvPr>
          <p:cNvSpPr>
            <a:spLocks noGrp="1" noChangeArrowheads="1"/>
          </p:cNvSpPr>
          <p:nvPr>
            <p:ph type="title"/>
          </p:nvPr>
        </p:nvSpPr>
        <p:spPr>
          <a:xfrm>
            <a:off x="704428" y="122238"/>
            <a:ext cx="10972800" cy="876829"/>
          </a:xfrm>
        </p:spPr>
        <p:txBody>
          <a:bodyPr/>
          <a:lstStyle/>
          <a:p>
            <a:r>
              <a:rPr lang="en-GB" altLang="en-US" sz="4000" b="1" dirty="0">
                <a:latin typeface="Verdana" panose="020B0604030504040204" pitchFamily="34" charset="0"/>
              </a:rPr>
              <a:t>Project Management Methodologies</a:t>
            </a:r>
          </a:p>
        </p:txBody>
      </p:sp>
      <p:sp>
        <p:nvSpPr>
          <p:cNvPr id="59395" name="Rectangle 3">
            <a:extLst>
              <a:ext uri="{FF2B5EF4-FFF2-40B4-BE49-F238E27FC236}">
                <a16:creationId xmlns:a16="http://schemas.microsoft.com/office/drawing/2014/main" id="{8399E249-35BB-49E1-8821-7BD1EB12FFF3}"/>
              </a:ext>
            </a:extLst>
          </p:cNvPr>
          <p:cNvSpPr>
            <a:spLocks noGrp="1" noChangeArrowheads="1"/>
          </p:cNvSpPr>
          <p:nvPr>
            <p:ph type="body" idx="1"/>
          </p:nvPr>
        </p:nvSpPr>
        <p:spPr>
          <a:xfrm>
            <a:off x="152400" y="999068"/>
            <a:ext cx="11887199" cy="4707466"/>
          </a:xfrm>
        </p:spPr>
        <p:txBody>
          <a:bodyPr>
            <a:normAutofit lnSpcReduction="10000"/>
          </a:bodyPr>
          <a:lstStyle/>
          <a:p>
            <a:pPr algn="just"/>
            <a:r>
              <a:rPr lang="en-US" sz="2600" b="0" i="0" dirty="0">
                <a:solidFill>
                  <a:srgbClr val="202124"/>
                </a:solidFill>
                <a:effectLst/>
                <a:latin typeface="Verdana" panose="020B0604030504040204" pitchFamily="34" charset="0"/>
                <a:ea typeface="Verdana" panose="020B0604030504040204" pitchFamily="34" charset="0"/>
              </a:rPr>
              <a:t>Project management </a:t>
            </a:r>
            <a:r>
              <a:rPr lang="en-US" sz="2600" b="1" i="0" u="sng" dirty="0">
                <a:solidFill>
                  <a:srgbClr val="C00000"/>
                </a:solidFill>
                <a:effectLst/>
                <a:latin typeface="Verdana" panose="020B0604030504040204" pitchFamily="34" charset="0"/>
                <a:ea typeface="Verdana" panose="020B0604030504040204" pitchFamily="34" charset="0"/>
              </a:rPr>
              <a:t>methodologies/approaches </a:t>
            </a:r>
            <a:r>
              <a:rPr lang="en-US" sz="2600" b="0" i="0" dirty="0">
                <a:solidFill>
                  <a:srgbClr val="202124"/>
                </a:solidFill>
                <a:effectLst/>
                <a:latin typeface="Verdana" panose="020B0604030504040204" pitchFamily="34" charset="0"/>
                <a:ea typeface="Verdana" panose="020B0604030504040204" pitchFamily="34" charset="0"/>
              </a:rPr>
              <a:t>are </a:t>
            </a:r>
            <a:r>
              <a:rPr lang="en-US" sz="2600" b="1" i="0" dirty="0">
                <a:solidFill>
                  <a:srgbClr val="202124"/>
                </a:solidFill>
                <a:effectLst/>
                <a:latin typeface="Verdana" panose="020B0604030504040204" pitchFamily="34" charset="0"/>
                <a:ea typeface="Verdana" panose="020B0604030504040204" pitchFamily="34" charset="0"/>
              </a:rPr>
              <a:t>a set of guiding principles and processes used to plan, manage, and execute projects</a:t>
            </a:r>
            <a:r>
              <a:rPr lang="en-US" sz="2600" b="0" i="0" dirty="0">
                <a:solidFill>
                  <a:srgbClr val="202124"/>
                </a:solidFill>
                <a:effectLst/>
                <a:latin typeface="Verdana" panose="020B0604030504040204" pitchFamily="34" charset="0"/>
                <a:ea typeface="Verdana" panose="020B0604030504040204" pitchFamily="34" charset="0"/>
              </a:rPr>
              <a:t>. The project management methodology you choose determines how work is prioritized and completed.</a:t>
            </a:r>
            <a:endParaRPr lang="en-GB" sz="2600" b="0" i="0" dirty="0">
              <a:solidFill>
                <a:srgbClr val="202124"/>
              </a:solidFill>
              <a:effectLst/>
              <a:latin typeface="Verdana" panose="020B0604030504040204" pitchFamily="34" charset="0"/>
              <a:ea typeface="Verdana" panose="020B0604030504040204" pitchFamily="34" charset="0"/>
            </a:endParaRPr>
          </a:p>
          <a:p>
            <a:pPr marL="0" indent="0">
              <a:buNone/>
            </a:pPr>
            <a:br>
              <a:rPr lang="en-US" sz="2600" b="0" i="0" dirty="0">
                <a:solidFill>
                  <a:srgbClr val="202124"/>
                </a:solidFill>
                <a:effectLst/>
                <a:latin typeface="Verdana" panose="020B0604030504040204" pitchFamily="34" charset="0"/>
                <a:ea typeface="Verdana" panose="020B0604030504040204" pitchFamily="34" charset="0"/>
              </a:rPr>
            </a:br>
            <a:r>
              <a:rPr lang="en-US" sz="2600" b="0" i="0" dirty="0">
                <a:solidFill>
                  <a:srgbClr val="202124"/>
                </a:solidFill>
                <a:effectLst/>
                <a:latin typeface="Verdana" panose="020B0604030504040204" pitchFamily="34" charset="0"/>
                <a:ea typeface="Verdana" panose="020B0604030504040204" pitchFamily="34" charset="0"/>
              </a:rPr>
              <a:t>Includes:</a:t>
            </a:r>
            <a:endParaRPr lang="en-GB" altLang="en-US" sz="2600" dirty="0">
              <a:latin typeface="Verdana" panose="020B0604030504040204" pitchFamily="34" charset="0"/>
              <a:ea typeface="Verdana" panose="020B0604030504040204" pitchFamily="34" charset="0"/>
            </a:endParaRPr>
          </a:p>
          <a:p>
            <a:pPr marL="355600" lvl="1" indent="-173038">
              <a:lnSpc>
                <a:spcPct val="90000"/>
              </a:lnSpc>
              <a:buFont typeface="Arial" panose="020B0604020202020204" pitchFamily="34" charset="0"/>
              <a:buChar char="•"/>
            </a:pPr>
            <a:r>
              <a:rPr lang="en-GB" altLang="en-US" sz="2600" dirty="0">
                <a:latin typeface="Verdana" panose="020B0604030504040204" pitchFamily="34" charset="0"/>
                <a:ea typeface="Verdana" panose="020B0604030504040204" pitchFamily="34" charset="0"/>
              </a:rPr>
              <a:t>PRINCE 2  (Projects In Controlled Environments)</a:t>
            </a:r>
          </a:p>
          <a:p>
            <a:pPr marL="355600" lvl="1" indent="-173038">
              <a:lnSpc>
                <a:spcPct val="90000"/>
              </a:lnSpc>
              <a:buFont typeface="Arial" panose="020B0604020202020204" pitchFamily="34" charset="0"/>
              <a:buChar char="•"/>
            </a:pPr>
            <a:r>
              <a:rPr lang="en-GB" altLang="en-US" sz="2600" dirty="0">
                <a:latin typeface="Verdana" panose="020B0604030504040204" pitchFamily="34" charset="0"/>
                <a:ea typeface="Verdana" panose="020B0604030504040204" pitchFamily="34" charset="0"/>
              </a:rPr>
              <a:t>Kerzner (Harold Kerzner on critical aspects of PM)</a:t>
            </a:r>
          </a:p>
          <a:p>
            <a:pPr marL="355600" lvl="1" indent="-173038">
              <a:buFont typeface="Arial" panose="020B0604020202020204" pitchFamily="34" charset="0"/>
              <a:buChar char="•"/>
            </a:pPr>
            <a:r>
              <a:rPr lang="en-GB" altLang="en-US" sz="2600" dirty="0" err="1">
                <a:latin typeface="Verdana" panose="020B0604030504040204" pitchFamily="34" charset="0"/>
                <a:ea typeface="Verdana" panose="020B0604030504040204" pitchFamily="34" charset="0"/>
              </a:rPr>
              <a:t>MSProject</a:t>
            </a:r>
            <a:r>
              <a:rPr lang="en-GB" altLang="en-US" sz="2600" dirty="0">
                <a:latin typeface="Verdana" panose="020B0604030504040204" pitchFamily="34" charset="0"/>
                <a:ea typeface="Verdana" panose="020B0604030504040204" pitchFamily="34" charset="0"/>
              </a:rPr>
              <a:t> (Microsoft Office Project) tool to manage projects</a:t>
            </a:r>
          </a:p>
          <a:p>
            <a:pPr marL="355600" lvl="1" indent="-173038">
              <a:buFont typeface="Arial" panose="020B0604020202020204" pitchFamily="34" charset="0"/>
              <a:buChar char="•"/>
            </a:pPr>
            <a:r>
              <a:rPr lang="en-GB" altLang="en-US" sz="2600" dirty="0">
                <a:latin typeface="Verdana" panose="020B0604030504040204" pitchFamily="34" charset="0"/>
                <a:ea typeface="Verdana" panose="020B0604030504040204" pitchFamily="34" charset="0"/>
              </a:rPr>
              <a:t>Goal Directed (practical guide how to plan, organise, control)</a:t>
            </a:r>
          </a:p>
          <a:p>
            <a:pPr marL="355600" lvl="1" indent="-173038">
              <a:buFont typeface="Arial" panose="020B0604020202020204" pitchFamily="34" charset="0"/>
              <a:buChar char="•"/>
            </a:pPr>
            <a:r>
              <a:rPr lang="en-GB" altLang="en-US" sz="2600" dirty="0">
                <a:latin typeface="Verdana" panose="020B0604030504040204" pitchFamily="34" charset="0"/>
                <a:ea typeface="Verdana" panose="020B0604030504040204" pitchFamily="34" charset="0"/>
              </a:rPr>
              <a:t>Critical Chain Project Management (emphasise needed resources</a:t>
            </a:r>
          </a:p>
          <a:p>
            <a:endParaRPr lang="en-GB" altLang="en-US" dirty="0">
              <a:latin typeface="Verdana" panose="020B0604030504040204" pitchFamily="34"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C9F75EC7-B2B8-4673-B496-D6F00D15EC36}"/>
              </a:ext>
            </a:extLst>
          </p:cNvPr>
          <p:cNvSpPr>
            <a:spLocks noGrp="1" noChangeArrowheads="1"/>
          </p:cNvSpPr>
          <p:nvPr>
            <p:ph type="title"/>
          </p:nvPr>
        </p:nvSpPr>
        <p:spPr/>
        <p:txBody>
          <a:bodyPr/>
          <a:lstStyle/>
          <a:p>
            <a:r>
              <a:rPr lang="en-GB" altLang="en-US" sz="4000" b="1">
                <a:latin typeface="Verdana" panose="020B0604030504040204" pitchFamily="34" charset="0"/>
              </a:rPr>
              <a:t>Project Management Methodologies</a:t>
            </a:r>
          </a:p>
        </p:txBody>
      </p:sp>
      <p:sp>
        <p:nvSpPr>
          <p:cNvPr id="61443" name="Rectangle 3">
            <a:extLst>
              <a:ext uri="{FF2B5EF4-FFF2-40B4-BE49-F238E27FC236}">
                <a16:creationId xmlns:a16="http://schemas.microsoft.com/office/drawing/2014/main" id="{EC7454B5-6F0A-4B71-A6E3-CFCF53306ABF}"/>
              </a:ext>
            </a:extLst>
          </p:cNvPr>
          <p:cNvSpPr>
            <a:spLocks noGrp="1" noChangeArrowheads="1"/>
          </p:cNvSpPr>
          <p:nvPr>
            <p:ph type="body" idx="1"/>
          </p:nvPr>
        </p:nvSpPr>
        <p:spPr>
          <a:xfrm>
            <a:off x="609600" y="1666241"/>
            <a:ext cx="11582400" cy="3112136"/>
          </a:xfrm>
        </p:spPr>
        <p:txBody>
          <a:bodyPr>
            <a:normAutofit lnSpcReduction="10000"/>
          </a:bodyPr>
          <a:lstStyle/>
          <a:p>
            <a:r>
              <a:rPr lang="en-GB" altLang="en-US" b="1" dirty="0">
                <a:solidFill>
                  <a:srgbClr val="000000"/>
                </a:solidFill>
                <a:latin typeface="Arial" panose="020B0604020202020204" pitchFamily="34" charset="0"/>
              </a:rPr>
              <a:t>PROMPT</a:t>
            </a:r>
          </a:p>
          <a:p>
            <a:pPr lvl="1"/>
            <a:r>
              <a:rPr lang="en-GB" altLang="en-US" dirty="0">
                <a:solidFill>
                  <a:srgbClr val="000000"/>
                </a:solidFill>
                <a:latin typeface="Verdana" panose="020B0604030504040204" pitchFamily="34" charset="0"/>
              </a:rPr>
              <a:t>Project, Resource, Organisation, Management and Planning</a:t>
            </a:r>
            <a:br>
              <a:rPr lang="en-GB" altLang="en-US" dirty="0">
                <a:solidFill>
                  <a:srgbClr val="000000"/>
                </a:solidFill>
                <a:latin typeface="Verdana" panose="020B0604030504040204" pitchFamily="34" charset="0"/>
              </a:rPr>
            </a:br>
            <a:r>
              <a:rPr lang="en-GB" altLang="en-US" dirty="0">
                <a:solidFill>
                  <a:srgbClr val="000000"/>
                </a:solidFill>
                <a:latin typeface="Verdana" panose="020B0604030504040204" pitchFamily="34" charset="0"/>
              </a:rPr>
              <a:t>Techniques</a:t>
            </a:r>
            <a:endParaRPr lang="en-GB" altLang="en-US" dirty="0">
              <a:latin typeface="Verdana" panose="020B0604030504040204" pitchFamily="34" charset="0"/>
            </a:endParaRPr>
          </a:p>
          <a:p>
            <a:pPr marL="0" indent="0">
              <a:buNone/>
            </a:pPr>
            <a:endParaRPr lang="en-GB" altLang="en-US" b="1" dirty="0">
              <a:latin typeface="Verdana" panose="020B0604030504040204" pitchFamily="34" charset="0"/>
            </a:endParaRPr>
          </a:p>
          <a:p>
            <a:r>
              <a:rPr lang="en-GB" altLang="en-US" b="1" dirty="0">
                <a:latin typeface="Verdana" panose="020B0604030504040204" pitchFamily="34" charset="0"/>
              </a:rPr>
              <a:t>PRINCE</a:t>
            </a:r>
            <a:r>
              <a:rPr lang="en-GB" altLang="en-US" dirty="0">
                <a:latin typeface="Verdana" panose="020B0604030504040204" pitchFamily="34" charset="0"/>
              </a:rPr>
              <a:t> </a:t>
            </a:r>
          </a:p>
          <a:p>
            <a:pPr lvl="1"/>
            <a:r>
              <a:rPr lang="en-GB" altLang="en-US" dirty="0" err="1">
                <a:latin typeface="Verdana" panose="020B0604030504040204" pitchFamily="34" charset="0"/>
              </a:rPr>
              <a:t>PRojects</a:t>
            </a:r>
            <a:r>
              <a:rPr lang="en-GB" altLang="en-US" dirty="0">
                <a:latin typeface="Verdana" panose="020B0604030504040204" pitchFamily="34" charset="0"/>
              </a:rPr>
              <a:t> IN Controlled Environments</a:t>
            </a:r>
          </a:p>
          <a:p>
            <a:endParaRPr lang="en-GB" altLang="en-US" dirty="0">
              <a:latin typeface="Verdana" panose="020B0604030504040204" pitchFamily="34" charset="0"/>
            </a:endParaRPr>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F712EAEA-2D11-4BC3-A219-A4F527184CA9}"/>
              </a:ext>
            </a:extLst>
          </p:cNvPr>
          <p:cNvSpPr>
            <a:spLocks noGrp="1" noChangeArrowheads="1"/>
          </p:cNvSpPr>
          <p:nvPr>
            <p:ph type="title"/>
          </p:nvPr>
        </p:nvSpPr>
        <p:spPr/>
        <p:txBody>
          <a:bodyPr/>
          <a:lstStyle/>
          <a:p>
            <a:r>
              <a:rPr lang="en-GB" altLang="en-US" sz="4000" b="1">
                <a:latin typeface="Verdana" panose="020B0604030504040204" pitchFamily="34" charset="0"/>
              </a:rPr>
              <a:t>Project Management Methodologies</a:t>
            </a:r>
          </a:p>
        </p:txBody>
      </p:sp>
      <p:sp>
        <p:nvSpPr>
          <p:cNvPr id="63491" name="Rectangle 3">
            <a:extLst>
              <a:ext uri="{FF2B5EF4-FFF2-40B4-BE49-F238E27FC236}">
                <a16:creationId xmlns:a16="http://schemas.microsoft.com/office/drawing/2014/main" id="{C829ED41-D80C-45D9-9D60-CFFBA6C5BBB8}"/>
              </a:ext>
            </a:extLst>
          </p:cNvPr>
          <p:cNvSpPr>
            <a:spLocks noGrp="1" noChangeArrowheads="1"/>
          </p:cNvSpPr>
          <p:nvPr>
            <p:ph type="body" idx="1"/>
          </p:nvPr>
        </p:nvSpPr>
        <p:spPr>
          <a:xfrm>
            <a:off x="2246314" y="1905001"/>
            <a:ext cx="8421687" cy="2644775"/>
          </a:xfrm>
        </p:spPr>
        <p:txBody>
          <a:bodyPr>
            <a:normAutofit fontScale="85000" lnSpcReduction="20000"/>
          </a:bodyPr>
          <a:lstStyle/>
          <a:p>
            <a:r>
              <a:rPr lang="en-GB" altLang="en-US">
                <a:latin typeface="Verdana" panose="020B0604030504040204" pitchFamily="34" charset="0"/>
              </a:rPr>
              <a:t>PRINCE2</a:t>
            </a:r>
          </a:p>
          <a:p>
            <a:pPr lvl="1"/>
            <a:r>
              <a:rPr lang="en-GB" altLang="en-US">
                <a:latin typeface="Verdana" panose="020B0604030504040204" pitchFamily="34" charset="0"/>
              </a:rPr>
              <a:t>Launched in 1996.</a:t>
            </a:r>
          </a:p>
          <a:p>
            <a:pPr lvl="1"/>
            <a:r>
              <a:rPr lang="en-GB" altLang="en-US">
                <a:latin typeface="Verdana" panose="020B0604030504040204" pitchFamily="34" charset="0"/>
              </a:rPr>
              <a:t>Based on PRINCE initially launched in 1989, and PROMPT in 1975.</a:t>
            </a:r>
          </a:p>
          <a:p>
            <a:pPr lvl="1"/>
            <a:r>
              <a:rPr lang="en-GB" altLang="en-US">
                <a:latin typeface="Verdana" panose="020B0604030504040204" pitchFamily="34" charset="0"/>
              </a:rPr>
              <a:t>PRINCE focussed on IT projects</a:t>
            </a:r>
          </a:p>
          <a:p>
            <a:pPr lvl="1"/>
            <a:r>
              <a:rPr lang="en-GB" altLang="en-US">
                <a:latin typeface="Verdana" panose="020B0604030504040204" pitchFamily="34" charset="0"/>
              </a:rPr>
              <a:t>PRINCE2 is more general.</a:t>
            </a:r>
          </a:p>
          <a:p>
            <a:pPr lvl="1"/>
            <a:r>
              <a:rPr lang="en-GB" altLang="en-US">
                <a:latin typeface="Verdana" panose="020B0604030504040204" pitchFamily="34" charset="0"/>
              </a:rPr>
              <a:t>UK recognised accreditation.</a:t>
            </a:r>
          </a:p>
          <a:p>
            <a:endParaRPr lang="en-GB" altLang="en-US">
              <a:latin typeface="Verdana" panose="020B0604030504040204" pitchFamily="34" charset="0"/>
            </a:endParaRPr>
          </a:p>
        </p:txBody>
      </p:sp>
    </p:spTree>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7586" name="Rectangle 2">
            <a:extLst>
              <a:ext uri="{FF2B5EF4-FFF2-40B4-BE49-F238E27FC236}">
                <a16:creationId xmlns:a16="http://schemas.microsoft.com/office/drawing/2014/main" id="{91FD6671-8BB9-4DD9-BB0A-CBE971981417}"/>
              </a:ext>
            </a:extLst>
          </p:cNvPr>
          <p:cNvSpPr>
            <a:spLocks noGrp="1" noChangeArrowheads="1"/>
          </p:cNvSpPr>
          <p:nvPr>
            <p:ph type="title"/>
          </p:nvPr>
        </p:nvSpPr>
        <p:spPr>
          <a:xfrm>
            <a:off x="609600" y="274638"/>
            <a:ext cx="11328400" cy="1143000"/>
          </a:xfrm>
        </p:spPr>
        <p:txBody>
          <a:bodyPr>
            <a:normAutofit/>
          </a:bodyPr>
          <a:lstStyle/>
          <a:p>
            <a:r>
              <a:rPr lang="en-GB" altLang="en-US" sz="4000" b="1" dirty="0">
                <a:latin typeface="Verdana" panose="020B0604030504040204" pitchFamily="34" charset="0"/>
              </a:rPr>
              <a:t>2012 London Olympic Project Process</a:t>
            </a:r>
          </a:p>
        </p:txBody>
      </p:sp>
      <p:sp>
        <p:nvSpPr>
          <p:cNvPr id="120835" name="Rectangle 3">
            <a:extLst>
              <a:ext uri="{FF2B5EF4-FFF2-40B4-BE49-F238E27FC236}">
                <a16:creationId xmlns:a16="http://schemas.microsoft.com/office/drawing/2014/main" id="{BD603186-5B41-4A5A-A7C7-B4AEACCDF24B}"/>
              </a:ext>
            </a:extLst>
          </p:cNvPr>
          <p:cNvSpPr>
            <a:spLocks noGrp="1" noChangeArrowheads="1"/>
          </p:cNvSpPr>
          <p:nvPr>
            <p:ph type="body" idx="1"/>
          </p:nvPr>
        </p:nvSpPr>
        <p:spPr>
          <a:xfrm>
            <a:off x="497840" y="1600200"/>
            <a:ext cx="5598160" cy="4686300"/>
          </a:xfrm>
        </p:spPr>
        <p:txBody>
          <a:bodyPr/>
          <a:lstStyle/>
          <a:p>
            <a:pPr lvl="1">
              <a:lnSpc>
                <a:spcPct val="90000"/>
              </a:lnSpc>
            </a:pPr>
            <a:r>
              <a:rPr lang="en-GB" altLang="en-US" sz="3200" dirty="0">
                <a:latin typeface="Verdana" panose="020B0604030504040204" pitchFamily="34" charset="0"/>
              </a:rPr>
              <a:t>This was a new project starting with;</a:t>
            </a:r>
          </a:p>
          <a:p>
            <a:pPr lvl="1">
              <a:lnSpc>
                <a:spcPct val="90000"/>
              </a:lnSpc>
            </a:pPr>
            <a:endParaRPr lang="en-GB" altLang="en-US" sz="3200" dirty="0">
              <a:latin typeface="Verdana" panose="020B0604030504040204" pitchFamily="34" charset="0"/>
            </a:endParaRPr>
          </a:p>
          <a:p>
            <a:pPr lvl="1">
              <a:lnSpc>
                <a:spcPct val="90000"/>
              </a:lnSpc>
            </a:pPr>
            <a:r>
              <a:rPr lang="en-GB" altLang="en-US" sz="3200" dirty="0">
                <a:latin typeface="Verdana" panose="020B0604030504040204" pitchFamily="34" charset="0"/>
              </a:rPr>
              <a:t>Bid Project</a:t>
            </a:r>
          </a:p>
          <a:p>
            <a:pPr lvl="1">
              <a:lnSpc>
                <a:spcPct val="90000"/>
              </a:lnSpc>
            </a:pPr>
            <a:r>
              <a:rPr lang="en-GB" altLang="en-US" sz="3200" dirty="0">
                <a:latin typeface="Verdana" panose="020B0604030504040204" pitchFamily="34" charset="0"/>
              </a:rPr>
              <a:t>Construction Project</a:t>
            </a:r>
          </a:p>
          <a:p>
            <a:pPr lvl="1">
              <a:lnSpc>
                <a:spcPct val="90000"/>
              </a:lnSpc>
            </a:pPr>
            <a:r>
              <a:rPr lang="en-GB" altLang="en-US" sz="3200" dirty="0">
                <a:latin typeface="Verdana" panose="020B0604030504040204" pitchFamily="34" charset="0"/>
              </a:rPr>
              <a:t>Event</a:t>
            </a:r>
          </a:p>
          <a:p>
            <a:endParaRPr lang="en-GB" altLang="en-US" dirty="0">
              <a:latin typeface="Verdana" panose="020B0604030504040204" pitchFamily="34" charset="0"/>
            </a:endParaRPr>
          </a:p>
          <a:p>
            <a:endParaRPr lang="en-GB" altLang="en-US" dirty="0">
              <a:latin typeface="Verdana" panose="020B0604030504040204" pitchFamily="34" charset="0"/>
            </a:endParaRPr>
          </a:p>
        </p:txBody>
      </p:sp>
      <p:pic>
        <p:nvPicPr>
          <p:cNvPr id="67588" name="Picture 5">
            <a:extLst>
              <a:ext uri="{FF2B5EF4-FFF2-40B4-BE49-F238E27FC236}">
                <a16:creationId xmlns:a16="http://schemas.microsoft.com/office/drawing/2014/main" id="{778431B5-C22C-478D-BDBC-88D2E134F4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4547" y="1236664"/>
            <a:ext cx="4457700" cy="44190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20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2083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2083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208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835" grpId="0" build="p" bldLvl="3" autoUpdateAnimBg="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3334DF5A-DC9C-4507-BEF9-9E36DD9DBC74}"/>
              </a:ext>
            </a:extLst>
          </p:cNvPr>
          <p:cNvSpPr>
            <a:spLocks noGrp="1" noChangeArrowheads="1"/>
          </p:cNvSpPr>
          <p:nvPr>
            <p:ph type="title"/>
          </p:nvPr>
        </p:nvSpPr>
        <p:spPr/>
        <p:txBody>
          <a:bodyPr/>
          <a:lstStyle/>
          <a:p>
            <a:r>
              <a:rPr lang="en-GB" altLang="en-US" sz="4000" b="1" dirty="0">
                <a:latin typeface="Verdana" panose="020B0604030504040204" pitchFamily="34" charset="0"/>
              </a:rPr>
              <a:t>Not All Projects go as Planned</a:t>
            </a:r>
          </a:p>
        </p:txBody>
      </p:sp>
      <p:sp>
        <p:nvSpPr>
          <p:cNvPr id="73731" name="Rectangle 3">
            <a:extLst>
              <a:ext uri="{FF2B5EF4-FFF2-40B4-BE49-F238E27FC236}">
                <a16:creationId xmlns:a16="http://schemas.microsoft.com/office/drawing/2014/main" id="{71836BD3-AD18-4596-B834-5748B19CCCDA}"/>
              </a:ext>
            </a:extLst>
          </p:cNvPr>
          <p:cNvSpPr>
            <a:spLocks noGrp="1" noChangeArrowheads="1"/>
          </p:cNvSpPr>
          <p:nvPr>
            <p:ph type="body" idx="1"/>
          </p:nvPr>
        </p:nvSpPr>
        <p:spPr>
          <a:xfrm>
            <a:off x="1738314" y="2143125"/>
            <a:ext cx="3500437" cy="4191000"/>
          </a:xfrm>
        </p:spPr>
        <p:txBody>
          <a:bodyPr>
            <a:normAutofit/>
          </a:bodyPr>
          <a:lstStyle/>
          <a:p>
            <a:pPr lvl="1">
              <a:lnSpc>
                <a:spcPct val="90000"/>
              </a:lnSpc>
            </a:pPr>
            <a:r>
              <a:rPr lang="en-GB" altLang="en-US" dirty="0">
                <a:solidFill>
                  <a:srgbClr val="003399"/>
                </a:solidFill>
                <a:latin typeface="Verdana" panose="020B0604030504040204" pitchFamily="34" charset="0"/>
              </a:rPr>
              <a:t>1999 - 2004</a:t>
            </a:r>
          </a:p>
          <a:p>
            <a:pPr lvl="1">
              <a:lnSpc>
                <a:spcPct val="90000"/>
              </a:lnSpc>
            </a:pPr>
            <a:r>
              <a:rPr lang="en-GB" altLang="en-US" dirty="0">
                <a:solidFill>
                  <a:srgbClr val="003399"/>
                </a:solidFill>
                <a:latin typeface="Verdana" panose="020B0604030504040204" pitchFamily="34" charset="0"/>
              </a:rPr>
              <a:t>Estimated cost at between £10m and £40m</a:t>
            </a:r>
          </a:p>
          <a:p>
            <a:pPr lvl="1">
              <a:lnSpc>
                <a:spcPct val="90000"/>
              </a:lnSpc>
            </a:pPr>
            <a:r>
              <a:rPr lang="en-GB" altLang="en-US" dirty="0">
                <a:solidFill>
                  <a:srgbClr val="003399"/>
                </a:solidFill>
                <a:latin typeface="Verdana" panose="020B0604030504040204" pitchFamily="34" charset="0"/>
              </a:rPr>
              <a:t>Actual Cost £431 Million!</a:t>
            </a:r>
            <a:endParaRPr lang="en-GB" altLang="en-US" dirty="0">
              <a:latin typeface="Verdana" panose="020B0604030504040204" pitchFamily="34" charset="0"/>
            </a:endParaRPr>
          </a:p>
          <a:p>
            <a:endParaRPr lang="en-GB" altLang="en-US" dirty="0">
              <a:latin typeface="Verdana" panose="020B0604030504040204" pitchFamily="34" charset="0"/>
            </a:endParaRPr>
          </a:p>
        </p:txBody>
      </p:sp>
      <p:pic>
        <p:nvPicPr>
          <p:cNvPr id="73732" name="Picture 5" descr="adf-Foyer%202000_jpg">
            <a:extLst>
              <a:ext uri="{FF2B5EF4-FFF2-40B4-BE49-F238E27FC236}">
                <a16:creationId xmlns:a16="http://schemas.microsoft.com/office/drawing/2014/main" id="{174AB762-2CE3-40EC-9EB6-6413CB7C77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1601" y="2133601"/>
            <a:ext cx="5287963" cy="35813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733" name="Rectangle 6">
            <a:extLst>
              <a:ext uri="{FF2B5EF4-FFF2-40B4-BE49-F238E27FC236}">
                <a16:creationId xmlns:a16="http://schemas.microsoft.com/office/drawing/2014/main" id="{008EBB4E-9E3D-41C4-A073-AA6F6ECCD6AE}"/>
              </a:ext>
            </a:extLst>
          </p:cNvPr>
          <p:cNvSpPr>
            <a:spLocks noChangeArrowheads="1"/>
          </p:cNvSpPr>
          <p:nvPr/>
        </p:nvSpPr>
        <p:spPr bwMode="auto">
          <a:xfrm>
            <a:off x="1981200" y="1524000"/>
            <a:ext cx="8229600" cy="419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nSpc>
                <a:spcPct val="90000"/>
              </a:lnSpc>
            </a:pPr>
            <a:r>
              <a:rPr lang="en-GB" altLang="en-US">
                <a:solidFill>
                  <a:srgbClr val="003399"/>
                </a:solidFill>
                <a:latin typeface="Verdana" panose="020B0604030504040204" pitchFamily="34" charset="0"/>
              </a:rPr>
              <a:t>Scottish Parliament building</a:t>
            </a:r>
          </a:p>
          <a:p>
            <a:endParaRPr lang="en-GB" altLang="en-US" sz="2800">
              <a:latin typeface="Verdana" panose="020B0604030504040204" pitchFamily="34" charset="0"/>
            </a:endParaRPr>
          </a:p>
          <a:p>
            <a:endParaRPr lang="en-GB" altLang="en-US" sz="2800">
              <a:latin typeface="Verdana" panose="020B0604030504040204" pitchFamily="34" charset="0"/>
            </a:endParaRPr>
          </a:p>
          <a:p>
            <a:endParaRPr lang="en-GB" altLang="en-US" sz="2800">
              <a:latin typeface="Verdana" panose="020B0604030504040204" pitchFamily="34" charset="0"/>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95058" y="72310"/>
            <a:ext cx="7039262" cy="1200329"/>
          </a:xfrm>
          <a:prstGeom prst="rect">
            <a:avLst/>
          </a:prstGeom>
          <a:noFill/>
        </p:spPr>
        <p:txBody>
          <a:bodyPr wrap="square" rtlCol="0">
            <a:spAutoFit/>
          </a:bodyPr>
          <a:lstStyle/>
          <a:p>
            <a:pPr algn="ctr"/>
            <a:r>
              <a:rPr lang="en-GB" sz="7200" b="1" dirty="0">
                <a:solidFill>
                  <a:srgbClr val="00279F"/>
                </a:solidFill>
                <a:latin typeface="+mj-lt"/>
                <a:ea typeface="+mj-ea"/>
                <a:cs typeface="+mj-cs"/>
              </a:rPr>
              <a:t>What is PM?</a:t>
            </a:r>
          </a:p>
        </p:txBody>
      </p:sp>
      <p:sp>
        <p:nvSpPr>
          <p:cNvPr id="3" name="TextBox 2"/>
          <p:cNvSpPr txBox="1"/>
          <p:nvPr/>
        </p:nvSpPr>
        <p:spPr>
          <a:xfrm>
            <a:off x="0" y="1651818"/>
            <a:ext cx="11287759" cy="3201454"/>
          </a:xfrm>
          <a:prstGeom prst="rect">
            <a:avLst/>
          </a:prstGeom>
          <a:noFill/>
        </p:spPr>
        <p:txBody>
          <a:bodyPr wrap="square" rtlCol="0">
            <a:spAutoFit/>
          </a:bodyPr>
          <a:lstStyle/>
          <a:p>
            <a:pPr algn="ctr">
              <a:lnSpc>
                <a:spcPct val="200000"/>
              </a:lnSpc>
              <a:spcBef>
                <a:spcPts val="600"/>
              </a:spcBef>
              <a:spcAft>
                <a:spcPts val="600"/>
              </a:spcAft>
            </a:pPr>
            <a:r>
              <a:rPr lang="en-GB" sz="3200" b="1" u="sng" dirty="0">
                <a:effectLst>
                  <a:outerShdw blurRad="38100" dist="38100" dir="2700000" algn="tl">
                    <a:srgbClr val="000000">
                      <a:alpha val="43137"/>
                    </a:srgbClr>
                  </a:outerShdw>
                </a:effectLst>
              </a:rPr>
              <a:t>Group Activity</a:t>
            </a:r>
          </a:p>
          <a:p>
            <a:pPr algn="ctr">
              <a:lnSpc>
                <a:spcPct val="200000"/>
              </a:lnSpc>
              <a:spcBef>
                <a:spcPts val="600"/>
              </a:spcBef>
              <a:spcAft>
                <a:spcPts val="600"/>
              </a:spcAft>
            </a:pPr>
            <a:r>
              <a:rPr lang="en-GB" sz="3200" dirty="0"/>
              <a:t>Think of a Project you could Develop</a:t>
            </a:r>
          </a:p>
          <a:p>
            <a:pPr algn="ctr">
              <a:lnSpc>
                <a:spcPct val="200000"/>
              </a:lnSpc>
              <a:spcBef>
                <a:spcPts val="600"/>
              </a:spcBef>
              <a:spcAft>
                <a:spcPts val="600"/>
              </a:spcAft>
            </a:pPr>
            <a:r>
              <a:rPr lang="en-GB" sz="3200" dirty="0"/>
              <a:t>How would you want to start and finish it?</a:t>
            </a:r>
          </a:p>
        </p:txBody>
      </p:sp>
    </p:spTree>
    <p:extLst>
      <p:ext uri="{BB962C8B-B14F-4D97-AF65-F5344CB8AC3E}">
        <p14:creationId xmlns:p14="http://schemas.microsoft.com/office/powerpoint/2010/main" val="24724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TotalTime>
  <Words>2453</Words>
  <Application>Microsoft Office PowerPoint</Application>
  <PresentationFormat>Widescreen</PresentationFormat>
  <Paragraphs>407</Paragraphs>
  <Slides>43</Slides>
  <Notes>35</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43</vt:i4>
      </vt:variant>
    </vt:vector>
  </HeadingPairs>
  <TitlesOfParts>
    <vt:vector size="52" baseType="lpstr">
      <vt:lpstr>Myriad Pro</vt:lpstr>
      <vt:lpstr>Arial</vt:lpstr>
      <vt:lpstr>Arial</vt:lpstr>
      <vt:lpstr>Calibri</vt:lpstr>
      <vt:lpstr>Georgia</vt:lpstr>
      <vt:lpstr>Times New Roman</vt:lpstr>
      <vt:lpstr>Verdana</vt:lpstr>
      <vt:lpstr>Wingdings</vt:lpstr>
      <vt:lpstr>20140311PresentationUWTSDTemplate</vt:lpstr>
      <vt:lpstr>  Project Management LCBB6006   WEEK 1 Introduction To Project Management</vt:lpstr>
      <vt:lpstr>Module Outline </vt:lpstr>
      <vt:lpstr>Learning Objectives</vt:lpstr>
      <vt:lpstr>What is a Project?</vt:lpstr>
      <vt:lpstr>Importance of Projects?</vt:lpstr>
      <vt:lpstr>Types of Project</vt:lpstr>
      <vt:lpstr>Project Context</vt:lpstr>
      <vt:lpstr>Project Context</vt:lpstr>
      <vt:lpstr>Project Context</vt:lpstr>
      <vt:lpstr>Project Context</vt:lpstr>
      <vt:lpstr>Project Context</vt:lpstr>
      <vt:lpstr>Project Context</vt:lpstr>
      <vt:lpstr>Project Context</vt:lpstr>
      <vt:lpstr>Project Context</vt:lpstr>
      <vt:lpstr>Project Context</vt:lpstr>
      <vt:lpstr>Project Context:  Example</vt:lpstr>
      <vt:lpstr>Key Differences Between Projects and Operations</vt:lpstr>
      <vt:lpstr>Project Characteristics</vt:lpstr>
      <vt:lpstr>Topic 3 – Triple Constraints (45 mins)</vt:lpstr>
      <vt:lpstr>Triple constraints Continued </vt:lpstr>
      <vt:lpstr>How They Work Together</vt:lpstr>
      <vt:lpstr>Balancing the Constraints</vt:lpstr>
      <vt:lpstr>Project Success Important</vt:lpstr>
      <vt:lpstr>Many Criteria to Measure Success</vt:lpstr>
      <vt:lpstr>What is Project Management</vt:lpstr>
      <vt:lpstr>What is Project Management? </vt:lpstr>
      <vt:lpstr>Project Management</vt:lpstr>
      <vt:lpstr>Project Life Cycle</vt:lpstr>
      <vt:lpstr>Project Life Cycle</vt:lpstr>
      <vt:lpstr>Project Lifecycle Process</vt:lpstr>
      <vt:lpstr>Project Management Standards</vt:lpstr>
      <vt:lpstr>Project Management Standards</vt:lpstr>
      <vt:lpstr>Project Management Organisations</vt:lpstr>
      <vt:lpstr>Project Management Organisations</vt:lpstr>
      <vt:lpstr>Project Management Knowledge</vt:lpstr>
      <vt:lpstr>Project Management Professional</vt:lpstr>
      <vt:lpstr>Project Management Professional PMI 2021</vt:lpstr>
      <vt:lpstr>Project Management Methodologies</vt:lpstr>
      <vt:lpstr>Project Management Methodologies</vt:lpstr>
      <vt:lpstr>Project Management Methodologies</vt:lpstr>
      <vt:lpstr>2012 London Olympic Project Process</vt:lpstr>
      <vt:lpstr>Not All Projects go as Planned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WEEK 1 Module Induction</dc:title>
  <dc:creator>Tarila</dc:creator>
  <cp:lastModifiedBy>Ejike Udeogu</cp:lastModifiedBy>
  <cp:revision>27</cp:revision>
  <dcterms:created xsi:type="dcterms:W3CDTF">2021-09-06T09:27:20Z</dcterms:created>
  <dcterms:modified xsi:type="dcterms:W3CDTF">2026-09-09T08:38:20Z</dcterms:modified>
</cp:coreProperties>
</file>