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1232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6DE516-1766-FA76-7D1F-1DE4699A26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710F2F-BC1B-8F37-471A-81D7FDAF8C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95B78E-ECDC-DBE1-3779-6D4D387D0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542510-40CB-140D-0BA9-0D8DE7804A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A2947-038F-FFBE-C049-6B90C625FD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6628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F4672-6433-BB0B-38EB-87EF12D92D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19E4B-E071-691F-56EA-8CA009ED6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D27492-FAD3-C18F-FEA6-A12FD2C5D0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5659-C0AD-3CE8-0F12-A4A6B8F3FA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7AE9E-80A3-C1CF-AB77-BE23D650E5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08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60373A-09A3-03DA-6F19-AB7FEB9985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261A22-343A-A82C-DD6B-CEFD6A4C2F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15C36D-6912-108A-DB76-E019DB7533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41D15-8621-6C0C-59DB-A54D25219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956EF3-5B03-925A-04DE-8CDD317A3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261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A7EDB-A81B-B539-D18C-5BF2AB7E7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18F8C-AC7C-DC70-46F3-B05BD25160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C7F3E0-B921-43E3-51F0-E7D12B7B0A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3F8325-8AEC-7C8E-B018-1253D01179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9C6157-8683-0C9C-2C78-8ECC1F14A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938A80-1107-4DAF-D72D-AF04E1F2BD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2085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DCDE3-0474-3031-446A-6B6E1F242D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5D9C57-6289-59F2-6290-802AAB5C83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BC6AAC-AE31-7E32-B616-B151EB199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27C6DD-DF74-1493-6019-513A723E61A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6A3B79-E2CC-92EB-F8F3-6DC29C4E41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C435F0-D7F2-0EBA-F7DC-15526C9AD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BFADF7-6AED-A684-E39C-0B7DBD6178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00DBFE6-2A9C-CAC2-309C-D9EC5C94E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4969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037CC-CE3E-117C-9146-C44FDC0F51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F8C9FB9-8837-970E-3626-A1F4645CB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19DC6E-E263-4F12-C04A-074B0FFB97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1F2275-844C-7A55-7569-336F996D0C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5673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1CA459D-417A-DF2E-BEB3-1B3B05E0E5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56C3E20-210E-6F4D-5C70-C55C278D2F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8F03A0-5D6B-0603-A8DA-AE46219F2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7213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1C9FEE-3A01-5996-8CF7-2A6A51F83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3FE8A8-3918-C13F-94C5-CE482CE3D5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CC04CC-B057-F29A-B848-F7E90D162F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B3BF5A-22CA-669F-F48F-809E2638C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5A296A-3F0D-B7AF-518F-1C6836E1A6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47D926-A9A2-2F48-B8BD-68D2CC53D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2189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9E5D8-674B-9732-B1B2-C199319B7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94001E-749D-5E61-A5FA-276A9FF372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EC81E2-41D1-C5C9-C35A-D721D61460C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1615B-7D4B-8958-2BEE-BC614D0CFD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29FA10-DC9D-E589-1D6A-153B04283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066484-FD06-B6E3-0B1B-ECA869ABC4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94645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95A40-F1E8-7A92-2401-CCF9C6B13D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541A637-9E99-5C7B-50CA-296B520D5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A4F278-50F6-5059-16B9-FBD3AEA9D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73937F-DF3C-33BF-32CE-63EFD4966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898A0-769C-3FB1-577B-5671C3A4EF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9905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A01687-8189-51D6-77B8-D5DE34F1CB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DE06F9-36D0-1530-34B8-AA946863881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AFC98-5778-45A2-F652-301AE2796A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539F03-B1D0-3940-8942-2AAA25FB8E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E6865-9422-9EFF-29A1-358B2978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153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49D4705-42F9-5E07-8801-05EDB1099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49D978-5E0C-7461-5B67-D02E3BE80C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F80B3F-19CD-E120-8F86-B7711A977E7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C23D0E-35C1-4F61-8C4F-D4B5E90188D8}" type="datetimeFigureOut">
              <a:rPr lang="en-GB" smtClean="0"/>
              <a:t>14/04/2025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4288A0-734F-E135-8DAC-F8308D1E3AF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793666-AFE4-E3A9-3FFB-22D9B76F82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68DF3E0-A672-4E2D-9B63-433A535D6B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567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life.marriott.com/blog/voyage/" TargetMode="External"/><Relationship Id="rId13" Type="http://schemas.openxmlformats.org/officeDocument/2006/relationships/hyperlink" Target="https://www.marriott.com/diversity/diversity-and-inclusion.mi" TargetMode="External"/><Relationship Id="rId18" Type="http://schemas.openxmlformats.org/officeDocument/2006/relationships/hyperlink" Target="https://articlegateway.com/index.php/JBD/article/download/6897/6509/11855" TargetMode="External"/><Relationship Id="rId3" Type="http://schemas.openxmlformats.org/officeDocument/2006/relationships/hyperlink" Target="https://www.brandemix.com/why-marriott-is-a-social-media-recruiting-superstar/" TargetMode="External"/><Relationship Id="rId7" Type="http://schemas.openxmlformats.org/officeDocument/2006/relationships/hyperlink" Target="https://www.egonzehnder.com/functions/human-resources/insights/how-a-people-first-culture-has-paid-off-for-marriott-international" TargetMode="External"/><Relationship Id="rId12" Type="http://schemas.openxmlformats.org/officeDocument/2006/relationships/hyperlink" Target="https://www.marriott.com/loyalty/member-benefits.mi?msockid=086f056fd34a669125d1106dd2aa6772" TargetMode="External"/><Relationship Id="rId17" Type="http://schemas.openxmlformats.org/officeDocument/2006/relationships/hyperlink" Target="https://www.peoplekeep.com/blog/seven-steps-to-take-when-offboarding-employees" TargetMode="External"/><Relationship Id="rId2" Type="http://schemas.openxmlformats.org/officeDocument/2006/relationships/hyperlink" Target="https://peoplemanagingpeople.com/articles/the-employee-life-cycle/" TargetMode="External"/><Relationship Id="rId16" Type="http://schemas.openxmlformats.org/officeDocument/2006/relationships/hyperlink" Target="https://www.aihr.com/blog/employee-life-cycl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databahn.com/pages/marriott-company-profile#:~:text=Marriott%20International%27s%20mission%20statement%20is%3A%20%22To%20enhance%20the,experiences%20that%20enrich%20the%20lives%20of%20their%20guests" TargetMode="External"/><Relationship Id="rId11" Type="http://schemas.openxmlformats.org/officeDocument/2006/relationships/hyperlink" Target="https://life.marriott.com/" TargetMode="External"/><Relationship Id="rId5" Type="http://schemas.openxmlformats.org/officeDocument/2006/relationships/hyperlink" Target="https://careers.marriott.com/career-journeys/early-careers/" TargetMode="External"/><Relationship Id="rId15" Type="http://schemas.openxmlformats.org/officeDocument/2006/relationships/hyperlink" Target="https://life.marriott.com/blog/first-day/" TargetMode="External"/><Relationship Id="rId10" Type="http://schemas.openxmlformats.org/officeDocument/2006/relationships/hyperlink" Target="https://life.marriott.com/blog/hiring-process/" TargetMode="External"/><Relationship Id="rId4" Type="http://schemas.openxmlformats.org/officeDocument/2006/relationships/hyperlink" Target="https://careers.marriott.com/en-gb/" TargetMode="External"/><Relationship Id="rId9" Type="http://schemas.openxmlformats.org/officeDocument/2006/relationships/hyperlink" Target="https://life.marriott.com/blog/marriott-benefits/" TargetMode="External"/><Relationship Id="rId14" Type="http://schemas.openxmlformats.org/officeDocument/2006/relationships/hyperlink" Target="https://www.marriott.com/about/culture-and-values/history.m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8A94871E-96FC-4ADE-815B-41A636E34F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CC835E-8B72-919E-3A19-8E29E6D863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320040"/>
            <a:ext cx="6692827" cy="3892669"/>
          </a:xfrm>
        </p:spPr>
        <p:txBody>
          <a:bodyPr>
            <a:normAutofit/>
          </a:bodyPr>
          <a:lstStyle/>
          <a:p>
            <a:pPr algn="l"/>
            <a:r>
              <a:rPr lang="en-GB" sz="6600"/>
              <a:t>The Employee Lifecycle at Marriott International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91AEDC-FCEB-BE37-D7FD-D5F4ADD38A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631161"/>
            <a:ext cx="6692827" cy="1569486"/>
          </a:xfrm>
        </p:spPr>
        <p:txBody>
          <a:bodyPr>
            <a:normAutofit fontScale="25000" lnSpcReduction="20000"/>
          </a:bodyPr>
          <a:lstStyle/>
          <a:p>
            <a:pPr algn="l">
              <a:spcAft>
                <a:spcPts val="800"/>
              </a:spcAft>
              <a:buNone/>
            </a:pPr>
            <a:r>
              <a:rPr lang="en-GB" sz="76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Student name: Samita Andreea Ciodar</a:t>
            </a:r>
          </a:p>
          <a:p>
            <a:pPr algn="l">
              <a:spcAft>
                <a:spcPts val="800"/>
              </a:spcAft>
              <a:buNone/>
            </a:pPr>
            <a:r>
              <a:rPr lang="en-GB" sz="76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Student code: 2409229</a:t>
            </a:r>
          </a:p>
          <a:p>
            <a:pPr algn="l">
              <a:spcAft>
                <a:spcPts val="800"/>
              </a:spcAft>
              <a:buNone/>
            </a:pPr>
            <a:r>
              <a:rPr lang="en-GB" sz="76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Module name: Personnel Resourcing and Development</a:t>
            </a:r>
          </a:p>
          <a:p>
            <a:pPr algn="l">
              <a:spcAft>
                <a:spcPts val="800"/>
              </a:spcAft>
              <a:buNone/>
            </a:pPr>
            <a:r>
              <a:rPr lang="en-GB" sz="76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Module code: BMIH4010</a:t>
            </a:r>
          </a:p>
          <a:p>
            <a:pPr algn="l">
              <a:spcAft>
                <a:spcPts val="800"/>
              </a:spcAft>
            </a:pPr>
            <a:r>
              <a:rPr lang="en-GB" sz="7600" kern="100" dirty="0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Lecturer’s name: Natalie </a:t>
            </a:r>
            <a:r>
              <a:rPr lang="en-GB" sz="7600" kern="100" dirty="0" err="1">
                <a:effectLst/>
                <a:latin typeface="+mj-lt"/>
                <a:ea typeface="Aptos" panose="020B0004020202020204" pitchFamily="34" charset="0"/>
                <a:cs typeface="Times New Roman" panose="02020603050405020304" pitchFamily="18" charset="0"/>
              </a:rPr>
              <a:t>Brailsford</a:t>
            </a:r>
            <a:endParaRPr lang="en-GB" sz="7600" kern="100" dirty="0">
              <a:effectLst/>
              <a:latin typeface="+mj-lt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l"/>
            <a:endParaRPr lang="en-GB" sz="600" dirty="0">
              <a:latin typeface="+mj-lt"/>
            </a:endParaRPr>
          </a:p>
        </p:txBody>
      </p:sp>
      <p:sp>
        <p:nvSpPr>
          <p:cNvPr id="36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562" y="4409267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563791 w 4243589"/>
              <a:gd name="connsiteY1" fmla="*/ 0 h 18288"/>
              <a:gd name="connsiteX2" fmla="*/ 1042710 w 4243589"/>
              <a:gd name="connsiteY2" fmla="*/ 0 h 18288"/>
              <a:gd name="connsiteX3" fmla="*/ 1564066 w 4243589"/>
              <a:gd name="connsiteY3" fmla="*/ 0 h 18288"/>
              <a:gd name="connsiteX4" fmla="*/ 2212729 w 4243589"/>
              <a:gd name="connsiteY4" fmla="*/ 0 h 18288"/>
              <a:gd name="connsiteX5" fmla="*/ 2776520 w 4243589"/>
              <a:gd name="connsiteY5" fmla="*/ 0 h 18288"/>
              <a:gd name="connsiteX6" fmla="*/ 3297875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637362 w 4243589"/>
              <a:gd name="connsiteY9" fmla="*/ 18288 h 18288"/>
              <a:gd name="connsiteX10" fmla="*/ 3116007 w 4243589"/>
              <a:gd name="connsiteY10" fmla="*/ 18288 h 18288"/>
              <a:gd name="connsiteX11" fmla="*/ 2424908 w 4243589"/>
              <a:gd name="connsiteY11" fmla="*/ 18288 h 18288"/>
              <a:gd name="connsiteX12" fmla="*/ 1861117 w 4243589"/>
              <a:gd name="connsiteY12" fmla="*/ 18288 h 18288"/>
              <a:gd name="connsiteX13" fmla="*/ 1382198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Imagine 3" descr="Marriott Logo PNG Image | PNG All">
            <a:extLst>
              <a:ext uri="{FF2B5EF4-FFF2-40B4-BE49-F238E27FC236}">
                <a16:creationId xmlns:a16="http://schemas.microsoft.com/office/drawing/2014/main" id="{70C6BC70-CA27-3BE7-6BEF-98C95D3C1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1544" y="1706471"/>
            <a:ext cx="4087368" cy="3208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0492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6" name="Rectangle 65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: Shape 67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5271F9-CCB6-E3F5-4AB0-5F352B141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The Employee Lifecycle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001F4-EEEF-9665-3B05-0227DFAD11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endParaRPr lang="en-GB" sz="1400">
              <a:latin typeface="+mj-lt"/>
            </a:endParaRPr>
          </a:p>
          <a:p>
            <a:r>
              <a:rPr lang="en-GB" sz="1400" i="0">
                <a:effectLst/>
                <a:latin typeface="+mj-lt"/>
              </a:rPr>
              <a:t>The employee lifecycle, also known as the employee journey, encompasses six key stages of interaction between an employee and the organization: attraction, recruitment, onboarding, development, retention, and separation (offboarding) (Bartram, 2024).</a:t>
            </a:r>
          </a:p>
          <a:p>
            <a:endParaRPr lang="en-GB" sz="1400" i="0">
              <a:effectLst/>
              <a:latin typeface="+mj-lt"/>
            </a:endParaRPr>
          </a:p>
          <a:p>
            <a:r>
              <a:rPr lang="en-GB" sz="1400" i="0">
                <a:effectLst/>
                <a:latin typeface="+mj-lt"/>
              </a:rPr>
              <a:t> This framework is valuable for focusing on various aspects of the employee experience, starting even before the employee has interacted with HR or a hiring manager (Verlinden, 2024).</a:t>
            </a:r>
          </a:p>
          <a:p>
            <a:endParaRPr lang="en-GB" sz="1400">
              <a:latin typeface="+mj-lt"/>
            </a:endParaRPr>
          </a:p>
          <a:p>
            <a:r>
              <a:rPr lang="en-GB" sz="1400">
                <a:latin typeface="+mj-lt"/>
              </a:rPr>
              <a:t>The employee lifecycle plays a crucial role in Marriott's success by ensuring a positive and engaging experience for employees at every stage (Life at Marriott, 2025). </a:t>
            </a:r>
          </a:p>
        </p:txBody>
      </p:sp>
      <p:pic>
        <p:nvPicPr>
          <p:cNvPr id="4" name="Imagine 3" descr="A Beginner's Guide to the Marriott Rewards Program (2018 Update) - US ...">
            <a:extLst>
              <a:ext uri="{FF2B5EF4-FFF2-40B4-BE49-F238E27FC236}">
                <a16:creationId xmlns:a16="http://schemas.microsoft.com/office/drawing/2014/main" id="{F5E31192-6A64-8C98-1A5E-C62A8F8CA3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3440367"/>
            <a:ext cx="4788505" cy="1245009"/>
          </a:xfrm>
          <a:prstGeom prst="rect">
            <a:avLst/>
          </a:prstGeom>
        </p:spPr>
      </p:pic>
      <p:sp>
        <p:nvSpPr>
          <p:cNvPr id="70" name="Freeform: Shape 69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55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34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5529C8-284F-217E-1848-806A0201BD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Marriott International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F650E-A903-42D4-99C5-CCACE1937F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13625"/>
            <a:ext cx="4614759" cy="416333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400"/>
              <a:t>Marriott International is a leading global hotel chain, founded in 1927 and headquartered in Bethesda, Maryland. It operates over 30 brands, including Marriott Hotels, Ritz-Carlton, and Sheraton, with properties in more than 130 countries (Marriott, 2025a). </a:t>
            </a:r>
          </a:p>
          <a:p>
            <a:pPr>
              <a:spcAft>
                <a:spcPts val="800"/>
              </a:spcAft>
            </a:pPr>
            <a:endParaRPr lang="en-GB" sz="1400"/>
          </a:p>
          <a:p>
            <a:pPr>
              <a:spcAft>
                <a:spcPts val="800"/>
              </a:spcAft>
            </a:pPr>
            <a:r>
              <a:rPr lang="en-GB" sz="1400"/>
              <a:t>Known for its strong loyalty program, Marriott Bonvoy, it is recognized for excellent guest service and innovation in hospitality (Marriott, 2025b). </a:t>
            </a:r>
          </a:p>
          <a:p>
            <a:pPr>
              <a:spcAft>
                <a:spcPts val="800"/>
              </a:spcAft>
            </a:pPr>
            <a:endParaRPr lang="en-GB" sz="14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4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Mission</a:t>
            </a:r>
            <a:r>
              <a:rPr lang="en-GB" sz="14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en-GB" sz="1400"/>
              <a:t>Marriott International’s mission is to "enhance the lives of our customers by creating and enabling unsurpassed vacation and leisure experiences.“ (Databahn, 2025) </a:t>
            </a:r>
          </a:p>
          <a:p>
            <a:pPr marL="0" indent="0">
              <a:spcAft>
                <a:spcPts val="800"/>
              </a:spcAft>
              <a:buNone/>
            </a:pPr>
            <a:endParaRPr lang="en-GB" sz="14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400"/>
          </a:p>
        </p:txBody>
      </p:sp>
      <p:pic>
        <p:nvPicPr>
          <p:cNvPr id="24" name="Picture 23" descr="Low angle view of a building against a pastel sky">
            <a:extLst>
              <a:ext uri="{FF2B5EF4-FFF2-40B4-BE49-F238E27FC236}">
                <a16:creationId xmlns:a16="http://schemas.microsoft.com/office/drawing/2014/main" id="{A0BB35FF-C4E5-3AB7-F9C5-C791A1B128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94" r="3" b="3"/>
          <a:stretch/>
        </p:blipFill>
        <p:spPr>
          <a:xfrm>
            <a:off x="6101338" y="2015168"/>
            <a:ext cx="5283866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436631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CDA985-35B1-964B-90C3-01011D5EF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Attraction and Recruitment</a:t>
            </a:r>
            <a:br>
              <a:rPr lang="en-GB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5CCD5-D31F-D73A-54A0-E0C27BDA9B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300"/>
              <a:t>Marriott attracts top talent by promoting its strong culture and values, ensuring a diverse and skilled workforce (Kanner, 2024a).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Employer Branding: Marriott focuses on attracting talent through a strong brand reputation, work culture, and career opportunities</a:t>
            </a:r>
            <a:r>
              <a:rPr lang="en-GB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(Careers at Marriott, 2025a)</a:t>
            </a: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Recruitment Channels: They use a variety of platforms like job boards, social media, and their careers page</a:t>
            </a:r>
            <a:r>
              <a:rPr lang="en-GB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(Brandemix, 2023)</a:t>
            </a: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Diversity and Inclusion: Marriott is committed to building a diverse workforce and has various initiatives to recruit a broad range of candidates</a:t>
            </a:r>
            <a:r>
              <a:rPr lang="en-GB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(Mariott, 2025c)</a:t>
            </a:r>
            <a:r>
              <a:rPr lang="ro-RO" sz="13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3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300"/>
          </a:p>
        </p:txBody>
      </p:sp>
      <p:pic>
        <p:nvPicPr>
          <p:cNvPr id="4" name="Imagine 3" descr="Marriott Hotel, Downtown Los Angeles | The Marriott Hotel is… | Flickr">
            <a:extLst>
              <a:ext uri="{FF2B5EF4-FFF2-40B4-BE49-F238E27FC236}">
                <a16:creationId xmlns:a16="http://schemas.microsoft.com/office/drawing/2014/main" id="{CCEC12EF-3080-3707-D0EA-1D34FBEFFC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53" b="1683"/>
          <a:stretch/>
        </p:blipFill>
        <p:spPr>
          <a:xfrm>
            <a:off x="6719367" y="2364797"/>
            <a:ext cx="4788505" cy="3396149"/>
          </a:xfrm>
          <a:prstGeom prst="rect">
            <a:avLst/>
          </a:prstGeom>
        </p:spPr>
      </p:pic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7628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3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Freeform: Shape 45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545888-BA74-F3F4-E5AF-8E289EBAD4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ro-RO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Onboarding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9CDAF2-A1B6-5CF5-9552-AE0D1BD8F8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200" dirty="0"/>
              <a:t>A smooth onboarding process and ongoing training help new hires integrate quickly and perform at their best, enhancing service quality for guests.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Onboarding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Programs: Marriott’s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onboarding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process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includes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orientation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training, and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introducing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the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company’s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culture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(Segundo, 2023)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Training Tools: Marriott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online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platforms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like Marriott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Bonvoy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the Marriott Voyage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ensure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trained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roles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Kanner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2024b)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Mentorship: New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hires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paired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with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mentors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ease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transition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(Careers at Marriott, 2025)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200" dirty="0"/>
          </a:p>
        </p:txBody>
      </p:sp>
      <p:pic>
        <p:nvPicPr>
          <p:cNvPr id="5" name="Imagine 4" descr="Marriott SFO Airport | 1800 Old Bayshore Highway Burlingame,… | Thank ...">
            <a:extLst>
              <a:ext uri="{FF2B5EF4-FFF2-40B4-BE49-F238E27FC236}">
                <a16:creationId xmlns:a16="http://schemas.microsoft.com/office/drawing/2014/main" id="{633FA52A-BF42-5479-7810-3905E044F2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69" r="11980" b="-2"/>
          <a:stretch/>
        </p:blipFill>
        <p:spPr>
          <a:xfrm>
            <a:off x="6880610" y="1071272"/>
            <a:ext cx="4737650" cy="4737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61225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4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46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45F021-FBEC-556D-A7CD-2E663B88B7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ro-RO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 and Training</a:t>
            </a:r>
            <a:br>
              <a:rPr lang="en-GB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pic>
        <p:nvPicPr>
          <p:cNvPr id="4" name="Imagine 3" descr="Free Images : hand, brand, font, art, sketch, illustration, logo ...">
            <a:extLst>
              <a:ext uri="{FF2B5EF4-FFF2-40B4-BE49-F238E27FC236}">
                <a16:creationId xmlns:a16="http://schemas.microsoft.com/office/drawing/2014/main" id="{F1A30936-23E8-B9DF-547C-0487AD834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49"/>
          <a:stretch/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E74A9F-53BE-9182-DC3F-102123D155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pPr>
              <a:spcAft>
                <a:spcPts val="800"/>
              </a:spcAft>
            </a:pP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Continuous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Learning: Marriott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offers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variety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of learning and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development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programs for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advance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careers</a:t>
            </a:r>
            <a:r>
              <a:rPr lang="en-GB" sz="1600" kern="1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 Development: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They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provide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leadership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training programs to prepare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for management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roles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Certification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Programs: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can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earn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industry-recognized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certifications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to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enhance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their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6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skills</a:t>
            </a: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(Careers at Marriott, 2025b)</a:t>
            </a:r>
          </a:p>
          <a:p>
            <a:pPr>
              <a:spcAft>
                <a:spcPts val="800"/>
              </a:spcAft>
            </a:pP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ro-RO" sz="16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6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2454569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44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: Shape 46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A41F56-47E8-FD0E-35AC-215C14DCCF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Engagement</a:t>
            </a:r>
            <a:br>
              <a:rPr lang="en-GB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925DA3-B79B-094B-7C6F-CF4403392B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200" dirty="0"/>
              <a:t>Marriott’s focus on employee engagement, through recognition and growth opportunities:</a:t>
            </a:r>
          </a:p>
          <a:p>
            <a:pPr marL="0" indent="0">
              <a:spcAft>
                <a:spcPts val="800"/>
              </a:spcAft>
              <a:buNone/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Satisfaction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Marriott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focuses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heavily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well-being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with programs like Spirit to Serve that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promote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positive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environment.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Recognition and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Rewards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recognized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through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rewards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programs and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performance-based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bonuses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Feedback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Mechanisms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Regular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surveys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and engagement tools to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gather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feedback and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improve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the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employee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ro-RO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experience</a:t>
            </a: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ro-RO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200" kern="100" dirty="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</a:t>
            </a:r>
            <a:r>
              <a:rPr lang="en-GB" sz="1200" dirty="0"/>
              <a:t>(</a:t>
            </a:r>
            <a:r>
              <a:rPr lang="en-GB" sz="1200" dirty="0" err="1"/>
              <a:t>Carees</a:t>
            </a:r>
            <a:r>
              <a:rPr lang="en-GB" sz="1200" dirty="0"/>
              <a:t> at Marriott, 2025c)</a:t>
            </a:r>
          </a:p>
        </p:txBody>
      </p:sp>
      <p:pic>
        <p:nvPicPr>
          <p:cNvPr id="4" name="Imagine 3" descr="Marriott Rewards 万豪礼尚积分指南【已过期】 - 美国信用卡指南">
            <a:extLst>
              <a:ext uri="{FF2B5EF4-FFF2-40B4-BE49-F238E27FC236}">
                <a16:creationId xmlns:a16="http://schemas.microsoft.com/office/drawing/2014/main" id="{6D60EBAE-EBD9-FF1E-70BD-D7B8988002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931587"/>
            <a:ext cx="4788505" cy="2262568"/>
          </a:xfrm>
          <a:prstGeom prst="rect">
            <a:avLst/>
          </a:prstGeom>
        </p:spPr>
      </p:pic>
      <p:sp>
        <p:nvSpPr>
          <p:cNvPr id="55" name="Freeform: Shape 48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3537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D6895-EF42-DC80-B200-C76CB188D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Retention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97242-D712-A33B-A458-F7EA468CEC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1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Marriott’s focus on career growth, benefits, and work-life balance helps retain talented employees, reducing turnover.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1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Career Pathways: Marriott’s culture encourages internal promotions, offering employees opportunities for upward mobility.</a:t>
            </a: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1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Benefits and Perks: Competitive benefits packages, employee discounts, and access to health and wellness programs.</a:t>
            </a: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1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Work-Life Balance: Flexible work arrangements to maintain a healthy balance between work and personal life.</a:t>
            </a:r>
            <a:endParaRPr lang="en-GB" sz="11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  <a:buNone/>
            </a:pPr>
            <a:r>
              <a:rPr lang="ro-RO" sz="11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1100" kern="100"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                                                              (</a:t>
            </a:r>
            <a:r>
              <a:rPr lang="en-GB" sz="1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Kanner, 2024c)</a:t>
            </a:r>
            <a:endParaRPr lang="en-GB" sz="1100"/>
          </a:p>
        </p:txBody>
      </p:sp>
      <p:pic>
        <p:nvPicPr>
          <p:cNvPr id="4" name="Imagine 3" descr="Billing Software for Startups | Recurring Billing &amp; Membership Management">
            <a:extLst>
              <a:ext uri="{FF2B5EF4-FFF2-40B4-BE49-F238E27FC236}">
                <a16:creationId xmlns:a16="http://schemas.microsoft.com/office/drawing/2014/main" id="{41C33B77-02CA-9636-DEA1-8554DEFE4A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464708"/>
            <a:ext cx="4788505" cy="3196327"/>
          </a:xfrm>
          <a:prstGeom prst="rect">
            <a:avLst/>
          </a:prstGeom>
        </p:spPr>
      </p:pic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968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0D16F4-5EA9-5A3E-840B-B303B3F9F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Separation</a:t>
            </a:r>
            <a:br>
              <a:rPr lang="en-GB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FF4F40-6978-C571-5FB4-1615522581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700"/>
              <a:t>Even in employee transitions, Marriott ensures smooth separations, maintaining positive relationships and preserving its reputation as a great employer.</a:t>
            </a:r>
          </a:p>
          <a:p>
            <a:pPr>
              <a:spcAft>
                <a:spcPts val="800"/>
              </a:spcAft>
            </a:pP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Exit Interviews: conducts exit interviews to understand why employees leave and to improve retention strategies</a:t>
            </a:r>
            <a:r>
              <a:rPr lang="en-GB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(Walker, 2024)</a:t>
            </a: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Clearance documentation: preparation of necessary clearances forms to finalise the employment (Human Resources, 2025)</a:t>
            </a:r>
          </a:p>
          <a:p>
            <a:pPr>
              <a:spcAft>
                <a:spcPts val="800"/>
              </a:spcAft>
              <a:buNone/>
            </a:pP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700"/>
          </a:p>
        </p:txBody>
      </p:sp>
      <p:pic>
        <p:nvPicPr>
          <p:cNvPr id="4" name="Imagine 3" descr="Separation Agreement - Free of Charge Creative Commons Chalkboard image">
            <a:extLst>
              <a:ext uri="{FF2B5EF4-FFF2-40B4-BE49-F238E27FC236}">
                <a16:creationId xmlns:a16="http://schemas.microsoft.com/office/drawing/2014/main" id="{A171240A-E12A-7B6D-F7A6-A62AA7E23AA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488650"/>
            <a:ext cx="4788505" cy="3148442"/>
          </a:xfrm>
          <a:prstGeom prst="rect">
            <a:avLst/>
          </a:prstGeom>
        </p:spPr>
      </p:pic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31779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426FCC-95D4-E889-722C-28A30BF0A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>
            <a:normAutofit/>
          </a:bodyPr>
          <a:lstStyle/>
          <a:p>
            <a:r>
              <a:rPr lang="ro-RO" sz="28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Marriott’s Commitment to Employees</a:t>
            </a:r>
            <a:br>
              <a:rPr lang="en-GB" sz="28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3C393-FECB-CD54-C507-6506CB2F3E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4102"/>
            <a:ext cx="4438036" cy="3908585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Global Employee Programs: Marriott International’s ongoing commitment to making the workplace diverse, inclusive, and supportive</a:t>
            </a:r>
            <a:r>
              <a:rPr lang="en-GB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(Marriott, 2025c)</a:t>
            </a: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Recognition as a Top Employer: Marriott has been consistently recognized in various rankings as a top employer, showcasing its employee-centric culture</a:t>
            </a:r>
            <a:r>
              <a:rPr lang="en-GB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(Wesley, et. al</a:t>
            </a: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  <a:p>
            <a:pPr>
              <a:spcAft>
                <a:spcPts val="800"/>
              </a:spcAft>
              <a:buNone/>
            </a:pPr>
            <a:r>
              <a:rPr lang="ro-RO" sz="1700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GB" sz="1700" kern="10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4" name="Imagine 3" descr="Human hand writing Chief Technology Officer on whiteboard - Creative ...">
            <a:extLst>
              <a:ext uri="{FF2B5EF4-FFF2-40B4-BE49-F238E27FC236}">
                <a16:creationId xmlns:a16="http://schemas.microsoft.com/office/drawing/2014/main" id="{19582687-FC52-65C2-3499-B3907FC1220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610" y="1864839"/>
            <a:ext cx="4737650" cy="315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36988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2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Freeform: Shape 54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5B7DC7-9D6C-BCA1-0460-0F02425D4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ro-RO" kern="10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610475-61BC-E1AA-1F42-6F6200C94F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Marriott’s approach to the employee lifecycle ensures both employee satisfaction and company success. </a:t>
            </a: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From attracting top talent through strong branding and diverse recruitment, to smooth onboarding with training and mentorship, Marriott sets employees up for success (</a:t>
            </a:r>
            <a:r>
              <a:rPr lang="en-GB" sz="1200" kern="100" dirty="0" err="1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Kanner</a:t>
            </a: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2024a).</a:t>
            </a: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Continuous development and engagement programs keep employees motivated, while retention strategies like internal promotions and benefits foster loyalty (Careers at Marriott, 2025b). </a:t>
            </a:r>
          </a:p>
          <a:p>
            <a:pPr>
              <a:spcAft>
                <a:spcPts val="800"/>
              </a:spcAft>
            </a:pPr>
            <a:endParaRPr lang="en-GB" sz="1200" kern="1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200" kern="1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Marriott’s focus on every stage of the employee lifecycle strengthens both employee satisfaction and company success, ensuring its continued leadership in the global hospitality industry.</a:t>
            </a:r>
            <a:endParaRPr lang="en-GB" sz="1200" kern="100" dirty="0"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/>
          </a:p>
        </p:txBody>
      </p:sp>
      <p:pic>
        <p:nvPicPr>
          <p:cNvPr id="4" name="Imagine 3" descr="Marriott is moving its headquarters to downtown Bethesda so it can be ...">
            <a:extLst>
              <a:ext uri="{FF2B5EF4-FFF2-40B4-BE49-F238E27FC236}">
                <a16:creationId xmlns:a16="http://schemas.microsoft.com/office/drawing/2014/main" id="{A4B7B0D1-0942-34D3-9727-BF683BD6D37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470694"/>
            <a:ext cx="4788505" cy="3184355"/>
          </a:xfrm>
          <a:prstGeom prst="rect">
            <a:avLst/>
          </a:prstGeom>
        </p:spPr>
      </p:pic>
      <p:sp>
        <p:nvSpPr>
          <p:cNvPr id="57" name="Freeform: Shape 56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7125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1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14B535-058A-4387-A64D-5D598D0C2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Reference List</a:t>
            </a:r>
          </a:p>
        </p:txBody>
      </p:sp>
      <p:cxnSp>
        <p:nvCxnSpPr>
          <p:cNvPr id="28" name="Straight Connector 23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B34FBF4B-31AD-2A5E-8486-33033DC0AC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0" y="963507"/>
            <a:ext cx="6250940" cy="2304627"/>
          </a:xfr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Batram, F. (2024) </a:t>
            </a:r>
            <a:r>
              <a:rPr lang="en-US" sz="500" i="1">
                <a:effectLst/>
              </a:rPr>
              <a:t>The Employee Life Cycle In 2025: A Complete Guide.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2"/>
              </a:rPr>
              <a:t>The Employee Life Cycle In 2025: A Complete Guide - People Managing People</a:t>
            </a:r>
            <a:r>
              <a:rPr lang="en-US" sz="500">
                <a:effectLst/>
              </a:rPr>
              <a:t> (Accessed: 12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Brandemix (2023) </a:t>
            </a:r>
            <a:r>
              <a:rPr lang="en-US" sz="500" i="1">
                <a:effectLst/>
              </a:rPr>
              <a:t>Why Marriott is a Social Media Recruiting Superstar.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3"/>
              </a:rPr>
              <a:t>https://www.brandemix.com/why-marriott-is-a-social-media-recruiting-superstar/</a:t>
            </a:r>
            <a:r>
              <a:rPr lang="en-US" sz="500">
                <a:effectLst/>
              </a:rPr>
              <a:t> (Accessed: 13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Careers at Mariott (2025a) </a:t>
            </a:r>
            <a:r>
              <a:rPr lang="en-US" sz="500" i="1">
                <a:effectLst/>
              </a:rPr>
              <a:t>Marriott Careers.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4"/>
              </a:rPr>
              <a:t>https://careers.marriott.com/en-gb/</a:t>
            </a:r>
            <a:r>
              <a:rPr lang="en-US" sz="500">
                <a:effectLst/>
              </a:rPr>
              <a:t> (Accessed: 13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Careers at Marriott (2025b) </a:t>
            </a:r>
            <a:r>
              <a:rPr lang="en-US" sz="500" i="1">
                <a:effectLst/>
              </a:rPr>
              <a:t>Early Career Program.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5"/>
              </a:rPr>
              <a:t>https://careers.marriott.com/career-journeys/early-careers/</a:t>
            </a:r>
            <a:r>
              <a:rPr lang="en-US" sz="500">
                <a:effectLst/>
              </a:rPr>
              <a:t> (Accessed: 13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Careers at Marriott (2025c) </a:t>
            </a:r>
            <a:r>
              <a:rPr lang="en-US" sz="500" i="1">
                <a:effectLst/>
              </a:rPr>
              <a:t>Begin. Belong. Become.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4"/>
              </a:rPr>
              <a:t>https://careers.marriott.com/en-gb/</a:t>
            </a:r>
            <a:r>
              <a:rPr lang="en-US" sz="500">
                <a:effectLst/>
              </a:rPr>
              <a:t> (Accessed: 13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Databahn (2025) </a:t>
            </a:r>
            <a:r>
              <a:rPr lang="en-US" sz="500" i="1">
                <a:effectLst/>
              </a:rPr>
              <a:t>Mariott Company profile report. Key insights &amp; Org Chart.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6"/>
              </a:rPr>
              <a:t>https://www.databahn.com/pages/marriott-company-profile#:~:text=Marriott%20International%27s%20mission%20statement%20is%3A%20%22To%20enhance%20the,experiences%20that%20enrich%20the%20lives%20of%20their%20guests</a:t>
            </a:r>
            <a:r>
              <a:rPr lang="en-US" sz="500">
                <a:effectLst/>
              </a:rPr>
              <a:t> (Accessed: 13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Human Resources (2025) </a:t>
            </a:r>
            <a:r>
              <a:rPr lang="en-US" sz="500" i="1">
                <a:effectLst/>
              </a:rPr>
              <a:t>How a people-first culture has paid off for Marriott International.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7"/>
              </a:rPr>
              <a:t>https://www.egonzehnder.com/functions/human-resources/insights/how-a-people-first-culture-has-paid-off-for-marriott-international</a:t>
            </a:r>
            <a:r>
              <a:rPr lang="en-US" sz="500">
                <a:effectLst/>
              </a:rPr>
              <a:t> (Accessed: 14 March 2025)</a:t>
            </a:r>
          </a:p>
          <a:p>
            <a:pPr marL="228600">
              <a:spcAft>
                <a:spcPts val="800"/>
              </a:spcAft>
            </a:pPr>
            <a:r>
              <a:rPr lang="en-US" sz="500">
                <a:effectLst/>
              </a:rPr>
              <a:t>Kanner, M. G. (2024b) </a:t>
            </a:r>
            <a:r>
              <a:rPr lang="en-US" sz="500" i="1">
                <a:effectLst/>
              </a:rPr>
              <a:t>Everything You Need to Know About Marriott’s Voyage Program.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8"/>
              </a:rPr>
              <a:t>https://life.marriott.com/blog/voyage/</a:t>
            </a:r>
            <a:r>
              <a:rPr lang="en-US" sz="500">
                <a:effectLst/>
              </a:rPr>
              <a:t> (Accessed: 13 March 2025)</a:t>
            </a:r>
          </a:p>
          <a:p>
            <a:endParaRPr lang="en-US" sz="500" i="1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01AC060C-8E67-B104-CFF0-B74929FC803B}"/>
              </a:ext>
            </a:extLst>
          </p:cNvPr>
          <p:cNvSpPr txBox="1"/>
          <p:nvPr/>
        </p:nvSpPr>
        <p:spPr>
          <a:xfrm>
            <a:off x="4976030" y="3589866"/>
            <a:ext cx="6250940" cy="23046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Kanner, M. G. (2024c) </a:t>
            </a:r>
            <a:r>
              <a:rPr lang="en-US" sz="500" i="1">
                <a:effectLst/>
              </a:rPr>
              <a:t>An Overview of Marriott Benefits.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9"/>
              </a:rPr>
              <a:t>https://life.marriott.com/blog/marriott-benefits/</a:t>
            </a:r>
            <a:r>
              <a:rPr lang="en-US" sz="500">
                <a:effectLst/>
              </a:rPr>
              <a:t> (Accessed: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Kanner, M.G. (2024a) </a:t>
            </a:r>
            <a:r>
              <a:rPr lang="en-US" sz="500" i="1">
                <a:effectLst/>
              </a:rPr>
              <a:t>An Inside Look at Our Job Application &amp; Hiring Processes.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0"/>
              </a:rPr>
              <a:t>https://life.marriott.com/blog/hiring-process/</a:t>
            </a:r>
            <a:r>
              <a:rPr lang="en-US" sz="500">
                <a:effectLst/>
              </a:rPr>
              <a:t> (Accessed: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Life at Marriott (2025) </a:t>
            </a:r>
            <a:r>
              <a:rPr lang="en-US" sz="500" i="1">
                <a:effectLst/>
              </a:rPr>
              <a:t>Begin Your Career with Marriott</a:t>
            </a:r>
            <a:r>
              <a:rPr lang="en-US" sz="500">
                <a:effectLst/>
              </a:rPr>
              <a:t>. Available at: </a:t>
            </a:r>
            <a:r>
              <a:rPr lang="en-US" sz="500" u="sng">
                <a:effectLst/>
                <a:hlinkClick r:id="rId11"/>
              </a:rPr>
              <a:t>https://life.marriott.com/</a:t>
            </a:r>
            <a:r>
              <a:rPr lang="en-US" sz="500">
                <a:effectLst/>
              </a:rPr>
              <a:t> (Accessed: 12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Mariott (2025b) </a:t>
            </a:r>
            <a:r>
              <a:rPr lang="en-US" sz="500" i="1">
                <a:effectLst/>
              </a:rPr>
              <a:t>Benefits. </a:t>
            </a:r>
            <a:r>
              <a:rPr lang="en-US" sz="500">
                <a:effectLst/>
              </a:rPr>
              <a:t>Available: </a:t>
            </a:r>
            <a:r>
              <a:rPr lang="en-US" sz="500" u="sng">
                <a:effectLst/>
                <a:hlinkClick r:id="rId12"/>
              </a:rPr>
              <a:t>https://www.marriott.com/loyalty/member-benefits.mi?msockid=086f056fd34a669125d1106dd2aa6772</a:t>
            </a:r>
            <a:r>
              <a:rPr lang="en-US" sz="500">
                <a:effectLst/>
              </a:rPr>
              <a:t> (Accessed 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Mariott (2025c) </a:t>
            </a:r>
            <a:r>
              <a:rPr lang="en-US" sz="500" i="1">
                <a:effectLst/>
              </a:rPr>
              <a:t>Diversity, Equity + Inclusion.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3"/>
              </a:rPr>
              <a:t>https://www.marriott.com/diversity/diversity-and-inclusion.mi</a:t>
            </a:r>
            <a:r>
              <a:rPr lang="en-US" sz="500">
                <a:effectLst/>
              </a:rPr>
              <a:t> (Accessed: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Marriott (2025a) </a:t>
            </a:r>
            <a:r>
              <a:rPr lang="en-US" sz="500" i="1">
                <a:effectLst/>
              </a:rPr>
              <a:t>Our Story.</a:t>
            </a:r>
            <a:r>
              <a:rPr lang="en-US" sz="500">
                <a:effectLst/>
              </a:rPr>
              <a:t> Available at: </a:t>
            </a:r>
            <a:r>
              <a:rPr lang="en-US" sz="500" u="sng">
                <a:effectLst/>
                <a:hlinkClick r:id="rId14"/>
              </a:rPr>
              <a:t>https://www.marriott.com/about/culture-and-values/history.mi</a:t>
            </a:r>
            <a:r>
              <a:rPr lang="en-US" sz="500">
                <a:effectLst/>
              </a:rPr>
              <a:t> (Accessed: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Segundo, I. S. (2023) </a:t>
            </a:r>
            <a:r>
              <a:rPr lang="en-US" sz="500" i="1">
                <a:effectLst/>
              </a:rPr>
              <a:t>What Does a First Day at Marriott Really Look Like?.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5"/>
              </a:rPr>
              <a:t>https://life.marriott.com/blog/first-day/</a:t>
            </a:r>
            <a:r>
              <a:rPr lang="en-US" sz="500">
                <a:effectLst/>
              </a:rPr>
              <a:t> (Accessed: 13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Verlinden, N. (2024) </a:t>
            </a:r>
            <a:r>
              <a:rPr lang="en-US" sz="500" i="1">
                <a:effectLst/>
              </a:rPr>
              <a:t>Employee Life Cycle: The Ultimate Guide for HR.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6"/>
              </a:rPr>
              <a:t>Employee Life Cycle: The Ultimate Guide for HR – AIHR</a:t>
            </a:r>
            <a:r>
              <a:rPr lang="en-US" sz="500">
                <a:effectLst/>
              </a:rPr>
              <a:t> (Accessed: 12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Walker, E. (2024) </a:t>
            </a:r>
            <a:r>
              <a:rPr lang="en-US" sz="500" i="1">
                <a:effectLst/>
              </a:rPr>
              <a:t>Seven steps to take when offboarding employees.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7"/>
              </a:rPr>
              <a:t>https://www.peoplekeep.com/blog/seven-steps-to-take-when-offboarding-employees</a:t>
            </a:r>
            <a:r>
              <a:rPr lang="en-US" sz="500">
                <a:effectLst/>
              </a:rPr>
              <a:t> (Accessed: 14 March 2025)</a:t>
            </a:r>
          </a:p>
          <a:p>
            <a:pPr marL="228600" indent="-228600">
              <a:lnSpc>
                <a:spcPct val="9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500">
                <a:effectLst/>
              </a:rPr>
              <a:t>Wesley, S., et. al. (2024) </a:t>
            </a:r>
            <a:r>
              <a:rPr lang="en-US" sz="500" i="1">
                <a:effectLst/>
              </a:rPr>
              <a:t>Marriott Hotel’s Practices in Mitigating Discrimination Through Inclusionary Employee Resource Groups. </a:t>
            </a:r>
            <a:r>
              <a:rPr lang="en-US" sz="500">
                <a:effectLst/>
              </a:rPr>
              <a:t>Available at: </a:t>
            </a:r>
            <a:r>
              <a:rPr lang="en-US" sz="500" u="sng">
                <a:effectLst/>
                <a:hlinkClick r:id="rId18"/>
              </a:rPr>
              <a:t>https://articlegateway.com/index.php/JBD/article/download/6897/6509/11855</a:t>
            </a:r>
            <a:r>
              <a:rPr lang="en-US" sz="500">
                <a:effectLst/>
              </a:rPr>
              <a:t> (Accessed: 14 March 2025)</a:t>
            </a:r>
          </a:p>
        </p:txBody>
      </p:sp>
    </p:spTree>
    <p:extLst>
      <p:ext uri="{BB962C8B-B14F-4D97-AF65-F5344CB8AC3E}">
        <p14:creationId xmlns:p14="http://schemas.microsoft.com/office/powerpoint/2010/main" val="693779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1590</Words>
  <Application>Microsoft Office PowerPoint</Application>
  <PresentationFormat>Ecran lat</PresentationFormat>
  <Paragraphs>102</Paragraphs>
  <Slides>12</Slides>
  <Notes>0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Office Theme</vt:lpstr>
      <vt:lpstr>The Employee Lifecycle at Marriott International</vt:lpstr>
      <vt:lpstr>The Employee Lifecycle</vt:lpstr>
      <vt:lpstr>Marriott International</vt:lpstr>
      <vt:lpstr>Attraction and Recruitment </vt:lpstr>
      <vt:lpstr>Onboarding </vt:lpstr>
      <vt:lpstr>Development and Training </vt:lpstr>
      <vt:lpstr>Engagement </vt:lpstr>
      <vt:lpstr>Retention </vt:lpstr>
      <vt:lpstr>Separation </vt:lpstr>
      <vt:lpstr>Marriott’s Commitment to Employees 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Employee Lifecycle at Marriott International</dc:title>
  <dc:creator>Samita Ciodar</dc:creator>
  <cp:lastModifiedBy>Samita Ciodar</cp:lastModifiedBy>
  <cp:revision>2</cp:revision>
  <dcterms:created xsi:type="dcterms:W3CDTF">2025-03-13T09:04:35Z</dcterms:created>
  <dcterms:modified xsi:type="dcterms:W3CDTF">2025-04-14T10:16:52Z</dcterms:modified>
</cp:coreProperties>
</file>