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362" r:id="rId3"/>
    <p:sldId id="357" r:id="rId4"/>
    <p:sldId id="334" r:id="rId5"/>
    <p:sldId id="380" r:id="rId6"/>
    <p:sldId id="381" r:id="rId7"/>
    <p:sldId id="382" r:id="rId8"/>
    <p:sldId id="358" r:id="rId9"/>
    <p:sldId id="339" r:id="rId10"/>
    <p:sldId id="346" r:id="rId11"/>
    <p:sldId id="359" r:id="rId12"/>
    <p:sldId id="340" r:id="rId13"/>
    <p:sldId id="360" r:id="rId14"/>
    <p:sldId id="377" r:id="rId15"/>
    <p:sldId id="375" r:id="rId16"/>
    <p:sldId id="376" r:id="rId17"/>
    <p:sldId id="372" r:id="rId18"/>
    <p:sldId id="374" r:id="rId19"/>
    <p:sldId id="370" r:id="rId20"/>
    <p:sldId id="342" r:id="rId21"/>
    <p:sldId id="369" r:id="rId22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1859C"/>
    <a:srgbClr val="B9B9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662" autoAdjust="0"/>
    <p:restoredTop sz="82509" autoAdjust="0"/>
  </p:normalViewPr>
  <p:slideViewPr>
    <p:cSldViewPr>
      <p:cViewPr varScale="1">
        <p:scale>
          <a:sx n="124" d="100"/>
          <a:sy n="124" d="100"/>
        </p:scale>
        <p:origin x="822" y="10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3028D6-EBCA-4155-A1B9-A13EE2636B78}" type="datetimeFigureOut">
              <a:rPr lang="en-GB" smtClean="0"/>
              <a:pPr/>
              <a:t>07/06/2022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85EFD6-EE4E-44D1-A056-F43781E9D6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829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6614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3701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1300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2269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8081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1175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7222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1192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6827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1843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742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being involved with the development of Burnout Dominator, the Harry Potter series, Grand Theft Auto V, Halo Wars 2, Little Big Planet, Alien Isolation and the Lego Star Wars series. </a:t>
            </a:r>
            <a:endParaRPr lang="en-GB" altLang="en-US" sz="12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8683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2879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4372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7634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9602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69658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204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7139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46078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8063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812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024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972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752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452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299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217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3320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677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8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6/7/2022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061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5742BA-34E7-4C23-95A1-D9034E87CA01}" type="datetimeFigureOut">
              <a:rPr lang="en-US" smtClean="0"/>
              <a:pPr/>
              <a:t>6/7/2022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190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4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://www.uwtsd.ac.uk/ba-computer-games-design" TargetMode="External"/><Relationship Id="rId4" Type="http://schemas.openxmlformats.org/officeDocument/2006/relationships/hyperlink" Target="mailto:richard.morgan1@uwtsd.ac.uk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28600" y="1849923"/>
            <a:ext cx="86868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HNC / HND / BA (Hons)</a:t>
            </a:r>
          </a:p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Computer Games Design</a:t>
            </a:r>
          </a:p>
          <a:p>
            <a:pPr algn="ctr"/>
            <a:r>
              <a:rPr lang="en-GB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3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Undergraduate Programmes</a:t>
            </a:r>
          </a:p>
          <a:p>
            <a:pPr algn="ctr"/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AB2DBBD1-7A3A-4F88-8CE0-07DA216128F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997" y="266716"/>
            <a:ext cx="3048006" cy="100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483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20" y="195486"/>
            <a:ext cx="79928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TODAY’S PRESENTATION</a:t>
            </a:r>
          </a:p>
          <a:p>
            <a:pPr>
              <a:defRPr/>
            </a:pPr>
            <a:endParaRPr lang="en-GB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b="1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Course Overview</a:t>
            </a:r>
          </a:p>
          <a:p>
            <a:pPr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Skills You Will Learn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Graduate Job Pathways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Things to Know</a:t>
            </a:r>
          </a:p>
          <a:p>
            <a:pPr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Contact Us</a:t>
            </a: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34E6667C-5D9C-434E-8A36-DADEA8D15D9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42" y="4515966"/>
            <a:ext cx="1607846" cy="5321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0BFBE77-7A48-4B96-9A1F-48EC8AC75C63}"/>
              </a:ext>
            </a:extLst>
          </p:cNvPr>
          <p:cNvSpPr txBox="1"/>
          <p:nvPr/>
        </p:nvSpPr>
        <p:spPr>
          <a:xfrm>
            <a:off x="251520" y="4768865"/>
            <a:ext cx="4528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altLang="en-US" sz="1500" dirty="0">
              <a:latin typeface="+mj-lt"/>
            </a:endParaRPr>
          </a:p>
        </p:txBody>
      </p:sp>
      <p:pic>
        <p:nvPicPr>
          <p:cNvPr id="4" name="Picture 3" descr="Logo&#10;&#10;Description automatically generated">
            <a:extLst>
              <a:ext uri="{FF2B5EF4-FFF2-40B4-BE49-F238E27FC236}">
                <a16:creationId xmlns:a16="http://schemas.microsoft.com/office/drawing/2014/main" id="{546DD8E4-F137-44F3-926A-94C18CF82FA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83518"/>
            <a:ext cx="1826648" cy="2618519"/>
          </a:xfrm>
          <a:prstGeom prst="rect">
            <a:avLst/>
          </a:prstGeom>
        </p:spPr>
      </p:pic>
      <p:pic>
        <p:nvPicPr>
          <p:cNvPr id="10" name="Picture 9" descr="Histogram&#10;&#10;Description automatically generated">
            <a:extLst>
              <a:ext uri="{FF2B5EF4-FFF2-40B4-BE49-F238E27FC236}">
                <a16:creationId xmlns:a16="http://schemas.microsoft.com/office/drawing/2014/main" id="{B1299BEE-3D20-4A1B-940F-713302B4C60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3142596"/>
            <a:ext cx="2577002" cy="1229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667901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28600" y="1995686"/>
            <a:ext cx="8686800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Overview</a:t>
            </a:r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AB2DBBD1-7A3A-4F88-8CE0-07DA216128F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997" y="266716"/>
            <a:ext cx="3048006" cy="100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744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19" y="195486"/>
            <a:ext cx="469922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defRPr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Our </a:t>
            </a:r>
            <a:r>
              <a:rPr lang="en-GB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Computer Games Design 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courses equip students with the essential skills and practices used within the Games Industry along with the ability to academically analyse and evaluate your own game ideas and designs.</a:t>
            </a:r>
            <a:endParaRPr lang="en-GB" altLang="en-US" sz="1875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34E6667C-5D9C-434E-8A36-DADEA8D15D9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42" y="4515966"/>
            <a:ext cx="1607846" cy="532197"/>
          </a:xfrm>
          <a:prstGeom prst="rect">
            <a:avLst/>
          </a:prstGeom>
        </p:spPr>
      </p:pic>
      <p:pic>
        <p:nvPicPr>
          <p:cNvPr id="8" name="Picture 7" descr="A close-up of a guitar&#10;&#10;Description automatically generated with low confidence">
            <a:extLst>
              <a:ext uri="{FF2B5EF4-FFF2-40B4-BE49-F238E27FC236}">
                <a16:creationId xmlns:a16="http://schemas.microsoft.com/office/drawing/2014/main" id="{EBCF0FAD-3A90-4C65-87E6-A487C3AB16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24503">
            <a:off x="5155029" y="244690"/>
            <a:ext cx="3614898" cy="1279025"/>
          </a:xfrm>
          <a:prstGeom prst="rect">
            <a:avLst/>
          </a:prstGeom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2CF8D11-3BD0-4B62-9481-218E23250EA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1842">
            <a:off x="5191833" y="2997065"/>
            <a:ext cx="3800548" cy="1344712"/>
          </a:xfrm>
          <a:prstGeom prst="rect">
            <a:avLst/>
          </a:prstGeom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 descr="A person using a computer&#10;&#10;Description automatically generated with low confidence">
            <a:extLst>
              <a:ext uri="{FF2B5EF4-FFF2-40B4-BE49-F238E27FC236}">
                <a16:creationId xmlns:a16="http://schemas.microsoft.com/office/drawing/2014/main" id="{422C5339-7BB5-4186-9E23-9DF31196BC0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49341">
            <a:off x="5123219" y="1644752"/>
            <a:ext cx="3731821" cy="1320395"/>
          </a:xfrm>
          <a:prstGeom prst="rect">
            <a:avLst/>
          </a:prstGeom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0F425D1-6A9F-4EE5-9B7E-B61CD7B24F3D}"/>
              </a:ext>
            </a:extLst>
          </p:cNvPr>
          <p:cNvSpPr txBox="1"/>
          <p:nvPr/>
        </p:nvSpPr>
        <p:spPr>
          <a:xfrm>
            <a:off x="251520" y="4768865"/>
            <a:ext cx="4528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altLang="en-US" sz="15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39715171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19" y="195486"/>
            <a:ext cx="43924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b="0" i="0" dirty="0">
                <a:solidFill>
                  <a:srgbClr val="31859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design some (or all) of the </a:t>
            </a:r>
            <a:b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elements that make up a game </a:t>
            </a:r>
            <a:b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idea of your own</a:t>
            </a: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34E6667C-5D9C-434E-8A36-DADEA8D15D9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42" y="4515966"/>
            <a:ext cx="1607846" cy="532197"/>
          </a:xfrm>
          <a:prstGeom prst="rect">
            <a:avLst/>
          </a:prstGeom>
        </p:spPr>
      </p:pic>
      <p:pic>
        <p:nvPicPr>
          <p:cNvPr id="8" name="Picture 7" descr="A close-up of a guitar&#10;&#10;Description automatically generated with low confidence">
            <a:extLst>
              <a:ext uri="{FF2B5EF4-FFF2-40B4-BE49-F238E27FC236}">
                <a16:creationId xmlns:a16="http://schemas.microsoft.com/office/drawing/2014/main" id="{EBCF0FAD-3A90-4C65-87E6-A487C3AB16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24503">
            <a:off x="5155029" y="244690"/>
            <a:ext cx="3614898" cy="1279025"/>
          </a:xfrm>
          <a:prstGeom prst="rect">
            <a:avLst/>
          </a:prstGeom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2CF8D11-3BD0-4B62-9481-218E23250EA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1842">
            <a:off x="5191833" y="2997065"/>
            <a:ext cx="3800548" cy="1344712"/>
          </a:xfrm>
          <a:prstGeom prst="rect">
            <a:avLst/>
          </a:prstGeom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 descr="A person using a computer&#10;&#10;Description automatically generated with low confidence">
            <a:extLst>
              <a:ext uri="{FF2B5EF4-FFF2-40B4-BE49-F238E27FC236}">
                <a16:creationId xmlns:a16="http://schemas.microsoft.com/office/drawing/2014/main" id="{422C5339-7BB5-4186-9E23-9DF31196BC0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49341">
            <a:off x="5123219" y="1644752"/>
            <a:ext cx="3731821" cy="1320395"/>
          </a:xfrm>
          <a:prstGeom prst="rect">
            <a:avLst/>
          </a:prstGeom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0F425D1-6A9F-4EE5-9B7E-B61CD7B24F3D}"/>
              </a:ext>
            </a:extLst>
          </p:cNvPr>
          <p:cNvSpPr txBox="1"/>
          <p:nvPr/>
        </p:nvSpPr>
        <p:spPr>
          <a:xfrm>
            <a:off x="251520" y="4768865"/>
            <a:ext cx="4528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altLang="en-US" sz="15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2112432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19" y="195486"/>
            <a:ext cx="4392489" cy="28430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b="0" i="0" dirty="0">
                <a:solidFill>
                  <a:srgbClr val="31859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design some (or all) of the </a:t>
            </a:r>
            <a:b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elements that make up a game </a:t>
            </a:r>
            <a:b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idea of your own</a:t>
            </a: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endParaRPr lang="en-GB" alt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build these elements</a:t>
            </a:r>
            <a:r>
              <a:rPr lang="en-GB" altLang="en-US" sz="187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using </a:t>
            </a:r>
            <a:br>
              <a:rPr lang="en-GB" altLang="en-US" sz="187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7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processes learned on the course</a:t>
            </a:r>
            <a:endParaRPr lang="en-GB" alt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34E6667C-5D9C-434E-8A36-DADEA8D15D9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42" y="4515966"/>
            <a:ext cx="1607846" cy="532197"/>
          </a:xfrm>
          <a:prstGeom prst="rect">
            <a:avLst/>
          </a:prstGeom>
        </p:spPr>
      </p:pic>
      <p:pic>
        <p:nvPicPr>
          <p:cNvPr id="8" name="Picture 7" descr="A close-up of a guitar&#10;&#10;Description automatically generated with low confidence">
            <a:extLst>
              <a:ext uri="{FF2B5EF4-FFF2-40B4-BE49-F238E27FC236}">
                <a16:creationId xmlns:a16="http://schemas.microsoft.com/office/drawing/2014/main" id="{EBCF0FAD-3A90-4C65-87E6-A487C3AB16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24503">
            <a:off x="5155029" y="244690"/>
            <a:ext cx="3614898" cy="1279025"/>
          </a:xfrm>
          <a:prstGeom prst="rect">
            <a:avLst/>
          </a:prstGeom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2CF8D11-3BD0-4B62-9481-218E23250EA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1842">
            <a:off x="5191833" y="2997065"/>
            <a:ext cx="3800548" cy="1344712"/>
          </a:xfrm>
          <a:prstGeom prst="rect">
            <a:avLst/>
          </a:prstGeom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 descr="A person using a computer&#10;&#10;Description automatically generated with low confidence">
            <a:extLst>
              <a:ext uri="{FF2B5EF4-FFF2-40B4-BE49-F238E27FC236}">
                <a16:creationId xmlns:a16="http://schemas.microsoft.com/office/drawing/2014/main" id="{422C5339-7BB5-4186-9E23-9DF31196BC0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49341">
            <a:off x="5123219" y="1644752"/>
            <a:ext cx="3731821" cy="1320395"/>
          </a:xfrm>
          <a:prstGeom prst="rect">
            <a:avLst/>
          </a:prstGeom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0F425D1-6A9F-4EE5-9B7E-B61CD7B24F3D}"/>
              </a:ext>
            </a:extLst>
          </p:cNvPr>
          <p:cNvSpPr txBox="1"/>
          <p:nvPr/>
        </p:nvSpPr>
        <p:spPr>
          <a:xfrm>
            <a:off x="251520" y="4768865"/>
            <a:ext cx="4528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altLang="en-US" sz="15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12791964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19" y="195486"/>
            <a:ext cx="4392489" cy="39972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b="0" i="0" dirty="0">
                <a:solidFill>
                  <a:srgbClr val="31859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design some (or all) of the </a:t>
            </a:r>
            <a:b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elements that make up a game </a:t>
            </a:r>
            <a:b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idea of your own</a:t>
            </a: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endParaRPr lang="en-GB" alt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build these elements</a:t>
            </a:r>
            <a:r>
              <a:rPr lang="en-GB" altLang="en-US" sz="187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using </a:t>
            </a:r>
            <a:br>
              <a:rPr lang="en-GB" altLang="en-US" sz="187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7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processes learned on the course</a:t>
            </a: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endParaRPr lang="en-GB" altLang="en-US" sz="1875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altLang="en-US" sz="1875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7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Ultimately, you will gain knowledge </a:t>
            </a:r>
            <a:br>
              <a:rPr lang="en-GB" altLang="en-US" sz="187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7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experience on how games are </a:t>
            </a:r>
            <a:br>
              <a:rPr lang="en-GB" altLang="en-US" sz="187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7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made as you make them</a:t>
            </a:r>
            <a:endParaRPr lang="en-GB" alt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34E6667C-5D9C-434E-8A36-DADEA8D15D9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42" y="4515966"/>
            <a:ext cx="1607846" cy="532197"/>
          </a:xfrm>
          <a:prstGeom prst="rect">
            <a:avLst/>
          </a:prstGeom>
        </p:spPr>
      </p:pic>
      <p:pic>
        <p:nvPicPr>
          <p:cNvPr id="8" name="Picture 7" descr="A close-up of a guitar&#10;&#10;Description automatically generated with low confidence">
            <a:extLst>
              <a:ext uri="{FF2B5EF4-FFF2-40B4-BE49-F238E27FC236}">
                <a16:creationId xmlns:a16="http://schemas.microsoft.com/office/drawing/2014/main" id="{EBCF0FAD-3A90-4C65-87E6-A487C3AB16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24503">
            <a:off x="5155029" y="244690"/>
            <a:ext cx="3614898" cy="1279025"/>
          </a:xfrm>
          <a:prstGeom prst="rect">
            <a:avLst/>
          </a:prstGeom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2CF8D11-3BD0-4B62-9481-218E23250EA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1842">
            <a:off x="5191833" y="2997065"/>
            <a:ext cx="3800548" cy="1344712"/>
          </a:xfrm>
          <a:prstGeom prst="rect">
            <a:avLst/>
          </a:prstGeom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 descr="A person using a computer&#10;&#10;Description automatically generated with low confidence">
            <a:extLst>
              <a:ext uri="{FF2B5EF4-FFF2-40B4-BE49-F238E27FC236}">
                <a16:creationId xmlns:a16="http://schemas.microsoft.com/office/drawing/2014/main" id="{422C5339-7BB5-4186-9E23-9DF31196BC0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49341">
            <a:off x="5123219" y="1644752"/>
            <a:ext cx="3731821" cy="1320395"/>
          </a:xfrm>
          <a:prstGeom prst="rect">
            <a:avLst/>
          </a:prstGeom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0F425D1-6A9F-4EE5-9B7E-B61CD7B24F3D}"/>
              </a:ext>
            </a:extLst>
          </p:cNvPr>
          <p:cNvSpPr txBox="1"/>
          <p:nvPr/>
        </p:nvSpPr>
        <p:spPr>
          <a:xfrm>
            <a:off x="251520" y="4768865"/>
            <a:ext cx="4528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altLang="en-US" sz="15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9888360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28600" y="1995686"/>
            <a:ext cx="8686800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you will learn</a:t>
            </a:r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AB2DBBD1-7A3A-4F88-8CE0-07DA216128F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997" y="266716"/>
            <a:ext cx="3048006" cy="100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978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20" y="195486"/>
            <a:ext cx="417646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YOU WILL LEARN</a:t>
            </a:r>
          </a:p>
          <a:p>
            <a:pPr>
              <a:defRPr/>
            </a:pPr>
            <a:endParaRPr lang="en-GB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b="1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Digital Art Techniques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3D Modelling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Character Development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Rigging/Animating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Game Testing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Game Engine Implementation</a:t>
            </a: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34E6667C-5D9C-434E-8A36-DADEA8D15D9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42" y="4515966"/>
            <a:ext cx="1607846" cy="5321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ECAB5F8-2DFD-448A-B399-46B3DC0EEDD0}"/>
              </a:ext>
            </a:extLst>
          </p:cNvPr>
          <p:cNvSpPr txBox="1"/>
          <p:nvPr/>
        </p:nvSpPr>
        <p:spPr>
          <a:xfrm>
            <a:off x="4395414" y="195486"/>
            <a:ext cx="471309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endParaRPr lang="en-GB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b="1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Game Design Theory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Team Skills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Confidence Building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Portfolio and CV Development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Self-promotion Skills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altLang="en-US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Research and analytical thinking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992548-45B7-4A36-93B6-87F5724BCC8C}"/>
              </a:ext>
            </a:extLst>
          </p:cNvPr>
          <p:cNvSpPr txBox="1"/>
          <p:nvPr/>
        </p:nvSpPr>
        <p:spPr>
          <a:xfrm>
            <a:off x="251520" y="4768865"/>
            <a:ext cx="4528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altLang="en-US" sz="15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72178497"/>
      </p:ext>
    </p:extLst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20" y="195486"/>
            <a:ext cx="59046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YOU WILL LEARN</a:t>
            </a:r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defRPr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course is also part of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Sony Interactive Entertainment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’s Global Academic Programme, </a:t>
            </a:r>
            <a:r>
              <a:rPr lang="en-GB" sz="20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PlayStation®First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</a:p>
          <a:p>
            <a:pPr algn="just"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defRPr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exciting partnership gives our Computer Games Design students access to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PlayStation development tools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 the same professional hardware used by game studios around the world to create ground-breaking games on PlayStation.</a:t>
            </a:r>
            <a:endParaRPr lang="en-GB" altLang="en-US" sz="2000" b="1" dirty="0">
              <a:latin typeface="+mj-lt"/>
            </a:endParaRP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34E6667C-5D9C-434E-8A36-DADEA8D15D9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42" y="4515966"/>
            <a:ext cx="1607846" cy="532197"/>
          </a:xfrm>
          <a:prstGeom prst="rect">
            <a:avLst/>
          </a:prstGeom>
        </p:spPr>
      </p:pic>
      <p:pic>
        <p:nvPicPr>
          <p:cNvPr id="4" name="Picture 3" descr="Icon&#10;&#10;Description automatically generated with medium confidence">
            <a:extLst>
              <a:ext uri="{FF2B5EF4-FFF2-40B4-BE49-F238E27FC236}">
                <a16:creationId xmlns:a16="http://schemas.microsoft.com/office/drawing/2014/main" id="{D7C8581E-3004-45B4-9F43-E6896E94B9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1419622"/>
            <a:ext cx="1857375" cy="17907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7BBC85-B553-4CEC-8928-035DB1E78D0D}"/>
              </a:ext>
            </a:extLst>
          </p:cNvPr>
          <p:cNvSpPr txBox="1"/>
          <p:nvPr/>
        </p:nvSpPr>
        <p:spPr>
          <a:xfrm>
            <a:off x="251520" y="4768865"/>
            <a:ext cx="4528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altLang="en-US" sz="15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75701158"/>
      </p:ext>
    </p:extLst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28600" y="1995686"/>
            <a:ext cx="8686800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Graduate Job Pathways</a:t>
            </a:r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AB2DBBD1-7A3A-4F88-8CE0-07DA216128F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997" y="266716"/>
            <a:ext cx="3048006" cy="100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517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20" y="195486"/>
            <a:ext cx="799288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GRADUATE JOB PATHWAYS</a:t>
            </a: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Our graduates have gone on to work with prominent and successful companies such as:</a:t>
            </a:r>
          </a:p>
          <a:p>
            <a:pPr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2000" b="1" i="0" dirty="0">
                <a:solidFill>
                  <a:srgbClr val="31859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Rockstar North</a:t>
            </a:r>
          </a:p>
          <a:p>
            <a:pPr>
              <a:defRPr/>
            </a:pP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2000" b="1" i="0" dirty="0">
                <a:solidFill>
                  <a:srgbClr val="31859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Electronic Arts</a:t>
            </a:r>
          </a:p>
          <a:p>
            <a:pPr>
              <a:defRPr/>
            </a:pP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2000" b="1" i="0" dirty="0">
                <a:solidFill>
                  <a:srgbClr val="31859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Criterion</a:t>
            </a:r>
          </a:p>
          <a:p>
            <a:pPr>
              <a:defRPr/>
            </a:pPr>
            <a:r>
              <a:rPr lang="en-GB" sz="1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2000" b="1" i="0" dirty="0">
                <a:solidFill>
                  <a:srgbClr val="31859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Creative Assembly</a:t>
            </a:r>
          </a:p>
          <a:p>
            <a:pPr>
              <a:defRPr/>
            </a:pP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0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en-GB" sz="2000" b="1" i="0" dirty="0">
                <a:solidFill>
                  <a:srgbClr val="31859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Traveller's Tales</a:t>
            </a:r>
          </a:p>
          <a:p>
            <a:pPr>
              <a:defRPr/>
            </a:pPr>
            <a:endParaRPr lang="en-GB" sz="200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34E6667C-5D9C-434E-8A36-DADEA8D15D9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42" y="4515966"/>
            <a:ext cx="1607846" cy="532197"/>
          </a:xfrm>
          <a:prstGeom prst="rect">
            <a:avLst/>
          </a:prstGeom>
        </p:spPr>
      </p:pic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08F57F3B-596E-4EA9-A2B6-ACEBAC2AB11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931790"/>
            <a:ext cx="4636013" cy="1525838"/>
          </a:xfrm>
          <a:prstGeom prst="rect">
            <a:avLst/>
          </a:prstGeom>
        </p:spPr>
      </p:pic>
      <p:pic>
        <p:nvPicPr>
          <p:cNvPr id="8" name="Picture 7" descr="Shape&#10;&#10;Description automatically generated with medium confidence">
            <a:extLst>
              <a:ext uri="{FF2B5EF4-FFF2-40B4-BE49-F238E27FC236}">
                <a16:creationId xmlns:a16="http://schemas.microsoft.com/office/drawing/2014/main" id="{33CBC454-6E2E-46C0-B89C-6F40DF022F3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9781" y="1366884"/>
            <a:ext cx="2482119" cy="1396192"/>
          </a:xfrm>
          <a:prstGeom prst="rect">
            <a:avLst/>
          </a:prstGeom>
        </p:spPr>
      </p:pic>
      <p:pic>
        <p:nvPicPr>
          <p:cNvPr id="11" name="Picture 10" descr="Logo, icon&#10;&#10;Description automatically generated">
            <a:extLst>
              <a:ext uri="{FF2B5EF4-FFF2-40B4-BE49-F238E27FC236}">
                <a16:creationId xmlns:a16="http://schemas.microsoft.com/office/drawing/2014/main" id="{A4878887-C581-45F3-A19D-134DED05C69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7966" y="3003798"/>
            <a:ext cx="1464798" cy="1347614"/>
          </a:xfrm>
          <a:prstGeom prst="rect">
            <a:avLst/>
          </a:prstGeom>
        </p:spPr>
      </p:pic>
      <p:pic>
        <p:nvPicPr>
          <p:cNvPr id="13" name="Picture 12" descr="A close-up of a toy&#10;&#10;Description automatically generated with low confidence">
            <a:extLst>
              <a:ext uri="{FF2B5EF4-FFF2-40B4-BE49-F238E27FC236}">
                <a16:creationId xmlns:a16="http://schemas.microsoft.com/office/drawing/2014/main" id="{F6E7B70E-0E9B-4506-B0B4-B49634EB560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347614"/>
            <a:ext cx="1904762" cy="158095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89A9398-0CD4-4A04-948D-6DC0A5350B5A}"/>
              </a:ext>
            </a:extLst>
          </p:cNvPr>
          <p:cNvSpPr txBox="1"/>
          <p:nvPr/>
        </p:nvSpPr>
        <p:spPr>
          <a:xfrm>
            <a:off x="251520" y="4768865"/>
            <a:ext cx="4528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altLang="en-US" sz="15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23837483"/>
      </p:ext>
    </p:extLst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28600" y="1995686"/>
            <a:ext cx="8686800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Things to Know</a:t>
            </a:r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AB2DBBD1-7A3A-4F88-8CE0-07DA216128F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997" y="266716"/>
            <a:ext cx="3048006" cy="100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8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19" y="195486"/>
            <a:ext cx="79928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THINGS TO KNOW</a:t>
            </a: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b="0" i="0" dirty="0">
                <a:solidFill>
                  <a:srgbClr val="31859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Applications can be made through our website and UCAS</a:t>
            </a: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34E6667C-5D9C-434E-8A36-DADEA8D15D9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42" y="4515966"/>
            <a:ext cx="1607846" cy="53219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0F425D1-6A9F-4EE5-9B7E-B61CD7B24F3D}"/>
              </a:ext>
            </a:extLst>
          </p:cNvPr>
          <p:cNvSpPr txBox="1"/>
          <p:nvPr/>
        </p:nvSpPr>
        <p:spPr>
          <a:xfrm>
            <a:off x="251520" y="4768865"/>
            <a:ext cx="4528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altLang="en-US" sz="15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81024675"/>
      </p:ext>
    </p:extLst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19" y="195486"/>
            <a:ext cx="799288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THINGS TO KNOW</a:t>
            </a: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b="0" i="0" dirty="0">
                <a:solidFill>
                  <a:srgbClr val="31859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Applications can be made through our website and UCAS</a:t>
            </a: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do not need to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 any programming languages to apply</a:t>
            </a: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34E6667C-5D9C-434E-8A36-DADEA8D15D9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42" y="4515966"/>
            <a:ext cx="1607846" cy="53219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0F425D1-6A9F-4EE5-9B7E-B61CD7B24F3D}"/>
              </a:ext>
            </a:extLst>
          </p:cNvPr>
          <p:cNvSpPr txBox="1"/>
          <p:nvPr/>
        </p:nvSpPr>
        <p:spPr>
          <a:xfrm>
            <a:off x="251520" y="4768865"/>
            <a:ext cx="4528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altLang="en-US" sz="15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56519465"/>
      </p:ext>
    </p:extLst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19" y="195486"/>
            <a:ext cx="799288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THINGS TO KNOW</a:t>
            </a: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b="0" i="0" dirty="0">
                <a:solidFill>
                  <a:srgbClr val="31859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Applications can be made through our website and UCAS</a:t>
            </a: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do not need to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 any programming languages to apply</a:t>
            </a: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endParaRPr lang="en-GB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portfolio of work is required when applying for the course – this </a:t>
            </a:r>
            <a:b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allows us to see your interests and creative enthusiasm</a:t>
            </a: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34E6667C-5D9C-434E-8A36-DADEA8D15D9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42" y="4515966"/>
            <a:ext cx="1607846" cy="53219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0F425D1-6A9F-4EE5-9B7E-B61CD7B24F3D}"/>
              </a:ext>
            </a:extLst>
          </p:cNvPr>
          <p:cNvSpPr txBox="1"/>
          <p:nvPr/>
        </p:nvSpPr>
        <p:spPr>
          <a:xfrm>
            <a:off x="251520" y="4768865"/>
            <a:ext cx="4528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altLang="en-US" sz="15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37675095"/>
      </p:ext>
    </p:extLst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19" y="195486"/>
            <a:ext cx="7992889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THINGS TO KNOW</a:t>
            </a: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b="0" i="0" dirty="0">
                <a:solidFill>
                  <a:srgbClr val="31859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Applications can be made through our website and UCAS</a:t>
            </a: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do not need to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 any programming languages to apply</a:t>
            </a: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endParaRPr lang="en-GB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portfolio of work is required when applying for the course – this </a:t>
            </a:r>
            <a:b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allows us to see your interests and creative enthusiasm</a:t>
            </a:r>
          </a:p>
          <a:p>
            <a:pPr algn="just">
              <a:defRPr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defRPr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HOWEVER: </a:t>
            </a:r>
            <a:r>
              <a:rPr lang="en-GB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do not need to be able to draw!</a:t>
            </a: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34E6667C-5D9C-434E-8A36-DADEA8D15D9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42" y="4515966"/>
            <a:ext cx="1607846" cy="53219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0F425D1-6A9F-4EE5-9B7E-B61CD7B24F3D}"/>
              </a:ext>
            </a:extLst>
          </p:cNvPr>
          <p:cNvSpPr txBox="1"/>
          <p:nvPr/>
        </p:nvSpPr>
        <p:spPr>
          <a:xfrm>
            <a:off x="251520" y="4768865"/>
            <a:ext cx="4528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altLang="en-US" sz="15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33797019"/>
      </p:ext>
    </p:extLst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19" y="195486"/>
            <a:ext cx="799288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THINGS TO KNOW</a:t>
            </a: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b="0" i="0" dirty="0">
                <a:solidFill>
                  <a:srgbClr val="31859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Applications can be made through our website and UCAS</a:t>
            </a: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do not need to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 any programming languages to apply</a:t>
            </a: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endParaRPr lang="en-GB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portfolio of work is required when applying for the course – this </a:t>
            </a:r>
            <a:b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allows us to see your interests and creative enthusiasm</a:t>
            </a:r>
          </a:p>
          <a:p>
            <a:pPr algn="just">
              <a:defRPr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defRPr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HOWEVER: </a:t>
            </a:r>
            <a:r>
              <a:rPr lang="en-GB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do not need to be able to draw!</a:t>
            </a: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endParaRPr lang="en-GB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  <a:defRPr/>
            </a:pPr>
            <a:r>
              <a:rPr lang="en-GB" sz="2000" b="0" i="0" dirty="0">
                <a:solidFill>
                  <a:srgbClr val="31859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 of our assessments involve verbal presentations or </a:t>
            </a:r>
            <a:b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coursework – There are no ‘traditional’ exams in Games Design</a:t>
            </a: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34E6667C-5D9C-434E-8A36-DADEA8D15D9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42" y="4515966"/>
            <a:ext cx="1607846" cy="53219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0F425D1-6A9F-4EE5-9B7E-B61CD7B24F3D}"/>
              </a:ext>
            </a:extLst>
          </p:cNvPr>
          <p:cNvSpPr txBox="1"/>
          <p:nvPr/>
        </p:nvSpPr>
        <p:spPr>
          <a:xfrm>
            <a:off x="251520" y="4768865"/>
            <a:ext cx="4528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altLang="en-US" sz="15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69406609"/>
      </p:ext>
    </p:extLst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28600" y="1995686"/>
            <a:ext cx="8686800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Contact Us</a:t>
            </a:r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AB2DBBD1-7A3A-4F88-8CE0-07DA216128F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997" y="266716"/>
            <a:ext cx="3048006" cy="100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745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20" y="195486"/>
            <a:ext cx="83529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</a:t>
            </a:r>
            <a:r>
              <a:rPr lang="en-GB" altLang="en-US" sz="2000" b="1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CT</a:t>
            </a:r>
          </a:p>
          <a:p>
            <a:pPr>
              <a:defRPr/>
            </a:pP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sz="2000" b="1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 Manager for HNC / HND / BA Computer Games Design</a:t>
            </a:r>
          </a:p>
          <a:p>
            <a:pPr>
              <a:defRPr/>
            </a:pPr>
            <a:endParaRPr lang="en-GB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Rich Morgan</a:t>
            </a:r>
          </a:p>
          <a:p>
            <a:pPr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richard.morgan1@uwtsd.ac.uk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sz="2000" b="1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Website</a:t>
            </a:r>
          </a:p>
          <a:p>
            <a:pPr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BA Computer Games Design</a:t>
            </a:r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www.uwtsd.ac.uk/ba-computer-games-design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Text&#10;&#10;Description automatically generated with low confidence">
            <a:extLst>
              <a:ext uri="{FF2B5EF4-FFF2-40B4-BE49-F238E27FC236}">
                <a16:creationId xmlns:a16="http://schemas.microsoft.com/office/drawing/2014/main" id="{34E6667C-5D9C-434E-8A36-DADEA8D15D9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6642" y="4515966"/>
            <a:ext cx="1607846" cy="532197"/>
          </a:xfrm>
          <a:prstGeom prst="rect">
            <a:avLst/>
          </a:prstGeom>
        </p:spPr>
      </p:pic>
      <p:pic>
        <p:nvPicPr>
          <p:cNvPr id="4" name="Picture 3" descr="A person in a white shirt&#10;&#10;Description automatically generated with low confidence">
            <a:extLst>
              <a:ext uri="{FF2B5EF4-FFF2-40B4-BE49-F238E27FC236}">
                <a16:creationId xmlns:a16="http://schemas.microsoft.com/office/drawing/2014/main" id="{E163E075-1BA5-4299-9B71-86C389FC967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0099">
            <a:off x="6468801" y="1639524"/>
            <a:ext cx="2347793" cy="2347793"/>
          </a:xfrm>
          <a:prstGeom prst="rect">
            <a:avLst/>
          </a:prstGeom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81EC42-D071-4DB0-8A0A-8953949478C3}"/>
              </a:ext>
            </a:extLst>
          </p:cNvPr>
          <p:cNvSpPr txBox="1"/>
          <p:nvPr/>
        </p:nvSpPr>
        <p:spPr>
          <a:xfrm>
            <a:off x="251520" y="4768865"/>
            <a:ext cx="452812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15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HNC / HND / BA Computer Games Design</a:t>
            </a:r>
            <a:endParaRPr lang="en-GB" altLang="en-US" sz="15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71558064"/>
      </p:ext>
    </p:extLst>
  </p:cSld>
  <p:clrMapOvr>
    <a:masterClrMapping/>
  </p:clrMapOvr>
  <p:transition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28600" y="1849923"/>
            <a:ext cx="86868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HNC / HND / BA (Hons)</a:t>
            </a:r>
          </a:p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Computer Games Design</a:t>
            </a:r>
          </a:p>
          <a:p>
            <a:pPr algn="ctr"/>
            <a:r>
              <a:rPr lang="en-GB" sz="2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3000" dirty="0">
                <a:solidFill>
                  <a:srgbClr val="31859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Undergraduate Programmes</a:t>
            </a:r>
          </a:p>
          <a:p>
            <a:pPr algn="ctr"/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AB2DBBD1-7A3A-4F88-8CE0-07DA216128F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997" y="266716"/>
            <a:ext cx="3048006" cy="100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885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3226</TotalTime>
  <Words>843</Words>
  <Application>Microsoft Office PowerPoint</Application>
  <PresentationFormat>On-screen Show (16:9)</PresentationFormat>
  <Paragraphs>181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Morgan, Richard William</dc:creator>
  <cp:lastModifiedBy>Richard William Morgan (Applied Computing)</cp:lastModifiedBy>
  <cp:revision>429</cp:revision>
  <dcterms:created xsi:type="dcterms:W3CDTF">2015-10-09T09:26:07Z</dcterms:created>
  <dcterms:modified xsi:type="dcterms:W3CDTF">2022-06-07T16:19:50Z</dcterms:modified>
</cp:coreProperties>
</file>