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8" r:id="rId4"/>
    <p:sldId id="260" r:id="rId5"/>
    <p:sldId id="262" r:id="rId6"/>
    <p:sldId id="263" r:id="rId7"/>
    <p:sldId id="261"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3C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29F81-7908-59D2-3EF6-AF157A500F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0E48C78-24E7-A85D-CB82-7D72C2D1F6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FE928C5-06EC-F2BD-1DBF-BF1859AB3E33}"/>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5" name="Footer Placeholder 4">
            <a:extLst>
              <a:ext uri="{FF2B5EF4-FFF2-40B4-BE49-F238E27FC236}">
                <a16:creationId xmlns:a16="http://schemas.microsoft.com/office/drawing/2014/main" id="{288F95CD-1324-C092-4748-3784A14F2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6532D-73FF-EDF4-2188-198316FCB39C}"/>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3334175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B027D-3707-88A0-240F-7ED3E2C0165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937E42-0AB8-A703-B8A7-227A8D9887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5895CB-C848-9C54-9FD4-64AC6EB07721}"/>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5" name="Footer Placeholder 4">
            <a:extLst>
              <a:ext uri="{FF2B5EF4-FFF2-40B4-BE49-F238E27FC236}">
                <a16:creationId xmlns:a16="http://schemas.microsoft.com/office/drawing/2014/main" id="{846850CF-63B1-6B0E-FE58-B227EF6559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DBE786-58D8-B9A7-8093-B1ED6F314643}"/>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4277736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51214-6817-81D6-3359-D28B3745EEA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AF624B9-38C1-5FEA-6962-0CAE4E0D47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39E49C6-3444-079D-3B55-AEBFF32092D8}"/>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5" name="Footer Placeholder 4">
            <a:extLst>
              <a:ext uri="{FF2B5EF4-FFF2-40B4-BE49-F238E27FC236}">
                <a16:creationId xmlns:a16="http://schemas.microsoft.com/office/drawing/2014/main" id="{D00BB3E4-FCC0-83D9-0C28-ED24E81B0A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573979-DF18-C0F0-844E-52D1486E9953}"/>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533974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1ECA4-2284-FEE7-E40C-DB6317E6355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8ED20BE-0BAB-A1F3-9F73-11E20F438B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8FE3B38-EA54-FD59-252F-631CB7967FD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4D1E087-A967-0E32-C95B-2247569CAAEC}"/>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6" name="Footer Placeholder 5">
            <a:extLst>
              <a:ext uri="{FF2B5EF4-FFF2-40B4-BE49-F238E27FC236}">
                <a16:creationId xmlns:a16="http://schemas.microsoft.com/office/drawing/2014/main" id="{E377D310-D28C-5E3B-6F84-D6C644047E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3F8C7B-3F66-06B9-41F5-F3A581A273F1}"/>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3806772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279B0-CD9A-93B5-39B1-9B206BF4A41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AE8EB5-4E55-026E-E02E-92FAB8B1C0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1E2E662-60E3-7A5E-EF05-EF86D323F3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004027-5CDE-F059-5715-5ECD317D20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AEEAF49-1E92-291F-4F0D-7D6C7BFEE9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894446F-83E7-4892-DE5C-9DA1CBF46DD6}"/>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8" name="Footer Placeholder 7">
            <a:extLst>
              <a:ext uri="{FF2B5EF4-FFF2-40B4-BE49-F238E27FC236}">
                <a16:creationId xmlns:a16="http://schemas.microsoft.com/office/drawing/2014/main" id="{7141A18A-330A-E1C5-1509-EA5E4CF8EB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7CE770-AD41-7DC9-934D-00D16CAAC12B}"/>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1675611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C99CC-6ACA-E5F6-E699-556A87E559B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8A76A64-F76D-308F-5602-98BF4D3103AD}"/>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4" name="Footer Placeholder 3">
            <a:extLst>
              <a:ext uri="{FF2B5EF4-FFF2-40B4-BE49-F238E27FC236}">
                <a16:creationId xmlns:a16="http://schemas.microsoft.com/office/drawing/2014/main" id="{509D1EA6-476B-F91E-478D-CD9A7CB31C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CF94BC-1100-0E1B-C695-841B688A91CB}"/>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1924341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0FC38E-7756-4097-D4CB-F8F8848543AB}"/>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3" name="Footer Placeholder 2">
            <a:extLst>
              <a:ext uri="{FF2B5EF4-FFF2-40B4-BE49-F238E27FC236}">
                <a16:creationId xmlns:a16="http://schemas.microsoft.com/office/drawing/2014/main" id="{61FC3A5E-C0A2-FCC3-3DD1-3BE5A1574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3DDB59-41F1-648A-8EC9-233543D5E28C}"/>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3412556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5DE48-6E24-DB3E-EDC4-FCCAD9DF6D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D5FD328-7DD9-1CD7-0A03-7785FBE15D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FF71303-7A03-6BD3-1776-3F11DE8B66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EA0A03-75C8-F101-EFBE-0A5066C05175}"/>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6" name="Footer Placeholder 5">
            <a:extLst>
              <a:ext uri="{FF2B5EF4-FFF2-40B4-BE49-F238E27FC236}">
                <a16:creationId xmlns:a16="http://schemas.microsoft.com/office/drawing/2014/main" id="{7050F709-CB68-659F-4581-5B10B9D406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FE8A79-D780-197E-A567-3968910A414D}"/>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950521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96E1-8453-85DB-9D44-490BC14AE4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89CF322-0A8A-E38F-8481-587E8E4A05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D46ABE-9822-6A1F-84C4-AEB1E7DB85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410FD9-1137-5774-CDB6-4B867532AB67}"/>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6" name="Footer Placeholder 5">
            <a:extLst>
              <a:ext uri="{FF2B5EF4-FFF2-40B4-BE49-F238E27FC236}">
                <a16:creationId xmlns:a16="http://schemas.microsoft.com/office/drawing/2014/main" id="{617BFF3D-253B-72E0-E383-9501F0A005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7E059F-FBE7-13D2-5EFE-2C0EFD26868F}"/>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600295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C3E02-661D-B872-F01D-917B668D113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CE7326A-E3AB-80FF-A8E5-932C41F614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14D5E5-539F-C9AA-5AAD-DB5545D3AC31}"/>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5" name="Footer Placeholder 4">
            <a:extLst>
              <a:ext uri="{FF2B5EF4-FFF2-40B4-BE49-F238E27FC236}">
                <a16:creationId xmlns:a16="http://schemas.microsoft.com/office/drawing/2014/main" id="{92D23AD0-0702-D124-FD22-70EC34217B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650DE0-0C33-C00D-E2AD-ABEB2DC3CD2E}"/>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1560421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7CB5AE-8571-CEE1-6D22-801C740C4E7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6EE1DE6-237E-C0C6-FA17-0A640B6725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26A6A2-8744-55E2-4B23-D474148CA3C8}"/>
              </a:ext>
            </a:extLst>
          </p:cNvPr>
          <p:cNvSpPr>
            <a:spLocks noGrp="1"/>
          </p:cNvSpPr>
          <p:nvPr>
            <p:ph type="dt" sz="half" idx="10"/>
          </p:nvPr>
        </p:nvSpPr>
        <p:spPr/>
        <p:txBody>
          <a:bodyPr/>
          <a:lstStyle/>
          <a:p>
            <a:fld id="{24092EBD-640E-4D06-9C93-887BE856A2C5}" type="datetimeFigureOut">
              <a:rPr lang="en-GB" smtClean="0"/>
              <a:t>21/06/2026</a:t>
            </a:fld>
            <a:endParaRPr lang="en-GB"/>
          </a:p>
        </p:txBody>
      </p:sp>
      <p:sp>
        <p:nvSpPr>
          <p:cNvPr id="5" name="Footer Placeholder 4">
            <a:extLst>
              <a:ext uri="{FF2B5EF4-FFF2-40B4-BE49-F238E27FC236}">
                <a16:creationId xmlns:a16="http://schemas.microsoft.com/office/drawing/2014/main" id="{B7FAED35-2A48-1B86-9EDB-3625488E1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E073F-94DA-65C4-5F80-C8207C677179}"/>
              </a:ext>
            </a:extLst>
          </p:cNvPr>
          <p:cNvSpPr>
            <a:spLocks noGrp="1"/>
          </p:cNvSpPr>
          <p:nvPr>
            <p:ph type="sldNum" sz="quarter" idx="12"/>
          </p:nvPr>
        </p:nvSpPr>
        <p:spPr/>
        <p:txBody>
          <a:bodyPr/>
          <a:lstStyle/>
          <a:p>
            <a:fld id="{7C2E1568-0EC9-4FBC-8013-AB03C54118E9}" type="slidenum">
              <a:rPr lang="en-GB" smtClean="0"/>
              <a:t>‹#›</a:t>
            </a:fld>
            <a:endParaRPr lang="en-GB"/>
          </a:p>
        </p:txBody>
      </p:sp>
    </p:spTree>
    <p:extLst>
      <p:ext uri="{BB962C8B-B14F-4D97-AF65-F5344CB8AC3E}">
        <p14:creationId xmlns:p14="http://schemas.microsoft.com/office/powerpoint/2010/main" val="3662435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0E2D59-8430-EC09-E14C-8D4BD2788F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FEF754E-D83E-CDF6-1B72-73DB1F4C90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7EC92C-9400-D416-851C-0914EEA728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092EBD-640E-4D06-9C93-887BE856A2C5}" type="datetimeFigureOut">
              <a:rPr lang="en-GB" smtClean="0"/>
              <a:t>21/06/2026</a:t>
            </a:fld>
            <a:endParaRPr lang="en-GB"/>
          </a:p>
        </p:txBody>
      </p:sp>
      <p:sp>
        <p:nvSpPr>
          <p:cNvPr id="5" name="Footer Placeholder 4">
            <a:extLst>
              <a:ext uri="{FF2B5EF4-FFF2-40B4-BE49-F238E27FC236}">
                <a16:creationId xmlns:a16="http://schemas.microsoft.com/office/drawing/2014/main" id="{B05754ED-8F8B-F75A-54E2-C7F5F847B2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173E5EA-A1E4-A581-E9C8-FA33385A6E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2E1568-0EC9-4FBC-8013-AB03C54118E9}" type="slidenum">
              <a:rPr lang="en-GB" smtClean="0"/>
              <a:t>‹#›</a:t>
            </a:fld>
            <a:endParaRPr lang="en-GB"/>
          </a:p>
        </p:txBody>
      </p:sp>
    </p:spTree>
    <p:extLst>
      <p:ext uri="{BB962C8B-B14F-4D97-AF65-F5344CB8AC3E}">
        <p14:creationId xmlns:p14="http://schemas.microsoft.com/office/powerpoint/2010/main" val="487374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eidelberg-university-hospital.com/service-information/interpreters/" TargetMode="External"/><Relationship Id="rId2" Type="http://schemas.openxmlformats.org/officeDocument/2006/relationships/hyperlink" Target="https://www.snapcomms.com/blog/healthcare-teamwork-and-communication%20Accessed%2021/06/2026" TargetMode="External"/><Relationship Id="rId1" Type="http://schemas.openxmlformats.org/officeDocument/2006/relationships/slideLayout" Target="../slideLayouts/slideLayout2.xml"/><Relationship Id="rId6" Type="http://schemas.openxmlformats.org/officeDocument/2006/relationships/hyperlink" Target="https://www.wcupa.edu/coral/tuckmanStagesGroupDelvelopment.aspx" TargetMode="External"/><Relationship Id="rId5" Type="http://schemas.openxmlformats.org/officeDocument/2006/relationships/hyperlink" Target="https://www.atlassian.com/blog/teamwork/teamwork-skills-accelerate-career" TargetMode="External"/><Relationship Id="rId4" Type="http://schemas.openxmlformats.org/officeDocument/2006/relationships/hyperlink" Target="https://www.highspeedtraining.co.uk/courses/health-and-social-care/medication-training-for-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4BB6B7-D91A-8429-B42F-09D3E115A281}"/>
              </a:ext>
            </a:extLst>
          </p:cNvPr>
          <p:cNvSpPr txBox="1"/>
          <p:nvPr/>
        </p:nvSpPr>
        <p:spPr>
          <a:xfrm>
            <a:off x="4435928" y="3429000"/>
            <a:ext cx="2971800" cy="3054682"/>
          </a:xfrm>
          <a:prstGeom prst="rect">
            <a:avLst/>
          </a:prstGeom>
          <a:noFill/>
        </p:spPr>
        <p:txBody>
          <a:bodyPr wrap="square" rtlCol="0">
            <a:spAutoFit/>
          </a:bodyPr>
          <a:lstStyle/>
          <a:p>
            <a:pPr lvl="0" algn="ctr" eaLnBrk="0" fontAlgn="base" hangingPunct="0">
              <a:spcBef>
                <a:spcPct val="0"/>
              </a:spcBef>
              <a:spcAft>
                <a:spcPct val="0"/>
              </a:spcAft>
            </a:pPr>
            <a:endParaRPr lang="en-GB" altLang="ja-JP" sz="1050" b="1" dirty="0">
              <a:latin typeface="Aptos" panose="020B0004020202020204" pitchFamily="34" charset="0"/>
              <a:ea typeface="Arial" panose="020B0604020202020204" pitchFamily="34" charset="0"/>
              <a:cs typeface="Times New Roman" panose="02020603050405020304" pitchFamily="18" charset="0"/>
            </a:endParaRPr>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University of Wales Trinity Saint David Birmingham</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 </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Module: Professional Development Within Health &amp; Social Care  </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Module Code: LCHS4009</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Submitted by</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Name of the student:</a:t>
            </a:r>
            <a:r>
              <a:rPr lang="en-GB" altLang="ja-JP" sz="1400" b="1" u="sng" dirty="0">
                <a:latin typeface="Aptos" panose="020B0004020202020204" pitchFamily="34" charset="0"/>
                <a:ea typeface="Arial" panose="020B0604020202020204" pitchFamily="34" charset="0"/>
                <a:cs typeface="Times New Roman" panose="02020603050405020304" pitchFamily="18" charset="0"/>
              </a:rPr>
              <a:t> Nylah Hussain </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ID number: </a:t>
            </a:r>
            <a:r>
              <a:rPr lang="en-GB" altLang="ja-JP" sz="1400" b="1" u="sng" dirty="0">
                <a:latin typeface="Aptos" panose="020B0004020202020204" pitchFamily="34" charset="0"/>
                <a:ea typeface="Arial" panose="020B0604020202020204" pitchFamily="34" charset="0"/>
                <a:cs typeface="Times New Roman" panose="02020603050405020304" pitchFamily="18" charset="0"/>
              </a:rPr>
              <a:t>2505426</a:t>
            </a:r>
            <a:r>
              <a:rPr lang="en-GB" altLang="ja-JP" sz="1400" b="1" dirty="0">
                <a:latin typeface="Aptos" panose="020B0004020202020204" pitchFamily="34" charset="0"/>
                <a:ea typeface="Arial" panose="020B0604020202020204" pitchFamily="34" charset="0"/>
                <a:cs typeface="Times New Roman" panose="02020603050405020304" pitchFamily="18" charset="0"/>
              </a:rPr>
              <a:t> </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Submitted to: Wafa Nasir </a:t>
            </a:r>
            <a:endParaRPr lang="en-GB" altLang="ja-JP" sz="1400" dirty="0"/>
          </a:p>
          <a:p>
            <a:pPr lvl="0" algn="ctr" eaLnBrk="0" fontAlgn="base" hangingPunct="0">
              <a:spcBef>
                <a:spcPct val="0"/>
              </a:spcBef>
              <a:spcAft>
                <a:spcPct val="0"/>
              </a:spcAft>
            </a:pPr>
            <a:r>
              <a:rPr lang="en-GB" altLang="ja-JP" sz="1400" b="1" dirty="0">
                <a:latin typeface="Aptos" panose="020B0004020202020204" pitchFamily="34" charset="0"/>
                <a:ea typeface="Arial" panose="020B0604020202020204" pitchFamily="34" charset="0"/>
                <a:cs typeface="Times New Roman" panose="02020603050405020304" pitchFamily="18" charset="0"/>
              </a:rPr>
              <a:t>Submission date: </a:t>
            </a:r>
            <a:endParaRPr lang="en-GB" sz="1400" dirty="0"/>
          </a:p>
        </p:txBody>
      </p:sp>
      <p:pic>
        <p:nvPicPr>
          <p:cNvPr id="6" name="Picture 5">
            <a:extLst>
              <a:ext uri="{FF2B5EF4-FFF2-40B4-BE49-F238E27FC236}">
                <a16:creationId xmlns:a16="http://schemas.microsoft.com/office/drawing/2014/main" id="{B699FDAC-1CE2-1D75-F793-DCAD00868806}"/>
              </a:ext>
            </a:extLst>
          </p:cNvPr>
          <p:cNvPicPr>
            <a:picLocks noChangeAspect="1"/>
          </p:cNvPicPr>
          <p:nvPr/>
        </p:nvPicPr>
        <p:blipFill>
          <a:blip r:embed="rId2"/>
          <a:stretch>
            <a:fillRect/>
          </a:stretch>
        </p:blipFill>
        <p:spPr>
          <a:xfrm>
            <a:off x="4784271" y="668333"/>
            <a:ext cx="2623457" cy="2031325"/>
          </a:xfrm>
          <a:prstGeom prst="rect">
            <a:avLst/>
          </a:prstGeom>
        </p:spPr>
      </p:pic>
    </p:spTree>
    <p:extLst>
      <p:ext uri="{BB962C8B-B14F-4D97-AF65-F5344CB8AC3E}">
        <p14:creationId xmlns:p14="http://schemas.microsoft.com/office/powerpoint/2010/main" val="541565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E144A7A-8BE2-0F43-4F99-E286331BECF2}"/>
              </a:ext>
            </a:extLst>
          </p:cNvPr>
          <p:cNvSpPr/>
          <p:nvPr/>
        </p:nvSpPr>
        <p:spPr>
          <a:xfrm>
            <a:off x="239763" y="303806"/>
            <a:ext cx="8252942" cy="3416320"/>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GB" sz="54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Why is Team Work </a:t>
            </a:r>
            <a:r>
              <a:rPr lang="en-GB" sz="5400" b="1"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I</a:t>
            </a:r>
            <a:r>
              <a:rPr lang="en-GB" sz="54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mportant </a:t>
            </a:r>
            <a:r>
              <a:rPr lang="en-GB" sz="5400" b="1"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I</a:t>
            </a:r>
            <a:r>
              <a:rPr lang="en-GB" sz="54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n </a:t>
            </a:r>
            <a:r>
              <a:rPr lang="en-GB" sz="5400" b="1"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H</a:t>
            </a:r>
            <a:r>
              <a:rPr lang="en-GB" sz="54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ealth </a:t>
            </a:r>
            <a:r>
              <a:rPr lang="en-GB" sz="5400" b="1"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&amp;</a:t>
            </a:r>
            <a:r>
              <a:rPr lang="en-GB" sz="54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 </a:t>
            </a:r>
            <a:r>
              <a:rPr lang="en-GB" sz="5400" b="1"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S</a:t>
            </a:r>
            <a:r>
              <a:rPr lang="en-GB" sz="54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ocial </a:t>
            </a:r>
            <a:r>
              <a:rPr lang="en-GB" sz="5400" b="1"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C</a:t>
            </a:r>
            <a:r>
              <a:rPr lang="en-GB" sz="54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are…</a:t>
            </a:r>
          </a:p>
          <a:p>
            <a:pPr algn="ctr"/>
            <a:endPar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2" name="Picture 1" descr="Enabling Collaboration: Fostering Teamwork in Healthcare Environments |  ChenMed">
            <a:extLst>
              <a:ext uri="{FF2B5EF4-FFF2-40B4-BE49-F238E27FC236}">
                <a16:creationId xmlns:a16="http://schemas.microsoft.com/office/drawing/2014/main" id="{369BD1D3-8D79-0170-CB96-BD41B209700C}"/>
              </a:ext>
            </a:extLst>
          </p:cNvPr>
          <p:cNvPicPr>
            <a:picLocks noChangeAspect="1"/>
          </p:cNvPicPr>
          <p:nvPr/>
        </p:nvPicPr>
        <p:blipFill>
          <a:blip r:embed="rId2"/>
          <a:stretch>
            <a:fillRect/>
          </a:stretch>
        </p:blipFill>
        <p:spPr>
          <a:xfrm>
            <a:off x="6462121" y="2926530"/>
            <a:ext cx="5592493" cy="3627664"/>
          </a:xfrm>
          <a:prstGeom prst="rect">
            <a:avLst/>
          </a:prstGeom>
        </p:spPr>
      </p:pic>
      <p:pic>
        <p:nvPicPr>
          <p:cNvPr id="3" name="Picture 2" descr="5 Tactics For Teamwork and Communication in Healthcare">
            <a:extLst>
              <a:ext uri="{FF2B5EF4-FFF2-40B4-BE49-F238E27FC236}">
                <a16:creationId xmlns:a16="http://schemas.microsoft.com/office/drawing/2014/main" id="{055755BA-9DB1-4552-B3E3-59F21442A867}"/>
              </a:ext>
            </a:extLst>
          </p:cNvPr>
          <p:cNvPicPr>
            <a:picLocks noChangeAspect="1"/>
          </p:cNvPicPr>
          <p:nvPr/>
        </p:nvPicPr>
        <p:blipFill>
          <a:blip r:embed="rId3"/>
          <a:stretch>
            <a:fillRect/>
          </a:stretch>
        </p:blipFill>
        <p:spPr>
          <a:xfrm>
            <a:off x="1412605" y="3178262"/>
            <a:ext cx="3876675" cy="3124200"/>
          </a:xfrm>
          <a:prstGeom prst="rect">
            <a:avLst/>
          </a:prstGeom>
        </p:spPr>
      </p:pic>
    </p:spTree>
    <p:extLst>
      <p:ext uri="{BB962C8B-B14F-4D97-AF65-F5344CB8AC3E}">
        <p14:creationId xmlns:p14="http://schemas.microsoft.com/office/powerpoint/2010/main" val="1583000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45A8A9F-3599-2DB2-1570-540A6DCEBDB8}"/>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i="1" u="sng" dirty="0">
                <a:solidFill>
                  <a:schemeClr val="accent2">
                    <a:lumMod val="75000"/>
                  </a:schemeClr>
                </a:solidFill>
                <a:effectLst>
                  <a:outerShdw blurRad="38100" dist="38100" dir="2700000" algn="tl">
                    <a:srgbClr val="000000">
                      <a:alpha val="43137"/>
                    </a:srgbClr>
                  </a:outerShdw>
                </a:effectLst>
                <a:latin typeface="+mj-lt"/>
                <a:ea typeface="+mj-ea"/>
                <a:cs typeface="+mj-cs"/>
              </a:rPr>
              <a:t>Importance of teamwork</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6AFB24E-9BD6-C22A-0D20-FF1714404ED3}"/>
              </a:ext>
            </a:extLst>
          </p:cNvPr>
          <p:cNvSpPr txBox="1"/>
          <p:nvPr/>
        </p:nvSpPr>
        <p:spPr>
          <a:xfrm>
            <a:off x="640080" y="2872899"/>
            <a:ext cx="5455920"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b="1" dirty="0"/>
              <a:t>Teamwork is important in health and social care because one person can not meet the needs of all the people they are managing within the health practice  or care home. There for it is important to have a team of people whom you can delegate jobs to. For example, Nigel needs his medication for 6pm, Kelly will be working with Nigel at that time so I would delegate that job to Kelly for her make sure that he takes his medication at the given time.</a:t>
            </a:r>
          </a:p>
        </p:txBody>
      </p:sp>
      <p:pic>
        <p:nvPicPr>
          <p:cNvPr id="7" name="Picture 6">
            <a:extLst>
              <a:ext uri="{FF2B5EF4-FFF2-40B4-BE49-F238E27FC236}">
                <a16:creationId xmlns:a16="http://schemas.microsoft.com/office/drawing/2014/main" id="{0AAFD748-A23A-8956-22C6-B38E2A4BAB97}"/>
              </a:ext>
            </a:extLst>
          </p:cNvPr>
          <p:cNvPicPr>
            <a:picLocks noChangeAspect="1"/>
          </p:cNvPicPr>
          <p:nvPr/>
        </p:nvPicPr>
        <p:blipFill>
          <a:blip r:embed="rId2"/>
          <a:srcRect r="33047" b="-1"/>
          <a:stretch>
            <a:fillRect/>
          </a:stretch>
        </p:blipFill>
        <p:spPr>
          <a:xfrm>
            <a:off x="7326086" y="1325008"/>
            <a:ext cx="4862866" cy="568539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2386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91215B-8A8A-9B13-4332-B767A229E54F}"/>
              </a:ext>
            </a:extLst>
          </p:cNvPr>
          <p:cNvSpPr txBox="1"/>
          <p:nvPr/>
        </p:nvSpPr>
        <p:spPr>
          <a:xfrm>
            <a:off x="990600" y="1012371"/>
            <a:ext cx="5834743" cy="830997"/>
          </a:xfrm>
          <a:prstGeom prst="rect">
            <a:avLst/>
          </a:prstGeom>
          <a:noFill/>
        </p:spPr>
        <p:txBody>
          <a:bodyPr wrap="square" rtlCol="0">
            <a:spAutoFit/>
          </a:bodyPr>
          <a:lstStyle/>
          <a:p>
            <a:r>
              <a:rPr lang="en-GB" sz="2400" b="1" u="sng">
                <a:solidFill>
                  <a:schemeClr val="accent2">
                    <a:lumMod val="75000"/>
                  </a:schemeClr>
                </a:solidFill>
              </a:rPr>
              <a:t>Teamwork improves safety of others and quality of care… </a:t>
            </a:r>
            <a:endParaRPr lang="en-GB" sz="2400" b="1" u="sng" dirty="0">
              <a:solidFill>
                <a:schemeClr val="accent2">
                  <a:lumMod val="75000"/>
                </a:schemeClr>
              </a:solidFill>
            </a:endParaRPr>
          </a:p>
        </p:txBody>
      </p:sp>
      <p:sp>
        <p:nvSpPr>
          <p:cNvPr id="6" name="TextBox 5">
            <a:extLst>
              <a:ext uri="{FF2B5EF4-FFF2-40B4-BE49-F238E27FC236}">
                <a16:creationId xmlns:a16="http://schemas.microsoft.com/office/drawing/2014/main" id="{9A45B577-2B56-3940-4ED5-F2034BC28575}"/>
              </a:ext>
            </a:extLst>
          </p:cNvPr>
          <p:cNvSpPr txBox="1"/>
          <p:nvPr/>
        </p:nvSpPr>
        <p:spPr>
          <a:xfrm>
            <a:off x="783772" y="2275114"/>
            <a:ext cx="5391861" cy="3170099"/>
          </a:xfrm>
          <a:prstGeom prst="rect">
            <a:avLst/>
          </a:prstGeom>
          <a:noFill/>
        </p:spPr>
        <p:txBody>
          <a:bodyPr wrap="square" rtlCol="0">
            <a:spAutoFit/>
          </a:bodyPr>
          <a:lstStyle/>
          <a:p>
            <a:r>
              <a:rPr lang="en-GB" sz="2000" b="1" dirty="0"/>
              <a:t>Working in a team ensures you can check and go over someone's work, this way mistakes are less likely to be made, this makes it easier for the family of the patient in care, so they know that things have been done properly as they are checked by different staff members. This also makes the job a little easier because the load of work is shared and checked so mistakes are not made an notes etc are not missed. </a:t>
            </a:r>
          </a:p>
        </p:txBody>
      </p:sp>
      <p:pic>
        <p:nvPicPr>
          <p:cNvPr id="8" name="Picture 7">
            <a:extLst>
              <a:ext uri="{FF2B5EF4-FFF2-40B4-BE49-F238E27FC236}">
                <a16:creationId xmlns:a16="http://schemas.microsoft.com/office/drawing/2014/main" id="{B9FC3608-CCE7-49D0-782D-B2B9DF16D1C2}"/>
              </a:ext>
            </a:extLst>
          </p:cNvPr>
          <p:cNvPicPr>
            <a:picLocks noChangeAspect="1"/>
          </p:cNvPicPr>
          <p:nvPr/>
        </p:nvPicPr>
        <p:blipFill>
          <a:blip r:embed="rId2"/>
          <a:stretch>
            <a:fillRect/>
          </a:stretch>
        </p:blipFill>
        <p:spPr>
          <a:xfrm>
            <a:off x="6175633" y="3234268"/>
            <a:ext cx="5872811" cy="3466684"/>
          </a:xfrm>
          <a:prstGeom prst="rect">
            <a:avLst/>
          </a:prstGeom>
        </p:spPr>
      </p:pic>
    </p:spTree>
    <p:extLst>
      <p:ext uri="{BB962C8B-B14F-4D97-AF65-F5344CB8AC3E}">
        <p14:creationId xmlns:p14="http://schemas.microsoft.com/office/powerpoint/2010/main" val="247490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5243A0-B02E-4AE1-29D0-F9355C64D39C}"/>
              </a:ext>
            </a:extLst>
          </p:cNvPr>
          <p:cNvSpPr txBox="1"/>
          <p:nvPr/>
        </p:nvSpPr>
        <p:spPr>
          <a:xfrm>
            <a:off x="936171" y="979714"/>
            <a:ext cx="6988629" cy="830997"/>
          </a:xfrm>
          <a:prstGeom prst="rect">
            <a:avLst/>
          </a:prstGeom>
          <a:noFill/>
        </p:spPr>
        <p:txBody>
          <a:bodyPr wrap="square" rtlCol="0">
            <a:spAutoFit/>
          </a:bodyPr>
          <a:lstStyle/>
          <a:p>
            <a:r>
              <a:rPr lang="en-GB" sz="2400" b="1" u="sng" dirty="0">
                <a:solidFill>
                  <a:srgbClr val="943C10"/>
                </a:solidFill>
              </a:rPr>
              <a:t>Staff have better understanding (communication)… </a:t>
            </a:r>
          </a:p>
        </p:txBody>
      </p:sp>
      <p:sp>
        <p:nvSpPr>
          <p:cNvPr id="6" name="TextBox 5">
            <a:extLst>
              <a:ext uri="{FF2B5EF4-FFF2-40B4-BE49-F238E27FC236}">
                <a16:creationId xmlns:a16="http://schemas.microsoft.com/office/drawing/2014/main" id="{56571111-182F-4A49-8297-3E963FB75255}"/>
              </a:ext>
            </a:extLst>
          </p:cNvPr>
          <p:cNvSpPr txBox="1"/>
          <p:nvPr/>
        </p:nvSpPr>
        <p:spPr>
          <a:xfrm>
            <a:off x="936171" y="1441379"/>
            <a:ext cx="4996543" cy="2585323"/>
          </a:xfrm>
          <a:prstGeom prst="rect">
            <a:avLst/>
          </a:prstGeom>
          <a:noFill/>
        </p:spPr>
        <p:txBody>
          <a:bodyPr wrap="square" rtlCol="0">
            <a:spAutoFit/>
          </a:bodyPr>
          <a:lstStyle/>
          <a:p>
            <a:endParaRPr lang="en-GB" b="1" dirty="0"/>
          </a:p>
          <a:p>
            <a:r>
              <a:rPr lang="en-GB" b="1" dirty="0"/>
              <a:t>When working in a team you need people within the team who speak different languages, this is so it is easy to interpret what a client is saying and for the team to know and understand their wants and needs. </a:t>
            </a:r>
          </a:p>
          <a:p>
            <a:endParaRPr lang="en-GB" dirty="0"/>
          </a:p>
          <a:p>
            <a:endParaRPr lang="en-GB" dirty="0"/>
          </a:p>
          <a:p>
            <a:endParaRPr lang="en-GB" dirty="0"/>
          </a:p>
        </p:txBody>
      </p:sp>
      <p:pic>
        <p:nvPicPr>
          <p:cNvPr id="2" name="Picture 1" descr="Interpreters: Heidelberg University Hospital">
            <a:extLst>
              <a:ext uri="{FF2B5EF4-FFF2-40B4-BE49-F238E27FC236}">
                <a16:creationId xmlns:a16="http://schemas.microsoft.com/office/drawing/2014/main" id="{715B1990-3218-3AB5-F631-FB7A7362D70C}"/>
              </a:ext>
            </a:extLst>
          </p:cNvPr>
          <p:cNvPicPr>
            <a:picLocks noChangeAspect="1"/>
          </p:cNvPicPr>
          <p:nvPr/>
        </p:nvPicPr>
        <p:blipFill>
          <a:blip r:embed="rId2"/>
          <a:stretch>
            <a:fillRect/>
          </a:stretch>
        </p:blipFill>
        <p:spPr>
          <a:xfrm>
            <a:off x="6259288" y="1839686"/>
            <a:ext cx="5834743" cy="4747321"/>
          </a:xfrm>
          <a:prstGeom prst="rect">
            <a:avLst/>
          </a:prstGeom>
        </p:spPr>
      </p:pic>
    </p:spTree>
    <p:extLst>
      <p:ext uri="{BB962C8B-B14F-4D97-AF65-F5344CB8AC3E}">
        <p14:creationId xmlns:p14="http://schemas.microsoft.com/office/powerpoint/2010/main" val="1439972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0B3841-AD3A-46A0-E29C-FBFB9F2CEF8F}"/>
              </a:ext>
            </a:extLst>
          </p:cNvPr>
          <p:cNvSpPr txBox="1"/>
          <p:nvPr/>
        </p:nvSpPr>
        <p:spPr>
          <a:xfrm>
            <a:off x="1915886" y="1807029"/>
            <a:ext cx="8675914" cy="2862322"/>
          </a:xfrm>
          <a:prstGeom prst="rect">
            <a:avLst/>
          </a:prstGeom>
          <a:noFill/>
        </p:spPr>
        <p:txBody>
          <a:bodyPr wrap="square" rtlCol="0">
            <a:spAutoFit/>
          </a:bodyPr>
          <a:lstStyle/>
          <a:p>
            <a:pPr fontAlgn="base"/>
            <a:r>
              <a:rPr lang="en-GB" b="1" dirty="0"/>
              <a:t>Team Needs… </a:t>
            </a:r>
          </a:p>
          <a:p>
            <a:pPr fontAlgn="base"/>
            <a:endParaRPr lang="en-GB" dirty="0"/>
          </a:p>
          <a:p>
            <a:pPr marL="285750" indent="-285750" fontAlgn="base">
              <a:buFont typeface="Arial" panose="020B0604020202020204" pitchFamily="34" charset="0"/>
              <a:buChar char="•"/>
            </a:pPr>
            <a:r>
              <a:rPr lang="en-GB" dirty="0"/>
              <a:t>Work out how decisions get made</a:t>
            </a:r>
          </a:p>
          <a:p>
            <a:pPr marL="285750" indent="-285750" fontAlgn="base">
              <a:buFont typeface="Arial" panose="020B0604020202020204" pitchFamily="34" charset="0"/>
              <a:buChar char="•"/>
            </a:pPr>
            <a:r>
              <a:rPr lang="en-GB" dirty="0"/>
              <a:t>Be ready to share ideas </a:t>
            </a:r>
          </a:p>
          <a:p>
            <a:pPr marL="285750" indent="-285750" fontAlgn="base">
              <a:buFont typeface="Arial" panose="020B0604020202020204" pitchFamily="34" charset="0"/>
              <a:buChar char="•"/>
            </a:pPr>
            <a:r>
              <a:rPr lang="en-GB" dirty="0"/>
              <a:t>Problems should be tackled as a team </a:t>
            </a:r>
          </a:p>
          <a:p>
            <a:pPr marL="285750" indent="-285750" fontAlgn="base">
              <a:buFont typeface="Arial" panose="020B0604020202020204" pitchFamily="34" charset="0"/>
              <a:buChar char="•"/>
            </a:pPr>
            <a:r>
              <a:rPr lang="en-GB" dirty="0"/>
              <a:t>Making use of use of people, time and tools to support the team</a:t>
            </a:r>
          </a:p>
          <a:p>
            <a:pPr marL="285750" indent="-285750" fontAlgn="base">
              <a:buFont typeface="Arial" panose="020B0604020202020204" pitchFamily="34" charset="0"/>
              <a:buChar char="•"/>
            </a:pPr>
            <a:r>
              <a:rPr lang="en-GB" dirty="0"/>
              <a:t>Everyone on the team needs to collaborate, help and share responsibility for leading  </a:t>
            </a:r>
          </a:p>
          <a:p>
            <a:pPr marL="285750" indent="-285750" fontAlgn="base">
              <a:buFont typeface="Arial" panose="020B0604020202020204" pitchFamily="34" charset="0"/>
              <a:buChar char="•"/>
            </a:pPr>
            <a:endParaRPr lang="en-GB" dirty="0"/>
          </a:p>
          <a:p>
            <a:pPr marL="285750" indent="-285750" fontAlgn="base">
              <a:buFont typeface="Arial" panose="020B0604020202020204" pitchFamily="34" charset="0"/>
              <a:buChar char="•"/>
            </a:pPr>
            <a:endParaRPr lang="en-GB" dirty="0"/>
          </a:p>
          <a:p>
            <a:pPr algn="r" fontAlgn="base"/>
            <a:r>
              <a:rPr lang="en-GB" dirty="0"/>
              <a:t>(West Chester University, 2024)</a:t>
            </a:r>
          </a:p>
        </p:txBody>
      </p:sp>
      <p:sp>
        <p:nvSpPr>
          <p:cNvPr id="2" name="TextBox 1">
            <a:extLst>
              <a:ext uri="{FF2B5EF4-FFF2-40B4-BE49-F238E27FC236}">
                <a16:creationId xmlns:a16="http://schemas.microsoft.com/office/drawing/2014/main" id="{0383BC4F-9102-0151-9A13-D29DEA3EB881}"/>
              </a:ext>
            </a:extLst>
          </p:cNvPr>
          <p:cNvSpPr txBox="1"/>
          <p:nvPr/>
        </p:nvSpPr>
        <p:spPr>
          <a:xfrm>
            <a:off x="2111829" y="457200"/>
            <a:ext cx="7750628" cy="523220"/>
          </a:xfrm>
          <a:prstGeom prst="rect">
            <a:avLst/>
          </a:prstGeom>
          <a:noFill/>
        </p:spPr>
        <p:txBody>
          <a:bodyPr wrap="square" rtlCol="0">
            <a:spAutoFit/>
          </a:bodyPr>
          <a:lstStyle/>
          <a:p>
            <a:r>
              <a:rPr lang="en-GB" sz="2800" b="1" dirty="0">
                <a:solidFill>
                  <a:schemeClr val="accent1">
                    <a:lumMod val="50000"/>
                  </a:schemeClr>
                </a:solidFill>
              </a:rPr>
              <a:t>Tuckman’s Theory on teamwork…</a:t>
            </a:r>
          </a:p>
        </p:txBody>
      </p:sp>
    </p:spTree>
    <p:extLst>
      <p:ext uri="{BB962C8B-B14F-4D97-AF65-F5344CB8AC3E}">
        <p14:creationId xmlns:p14="http://schemas.microsoft.com/office/powerpoint/2010/main" val="2634798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D482069-8119-486E-8272-96A7C6B89D57}"/>
              </a:ext>
            </a:extLst>
          </p:cNvPr>
          <p:cNvSpPr/>
          <p:nvPr/>
        </p:nvSpPr>
        <p:spPr>
          <a:xfrm>
            <a:off x="1482933" y="224135"/>
            <a:ext cx="7786812"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A personal experience…</a:t>
            </a:r>
          </a:p>
        </p:txBody>
      </p:sp>
      <p:sp>
        <p:nvSpPr>
          <p:cNvPr id="5" name="TextBox 4">
            <a:extLst>
              <a:ext uri="{FF2B5EF4-FFF2-40B4-BE49-F238E27FC236}">
                <a16:creationId xmlns:a16="http://schemas.microsoft.com/office/drawing/2014/main" id="{3007713E-B537-1A47-9493-887743A3C887}"/>
              </a:ext>
            </a:extLst>
          </p:cNvPr>
          <p:cNvSpPr txBox="1"/>
          <p:nvPr/>
        </p:nvSpPr>
        <p:spPr>
          <a:xfrm>
            <a:off x="1121839" y="1659467"/>
            <a:ext cx="8509000" cy="2554545"/>
          </a:xfrm>
          <a:prstGeom prst="rect">
            <a:avLst/>
          </a:prstGeom>
          <a:noFill/>
        </p:spPr>
        <p:txBody>
          <a:bodyPr wrap="square" rtlCol="0">
            <a:spAutoFit/>
          </a:bodyPr>
          <a:lstStyle/>
          <a:p>
            <a:r>
              <a:rPr lang="en-GB" sz="1600" b="1" dirty="0"/>
              <a:t>In 2018 I was working for a care company, I was sent to a client's home. For the purpose of sharing, I will call her Maureen. I went to Maureen's house with another colleague, on arrival we can hear that Maureen is asking for help, we go into her room and she is not there, she was on the floor in the main living room. We didn’t know how long she was on the floor for or how she had got there, all we knew is we can not lift her or move her. So, my colleague called up the office, and I called the emergency services. The office had alerted her family who just checked the cameras in their mother's home to see how she moved and what had happened. The family told the office that she was alone for several hours and so the office had Maureen put into a care home facility with the children's approval because they could not stay with their mother. </a:t>
            </a:r>
          </a:p>
        </p:txBody>
      </p:sp>
    </p:spTree>
    <p:extLst>
      <p:ext uri="{BB962C8B-B14F-4D97-AF65-F5344CB8AC3E}">
        <p14:creationId xmlns:p14="http://schemas.microsoft.com/office/powerpoint/2010/main" val="183316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B77E0C-71C6-BD9B-5243-82DEA5F7A9FE}"/>
              </a:ext>
            </a:extLst>
          </p:cNvPr>
          <p:cNvSpPr txBox="1"/>
          <p:nvPr/>
        </p:nvSpPr>
        <p:spPr>
          <a:xfrm>
            <a:off x="1055913" y="816429"/>
            <a:ext cx="10101943" cy="5262979"/>
          </a:xfrm>
          <a:prstGeom prst="rect">
            <a:avLst/>
          </a:prstGeom>
          <a:noFill/>
        </p:spPr>
        <p:txBody>
          <a:bodyPr wrap="square" rtlCol="0">
            <a:spAutoFit/>
          </a:bodyPr>
          <a:lstStyle/>
          <a:p>
            <a:r>
              <a:rPr lang="en-GB" sz="2000" b="1" dirty="0"/>
              <a:t>References… </a:t>
            </a:r>
          </a:p>
          <a:p>
            <a:endParaRPr lang="en-GB" sz="2000" b="1" dirty="0"/>
          </a:p>
          <a:p>
            <a:endParaRPr lang="en-GB" sz="1600" b="1" dirty="0"/>
          </a:p>
          <a:p>
            <a:r>
              <a:rPr lang="en-GB" sz="1600" dirty="0"/>
              <a:t>Hartland, M. (2021). </a:t>
            </a:r>
            <a:r>
              <a:rPr lang="en-GB" sz="1600" i="1" dirty="0"/>
              <a:t>5 Tactics For Teamwork and Communication in Healthcare</a:t>
            </a:r>
            <a:r>
              <a:rPr lang="en-GB" sz="1600" dirty="0"/>
              <a:t>. [online] www.snapcomms.com. Available at: </a:t>
            </a:r>
            <a:r>
              <a:rPr lang="en-GB" sz="1600" dirty="0">
                <a:hlinkClick r:id="rId2"/>
              </a:rPr>
              <a:t>https://www.snapcomms.com/blog/healthcare-teamwork-and-communication Accessed 21/06/2026</a:t>
            </a:r>
            <a:r>
              <a:rPr lang="en-GB" sz="1600" b="1" dirty="0"/>
              <a:t> </a:t>
            </a:r>
          </a:p>
          <a:p>
            <a:r>
              <a:rPr lang="en-GB" sz="1600" dirty="0">
                <a:hlinkClick r:id="rId3"/>
              </a:rPr>
              <a:t>Interpreters: Heidelberg University Hospital</a:t>
            </a:r>
            <a:r>
              <a:rPr lang="en-GB" sz="1600" dirty="0"/>
              <a:t>  Accessed 21/06/2026</a:t>
            </a:r>
          </a:p>
          <a:p>
            <a:r>
              <a:rPr lang="en-GB" sz="1600" dirty="0"/>
              <a:t>High Speed Training Limited. (n.d.). </a:t>
            </a:r>
            <a:r>
              <a:rPr lang="en-GB" sz="1600" i="1" dirty="0"/>
              <a:t>High Speed Training | Over 160 Online Training Courses</a:t>
            </a:r>
            <a:r>
              <a:rPr lang="en-GB" sz="1600" dirty="0"/>
              <a:t>. [online] Available at: </a:t>
            </a:r>
            <a:r>
              <a:rPr lang="en-GB" sz="1600" dirty="0">
                <a:hlinkClick r:id="rId4"/>
              </a:rPr>
              <a:t>https://www.highspeedtraining.co.uk/courses/health-and-social-care/medication-training-for-care/</a:t>
            </a:r>
            <a:r>
              <a:rPr lang="en-GB" sz="1600" dirty="0"/>
              <a:t>.  Accessed21/06/2026</a:t>
            </a:r>
          </a:p>
          <a:p>
            <a:r>
              <a:rPr lang="en-GB" sz="1600" dirty="0"/>
              <a:t>BOOGAARD, K. (2021). </a:t>
            </a:r>
            <a:r>
              <a:rPr lang="en-GB" sz="1600" i="1" dirty="0"/>
              <a:t>7 essential teamwork skills</a:t>
            </a:r>
            <a:r>
              <a:rPr lang="en-GB" sz="1600" dirty="0"/>
              <a:t>. [online] Work Life by Atlassian. Available at: </a:t>
            </a:r>
            <a:r>
              <a:rPr lang="en-GB" sz="1600" dirty="0">
                <a:hlinkClick r:id="rId5"/>
              </a:rPr>
              <a:t>https://www.atlassian.com/blog/teamwork/teamwork-skills-accelerate-career</a:t>
            </a:r>
            <a:r>
              <a:rPr lang="en-GB" sz="1600" dirty="0"/>
              <a:t>. Accessed 21/06/2026</a:t>
            </a:r>
          </a:p>
          <a:p>
            <a:r>
              <a:rPr lang="en-GB" sz="1600" dirty="0"/>
              <a:t>West Chester University (2024). </a:t>
            </a:r>
            <a:r>
              <a:rPr lang="en-GB" sz="1600" i="1" dirty="0"/>
              <a:t>Tuckman’s stages of group development</a:t>
            </a:r>
            <a:r>
              <a:rPr lang="en-GB" sz="1600" dirty="0"/>
              <a:t>. [online] West Chester University. Available at: </a:t>
            </a:r>
            <a:r>
              <a:rPr lang="en-GB" sz="1600" dirty="0">
                <a:hlinkClick r:id="rId6"/>
              </a:rPr>
              <a:t>https://www.wcupa.edu/coral/tuckmanStagesGroupDelvelopment.aspx</a:t>
            </a:r>
            <a:r>
              <a:rPr lang="en-GB" sz="1600" dirty="0"/>
              <a:t>. Accessed 21/06/2026</a:t>
            </a:r>
          </a:p>
          <a:p>
            <a:endParaRPr lang="en-GB" sz="1600" b="1" dirty="0"/>
          </a:p>
          <a:p>
            <a:endParaRPr lang="en-GB" sz="1600" b="1" dirty="0"/>
          </a:p>
          <a:p>
            <a:endParaRPr lang="en-GB" sz="1600" b="1" dirty="0"/>
          </a:p>
          <a:p>
            <a:endParaRPr lang="en-GB" sz="1600" b="1" dirty="0"/>
          </a:p>
          <a:p>
            <a:endParaRPr lang="en-GB" sz="2000" b="1" dirty="0"/>
          </a:p>
          <a:p>
            <a:r>
              <a:rPr lang="en-GB" sz="2000" b="1" dirty="0"/>
              <a:t> </a:t>
            </a:r>
          </a:p>
        </p:txBody>
      </p:sp>
    </p:spTree>
    <p:extLst>
      <p:ext uri="{BB962C8B-B14F-4D97-AF65-F5344CB8AC3E}">
        <p14:creationId xmlns:p14="http://schemas.microsoft.com/office/powerpoint/2010/main" val="2564512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384</TotalTime>
  <Words>708</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Nylah Hussain (2505426)</dc:creator>
  <cp:lastModifiedBy>Nylah Hussain (2505426)</cp:lastModifiedBy>
  <cp:revision>3</cp:revision>
  <dcterms:created xsi:type="dcterms:W3CDTF">2026-06-11T11:34:38Z</dcterms:created>
  <dcterms:modified xsi:type="dcterms:W3CDTF">2026-06-22T00:18:22Z</dcterms:modified>
</cp:coreProperties>
</file>