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60" r:id="rId5"/>
    <p:sldId id="261" r:id="rId6"/>
    <p:sldId id="262" r:id="rId7"/>
    <p:sldId id="263"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488446-B9A0-D250-3C1A-922EE983BC4A}" v="17" dt="2025-02-26T14:49:49.3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1" d="100"/>
          <a:sy n="71" d="100"/>
        </p:scale>
        <p:origin x="66" y="7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2/26/2025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2/26/2025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2/26/2025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2/26/2025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2/26/2025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4738887"/>
            <a:ext cx="8825658" cy="834720"/>
          </a:xfrm>
        </p:spPr>
        <p:txBody>
          <a:bodyPr>
            <a:normAutofit/>
          </a:bodyPr>
          <a:lstStyle/>
          <a:p>
            <a:pPr>
              <a:lnSpc>
                <a:spcPct val="90000"/>
              </a:lnSpc>
            </a:pPr>
            <a:r>
              <a:rPr lang="en-US" sz="3000"/>
              <a:t>Response and Roads Policing Assignment 1</a:t>
            </a:r>
          </a:p>
        </p:txBody>
      </p:sp>
      <p:sp>
        <p:nvSpPr>
          <p:cNvPr id="3" name="Subtitle 2"/>
          <p:cNvSpPr>
            <a:spLocks noGrp="1"/>
          </p:cNvSpPr>
          <p:nvPr>
            <p:ph type="subTitle" idx="1"/>
          </p:nvPr>
        </p:nvSpPr>
        <p:spPr>
          <a:xfrm>
            <a:off x="1154955" y="5577717"/>
            <a:ext cx="8825658" cy="666572"/>
          </a:xfrm>
        </p:spPr>
        <p:txBody>
          <a:bodyPr>
            <a:normAutofit/>
          </a:bodyPr>
          <a:lstStyle/>
          <a:p>
            <a:r>
              <a:rPr lang="en-US" sz="1800"/>
              <a:t>By dan Phillips</a:t>
            </a:r>
          </a:p>
        </p:txBody>
      </p:sp>
      <p:pic>
        <p:nvPicPr>
          <p:cNvPr id="4" name="Picture 3" descr="Roads policing and the Strategic ...">
            <a:extLst>
              <a:ext uri="{FF2B5EF4-FFF2-40B4-BE49-F238E27FC236}">
                <a16:creationId xmlns:a16="http://schemas.microsoft.com/office/drawing/2014/main" id="{6655F8C5-74FF-091A-3E6D-CD89D530CFD3}"/>
              </a:ext>
            </a:extLst>
          </p:cNvPr>
          <p:cNvPicPr>
            <a:picLocks noChangeAspect="1"/>
          </p:cNvPicPr>
          <p:nvPr/>
        </p:nvPicPr>
        <p:blipFill>
          <a:blip r:embed="rId3"/>
          <a:srcRect t="9516" r="2" b="4188"/>
          <a:stretch/>
        </p:blipFill>
        <p:spPr>
          <a:xfrm>
            <a:off x="1150938" y="-1"/>
            <a:ext cx="8831262" cy="4267831"/>
          </a:xfrm>
          <a:prstGeom prst="rect">
            <a:avLst/>
          </a:prstGeom>
          <a:effectLst>
            <a:outerShdw blurRad="50800" dist="50800" dir="5400000" algn="tl" rotWithShape="0">
              <a:prstClr val="black">
                <a:alpha val="43000"/>
              </a:prstClr>
            </a:outerShdw>
          </a:effectLst>
        </p:spPr>
      </p:pic>
    </p:spTree>
    <p:extLst>
      <p:ext uri="{BB962C8B-B14F-4D97-AF65-F5344CB8AC3E}">
        <p14:creationId xmlns:p14="http://schemas.microsoft.com/office/powerpoint/2010/main" val="2299734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0D8A2-13FB-F308-1C87-414338D6A4DF}"/>
              </a:ext>
            </a:extLst>
          </p:cNvPr>
          <p:cNvSpPr>
            <a:spLocks noGrp="1"/>
          </p:cNvSpPr>
          <p:nvPr>
            <p:ph type="title"/>
          </p:nvPr>
        </p:nvSpPr>
        <p:spPr/>
        <p:txBody>
          <a:bodyPr/>
          <a:lstStyle/>
          <a:p>
            <a:r>
              <a:rPr lang="en-GB" dirty="0"/>
              <a:t>Objectives</a:t>
            </a:r>
            <a:br>
              <a:rPr lang="en-GB" dirty="0"/>
            </a:br>
            <a:endParaRPr lang="en-US" dirty="0"/>
          </a:p>
        </p:txBody>
      </p:sp>
      <p:sp>
        <p:nvSpPr>
          <p:cNvPr id="3" name="Content Placeholder 2">
            <a:extLst>
              <a:ext uri="{FF2B5EF4-FFF2-40B4-BE49-F238E27FC236}">
                <a16:creationId xmlns:a16="http://schemas.microsoft.com/office/drawing/2014/main" id="{432A72B5-0AF9-E88B-9FB4-261C2064F3D8}"/>
              </a:ext>
            </a:extLst>
          </p:cNvPr>
          <p:cNvSpPr>
            <a:spLocks noGrp="1"/>
          </p:cNvSpPr>
          <p:nvPr>
            <p:ph idx="1"/>
          </p:nvPr>
        </p:nvSpPr>
        <p:spPr/>
        <p:txBody>
          <a:bodyPr vert="horz" lIns="91440" tIns="45720" rIns="91440" bIns="45720" rtlCol="0" anchor="t">
            <a:normAutofit/>
          </a:bodyPr>
          <a:lstStyle/>
          <a:p>
            <a:r>
              <a:rPr lang="en-US" sz="3200" dirty="0"/>
              <a:t>Key Point 1 – Overview and Impact of High Value Car Theft</a:t>
            </a:r>
          </a:p>
          <a:p>
            <a:pPr>
              <a:buClr>
                <a:srgbClr val="8AD0D6"/>
              </a:buClr>
            </a:pPr>
            <a:r>
              <a:rPr lang="en-US" sz="3200" dirty="0"/>
              <a:t>Key Point 2 – How does the Road Network enable High Value Car theft?</a:t>
            </a:r>
          </a:p>
          <a:p>
            <a:pPr>
              <a:buClr>
                <a:srgbClr val="8AD0D6"/>
              </a:buClr>
            </a:pPr>
            <a:r>
              <a:rPr lang="en-US" sz="3200" dirty="0"/>
              <a:t>Key point 3 – Policing Initiatives and tactics used to combat High Value Car theft.</a:t>
            </a:r>
          </a:p>
        </p:txBody>
      </p:sp>
    </p:spTree>
    <p:extLst>
      <p:ext uri="{BB962C8B-B14F-4D97-AF65-F5344CB8AC3E}">
        <p14:creationId xmlns:p14="http://schemas.microsoft.com/office/powerpoint/2010/main" val="47025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553A1-CC3A-4029-E8C2-97E3C3FC3650}"/>
              </a:ext>
            </a:extLst>
          </p:cNvPr>
          <p:cNvSpPr>
            <a:spLocks noGrp="1"/>
          </p:cNvSpPr>
          <p:nvPr>
            <p:ph type="title"/>
          </p:nvPr>
        </p:nvSpPr>
        <p:spPr>
          <a:xfrm>
            <a:off x="648930" y="629266"/>
            <a:ext cx="9252154" cy="1223983"/>
          </a:xfrm>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077124AD-4675-3FA1-83FB-605C6F793369}"/>
              </a:ext>
            </a:extLst>
          </p:cNvPr>
          <p:cNvSpPr>
            <a:spLocks noGrp="1"/>
          </p:cNvSpPr>
          <p:nvPr>
            <p:ph idx="1"/>
          </p:nvPr>
        </p:nvSpPr>
        <p:spPr>
          <a:xfrm>
            <a:off x="1103311" y="2052214"/>
            <a:ext cx="5803129" cy="4196185"/>
          </a:xfrm>
        </p:spPr>
        <p:txBody>
          <a:bodyPr vert="horz" lIns="91440" tIns="45720" rIns="91440" bIns="45720" rtlCol="0">
            <a:normAutofit/>
          </a:bodyPr>
          <a:lstStyle/>
          <a:p>
            <a:pPr>
              <a:lnSpc>
                <a:spcPct val="90000"/>
              </a:lnSpc>
            </a:pPr>
            <a:r>
              <a:rPr lang="en-US" sz="1700">
                <a:latin typeface="Arial"/>
                <a:cs typeface="Arial"/>
              </a:rPr>
              <a:t>High value car theft is becoming far more common in the United Kingdom. This type of crime is often seen in more populated areas such as the city of London. </a:t>
            </a:r>
          </a:p>
          <a:p>
            <a:pPr>
              <a:lnSpc>
                <a:spcPct val="90000"/>
              </a:lnSpc>
              <a:buClr>
                <a:srgbClr val="8AD0D6"/>
              </a:buClr>
            </a:pPr>
            <a:r>
              <a:rPr lang="en-US" sz="1700">
                <a:latin typeface="Arial"/>
                <a:cs typeface="Arial"/>
              </a:rPr>
              <a:t>The impact that this type of crime has implications that go beyond just financial loss. Dealing with insurance claims and replacing a vehicle can be emotionally draining and inconvenient.</a:t>
            </a:r>
          </a:p>
          <a:p>
            <a:pPr>
              <a:lnSpc>
                <a:spcPct val="90000"/>
              </a:lnSpc>
              <a:buClr>
                <a:srgbClr val="8AD0D6"/>
              </a:buClr>
            </a:pPr>
            <a:r>
              <a:rPr lang="en-US" sz="1700">
                <a:latin typeface="Arial"/>
                <a:cs typeface="Arial"/>
              </a:rPr>
              <a:t>The road network is significant in enabling individuals and </a:t>
            </a:r>
            <a:r>
              <a:rPr lang="en-US" sz="1700" err="1">
                <a:latin typeface="Arial"/>
                <a:cs typeface="Arial"/>
              </a:rPr>
              <a:t>organised</a:t>
            </a:r>
            <a:r>
              <a:rPr lang="en-US" sz="1700">
                <a:latin typeface="Arial"/>
                <a:cs typeface="Arial"/>
              </a:rPr>
              <a:t> crime groups to commit high value car theft. Therefore, the police must make the use of effective road policing and initiatives to ensure high value car theft is deterred.</a:t>
            </a:r>
          </a:p>
          <a:p>
            <a:pPr>
              <a:lnSpc>
                <a:spcPct val="90000"/>
              </a:lnSpc>
              <a:buClr>
                <a:srgbClr val="8AD0D6"/>
              </a:buClr>
            </a:pPr>
            <a:r>
              <a:rPr lang="en-US" sz="1700">
                <a:latin typeface="Arial"/>
                <a:cs typeface="Arial"/>
              </a:rPr>
              <a:t>(Western Financial Group, 2025),  (Edwards, 2024)</a:t>
            </a:r>
            <a:endParaRPr lang="en-US" sz="1700"/>
          </a:p>
        </p:txBody>
      </p:sp>
      <p:pic>
        <p:nvPicPr>
          <p:cNvPr id="4" name="Picture 3" descr="Recovered stolen high-value cars worth ...">
            <a:extLst>
              <a:ext uri="{FF2B5EF4-FFF2-40B4-BE49-F238E27FC236}">
                <a16:creationId xmlns:a16="http://schemas.microsoft.com/office/drawing/2014/main" id="{6BB2614B-3AE0-BED8-112D-D3E03474276D}"/>
              </a:ext>
            </a:extLst>
          </p:cNvPr>
          <p:cNvPicPr>
            <a:picLocks noChangeAspect="1"/>
          </p:cNvPicPr>
          <p:nvPr/>
        </p:nvPicPr>
        <p:blipFill>
          <a:blip r:embed="rId3"/>
          <a:srcRect l="22927" r="23799" b="-1"/>
          <a:stretch/>
        </p:blipFill>
        <p:spPr>
          <a:xfrm>
            <a:off x="7551643" y="2052213"/>
            <a:ext cx="3991900"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445235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47506-4C3B-FAF9-174C-AFB920D49294}"/>
              </a:ext>
            </a:extLst>
          </p:cNvPr>
          <p:cNvSpPr>
            <a:spLocks noGrp="1"/>
          </p:cNvSpPr>
          <p:nvPr>
            <p:ph type="title"/>
          </p:nvPr>
        </p:nvSpPr>
        <p:spPr>
          <a:xfrm>
            <a:off x="648930" y="629266"/>
            <a:ext cx="4795482" cy="1641987"/>
          </a:xfrm>
        </p:spPr>
        <p:txBody>
          <a:bodyPr>
            <a:normAutofit/>
          </a:bodyPr>
          <a:lstStyle/>
          <a:p>
            <a:pPr>
              <a:lnSpc>
                <a:spcPct val="90000"/>
              </a:lnSpc>
            </a:pPr>
            <a:r>
              <a:rPr lang="en-US" sz="3600"/>
              <a:t>Overview and Impact of High Value Car Theft</a:t>
            </a:r>
          </a:p>
        </p:txBody>
      </p:sp>
      <p:pic>
        <p:nvPicPr>
          <p:cNvPr id="4" name="Picture 3" descr="value cars stolen locally ...">
            <a:extLst>
              <a:ext uri="{FF2B5EF4-FFF2-40B4-BE49-F238E27FC236}">
                <a16:creationId xmlns:a16="http://schemas.microsoft.com/office/drawing/2014/main" id="{BE191127-4C56-9040-1425-5FD11ED15962}"/>
              </a:ext>
            </a:extLst>
          </p:cNvPr>
          <p:cNvPicPr>
            <a:picLocks noChangeAspect="1"/>
          </p:cNvPicPr>
          <p:nvPr/>
        </p:nvPicPr>
        <p:blipFill>
          <a:blip r:embed="rId3"/>
          <a:srcRect l="9596" r="27704" b="1"/>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17" name="Rectangle 16">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744A9D3-555A-2C2D-EAF0-88BD8A2A757E}"/>
              </a:ext>
            </a:extLst>
          </p:cNvPr>
          <p:cNvSpPr>
            <a:spLocks noGrp="1"/>
          </p:cNvSpPr>
          <p:nvPr>
            <p:ph idx="1"/>
          </p:nvPr>
        </p:nvSpPr>
        <p:spPr>
          <a:xfrm>
            <a:off x="647701" y="2438401"/>
            <a:ext cx="4797256" cy="3809998"/>
          </a:xfrm>
        </p:spPr>
        <p:txBody>
          <a:bodyPr vert="horz" lIns="91440" tIns="45720" rIns="91440" bIns="45720" rtlCol="0">
            <a:normAutofit/>
          </a:bodyPr>
          <a:lstStyle/>
          <a:p>
            <a:pPr>
              <a:lnSpc>
                <a:spcPct val="90000"/>
              </a:lnSpc>
            </a:pPr>
            <a:r>
              <a:rPr lang="en-US" sz="1300">
                <a:latin typeface="Arial"/>
                <a:cs typeface="Arial"/>
              </a:rPr>
              <a:t>High value car theft is a complex offence. Because of their high local and international resale value and the potential for dismantling for parts, thieves target these vehicles. The techniques used to steal these vehicles have changed along with the expertise of </a:t>
            </a:r>
            <a:r>
              <a:rPr lang="en-US" sz="1300" err="1">
                <a:latin typeface="Arial"/>
                <a:cs typeface="Arial"/>
              </a:rPr>
              <a:t>organised</a:t>
            </a:r>
            <a:r>
              <a:rPr lang="en-US" sz="1300">
                <a:latin typeface="Arial"/>
                <a:cs typeface="Arial"/>
              </a:rPr>
              <a:t> crime groups, making it increasingly difficult for the police and car owners to prevent or deter these crimes.</a:t>
            </a:r>
          </a:p>
          <a:p>
            <a:pPr>
              <a:lnSpc>
                <a:spcPct val="90000"/>
              </a:lnSpc>
              <a:buClr>
                <a:srgbClr val="8AD0D6"/>
              </a:buClr>
            </a:pPr>
            <a:r>
              <a:rPr lang="en-US" sz="1300">
                <a:latin typeface="Arial"/>
                <a:cs typeface="Arial"/>
              </a:rPr>
              <a:t>High value car theft can impact victims both emotionally and financially. Losing a vehicle can be upsetting for an owner, particularly if it is an expensive investment or has sentimental importance.</a:t>
            </a:r>
          </a:p>
          <a:p>
            <a:pPr>
              <a:lnSpc>
                <a:spcPct val="90000"/>
              </a:lnSpc>
              <a:buClr>
                <a:srgbClr val="8AD0D6"/>
              </a:buClr>
            </a:pPr>
            <a:r>
              <a:rPr lang="en-US" sz="1300">
                <a:latin typeface="Arial"/>
                <a:cs typeface="Arial"/>
              </a:rPr>
              <a:t>Given that high-value vehicle thefts in a given location result in more insurance claims, it can be deduced that insurers will raise premiums for all policyholders. This pattern, which impacts drivers and their finances, has been seen in areas with high rates of car theft.</a:t>
            </a:r>
          </a:p>
          <a:p>
            <a:pPr>
              <a:lnSpc>
                <a:spcPct val="90000"/>
              </a:lnSpc>
              <a:buClr>
                <a:srgbClr val="8AD0D6"/>
              </a:buClr>
            </a:pPr>
            <a:r>
              <a:rPr lang="en-US" sz="1300">
                <a:latin typeface="Arial"/>
                <a:cs typeface="Arial"/>
              </a:rPr>
              <a:t>(Surrey Police, 2024) (</a:t>
            </a:r>
            <a:r>
              <a:rPr lang="en-US" sz="1300" err="1">
                <a:latin typeface="Arial"/>
                <a:cs typeface="Arial"/>
              </a:rPr>
              <a:t>Zhussopova</a:t>
            </a:r>
            <a:r>
              <a:rPr lang="en-US" sz="1300">
                <a:latin typeface="Arial"/>
                <a:cs typeface="Arial"/>
              </a:rPr>
              <a:t>, 2024)</a:t>
            </a:r>
          </a:p>
        </p:txBody>
      </p:sp>
    </p:spTree>
    <p:extLst>
      <p:ext uri="{BB962C8B-B14F-4D97-AF65-F5344CB8AC3E}">
        <p14:creationId xmlns:p14="http://schemas.microsoft.com/office/powerpoint/2010/main" val="3886769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44269-95CD-48EF-8335-41925D815356}"/>
              </a:ext>
            </a:extLst>
          </p:cNvPr>
          <p:cNvSpPr>
            <a:spLocks noGrp="1"/>
          </p:cNvSpPr>
          <p:nvPr>
            <p:ph type="title"/>
          </p:nvPr>
        </p:nvSpPr>
        <p:spPr>
          <a:xfrm>
            <a:off x="648930" y="629266"/>
            <a:ext cx="4795482" cy="1641987"/>
          </a:xfrm>
        </p:spPr>
        <p:txBody>
          <a:bodyPr>
            <a:normAutofit/>
          </a:bodyPr>
          <a:lstStyle/>
          <a:p>
            <a:pPr>
              <a:lnSpc>
                <a:spcPct val="90000"/>
              </a:lnSpc>
            </a:pPr>
            <a:r>
              <a:rPr lang="en-US" sz="3300"/>
              <a:t>How Does The Road Network Enable High Value Car Theft?</a:t>
            </a:r>
          </a:p>
        </p:txBody>
      </p:sp>
      <p:pic>
        <p:nvPicPr>
          <p:cNvPr id="4" name="Picture 3" descr="BMW and Rolex stolen during robbery ...">
            <a:extLst>
              <a:ext uri="{FF2B5EF4-FFF2-40B4-BE49-F238E27FC236}">
                <a16:creationId xmlns:a16="http://schemas.microsoft.com/office/drawing/2014/main" id="{8405AF01-3A48-6C82-8CAF-48651AE1362C}"/>
              </a:ext>
            </a:extLst>
          </p:cNvPr>
          <p:cNvPicPr>
            <a:picLocks noChangeAspect="1"/>
          </p:cNvPicPr>
          <p:nvPr/>
        </p:nvPicPr>
        <p:blipFill>
          <a:blip r:embed="rId3"/>
          <a:srcRect l="14772" r="20911"/>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9" name="Rectangle 8">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1C9FE2E-048D-1883-5517-CE2D74EFFF2B}"/>
              </a:ext>
            </a:extLst>
          </p:cNvPr>
          <p:cNvSpPr>
            <a:spLocks noGrp="1"/>
          </p:cNvSpPr>
          <p:nvPr>
            <p:ph idx="1"/>
          </p:nvPr>
        </p:nvSpPr>
        <p:spPr>
          <a:xfrm>
            <a:off x="647701" y="2438401"/>
            <a:ext cx="4797256" cy="3809998"/>
          </a:xfrm>
        </p:spPr>
        <p:txBody>
          <a:bodyPr vert="horz" lIns="91440" tIns="45720" rIns="91440" bIns="45720" rtlCol="0">
            <a:normAutofit/>
          </a:bodyPr>
          <a:lstStyle/>
          <a:p>
            <a:pPr>
              <a:lnSpc>
                <a:spcPct val="90000"/>
              </a:lnSpc>
            </a:pPr>
            <a:r>
              <a:rPr lang="en-US" sz="1300">
                <a:latin typeface="Arial"/>
                <a:cs typeface="Arial"/>
              </a:rPr>
              <a:t>It is evident that the road network in the UK gives criminals opportunity to take advantage of the system, which can lead to high-value vehicle theft in several ways.</a:t>
            </a:r>
          </a:p>
          <a:p>
            <a:pPr>
              <a:lnSpc>
                <a:spcPct val="90000"/>
              </a:lnSpc>
              <a:buClr>
                <a:srgbClr val="8AD0D6"/>
              </a:buClr>
            </a:pPr>
            <a:r>
              <a:rPr lang="en-US" sz="1300">
                <a:latin typeface="Arial"/>
                <a:cs typeface="Arial"/>
              </a:rPr>
              <a:t>Using the layout of the road system in both urban and rural areas is a common strategy used by auto thieves in general. This strategy may give criminals the chance to quickly enter remote or poorly monitored areas.</a:t>
            </a:r>
          </a:p>
          <a:p>
            <a:pPr>
              <a:lnSpc>
                <a:spcPct val="90000"/>
              </a:lnSpc>
              <a:buClr>
                <a:srgbClr val="8AD0D6"/>
              </a:buClr>
            </a:pPr>
            <a:r>
              <a:rPr lang="en-GB" sz="1300">
                <a:latin typeface="Arial"/>
                <a:cs typeface="Arial"/>
              </a:rPr>
              <a:t>Another common strategy used by criminals after committing high-value auto theft is to take advantage of quick escape routes. Certain features of the road network in some cities, like London, which has a high rate of high-value auto theft, enable offenders to flee the scene after committing a crime.</a:t>
            </a:r>
            <a:endParaRPr lang="en-US" sz="1300">
              <a:latin typeface="Arial"/>
              <a:cs typeface="Arial"/>
            </a:endParaRPr>
          </a:p>
          <a:p>
            <a:pPr>
              <a:lnSpc>
                <a:spcPct val="90000"/>
              </a:lnSpc>
              <a:buClr>
                <a:srgbClr val="8AD0D6"/>
              </a:buClr>
            </a:pPr>
            <a:r>
              <a:rPr lang="en-GB" sz="1300">
                <a:latin typeface="Arial"/>
                <a:ea typeface="Calibri"/>
                <a:cs typeface="Arial"/>
              </a:rPr>
              <a:t>Staying with the notion of the importance of surveillance, road networks with insufficient tracking and surveillance systems are vulnerable to criminal activity.</a:t>
            </a:r>
          </a:p>
          <a:p>
            <a:pPr>
              <a:lnSpc>
                <a:spcPct val="90000"/>
              </a:lnSpc>
              <a:buClr>
                <a:srgbClr val="8AD0D6"/>
              </a:buClr>
            </a:pPr>
            <a:r>
              <a:rPr lang="en-US" sz="1300">
                <a:latin typeface="Arial"/>
                <a:ea typeface="Calibri"/>
                <a:cs typeface="Times New Roman"/>
              </a:rPr>
              <a:t>(Gill, 2014), (Clarke, 1997), (Felson and Clarke, 1998), (</a:t>
            </a:r>
            <a:r>
              <a:rPr lang="en-US" sz="1300">
                <a:latin typeface="Arial"/>
                <a:ea typeface="Calibri"/>
                <a:cs typeface="Arial"/>
              </a:rPr>
              <a:t>Piza, 2018).</a:t>
            </a:r>
          </a:p>
          <a:p>
            <a:pPr>
              <a:lnSpc>
                <a:spcPct val="90000"/>
              </a:lnSpc>
              <a:buClr>
                <a:srgbClr val="8AD0D6"/>
              </a:buClr>
            </a:pPr>
            <a:endParaRPr lang="en-US" sz="1300">
              <a:latin typeface="Arial"/>
              <a:cs typeface="Arial"/>
            </a:endParaRPr>
          </a:p>
        </p:txBody>
      </p:sp>
    </p:spTree>
    <p:extLst>
      <p:ext uri="{BB962C8B-B14F-4D97-AF65-F5344CB8AC3E}">
        <p14:creationId xmlns:p14="http://schemas.microsoft.com/office/powerpoint/2010/main" val="539427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BFAC8-B0F0-67C8-8D03-C157727B4C16}"/>
              </a:ext>
            </a:extLst>
          </p:cNvPr>
          <p:cNvSpPr>
            <a:spLocks noGrp="1"/>
          </p:cNvSpPr>
          <p:nvPr>
            <p:ph type="title"/>
          </p:nvPr>
        </p:nvSpPr>
        <p:spPr>
          <a:xfrm>
            <a:off x="648930" y="629266"/>
            <a:ext cx="4795482" cy="1641987"/>
          </a:xfrm>
        </p:spPr>
        <p:txBody>
          <a:bodyPr>
            <a:normAutofit/>
          </a:bodyPr>
          <a:lstStyle/>
          <a:p>
            <a:pPr>
              <a:lnSpc>
                <a:spcPct val="90000"/>
              </a:lnSpc>
            </a:pPr>
            <a:r>
              <a:rPr lang="en-US" sz="2900"/>
              <a:t>Policing Initiatives and Tactics used to combat High Value Car theft.</a:t>
            </a:r>
          </a:p>
          <a:p>
            <a:pPr>
              <a:lnSpc>
                <a:spcPct val="90000"/>
              </a:lnSpc>
            </a:pPr>
            <a:endParaRPr lang="en-US" sz="2900"/>
          </a:p>
        </p:txBody>
      </p:sp>
      <p:pic>
        <p:nvPicPr>
          <p:cNvPr id="4" name="Picture 3" descr="Essex Police">
            <a:extLst>
              <a:ext uri="{FF2B5EF4-FFF2-40B4-BE49-F238E27FC236}">
                <a16:creationId xmlns:a16="http://schemas.microsoft.com/office/drawing/2014/main" id="{886786C2-C988-96D8-0800-50760B499230}"/>
              </a:ext>
            </a:extLst>
          </p:cNvPr>
          <p:cNvPicPr>
            <a:picLocks noChangeAspect="1"/>
          </p:cNvPicPr>
          <p:nvPr/>
        </p:nvPicPr>
        <p:blipFill>
          <a:blip r:embed="rId3"/>
          <a:srcRect l="8318" r="27366"/>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9" name="Rectangle 8">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A99ECC3-EEB1-9374-85EB-9F16DEE2933A}"/>
              </a:ext>
            </a:extLst>
          </p:cNvPr>
          <p:cNvSpPr>
            <a:spLocks noGrp="1"/>
          </p:cNvSpPr>
          <p:nvPr>
            <p:ph idx="1"/>
          </p:nvPr>
        </p:nvSpPr>
        <p:spPr>
          <a:xfrm>
            <a:off x="647701" y="2438401"/>
            <a:ext cx="4797256" cy="3809998"/>
          </a:xfrm>
        </p:spPr>
        <p:txBody>
          <a:bodyPr vert="horz" lIns="91440" tIns="45720" rIns="91440" bIns="45720" rtlCol="0">
            <a:normAutofit/>
          </a:bodyPr>
          <a:lstStyle/>
          <a:p>
            <a:pPr>
              <a:lnSpc>
                <a:spcPct val="90000"/>
              </a:lnSpc>
            </a:pPr>
            <a:r>
              <a:rPr lang="en-GB" sz="1100">
                <a:latin typeface="Arial"/>
                <a:ea typeface="+mj-lt"/>
                <a:cs typeface="+mj-lt"/>
              </a:rPr>
              <a:t>Car theft has grown to be a major police issue in the UK, especially when it comes to expensive vehicles. Numerous policing programs and strategies have been used to counter this.</a:t>
            </a:r>
          </a:p>
          <a:p>
            <a:pPr>
              <a:lnSpc>
                <a:spcPct val="90000"/>
              </a:lnSpc>
              <a:buClr>
                <a:srgbClr val="8AD0D6"/>
              </a:buClr>
            </a:pPr>
            <a:r>
              <a:rPr lang="en-GB" sz="1100">
                <a:latin typeface="Arial"/>
                <a:ea typeface="+mj-lt"/>
                <a:cs typeface="+mj-lt"/>
              </a:rPr>
              <a:t>One example of proactive policing being used to deter high value car theft, is the use of task forces for vehicle crime. The "Vehicle Crime Unit" is one of the specialised squads within the Metropolitan Police.</a:t>
            </a:r>
          </a:p>
          <a:p>
            <a:pPr>
              <a:lnSpc>
                <a:spcPct val="90000"/>
              </a:lnSpc>
              <a:buClr>
                <a:srgbClr val="8AD0D6"/>
              </a:buClr>
            </a:pPr>
            <a:r>
              <a:rPr lang="en-GB" sz="1100">
                <a:latin typeface="Arial"/>
                <a:cs typeface="Arial"/>
              </a:rPr>
              <a:t>The use of ANPR cameras is an example of technical innovation that has aided the police in tracking stolen high value vehicles. ANPR systems allow police to quickly identify and track stolen vehicles, aiding in their recovery and the capture of criminals, by gathering and analysing vehicle number plates in real-time.</a:t>
            </a:r>
          </a:p>
          <a:p>
            <a:pPr>
              <a:lnSpc>
                <a:spcPct val="90000"/>
              </a:lnSpc>
              <a:buClr>
                <a:srgbClr val="8AD0D6"/>
              </a:buClr>
            </a:pPr>
            <a:r>
              <a:rPr lang="en-GB" sz="1100">
                <a:latin typeface="Arial"/>
                <a:cs typeface="Arial"/>
              </a:rPr>
              <a:t>Combating high-value car theft in the UK requires international collaboration since organised crime groups frequently conduct business abroad, which makes it easier for stolen vehicles to be traded illegally.</a:t>
            </a:r>
          </a:p>
          <a:p>
            <a:pPr>
              <a:lnSpc>
                <a:spcPct val="90000"/>
              </a:lnSpc>
              <a:buClr>
                <a:srgbClr val="8AD0D6"/>
              </a:buClr>
            </a:pPr>
            <a:r>
              <a:rPr lang="en-US" sz="1100">
                <a:latin typeface="Arial"/>
                <a:cs typeface="Arial"/>
              </a:rPr>
              <a:t>(Al-Othman, 2016), (Essex Police, 2023), (PA Consulting Group, 2001), </a:t>
            </a:r>
            <a:r>
              <a:rPr lang="en-US" sz="1100">
                <a:latin typeface="Arial"/>
                <a:cs typeface="Times New Roman"/>
              </a:rPr>
              <a:t>(Bila and </a:t>
            </a:r>
            <a:r>
              <a:rPr lang="en-US" sz="1100" err="1">
                <a:latin typeface="Arial"/>
                <a:cs typeface="Times New Roman"/>
              </a:rPr>
              <a:t>Roelfose</a:t>
            </a:r>
            <a:r>
              <a:rPr lang="en-US" sz="1100">
                <a:latin typeface="Arial"/>
                <a:cs typeface="Times New Roman"/>
              </a:rPr>
              <a:t>, 2016).</a:t>
            </a:r>
            <a:endParaRPr lang="en-US" sz="1100">
              <a:latin typeface="Arial"/>
              <a:cs typeface="Arial"/>
            </a:endParaRPr>
          </a:p>
        </p:txBody>
      </p:sp>
    </p:spTree>
    <p:extLst>
      <p:ext uri="{BB962C8B-B14F-4D97-AF65-F5344CB8AC3E}">
        <p14:creationId xmlns:p14="http://schemas.microsoft.com/office/powerpoint/2010/main" val="912545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39B97-220B-4A1A-AE3E-90A5EBC4CB81}"/>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EAC456C0-27D4-52FD-9F1A-5406F84B7F18}"/>
              </a:ext>
            </a:extLst>
          </p:cNvPr>
          <p:cNvSpPr>
            <a:spLocks noGrp="1"/>
          </p:cNvSpPr>
          <p:nvPr>
            <p:ph idx="1"/>
          </p:nvPr>
        </p:nvSpPr>
        <p:spPr/>
        <p:txBody>
          <a:bodyPr vert="horz" lIns="91440" tIns="45720" rIns="91440" bIns="45720" rtlCol="0" anchor="t">
            <a:normAutofit/>
          </a:bodyPr>
          <a:lstStyle/>
          <a:p>
            <a:r>
              <a:rPr lang="en-US" sz="2400" dirty="0">
                <a:latin typeface="Arial"/>
                <a:cs typeface="Arial"/>
              </a:rPr>
              <a:t>Given that high value car theft is still a recurring problem, that UK forces, from research are not completely successful at deterring, more resources and better tactics must be implemented. It is essential that road policing is used to do this as this type of policing gives the best chance at catching perpetrators and </a:t>
            </a:r>
            <a:r>
              <a:rPr lang="en-US" sz="2400" dirty="0" err="1">
                <a:latin typeface="Arial"/>
                <a:cs typeface="Arial"/>
              </a:rPr>
              <a:t>organised</a:t>
            </a:r>
            <a:r>
              <a:rPr lang="en-US" sz="2400" dirty="0">
                <a:latin typeface="Arial"/>
                <a:cs typeface="Arial"/>
              </a:rPr>
              <a:t> crime groups directly during the crime. The impact that this type of crime can have is profound. The financial impact can be devastating on an owner, but the emotional impact that high value car theft can have should not be overlooked.</a:t>
            </a:r>
          </a:p>
        </p:txBody>
      </p:sp>
    </p:spTree>
    <p:extLst>
      <p:ext uri="{BB962C8B-B14F-4D97-AF65-F5344CB8AC3E}">
        <p14:creationId xmlns:p14="http://schemas.microsoft.com/office/powerpoint/2010/main" val="2415303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4D663-C2FA-4D7E-C166-06F0A4BBDD38}"/>
              </a:ext>
            </a:extLst>
          </p:cNvPr>
          <p:cNvSpPr>
            <a:spLocks noGrp="1"/>
          </p:cNvSpPr>
          <p:nvPr>
            <p:ph type="title"/>
          </p:nvPr>
        </p:nvSpPr>
        <p:spPr>
          <a:xfrm>
            <a:off x="937659" y="2144"/>
            <a:ext cx="9404723" cy="1400530"/>
          </a:xfrm>
        </p:spPr>
        <p:txBody>
          <a:bodyPr/>
          <a:lstStyle/>
          <a:p>
            <a:r>
              <a:rPr lang="en-US" dirty="0"/>
              <a:t>Reference Slide</a:t>
            </a:r>
          </a:p>
        </p:txBody>
      </p:sp>
      <p:sp>
        <p:nvSpPr>
          <p:cNvPr id="3" name="Content Placeholder 2">
            <a:extLst>
              <a:ext uri="{FF2B5EF4-FFF2-40B4-BE49-F238E27FC236}">
                <a16:creationId xmlns:a16="http://schemas.microsoft.com/office/drawing/2014/main" id="{8F2AE51E-CDD6-A03C-3988-D28AFEC3EA2C}"/>
              </a:ext>
            </a:extLst>
          </p:cNvPr>
          <p:cNvSpPr>
            <a:spLocks noGrp="1"/>
          </p:cNvSpPr>
          <p:nvPr>
            <p:ph idx="1"/>
          </p:nvPr>
        </p:nvSpPr>
        <p:spPr>
          <a:xfrm>
            <a:off x="480460" y="707822"/>
            <a:ext cx="8946541" cy="4195481"/>
          </a:xfrm>
        </p:spPr>
        <p:txBody>
          <a:bodyPr vert="horz" lIns="91440" tIns="45720" rIns="91440" bIns="45720" rtlCol="0" anchor="t">
            <a:noAutofit/>
          </a:bodyPr>
          <a:lstStyle/>
          <a:p>
            <a:r>
              <a:rPr lang="en-US" sz="1050" dirty="0">
                <a:latin typeface="Arial"/>
                <a:ea typeface="Calibri"/>
                <a:cs typeface="Calibri"/>
              </a:rPr>
              <a:t>Al-Othman, H. (2016). </a:t>
            </a:r>
            <a:r>
              <a:rPr lang="en-US" sz="1050" i="1" dirty="0">
                <a:latin typeface="Arial"/>
                <a:ea typeface="Calibri"/>
                <a:cs typeface="Calibri"/>
              </a:rPr>
              <a:t>Jail for men who stole classic Mini cars from across the south east. </a:t>
            </a:r>
            <a:r>
              <a:rPr lang="en-US" sz="1050" dirty="0">
                <a:latin typeface="Arial"/>
                <a:ea typeface="Calibri"/>
                <a:cs typeface="Calibri"/>
              </a:rPr>
              <a:t>The Standard. Available at: https://www.standard.co.uk/news/crime/jail-for-men-who-stole-classic-mini-cars-from-across-the-south-east-a3223971.html [Accessed 20 Feb. 2025].</a:t>
            </a:r>
            <a:endParaRPr lang="en-US" sz="1050" dirty="0">
              <a:latin typeface="Arial"/>
              <a:ea typeface="Calibri"/>
              <a:cs typeface="Arial"/>
            </a:endParaRPr>
          </a:p>
          <a:p>
            <a:pPr>
              <a:buClr>
                <a:srgbClr val="8AD0D6"/>
              </a:buClr>
            </a:pPr>
            <a:r>
              <a:rPr lang="en-US" sz="1050" dirty="0">
                <a:latin typeface="Arial"/>
                <a:ea typeface="Calibri"/>
                <a:cs typeface="Calibri"/>
              </a:rPr>
              <a:t>Bila, H. and </a:t>
            </a:r>
            <a:r>
              <a:rPr lang="en-US" sz="1050" err="1">
                <a:latin typeface="Arial"/>
                <a:ea typeface="Calibri"/>
                <a:cs typeface="Calibri"/>
              </a:rPr>
              <a:t>Roelfose</a:t>
            </a:r>
            <a:r>
              <a:rPr lang="en-US" sz="1050" dirty="0">
                <a:latin typeface="Arial"/>
                <a:ea typeface="Calibri"/>
                <a:cs typeface="Calibri"/>
              </a:rPr>
              <a:t>, C. (2016). </a:t>
            </a:r>
            <a:r>
              <a:rPr lang="en-US" sz="1050" err="1">
                <a:latin typeface="Arial"/>
                <a:ea typeface="Calibri"/>
                <a:cs typeface="Calibri"/>
              </a:rPr>
              <a:t>Organised</a:t>
            </a:r>
            <a:r>
              <a:rPr lang="en-US" sz="1050" dirty="0">
                <a:latin typeface="Arial"/>
                <a:ea typeface="Calibri"/>
                <a:cs typeface="Calibri"/>
              </a:rPr>
              <a:t> Vehicle Theft Operations: Unravelling the Matrix. </a:t>
            </a:r>
            <a:r>
              <a:rPr lang="en-US" sz="1050" i="1" dirty="0">
                <a:latin typeface="Arial"/>
                <a:ea typeface="Calibri"/>
                <a:cs typeface="Calibri"/>
              </a:rPr>
              <a:t>Internal Security</a:t>
            </a:r>
            <a:r>
              <a:rPr lang="en-US" sz="1050" dirty="0">
                <a:latin typeface="Arial"/>
                <a:ea typeface="Calibri"/>
                <a:cs typeface="Calibri"/>
              </a:rPr>
              <a:t>, 8(2), pp.31–50.</a:t>
            </a:r>
          </a:p>
          <a:p>
            <a:pPr>
              <a:buClr>
                <a:srgbClr val="8AD0D6"/>
              </a:buClr>
            </a:pPr>
            <a:r>
              <a:rPr lang="en-US" sz="1050" dirty="0">
                <a:latin typeface="Arial"/>
                <a:ea typeface="Calibri"/>
                <a:cs typeface="Arial"/>
              </a:rPr>
              <a:t>Clarke, R.V. </a:t>
            </a:r>
            <a:r>
              <a:rPr lang="en-US" sz="1050" dirty="0">
                <a:latin typeface="Arial"/>
                <a:ea typeface="Calibri"/>
                <a:cs typeface="Times New Roman"/>
              </a:rPr>
              <a:t> (1997). </a:t>
            </a:r>
            <a:r>
              <a:rPr lang="en-US" sz="1050" i="1" dirty="0">
                <a:latin typeface="Arial"/>
                <a:ea typeface="Calibri"/>
                <a:cs typeface="Times New Roman"/>
              </a:rPr>
              <a:t>Situational crime prevention : successful case studies</a:t>
            </a:r>
            <a:r>
              <a:rPr lang="en-US" sz="1050" dirty="0">
                <a:latin typeface="Arial"/>
                <a:ea typeface="Calibri"/>
                <a:cs typeface="Times New Roman"/>
              </a:rPr>
              <a:t>. London: Lynne Rienner Publishers.</a:t>
            </a:r>
            <a:endParaRPr lang="en-US" sz="1050" dirty="0">
              <a:latin typeface="Arial"/>
              <a:ea typeface="Calibri"/>
              <a:cs typeface="Calibri"/>
            </a:endParaRPr>
          </a:p>
          <a:p>
            <a:pPr>
              <a:buClr>
                <a:srgbClr val="8AD0D6"/>
              </a:buClr>
            </a:pPr>
            <a:r>
              <a:rPr lang="en-US" sz="1050" dirty="0">
                <a:latin typeface="Arial"/>
                <a:ea typeface="Calibri"/>
                <a:cs typeface="Calibri"/>
              </a:rPr>
              <a:t>Edwards, A. (2024). </a:t>
            </a:r>
            <a:r>
              <a:rPr lang="en-US" sz="1050" i="1" dirty="0">
                <a:latin typeface="Arial"/>
                <a:ea typeface="Calibri"/>
                <a:cs typeface="Calibri"/>
              </a:rPr>
              <a:t>Luxury Car Theft &amp; How to Prevent It – James Hallam</a:t>
            </a:r>
            <a:r>
              <a:rPr lang="en-US" sz="1050" dirty="0">
                <a:latin typeface="Arial"/>
                <a:ea typeface="Calibri"/>
                <a:cs typeface="Calibri"/>
              </a:rPr>
              <a:t>. James Hallam. Available at: https://jameshallam.co.uk/luxury-car-theft-prevention/ [Accessed 13 Feb. 2025].</a:t>
            </a:r>
          </a:p>
          <a:p>
            <a:pPr>
              <a:buClr>
                <a:srgbClr val="8AD0D6"/>
              </a:buClr>
            </a:pPr>
            <a:r>
              <a:rPr lang="en-US" sz="1050" dirty="0">
                <a:latin typeface="Arial"/>
                <a:ea typeface="Calibri"/>
                <a:cs typeface="Calibri"/>
              </a:rPr>
              <a:t>Essex Police (2023). Stolen Vehicle Intelligence Unit recover high value vehicles. Available at: </a:t>
            </a:r>
            <a:r>
              <a:rPr lang="en-US" sz="1050" dirty="0">
                <a:latin typeface="Arial"/>
                <a:ea typeface="+mj-lt"/>
                <a:cs typeface="+mj-lt"/>
              </a:rPr>
              <a:t>https://www.essex.police.uk/news/essex/news/news/2023/september/countywide-stolen-vehicle-intelligence-unit-recover-high-value-vehicles/ </a:t>
            </a:r>
            <a:r>
              <a:rPr lang="en-US" sz="1050" dirty="0">
                <a:latin typeface="Arial"/>
                <a:ea typeface="+mj-lt"/>
                <a:cs typeface="Arial"/>
              </a:rPr>
              <a:t>[Accessed 20 Feb. 2025].</a:t>
            </a:r>
          </a:p>
          <a:p>
            <a:pPr>
              <a:buClr>
                <a:srgbClr val="8AD0D6"/>
              </a:buClr>
            </a:pPr>
            <a:r>
              <a:rPr lang="en-US" sz="1050" dirty="0">
                <a:latin typeface="Arial"/>
                <a:ea typeface="+mj-lt"/>
                <a:cs typeface="+mj-lt"/>
              </a:rPr>
              <a:t>Felson, M., and Clarke, R. V. (1998). </a:t>
            </a:r>
            <a:r>
              <a:rPr lang="en-US" sz="1050" i="1" dirty="0">
                <a:latin typeface="Arial"/>
                <a:ea typeface="+mj-lt"/>
                <a:cs typeface="Times New Roman"/>
              </a:rPr>
              <a:t>Opportunity makes the thief : practical theory for crime prevention</a:t>
            </a:r>
            <a:r>
              <a:rPr lang="en-US" sz="1050" dirty="0">
                <a:latin typeface="Arial"/>
                <a:ea typeface="+mj-lt"/>
                <a:cs typeface="Times New Roman"/>
              </a:rPr>
              <a:t>. London: Home Office, Policing And Reducing Crime Unit, Research, Development And Statistics Directorate.</a:t>
            </a:r>
          </a:p>
          <a:p>
            <a:pPr>
              <a:buClr>
                <a:srgbClr val="8AD0D6"/>
              </a:buClr>
            </a:pPr>
            <a:r>
              <a:rPr lang="en-US" sz="1050" dirty="0">
                <a:latin typeface="Arial"/>
                <a:ea typeface="Calibri"/>
                <a:cs typeface="Calibri"/>
              </a:rPr>
              <a:t>Frank-Keyes, J. (2025). </a:t>
            </a:r>
            <a:r>
              <a:rPr lang="en-US" sz="1050" i="1" dirty="0">
                <a:latin typeface="Arial"/>
                <a:ea typeface="Calibri"/>
                <a:cs typeface="Calibri"/>
              </a:rPr>
              <a:t>Met Police fail to solve 90 per cent of London car thefts, figures reveal</a:t>
            </a:r>
            <a:r>
              <a:rPr lang="en-US" sz="1050" dirty="0">
                <a:latin typeface="Arial"/>
                <a:ea typeface="Calibri"/>
                <a:cs typeface="Calibri"/>
              </a:rPr>
              <a:t>. City AM. Available at: https://www.cityam.com/met-police-fail-to-solve-90-per-cent-of-london-car-thefts-figures-reveal/ [Accessed 20 Feb. 2025].</a:t>
            </a:r>
            <a:endParaRPr lang="en-US" sz="1050" dirty="0">
              <a:latin typeface="Arial"/>
              <a:ea typeface="Calibri"/>
              <a:cs typeface="Times New Roman"/>
            </a:endParaRPr>
          </a:p>
          <a:p>
            <a:pPr>
              <a:buClr>
                <a:srgbClr val="8AD0D6"/>
              </a:buClr>
            </a:pPr>
            <a:r>
              <a:rPr lang="en-US" sz="1050" dirty="0">
                <a:latin typeface="Arial"/>
                <a:ea typeface="Calibri"/>
                <a:cs typeface="Times New Roman"/>
              </a:rPr>
              <a:t>Gill, M.L. (2014). </a:t>
            </a:r>
            <a:r>
              <a:rPr lang="en-US" sz="1050" i="1" dirty="0">
                <a:latin typeface="Arial"/>
                <a:ea typeface="Calibri"/>
                <a:cs typeface="Times New Roman"/>
              </a:rPr>
              <a:t>The handbook of security</a:t>
            </a:r>
            <a:r>
              <a:rPr lang="en-US" sz="1050" dirty="0">
                <a:latin typeface="Arial"/>
                <a:ea typeface="Calibri"/>
                <a:cs typeface="Times New Roman"/>
              </a:rPr>
              <a:t>. 2nd ed. </a:t>
            </a:r>
            <a:r>
              <a:rPr lang="en-US" sz="1050" err="1">
                <a:latin typeface="Arial"/>
                <a:ea typeface="Calibri"/>
                <a:cs typeface="Times New Roman"/>
              </a:rPr>
              <a:t>Houndmills</a:t>
            </a:r>
            <a:r>
              <a:rPr lang="en-US" sz="1050" dirty="0">
                <a:latin typeface="Arial"/>
                <a:ea typeface="Calibri"/>
                <a:cs typeface="Times New Roman"/>
              </a:rPr>
              <a:t>, Basingstoke, Hampshire: Palgrave Macmillan.</a:t>
            </a:r>
          </a:p>
          <a:p>
            <a:pPr>
              <a:buClr>
                <a:srgbClr val="8AD0D6"/>
              </a:buClr>
            </a:pPr>
            <a:r>
              <a:rPr lang="en-US" sz="1050" dirty="0">
                <a:latin typeface="Arial"/>
                <a:ea typeface="Calibri"/>
                <a:cs typeface="Times New Roman"/>
              </a:rPr>
              <a:t>PA Consulting Group (2001). </a:t>
            </a:r>
            <a:r>
              <a:rPr lang="en-US" sz="1050" dirty="0">
                <a:latin typeface="Arial"/>
                <a:ea typeface="Calibri"/>
                <a:cs typeface="Calibri"/>
              </a:rPr>
              <a:t>Engaging criminality - denying criminals use of the roads. Available at: https://cebcp.org/wp-content/lpr/ANPR_report_24_Oct.pdf </a:t>
            </a:r>
            <a:r>
              <a:rPr lang="en-US" sz="1050" dirty="0">
                <a:latin typeface="Arial"/>
                <a:ea typeface="Calibri"/>
                <a:cs typeface="Arial"/>
              </a:rPr>
              <a:t>[Accessed 20 Feb. 2025].</a:t>
            </a:r>
            <a:endParaRPr lang="en-US" sz="1050" dirty="0">
              <a:latin typeface="Arial"/>
              <a:ea typeface="Calibri"/>
              <a:cs typeface="Times New Roman"/>
            </a:endParaRPr>
          </a:p>
          <a:p>
            <a:pPr>
              <a:buClr>
                <a:srgbClr val="8AD0D6"/>
              </a:buClr>
            </a:pPr>
            <a:r>
              <a:rPr lang="en-US" sz="1050" dirty="0">
                <a:latin typeface="Arial"/>
                <a:ea typeface="Calibri"/>
                <a:cs typeface="Arial"/>
              </a:rPr>
              <a:t>Piza, E.L., (2018). </a:t>
            </a:r>
            <a:r>
              <a:rPr lang="en-US" sz="1050" i="1" dirty="0">
                <a:latin typeface="Arial"/>
                <a:ea typeface="Calibri"/>
                <a:cs typeface="Arial"/>
              </a:rPr>
              <a:t>The crime prevention effect of CCTV in public places: A propensity score analysis</a:t>
            </a:r>
            <a:r>
              <a:rPr lang="en-US" sz="1050" dirty="0">
                <a:latin typeface="Arial"/>
                <a:ea typeface="Calibri"/>
                <a:cs typeface="Arial"/>
              </a:rPr>
              <a:t>. Journal of crime and justice, </a:t>
            </a:r>
            <a:r>
              <a:rPr lang="en-US" sz="1050" i="1" dirty="0">
                <a:latin typeface="Arial"/>
                <a:ea typeface="Calibri"/>
                <a:cs typeface="Arial"/>
              </a:rPr>
              <a:t>41</a:t>
            </a:r>
            <a:r>
              <a:rPr lang="en-US" sz="1050" dirty="0">
                <a:latin typeface="Arial"/>
                <a:ea typeface="Calibri"/>
                <a:cs typeface="Arial"/>
              </a:rPr>
              <a:t>(1), pp.14-30.</a:t>
            </a:r>
            <a:endParaRPr lang="en-US" sz="1050" dirty="0">
              <a:latin typeface="Arial"/>
              <a:ea typeface="Calibri"/>
              <a:cs typeface="Times New Roman"/>
            </a:endParaRPr>
          </a:p>
          <a:p>
            <a:pPr>
              <a:buClr>
                <a:srgbClr val="8AD0D6"/>
              </a:buClr>
            </a:pPr>
            <a:r>
              <a:rPr lang="en-US" sz="1050" dirty="0">
                <a:latin typeface="Arial"/>
                <a:ea typeface="Calibri"/>
                <a:cs typeface="Calibri"/>
              </a:rPr>
              <a:t>Surrey Police (2024). </a:t>
            </a:r>
            <a:r>
              <a:rPr lang="en-US" sz="1050" i="1" dirty="0">
                <a:latin typeface="Arial"/>
                <a:ea typeface="Calibri"/>
                <a:cs typeface="Calibri"/>
              </a:rPr>
              <a:t>Million – Pound Car Crime Empire Brought Down as Bosses Jailed. </a:t>
            </a:r>
            <a:r>
              <a:rPr lang="en-US" sz="1050" dirty="0">
                <a:latin typeface="Arial"/>
                <a:ea typeface="Calibri"/>
                <a:cs typeface="Calibri"/>
              </a:rPr>
              <a:t>Available at: </a:t>
            </a:r>
            <a:r>
              <a:rPr lang="en-US" sz="1050" dirty="0">
                <a:latin typeface="Arial"/>
                <a:ea typeface="+mj-lt"/>
                <a:cs typeface="+mj-lt"/>
              </a:rPr>
              <a:t>https://www.surrey.police.uk/news/surrey/news/2024/09/million-pound-car-crime-empire-brought-down-as-bosses-jailed/ </a:t>
            </a:r>
            <a:r>
              <a:rPr lang="en-US" sz="1050" dirty="0">
                <a:latin typeface="Arial"/>
                <a:ea typeface="+mj-lt"/>
                <a:cs typeface="Arial"/>
              </a:rPr>
              <a:t>[Accessed 13 Feb. 2025].</a:t>
            </a:r>
            <a:endParaRPr lang="en-US" sz="1050" dirty="0">
              <a:latin typeface="Arial"/>
              <a:ea typeface="Calibri"/>
              <a:cs typeface="Calibri"/>
            </a:endParaRPr>
          </a:p>
          <a:p>
            <a:pPr>
              <a:buClr>
                <a:srgbClr val="8AD0D6"/>
              </a:buClr>
            </a:pPr>
            <a:r>
              <a:rPr lang="en-US" sz="1050" dirty="0">
                <a:latin typeface="Arial"/>
                <a:ea typeface="Calibri"/>
                <a:cs typeface="Calibri"/>
              </a:rPr>
              <a:t>Western Financial Group (2025). </a:t>
            </a:r>
            <a:r>
              <a:rPr lang="en-US" sz="1050" i="1" dirty="0">
                <a:latin typeface="Arial"/>
                <a:ea typeface="Calibri"/>
                <a:cs typeface="Calibri"/>
              </a:rPr>
              <a:t>Thieves Have a Strong Taste for Luxury Cars</a:t>
            </a:r>
            <a:r>
              <a:rPr lang="en-US" sz="1050" dirty="0">
                <a:latin typeface="Arial"/>
                <a:ea typeface="Calibri"/>
                <a:cs typeface="Calibri"/>
              </a:rPr>
              <a:t>. Available at: https://westernfinancialgroup.ca/Why-is-My-Luxury-Car-a-Target-for-Thieves [Accessed 13 Feb. 2025].</a:t>
            </a:r>
            <a:endParaRPr lang="en-US" sz="1050">
              <a:latin typeface="Arial"/>
              <a:cs typeface="Arial"/>
            </a:endParaRPr>
          </a:p>
          <a:p>
            <a:pPr>
              <a:buClr>
                <a:srgbClr val="8AD0D6"/>
              </a:buClr>
            </a:pPr>
            <a:r>
              <a:rPr lang="en-US" sz="1050" dirty="0">
                <a:latin typeface="Arial"/>
                <a:ea typeface="Calibri"/>
                <a:cs typeface="Calibri"/>
              </a:rPr>
              <a:t>‌</a:t>
            </a:r>
            <a:r>
              <a:rPr lang="en-US" sz="1050" err="1">
                <a:latin typeface="Arial"/>
                <a:ea typeface="Calibri"/>
                <a:cs typeface="Calibri"/>
              </a:rPr>
              <a:t>Zhussopova</a:t>
            </a:r>
            <a:r>
              <a:rPr lang="en-US" sz="1050" dirty="0">
                <a:latin typeface="Arial"/>
                <a:ea typeface="Calibri"/>
                <a:cs typeface="Calibri"/>
              </a:rPr>
              <a:t>, A. (2024). </a:t>
            </a:r>
            <a:r>
              <a:rPr lang="en-US" sz="1050" i="1" dirty="0">
                <a:latin typeface="Arial"/>
                <a:ea typeface="Calibri"/>
                <a:cs typeface="Calibri"/>
              </a:rPr>
              <a:t>Drivers warned as they face huge rise in insurance costs over car crime rates in their area.</a:t>
            </a:r>
            <a:r>
              <a:rPr lang="en-US" sz="1050" dirty="0">
                <a:latin typeface="Arial"/>
                <a:ea typeface="Calibri"/>
                <a:cs typeface="Calibri"/>
              </a:rPr>
              <a:t> The Scottish Sun. Available at: </a:t>
            </a:r>
            <a:r>
              <a:rPr lang="en-US" sz="1050" dirty="0">
                <a:latin typeface="Arial"/>
                <a:ea typeface="+mj-lt"/>
                <a:cs typeface="+mj-lt"/>
              </a:rPr>
              <a:t>https://www.thescottishsun.co.uk/motors/13217355/rise-in-insurance-costs-over-car-crime-rates/?utm_source=chatgpt.com </a:t>
            </a:r>
            <a:r>
              <a:rPr lang="en-US" sz="1050" dirty="0">
                <a:latin typeface="Arial"/>
                <a:ea typeface="+mj-lt"/>
                <a:cs typeface="Arial"/>
              </a:rPr>
              <a:t> [Accessed 18 Feb. 2025].</a:t>
            </a:r>
          </a:p>
          <a:p>
            <a:pPr>
              <a:buClr>
                <a:srgbClr val="8AD0D6"/>
              </a:buClr>
            </a:pPr>
            <a:endParaRPr lang="en-US" sz="1600" dirty="0">
              <a:ea typeface="+mj-lt"/>
              <a:cs typeface="+mj-lt"/>
            </a:endParaRPr>
          </a:p>
          <a:p>
            <a:pPr>
              <a:buClr>
                <a:srgbClr val="8AD0D6"/>
              </a:buClr>
            </a:pPr>
            <a:endParaRPr lang="en-US" dirty="0"/>
          </a:p>
        </p:txBody>
      </p:sp>
    </p:spTree>
    <p:extLst>
      <p:ext uri="{BB962C8B-B14F-4D97-AF65-F5344CB8AC3E}">
        <p14:creationId xmlns:p14="http://schemas.microsoft.com/office/powerpoint/2010/main" val="36696999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vt:lpstr>
      <vt:lpstr>Response and Roads Policing Assignment 1</vt:lpstr>
      <vt:lpstr>Objectives </vt:lpstr>
      <vt:lpstr>Introduction</vt:lpstr>
      <vt:lpstr>Overview and Impact of High Value Car Theft</vt:lpstr>
      <vt:lpstr>How Does The Road Network Enable High Value Car Theft?</vt:lpstr>
      <vt:lpstr>Policing Initiatives and Tactics used to combat High Value Car theft. </vt:lpstr>
      <vt:lpstr>Summary</vt:lpstr>
      <vt:lpstr>Reference Slide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lastModifiedBy>Dan Phillips (2305529)</cp:lastModifiedBy>
  <cp:revision>313</cp:revision>
  <dcterms:created xsi:type="dcterms:W3CDTF">2014-09-12T17:24:29Z</dcterms:created>
  <dcterms:modified xsi:type="dcterms:W3CDTF">2025-02-26T14:53:02Z</dcterms:modified>
</cp:coreProperties>
</file>