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04" r:id="rId5"/>
    <p:sldId id="323" r:id="rId6"/>
    <p:sldId id="308" r:id="rId7"/>
    <p:sldId id="313" r:id="rId8"/>
    <p:sldId id="324" r:id="rId9"/>
    <p:sldId id="317" r:id="rId10"/>
    <p:sldId id="312" r:id="rId11"/>
    <p:sldId id="321" r:id="rId12"/>
    <p:sldId id="322" r:id="rId13"/>
    <p:sldId id="329" r:id="rId14"/>
    <p:sldId id="330" r:id="rId15"/>
    <p:sldId id="288" r:id="rId16"/>
    <p:sldId id="299" r:id="rId17"/>
    <p:sldId id="333" r:id="rId18"/>
    <p:sldId id="275" r:id="rId19"/>
    <p:sldId id="326" r:id="rId20"/>
    <p:sldId id="327" r:id="rId21"/>
    <p:sldId id="328"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72735-D1CD-466E-8AEC-36606034135B}" v="2212" vWet="2214" dt="2023-10-28T14:46:53.102"/>
    <p1510:client id="{84175040-5331-3731-A7D6-94BE6CFD9A61}" v="6" dt="2023-10-28T11:01:32.658"/>
    <p1510:client id="{B3C5D232-D0A8-3609-9B19-189B9A731833}" v="259" dt="2023-10-28T14:46:53.9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5F012E-B42F-4F2E-B769-6264082EE754}"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E792235C-9A11-4C45-A95D-FCED71B3DC05}">
      <dgm:prSet phldrT="[Text]" phldr="0"/>
      <dgm:spPr/>
      <dgm:t>
        <a:bodyPr/>
        <a:lstStyle/>
        <a:p>
          <a:pPr rtl="0"/>
          <a:r>
            <a:rPr lang="en-GB">
              <a:latin typeface="Posterama"/>
            </a:rPr>
            <a:t>Check the premises</a:t>
          </a:r>
          <a:endParaRPr lang="en-GB"/>
        </a:p>
      </dgm:t>
    </dgm:pt>
    <dgm:pt modelId="{9EBCF7FC-6749-4669-995D-EA57BBCD179B}" type="parTrans" cxnId="{9A0BB766-E55A-44B1-A31C-971D1D9D045A}">
      <dgm:prSet/>
      <dgm:spPr/>
      <dgm:t>
        <a:bodyPr/>
        <a:lstStyle/>
        <a:p>
          <a:endParaRPr lang="en-GB"/>
        </a:p>
      </dgm:t>
    </dgm:pt>
    <dgm:pt modelId="{FB408412-3991-4C56-8242-9642F2D5E1DE}" type="sibTrans" cxnId="{9A0BB766-E55A-44B1-A31C-971D1D9D045A}">
      <dgm:prSet/>
      <dgm:spPr/>
      <dgm:t>
        <a:bodyPr/>
        <a:lstStyle/>
        <a:p>
          <a:endParaRPr lang="en-GB"/>
        </a:p>
      </dgm:t>
    </dgm:pt>
    <dgm:pt modelId="{EF291249-B4CC-46EB-B0CD-D300D16CC5B3}">
      <dgm:prSet phldrT="[Text]" phldr="0"/>
      <dgm:spPr/>
      <dgm:t>
        <a:bodyPr/>
        <a:lstStyle/>
        <a:p>
          <a:pPr rtl="0"/>
          <a:r>
            <a:rPr lang="en-GB">
              <a:latin typeface="Posterama"/>
            </a:rPr>
            <a:t>Make sure the smoke alarms are working</a:t>
          </a:r>
          <a:endParaRPr lang="en-GB"/>
        </a:p>
      </dgm:t>
    </dgm:pt>
    <dgm:pt modelId="{A3C6FA75-70B7-479A-BC4C-118937E7BDE0}" type="parTrans" cxnId="{F61A4A6C-08CC-4CA0-856D-DD46AFA6BFAE}">
      <dgm:prSet/>
      <dgm:spPr/>
      <dgm:t>
        <a:bodyPr/>
        <a:lstStyle/>
        <a:p>
          <a:endParaRPr lang="en-GB"/>
        </a:p>
      </dgm:t>
    </dgm:pt>
    <dgm:pt modelId="{A26302F0-DD30-44B5-A5F6-907BEDDE3FF1}" type="sibTrans" cxnId="{F61A4A6C-08CC-4CA0-856D-DD46AFA6BFAE}">
      <dgm:prSet/>
      <dgm:spPr/>
      <dgm:t>
        <a:bodyPr/>
        <a:lstStyle/>
        <a:p>
          <a:endParaRPr lang="en-GB"/>
        </a:p>
      </dgm:t>
    </dgm:pt>
    <dgm:pt modelId="{B584C990-FDC7-4130-B89E-30AA890E12D1}">
      <dgm:prSet phldrT="[Text]" phldr="0"/>
      <dgm:spPr/>
      <dgm:t>
        <a:bodyPr/>
        <a:lstStyle/>
        <a:p>
          <a:pPr rtl="0"/>
          <a:r>
            <a:rPr lang="en-GB">
              <a:latin typeface="Posterama"/>
            </a:rPr>
            <a:t>Have all plug sockets are covered</a:t>
          </a:r>
          <a:endParaRPr lang="en-GB"/>
        </a:p>
      </dgm:t>
    </dgm:pt>
    <dgm:pt modelId="{C7FF450D-9AFA-4036-9195-941507B88D38}" type="parTrans" cxnId="{AC8870BB-EFCA-4B45-93D1-B0BEB19709BE}">
      <dgm:prSet/>
      <dgm:spPr/>
      <dgm:t>
        <a:bodyPr/>
        <a:lstStyle/>
        <a:p>
          <a:endParaRPr lang="en-GB"/>
        </a:p>
      </dgm:t>
    </dgm:pt>
    <dgm:pt modelId="{24F19011-43AB-409E-B0AE-F0C7F3A55292}" type="sibTrans" cxnId="{AC8870BB-EFCA-4B45-93D1-B0BEB19709BE}">
      <dgm:prSet/>
      <dgm:spPr/>
      <dgm:t>
        <a:bodyPr/>
        <a:lstStyle/>
        <a:p>
          <a:endParaRPr lang="en-GB"/>
        </a:p>
      </dgm:t>
    </dgm:pt>
    <dgm:pt modelId="{713C2B14-0172-4A81-9276-E41C6DC17455}">
      <dgm:prSet phldrT="[Text]" phldr="0"/>
      <dgm:spPr/>
      <dgm:t>
        <a:bodyPr/>
        <a:lstStyle/>
        <a:p>
          <a:pPr rtl="0"/>
          <a:r>
            <a:rPr lang="en-GB">
              <a:latin typeface="Posterama"/>
            </a:rPr>
            <a:t>DBS checks are done </a:t>
          </a:r>
          <a:endParaRPr lang="en-GB"/>
        </a:p>
      </dgm:t>
    </dgm:pt>
    <dgm:pt modelId="{5A50A613-6B5E-4D1D-86F4-7BAB17D8ED2E}" type="parTrans" cxnId="{B2CC5070-05A2-4B7D-927B-43396D0A52F4}">
      <dgm:prSet/>
      <dgm:spPr/>
      <dgm:t>
        <a:bodyPr/>
        <a:lstStyle/>
        <a:p>
          <a:endParaRPr lang="en-GB"/>
        </a:p>
      </dgm:t>
    </dgm:pt>
    <dgm:pt modelId="{ECB8E1F3-2E84-476E-8AE0-89DE61C5DF10}" type="sibTrans" cxnId="{B2CC5070-05A2-4B7D-927B-43396D0A52F4}">
      <dgm:prSet/>
      <dgm:spPr/>
      <dgm:t>
        <a:bodyPr/>
        <a:lstStyle/>
        <a:p>
          <a:endParaRPr lang="en-GB"/>
        </a:p>
      </dgm:t>
    </dgm:pt>
    <dgm:pt modelId="{B38DCB7F-4C14-4133-93C1-3C07D5E6CD55}">
      <dgm:prSet phldrT="[Text]" phldr="0"/>
      <dgm:spPr/>
      <dgm:t>
        <a:bodyPr/>
        <a:lstStyle/>
        <a:p>
          <a:pPr rtl="0"/>
          <a:r>
            <a:rPr lang="en-GB">
              <a:latin typeface="Posterama"/>
            </a:rPr>
            <a:t>Qualification checks </a:t>
          </a:r>
          <a:endParaRPr lang="en-GB"/>
        </a:p>
      </dgm:t>
    </dgm:pt>
    <dgm:pt modelId="{D06EB2FC-38A8-4A57-8E49-6203AA7A3BDB}" type="parTrans" cxnId="{70BB370E-EB0C-4132-93D6-29711E320C65}">
      <dgm:prSet/>
      <dgm:spPr/>
      <dgm:t>
        <a:bodyPr/>
        <a:lstStyle/>
        <a:p>
          <a:endParaRPr lang="en-GB"/>
        </a:p>
      </dgm:t>
    </dgm:pt>
    <dgm:pt modelId="{BCDDBC25-A40B-4756-A30E-D24263FA31BC}" type="sibTrans" cxnId="{70BB370E-EB0C-4132-93D6-29711E320C65}">
      <dgm:prSet/>
      <dgm:spPr/>
      <dgm:t>
        <a:bodyPr/>
        <a:lstStyle/>
        <a:p>
          <a:endParaRPr lang="en-GB"/>
        </a:p>
      </dgm:t>
    </dgm:pt>
    <dgm:pt modelId="{CCF5A1A9-FCEB-46DE-A653-253281827003}">
      <dgm:prSet phldrT="[Text]" phldr="0"/>
      <dgm:spPr/>
      <dgm:t>
        <a:bodyPr/>
        <a:lstStyle/>
        <a:p>
          <a:pPr rtl="0"/>
          <a:r>
            <a:rPr lang="en-GB">
              <a:latin typeface="Posterama"/>
            </a:rPr>
            <a:t>Electrical work is up to standards</a:t>
          </a:r>
          <a:endParaRPr lang="en-GB"/>
        </a:p>
      </dgm:t>
    </dgm:pt>
    <dgm:pt modelId="{30C4C27D-B1D9-4E03-B5D6-6524F29BBD8D}" type="parTrans" cxnId="{44055B20-EB97-4B1C-9995-252BB42A1185}">
      <dgm:prSet/>
      <dgm:spPr/>
      <dgm:t>
        <a:bodyPr/>
        <a:lstStyle/>
        <a:p>
          <a:endParaRPr lang="en-GB"/>
        </a:p>
      </dgm:t>
    </dgm:pt>
    <dgm:pt modelId="{A88D3074-8A51-4F37-8753-C1E6B9C69B93}" type="sibTrans" cxnId="{44055B20-EB97-4B1C-9995-252BB42A1185}">
      <dgm:prSet/>
      <dgm:spPr/>
      <dgm:t>
        <a:bodyPr/>
        <a:lstStyle/>
        <a:p>
          <a:endParaRPr lang="en-GB"/>
        </a:p>
      </dgm:t>
    </dgm:pt>
    <dgm:pt modelId="{649B5ED8-2622-4787-94F7-AB439AAF118D}">
      <dgm:prSet phldrT="[Text]" phldr="0"/>
      <dgm:spPr/>
      <dgm:t>
        <a:bodyPr/>
        <a:lstStyle/>
        <a:p>
          <a:pPr rtl="0"/>
          <a:r>
            <a:rPr lang="en-GB">
              <a:latin typeface="Posterama"/>
            </a:rPr>
            <a:t>PHASE ONE</a:t>
          </a:r>
          <a:endParaRPr lang="en-GB"/>
        </a:p>
      </dgm:t>
    </dgm:pt>
    <dgm:pt modelId="{974DD6CE-8029-4E0B-B413-FED0CECAD878}" type="parTrans" cxnId="{8242CBA0-14F5-4ADC-AF99-21A96E52C0F3}">
      <dgm:prSet/>
      <dgm:spPr/>
      <dgm:t>
        <a:bodyPr/>
        <a:lstStyle/>
        <a:p>
          <a:endParaRPr lang="en-GB"/>
        </a:p>
      </dgm:t>
    </dgm:pt>
    <dgm:pt modelId="{6DEF5E15-6627-4DF9-8DF6-A92F4EF5D00A}" type="sibTrans" cxnId="{8242CBA0-14F5-4ADC-AF99-21A96E52C0F3}">
      <dgm:prSet/>
      <dgm:spPr/>
      <dgm:t>
        <a:bodyPr/>
        <a:lstStyle/>
        <a:p>
          <a:endParaRPr lang="en-GB"/>
        </a:p>
      </dgm:t>
    </dgm:pt>
    <dgm:pt modelId="{0A83CD4E-A546-4685-A4B3-48BC263DF714}">
      <dgm:prSet phldrT="[Text]" phldr="0"/>
      <dgm:spPr/>
      <dgm:t>
        <a:bodyPr/>
        <a:lstStyle/>
        <a:p>
          <a:pPr rtl="0"/>
          <a:r>
            <a:rPr lang="en-GB">
              <a:latin typeface="Posterama"/>
            </a:rPr>
            <a:t>PHASE TWO</a:t>
          </a:r>
          <a:endParaRPr lang="en-GB"/>
        </a:p>
      </dgm:t>
    </dgm:pt>
    <dgm:pt modelId="{C7AB9E2C-B1E0-4487-B299-B136BA80E769}" type="parTrans" cxnId="{FBE0B641-BFB4-43A5-A16D-5E88E27A5CC4}">
      <dgm:prSet/>
      <dgm:spPr/>
      <dgm:t>
        <a:bodyPr/>
        <a:lstStyle/>
        <a:p>
          <a:endParaRPr lang="en-GB"/>
        </a:p>
      </dgm:t>
    </dgm:pt>
    <dgm:pt modelId="{93C00335-1930-4009-9669-381272DCB138}" type="sibTrans" cxnId="{FBE0B641-BFB4-43A5-A16D-5E88E27A5CC4}">
      <dgm:prSet/>
      <dgm:spPr/>
      <dgm:t>
        <a:bodyPr/>
        <a:lstStyle/>
        <a:p>
          <a:endParaRPr lang="en-GB"/>
        </a:p>
      </dgm:t>
    </dgm:pt>
    <dgm:pt modelId="{DBD35DE2-AF57-47B3-9BCF-CAB0127BC0DF}">
      <dgm:prSet phldr="0"/>
      <dgm:spPr/>
      <dgm:t>
        <a:bodyPr/>
        <a:lstStyle/>
        <a:p>
          <a:pPr rtl="0"/>
          <a:r>
            <a:rPr lang="en-GB">
              <a:latin typeface="Posterama"/>
            </a:rPr>
            <a:t>PHASE THREE</a:t>
          </a:r>
        </a:p>
      </dgm:t>
    </dgm:pt>
    <dgm:pt modelId="{A0E93C4A-1A9E-404C-AC4A-A86AA435B6DE}" type="parTrans" cxnId="{82CFC6CE-C9ED-4B3E-9C73-23ED4A0D18FF}">
      <dgm:prSet/>
      <dgm:spPr/>
      <dgm:t>
        <a:bodyPr/>
        <a:lstStyle/>
        <a:p>
          <a:endParaRPr lang="en-GB"/>
        </a:p>
      </dgm:t>
    </dgm:pt>
    <dgm:pt modelId="{76A5A416-4B2A-4DE2-8628-1D0DBCE429C8}" type="sibTrans" cxnId="{82CFC6CE-C9ED-4B3E-9C73-23ED4A0D18FF}">
      <dgm:prSet/>
      <dgm:spPr/>
      <dgm:t>
        <a:bodyPr/>
        <a:lstStyle/>
        <a:p>
          <a:endParaRPr lang="en-GB"/>
        </a:p>
      </dgm:t>
    </dgm:pt>
    <dgm:pt modelId="{802C7D43-5BA8-40A7-9463-C506179D196F}">
      <dgm:prSet phldr="0"/>
      <dgm:spPr/>
      <dgm:t>
        <a:bodyPr/>
        <a:lstStyle/>
        <a:p>
          <a:pPr rtl="0"/>
          <a:r>
            <a:rPr lang="en-GB">
              <a:latin typeface="Posterama"/>
            </a:rPr>
            <a:t>Making sure building is safe for the children</a:t>
          </a:r>
        </a:p>
      </dgm:t>
    </dgm:pt>
    <dgm:pt modelId="{C97F656F-76CB-4C92-AF86-F16D4F659BD7}" type="parTrans" cxnId="{423E7855-60D4-4C43-AC21-A00F80216C88}">
      <dgm:prSet/>
      <dgm:spPr/>
      <dgm:t>
        <a:bodyPr/>
        <a:lstStyle/>
        <a:p>
          <a:endParaRPr lang="en-GB"/>
        </a:p>
      </dgm:t>
    </dgm:pt>
    <dgm:pt modelId="{93D40116-DE25-4013-9E01-3464836D5D6F}" type="sibTrans" cxnId="{423E7855-60D4-4C43-AC21-A00F80216C88}">
      <dgm:prSet/>
      <dgm:spPr/>
      <dgm:t>
        <a:bodyPr/>
        <a:lstStyle/>
        <a:p>
          <a:endParaRPr lang="en-GB"/>
        </a:p>
      </dgm:t>
    </dgm:pt>
    <dgm:pt modelId="{3914A8DF-F8F2-462E-B505-FED028DAB4E3}">
      <dgm:prSet phldr="0"/>
      <dgm:spPr/>
      <dgm:t>
        <a:bodyPr/>
        <a:lstStyle/>
        <a:p>
          <a:pPr rtl="0"/>
          <a:r>
            <a:rPr lang="en-GB">
              <a:latin typeface="Posterama"/>
            </a:rPr>
            <a:t>PHASE FOUR          </a:t>
          </a:r>
        </a:p>
      </dgm:t>
    </dgm:pt>
    <dgm:pt modelId="{6351352E-ECA7-4BC2-BD77-089EBC7E5097}" type="parTrans" cxnId="{DCA7B9B5-0BA7-43A4-9508-43C64AD19964}">
      <dgm:prSet/>
      <dgm:spPr/>
      <dgm:t>
        <a:bodyPr/>
        <a:lstStyle/>
        <a:p>
          <a:endParaRPr lang="en-GB"/>
        </a:p>
      </dgm:t>
    </dgm:pt>
    <dgm:pt modelId="{F6ED1C49-9A68-40A3-84CA-C57ACA70BADB}" type="sibTrans" cxnId="{DCA7B9B5-0BA7-43A4-9508-43C64AD19964}">
      <dgm:prSet/>
      <dgm:spPr/>
      <dgm:t>
        <a:bodyPr/>
        <a:lstStyle/>
        <a:p>
          <a:endParaRPr lang="en-GB"/>
        </a:p>
      </dgm:t>
    </dgm:pt>
    <dgm:pt modelId="{1278723E-219F-49DB-8851-92941ECFF943}">
      <dgm:prSet phldr="0"/>
      <dgm:spPr/>
      <dgm:t>
        <a:bodyPr/>
        <a:lstStyle/>
        <a:p>
          <a:pPr rtl="0"/>
          <a:r>
            <a:rPr lang="en-GB">
              <a:latin typeface="Posterama"/>
            </a:rPr>
            <a:t>Interviews and employments </a:t>
          </a:r>
        </a:p>
      </dgm:t>
    </dgm:pt>
    <dgm:pt modelId="{86477F96-F7A9-4875-96D1-CC825048CF36}" type="parTrans" cxnId="{564B624A-DF5A-4229-B24B-C825F991BC7D}">
      <dgm:prSet/>
      <dgm:spPr/>
      <dgm:t>
        <a:bodyPr/>
        <a:lstStyle/>
        <a:p>
          <a:endParaRPr lang="en-GB"/>
        </a:p>
      </dgm:t>
    </dgm:pt>
    <dgm:pt modelId="{334BD71F-399F-4496-90A4-263A7C82939B}" type="sibTrans" cxnId="{564B624A-DF5A-4229-B24B-C825F991BC7D}">
      <dgm:prSet/>
      <dgm:spPr/>
      <dgm:t>
        <a:bodyPr/>
        <a:lstStyle/>
        <a:p>
          <a:endParaRPr lang="en-GB"/>
        </a:p>
      </dgm:t>
    </dgm:pt>
    <dgm:pt modelId="{AFA07647-C23A-40B3-9D43-9875543ED55A}">
      <dgm:prSet phldr="0"/>
      <dgm:spPr/>
      <dgm:t>
        <a:bodyPr/>
        <a:lstStyle/>
        <a:p>
          <a:pPr rtl="0"/>
          <a:r>
            <a:rPr lang="en-GB">
              <a:latin typeface="Posterama"/>
            </a:rPr>
            <a:t>Finding staff</a:t>
          </a:r>
        </a:p>
      </dgm:t>
    </dgm:pt>
    <dgm:pt modelId="{18FA3B70-A803-4C85-B5A6-39726F2B5455}" type="parTrans" cxnId="{36DCAF1B-2034-4FBA-9992-5D8912D7D534}">
      <dgm:prSet/>
      <dgm:spPr/>
      <dgm:t>
        <a:bodyPr/>
        <a:lstStyle/>
        <a:p>
          <a:endParaRPr lang="en-GB"/>
        </a:p>
      </dgm:t>
    </dgm:pt>
    <dgm:pt modelId="{BB32CED9-B21D-4F44-81B9-271C50F94BAA}" type="sibTrans" cxnId="{36DCAF1B-2034-4FBA-9992-5D8912D7D534}">
      <dgm:prSet/>
      <dgm:spPr/>
      <dgm:t>
        <a:bodyPr/>
        <a:lstStyle/>
        <a:p>
          <a:endParaRPr lang="en-GB"/>
        </a:p>
      </dgm:t>
    </dgm:pt>
    <dgm:pt modelId="{B089BD58-7742-48D9-B180-FC90C5412839}" type="pres">
      <dgm:prSet presAssocID="{395F012E-B42F-4F2E-B769-6264082EE754}" presName="mainComposite" presStyleCnt="0">
        <dgm:presLayoutVars>
          <dgm:chPref val="1"/>
          <dgm:dir/>
          <dgm:animOne val="branch"/>
          <dgm:animLvl val="lvl"/>
          <dgm:resizeHandles val="exact"/>
        </dgm:presLayoutVars>
      </dgm:prSet>
      <dgm:spPr/>
    </dgm:pt>
    <dgm:pt modelId="{8F697285-32B2-41D3-B14B-49F51F0CF077}" type="pres">
      <dgm:prSet presAssocID="{395F012E-B42F-4F2E-B769-6264082EE754}" presName="hierFlow" presStyleCnt="0"/>
      <dgm:spPr/>
    </dgm:pt>
    <dgm:pt modelId="{5D818038-A66D-4446-B91B-804BA3804604}" type="pres">
      <dgm:prSet presAssocID="{395F012E-B42F-4F2E-B769-6264082EE754}" presName="firstBuf" presStyleCnt="0"/>
      <dgm:spPr/>
    </dgm:pt>
    <dgm:pt modelId="{4A14A555-955F-4BA7-9412-654118F9C78D}" type="pres">
      <dgm:prSet presAssocID="{395F012E-B42F-4F2E-B769-6264082EE754}" presName="hierChild1" presStyleCnt="0">
        <dgm:presLayoutVars>
          <dgm:chPref val="1"/>
          <dgm:animOne val="branch"/>
          <dgm:animLvl val="lvl"/>
        </dgm:presLayoutVars>
      </dgm:prSet>
      <dgm:spPr/>
    </dgm:pt>
    <dgm:pt modelId="{F9B04290-6A74-4E12-A81B-D50D9173F800}" type="pres">
      <dgm:prSet presAssocID="{E792235C-9A11-4C45-A95D-FCED71B3DC05}" presName="Name14" presStyleCnt="0"/>
      <dgm:spPr/>
    </dgm:pt>
    <dgm:pt modelId="{B7730C73-415A-4661-BC3A-9FD7007ED92E}" type="pres">
      <dgm:prSet presAssocID="{E792235C-9A11-4C45-A95D-FCED71B3DC05}" presName="level1Shape" presStyleLbl="node0" presStyleIdx="0" presStyleCnt="1">
        <dgm:presLayoutVars>
          <dgm:chPref val="3"/>
        </dgm:presLayoutVars>
      </dgm:prSet>
      <dgm:spPr/>
    </dgm:pt>
    <dgm:pt modelId="{88C32FEB-B8BD-4873-97F9-6CE75AB83168}" type="pres">
      <dgm:prSet presAssocID="{E792235C-9A11-4C45-A95D-FCED71B3DC05}" presName="hierChild2" presStyleCnt="0"/>
      <dgm:spPr/>
    </dgm:pt>
    <dgm:pt modelId="{5B7BEAB5-2CD7-45F1-873C-BB1C1E5CC8B6}" type="pres">
      <dgm:prSet presAssocID="{A3C6FA75-70B7-479A-BC4C-118937E7BDE0}" presName="Name19" presStyleLbl="parChTrans1D2" presStyleIdx="0" presStyleCnt="4"/>
      <dgm:spPr/>
    </dgm:pt>
    <dgm:pt modelId="{D15B4DBA-A35F-4106-8135-A11EFCB5FECC}" type="pres">
      <dgm:prSet presAssocID="{EF291249-B4CC-46EB-B0CD-D300D16CC5B3}" presName="Name21" presStyleCnt="0"/>
      <dgm:spPr/>
    </dgm:pt>
    <dgm:pt modelId="{ADCA830C-E6E1-4D3C-8426-AF8EAC41484D}" type="pres">
      <dgm:prSet presAssocID="{EF291249-B4CC-46EB-B0CD-D300D16CC5B3}" presName="level2Shape" presStyleLbl="node2" presStyleIdx="0" presStyleCnt="4"/>
      <dgm:spPr/>
    </dgm:pt>
    <dgm:pt modelId="{4E636F7A-1AA1-4384-8BD3-CEAC66BDA8B2}" type="pres">
      <dgm:prSet presAssocID="{EF291249-B4CC-46EB-B0CD-D300D16CC5B3}" presName="hierChild3" presStyleCnt="0"/>
      <dgm:spPr/>
    </dgm:pt>
    <dgm:pt modelId="{D99A1350-8200-43E1-8C7A-823B58C8EDD8}" type="pres">
      <dgm:prSet presAssocID="{C97F656F-76CB-4C92-AF86-F16D4F659BD7}" presName="Name19" presStyleLbl="parChTrans1D2" presStyleIdx="1" presStyleCnt="4"/>
      <dgm:spPr/>
    </dgm:pt>
    <dgm:pt modelId="{D0B98230-3CDC-4986-845F-C0936A401254}" type="pres">
      <dgm:prSet presAssocID="{802C7D43-5BA8-40A7-9463-C506179D196F}" presName="Name21" presStyleCnt="0"/>
      <dgm:spPr/>
    </dgm:pt>
    <dgm:pt modelId="{E052177D-EB87-4F01-9797-D47596A6C7D4}" type="pres">
      <dgm:prSet presAssocID="{802C7D43-5BA8-40A7-9463-C506179D196F}" presName="level2Shape" presStyleLbl="node2" presStyleIdx="1" presStyleCnt="4"/>
      <dgm:spPr/>
    </dgm:pt>
    <dgm:pt modelId="{0BCBFFFE-0384-4169-AD91-F88F0514E554}" type="pres">
      <dgm:prSet presAssocID="{802C7D43-5BA8-40A7-9463-C506179D196F}" presName="hierChild3" presStyleCnt="0"/>
      <dgm:spPr/>
    </dgm:pt>
    <dgm:pt modelId="{422A8AD4-3643-49F9-B46B-039EB5107FBE}" type="pres">
      <dgm:prSet presAssocID="{C7FF450D-9AFA-4036-9195-941507B88D38}" presName="Name19" presStyleLbl="parChTrans1D2" presStyleIdx="2" presStyleCnt="4"/>
      <dgm:spPr/>
    </dgm:pt>
    <dgm:pt modelId="{6FF19120-D841-490F-BA57-8AAF399D6747}" type="pres">
      <dgm:prSet presAssocID="{B584C990-FDC7-4130-B89E-30AA890E12D1}" presName="Name21" presStyleCnt="0"/>
      <dgm:spPr/>
    </dgm:pt>
    <dgm:pt modelId="{1BCE4C82-909C-4C01-B7AE-6171FD751C2A}" type="pres">
      <dgm:prSet presAssocID="{B584C990-FDC7-4130-B89E-30AA890E12D1}" presName="level2Shape" presStyleLbl="node2" presStyleIdx="2" presStyleCnt="4"/>
      <dgm:spPr/>
    </dgm:pt>
    <dgm:pt modelId="{D4094EF1-F47F-4EAD-8E10-7D774F6FA866}" type="pres">
      <dgm:prSet presAssocID="{B584C990-FDC7-4130-B89E-30AA890E12D1}" presName="hierChild3" presStyleCnt="0"/>
      <dgm:spPr/>
    </dgm:pt>
    <dgm:pt modelId="{F1275AB0-A375-4452-A24D-D2F839C9E042}" type="pres">
      <dgm:prSet presAssocID="{5A50A613-6B5E-4D1D-86F4-7BAB17D8ED2E}" presName="Name19" presStyleLbl="parChTrans1D3" presStyleIdx="0" presStyleCnt="4"/>
      <dgm:spPr/>
    </dgm:pt>
    <dgm:pt modelId="{67F76CDA-D2F8-4586-A693-A60FDFBCB599}" type="pres">
      <dgm:prSet presAssocID="{713C2B14-0172-4A81-9276-E41C6DC17455}" presName="Name21" presStyleCnt="0"/>
      <dgm:spPr/>
    </dgm:pt>
    <dgm:pt modelId="{4783917F-0DD5-491F-B666-26CB8568C3AE}" type="pres">
      <dgm:prSet presAssocID="{713C2B14-0172-4A81-9276-E41C6DC17455}" presName="level2Shape" presStyleLbl="node3" presStyleIdx="0" presStyleCnt="4"/>
      <dgm:spPr/>
    </dgm:pt>
    <dgm:pt modelId="{D6AA3DA5-A9FC-4A97-AD5C-CD4EC90485C7}" type="pres">
      <dgm:prSet presAssocID="{713C2B14-0172-4A81-9276-E41C6DC17455}" presName="hierChild3" presStyleCnt="0"/>
      <dgm:spPr/>
    </dgm:pt>
    <dgm:pt modelId="{93B80A71-34D0-4F67-9FC1-2AF06041E275}" type="pres">
      <dgm:prSet presAssocID="{86477F96-F7A9-4875-96D1-CC825048CF36}" presName="Name19" presStyleLbl="parChTrans1D3" presStyleIdx="1" presStyleCnt="4"/>
      <dgm:spPr/>
    </dgm:pt>
    <dgm:pt modelId="{9473AE9A-EB87-4631-8560-6FC115E3B87E}" type="pres">
      <dgm:prSet presAssocID="{1278723E-219F-49DB-8851-92941ECFF943}" presName="Name21" presStyleCnt="0"/>
      <dgm:spPr/>
    </dgm:pt>
    <dgm:pt modelId="{21887BBB-41FA-4AE9-B2BE-60C11E36F4AC}" type="pres">
      <dgm:prSet presAssocID="{1278723E-219F-49DB-8851-92941ECFF943}" presName="level2Shape" presStyleLbl="node3" presStyleIdx="1" presStyleCnt="4"/>
      <dgm:spPr/>
    </dgm:pt>
    <dgm:pt modelId="{86867BF3-F062-4E11-8D23-576D26B0B73F}" type="pres">
      <dgm:prSet presAssocID="{1278723E-219F-49DB-8851-92941ECFF943}" presName="hierChild3" presStyleCnt="0"/>
      <dgm:spPr/>
    </dgm:pt>
    <dgm:pt modelId="{40DE2D90-0EC5-4EFB-8B83-D7E2B430987E}" type="pres">
      <dgm:prSet presAssocID="{D06EB2FC-38A8-4A57-8E49-6203AA7A3BDB}" presName="Name19" presStyleLbl="parChTrans1D3" presStyleIdx="2" presStyleCnt="4"/>
      <dgm:spPr/>
    </dgm:pt>
    <dgm:pt modelId="{41B9D2FF-C49D-422B-A57D-1E36C77B5E50}" type="pres">
      <dgm:prSet presAssocID="{B38DCB7F-4C14-4133-93C1-3C07D5E6CD55}" presName="Name21" presStyleCnt="0"/>
      <dgm:spPr/>
    </dgm:pt>
    <dgm:pt modelId="{3D9B06CB-2ECC-4175-90ED-79B700BB858A}" type="pres">
      <dgm:prSet presAssocID="{B38DCB7F-4C14-4133-93C1-3C07D5E6CD55}" presName="level2Shape" presStyleLbl="node3" presStyleIdx="2" presStyleCnt="4"/>
      <dgm:spPr/>
    </dgm:pt>
    <dgm:pt modelId="{05E2D68D-D079-4401-9962-2797CB89A302}" type="pres">
      <dgm:prSet presAssocID="{B38DCB7F-4C14-4133-93C1-3C07D5E6CD55}" presName="hierChild3" presStyleCnt="0"/>
      <dgm:spPr/>
    </dgm:pt>
    <dgm:pt modelId="{428DCAEB-A8B5-4833-8BF6-3299BC6A2A1E}" type="pres">
      <dgm:prSet presAssocID="{18FA3B70-A803-4C85-B5A6-39726F2B5455}" presName="Name19" presStyleLbl="parChTrans1D3" presStyleIdx="3" presStyleCnt="4"/>
      <dgm:spPr/>
    </dgm:pt>
    <dgm:pt modelId="{D83A2CDF-0B02-4186-9FE6-400C781C6A0D}" type="pres">
      <dgm:prSet presAssocID="{AFA07647-C23A-40B3-9D43-9875543ED55A}" presName="Name21" presStyleCnt="0"/>
      <dgm:spPr/>
    </dgm:pt>
    <dgm:pt modelId="{E668E514-153F-4759-A8D3-62DB3DAC7E96}" type="pres">
      <dgm:prSet presAssocID="{AFA07647-C23A-40B3-9D43-9875543ED55A}" presName="level2Shape" presStyleLbl="node3" presStyleIdx="3" presStyleCnt="4"/>
      <dgm:spPr/>
    </dgm:pt>
    <dgm:pt modelId="{4F21C84F-CAC7-4E49-9D96-7CC2312747AC}" type="pres">
      <dgm:prSet presAssocID="{AFA07647-C23A-40B3-9D43-9875543ED55A}" presName="hierChild3" presStyleCnt="0"/>
      <dgm:spPr/>
    </dgm:pt>
    <dgm:pt modelId="{78C61341-E3B4-4588-9A39-F77292D1427E}" type="pres">
      <dgm:prSet presAssocID="{30C4C27D-B1D9-4E03-B5D6-6524F29BBD8D}" presName="Name19" presStyleLbl="parChTrans1D2" presStyleIdx="3" presStyleCnt="4"/>
      <dgm:spPr/>
    </dgm:pt>
    <dgm:pt modelId="{34D28954-4F58-4EAD-B7C6-8C45819E0A09}" type="pres">
      <dgm:prSet presAssocID="{CCF5A1A9-FCEB-46DE-A653-253281827003}" presName="Name21" presStyleCnt="0"/>
      <dgm:spPr/>
    </dgm:pt>
    <dgm:pt modelId="{F691A5AE-AAB1-4F91-BA82-57B0D44E72E3}" type="pres">
      <dgm:prSet presAssocID="{CCF5A1A9-FCEB-46DE-A653-253281827003}" presName="level2Shape" presStyleLbl="node2" presStyleIdx="3" presStyleCnt="4"/>
      <dgm:spPr/>
    </dgm:pt>
    <dgm:pt modelId="{BC089EB9-0C74-47F3-BDEC-A93F3582E937}" type="pres">
      <dgm:prSet presAssocID="{CCF5A1A9-FCEB-46DE-A653-253281827003}" presName="hierChild3" presStyleCnt="0"/>
      <dgm:spPr/>
    </dgm:pt>
    <dgm:pt modelId="{DFB8CD4B-AE71-4ECB-B09F-34A1279B4202}" type="pres">
      <dgm:prSet presAssocID="{395F012E-B42F-4F2E-B769-6264082EE754}" presName="bgShapesFlow" presStyleCnt="0"/>
      <dgm:spPr/>
    </dgm:pt>
    <dgm:pt modelId="{8427849F-3ABA-4976-AC7A-56B148B29F42}" type="pres">
      <dgm:prSet presAssocID="{649B5ED8-2622-4787-94F7-AB439AAF118D}" presName="rectComp" presStyleCnt="0"/>
      <dgm:spPr/>
    </dgm:pt>
    <dgm:pt modelId="{D8A4AF64-C268-4D25-A206-420F9ACE2005}" type="pres">
      <dgm:prSet presAssocID="{649B5ED8-2622-4787-94F7-AB439AAF118D}" presName="bgRect" presStyleLbl="bgShp" presStyleIdx="0" presStyleCnt="4" custLinFactNeighborX="-31731" custLinFactNeighborY="5970"/>
      <dgm:spPr/>
    </dgm:pt>
    <dgm:pt modelId="{4AE03CA1-2F6C-4387-A337-C7D62E9C0DA1}" type="pres">
      <dgm:prSet presAssocID="{649B5ED8-2622-4787-94F7-AB439AAF118D}" presName="bgRectTx" presStyleLbl="bgShp" presStyleIdx="0" presStyleCnt="4">
        <dgm:presLayoutVars>
          <dgm:bulletEnabled val="1"/>
        </dgm:presLayoutVars>
      </dgm:prSet>
      <dgm:spPr/>
    </dgm:pt>
    <dgm:pt modelId="{44F99399-79CF-4444-8F16-5654D4AD9CED}" type="pres">
      <dgm:prSet presAssocID="{649B5ED8-2622-4787-94F7-AB439AAF118D}" presName="spComp" presStyleCnt="0"/>
      <dgm:spPr/>
    </dgm:pt>
    <dgm:pt modelId="{51973E41-6647-468E-B1CC-2EBBF582A10D}" type="pres">
      <dgm:prSet presAssocID="{649B5ED8-2622-4787-94F7-AB439AAF118D}" presName="vSp" presStyleCnt="0"/>
      <dgm:spPr/>
    </dgm:pt>
    <dgm:pt modelId="{B7ECA190-4D9B-4790-9078-8056EF48A781}" type="pres">
      <dgm:prSet presAssocID="{0A83CD4E-A546-4685-A4B3-48BC263DF714}" presName="rectComp" presStyleCnt="0"/>
      <dgm:spPr/>
    </dgm:pt>
    <dgm:pt modelId="{7EEF7B85-37A1-4EAE-A4B8-DFCCF6ACEA5B}" type="pres">
      <dgm:prSet presAssocID="{0A83CD4E-A546-4685-A4B3-48BC263DF714}" presName="bgRect" presStyleLbl="bgShp" presStyleIdx="1" presStyleCnt="4"/>
      <dgm:spPr/>
    </dgm:pt>
    <dgm:pt modelId="{5A197B14-F8A0-4972-A4EC-F185C695D7A7}" type="pres">
      <dgm:prSet presAssocID="{0A83CD4E-A546-4685-A4B3-48BC263DF714}" presName="bgRectTx" presStyleLbl="bgShp" presStyleIdx="1" presStyleCnt="4">
        <dgm:presLayoutVars>
          <dgm:bulletEnabled val="1"/>
        </dgm:presLayoutVars>
      </dgm:prSet>
      <dgm:spPr/>
    </dgm:pt>
    <dgm:pt modelId="{B9578DCA-6E36-47CD-A6AF-46C67CF9E3C8}" type="pres">
      <dgm:prSet presAssocID="{0A83CD4E-A546-4685-A4B3-48BC263DF714}" presName="spComp" presStyleCnt="0"/>
      <dgm:spPr/>
    </dgm:pt>
    <dgm:pt modelId="{016272D4-6144-40D9-8408-9346647B2B16}" type="pres">
      <dgm:prSet presAssocID="{0A83CD4E-A546-4685-A4B3-48BC263DF714}" presName="vSp" presStyleCnt="0"/>
      <dgm:spPr/>
    </dgm:pt>
    <dgm:pt modelId="{04FA3E1C-C8AA-45B6-ADAB-F10AB6775113}" type="pres">
      <dgm:prSet presAssocID="{DBD35DE2-AF57-47B3-9BCF-CAB0127BC0DF}" presName="rectComp" presStyleCnt="0"/>
      <dgm:spPr/>
    </dgm:pt>
    <dgm:pt modelId="{150B8117-C102-4B8E-854F-22F111AACC2E}" type="pres">
      <dgm:prSet presAssocID="{DBD35DE2-AF57-47B3-9BCF-CAB0127BC0DF}" presName="bgRect" presStyleLbl="bgShp" presStyleIdx="2" presStyleCnt="4"/>
      <dgm:spPr/>
    </dgm:pt>
    <dgm:pt modelId="{28679AD2-81E3-479B-9C29-8DA58A0FE073}" type="pres">
      <dgm:prSet presAssocID="{DBD35DE2-AF57-47B3-9BCF-CAB0127BC0DF}" presName="bgRectTx" presStyleLbl="bgShp" presStyleIdx="2" presStyleCnt="4">
        <dgm:presLayoutVars>
          <dgm:bulletEnabled val="1"/>
        </dgm:presLayoutVars>
      </dgm:prSet>
      <dgm:spPr/>
    </dgm:pt>
    <dgm:pt modelId="{39775CEB-1CA4-418B-8489-E1A013F67777}" type="pres">
      <dgm:prSet presAssocID="{DBD35DE2-AF57-47B3-9BCF-CAB0127BC0DF}" presName="spComp" presStyleCnt="0"/>
      <dgm:spPr/>
    </dgm:pt>
    <dgm:pt modelId="{0E2C8174-F0A5-4195-94B5-D986F8886D7C}" type="pres">
      <dgm:prSet presAssocID="{DBD35DE2-AF57-47B3-9BCF-CAB0127BC0DF}" presName="vSp" presStyleCnt="0"/>
      <dgm:spPr/>
    </dgm:pt>
    <dgm:pt modelId="{E93A7674-B8C0-4E53-BBDC-CE4AC6396FCA}" type="pres">
      <dgm:prSet presAssocID="{3914A8DF-F8F2-462E-B505-FED028DAB4E3}" presName="rectComp" presStyleCnt="0"/>
      <dgm:spPr/>
    </dgm:pt>
    <dgm:pt modelId="{842A252B-94BF-45C3-995A-AFEBE76551B3}" type="pres">
      <dgm:prSet presAssocID="{3914A8DF-F8F2-462E-B505-FED028DAB4E3}" presName="bgRect" presStyleLbl="bgShp" presStyleIdx="3" presStyleCnt="4"/>
      <dgm:spPr/>
    </dgm:pt>
    <dgm:pt modelId="{809D2CBA-1748-4936-965C-BCD8D8CD7AD6}" type="pres">
      <dgm:prSet presAssocID="{3914A8DF-F8F2-462E-B505-FED028DAB4E3}" presName="bgRectTx" presStyleLbl="bgShp" presStyleIdx="3" presStyleCnt="4">
        <dgm:presLayoutVars>
          <dgm:bulletEnabled val="1"/>
        </dgm:presLayoutVars>
      </dgm:prSet>
      <dgm:spPr/>
    </dgm:pt>
  </dgm:ptLst>
  <dgm:cxnLst>
    <dgm:cxn modelId="{9DF89A02-897B-43BB-BE6F-3A4C8CE76002}" type="presOf" srcId="{3914A8DF-F8F2-462E-B505-FED028DAB4E3}" destId="{842A252B-94BF-45C3-995A-AFEBE76551B3}" srcOrd="0" destOrd="0" presId="urn:microsoft.com/office/officeart/2005/8/layout/hierarchy6"/>
    <dgm:cxn modelId="{A8813005-797A-4052-80CB-3A4D6AD16497}" type="presOf" srcId="{AFA07647-C23A-40B3-9D43-9875543ED55A}" destId="{E668E514-153F-4759-A8D3-62DB3DAC7E96}" srcOrd="0" destOrd="0" presId="urn:microsoft.com/office/officeart/2005/8/layout/hierarchy6"/>
    <dgm:cxn modelId="{C6A41508-7F7F-4F42-8FA9-8459F0375024}" type="presOf" srcId="{3914A8DF-F8F2-462E-B505-FED028DAB4E3}" destId="{809D2CBA-1748-4936-965C-BCD8D8CD7AD6}" srcOrd="1" destOrd="0" presId="urn:microsoft.com/office/officeart/2005/8/layout/hierarchy6"/>
    <dgm:cxn modelId="{70BB370E-EB0C-4132-93D6-29711E320C65}" srcId="{B584C990-FDC7-4130-B89E-30AA890E12D1}" destId="{B38DCB7F-4C14-4133-93C1-3C07D5E6CD55}" srcOrd="2" destOrd="0" parTransId="{D06EB2FC-38A8-4A57-8E49-6203AA7A3BDB}" sibTransId="{BCDDBC25-A40B-4756-A30E-D24263FA31BC}"/>
    <dgm:cxn modelId="{92CE8E0F-A3B6-4D6C-8A6E-DE007A567EAA}" type="presOf" srcId="{C7FF450D-9AFA-4036-9195-941507B88D38}" destId="{422A8AD4-3643-49F9-B46B-039EB5107FBE}" srcOrd="0" destOrd="0" presId="urn:microsoft.com/office/officeart/2005/8/layout/hierarchy6"/>
    <dgm:cxn modelId="{36DCAF1B-2034-4FBA-9992-5D8912D7D534}" srcId="{B584C990-FDC7-4130-B89E-30AA890E12D1}" destId="{AFA07647-C23A-40B3-9D43-9875543ED55A}" srcOrd="3" destOrd="0" parTransId="{18FA3B70-A803-4C85-B5A6-39726F2B5455}" sibTransId="{BB32CED9-B21D-4F44-81B9-271C50F94BAA}"/>
    <dgm:cxn modelId="{44055B20-EB97-4B1C-9995-252BB42A1185}" srcId="{E792235C-9A11-4C45-A95D-FCED71B3DC05}" destId="{CCF5A1A9-FCEB-46DE-A653-253281827003}" srcOrd="3" destOrd="0" parTransId="{30C4C27D-B1D9-4E03-B5D6-6524F29BBD8D}" sibTransId="{A88D3074-8A51-4F37-8753-C1E6B9C69B93}"/>
    <dgm:cxn modelId="{33C2F527-D2CB-4BFD-A834-148550E75D30}" type="presOf" srcId="{CCF5A1A9-FCEB-46DE-A653-253281827003}" destId="{F691A5AE-AAB1-4F91-BA82-57B0D44E72E3}" srcOrd="0" destOrd="0" presId="urn:microsoft.com/office/officeart/2005/8/layout/hierarchy6"/>
    <dgm:cxn modelId="{813F9561-BBBC-4B0F-A84B-2D3A0410D6ED}" type="presOf" srcId="{0A83CD4E-A546-4685-A4B3-48BC263DF714}" destId="{5A197B14-F8A0-4972-A4EC-F185C695D7A7}" srcOrd="1" destOrd="0" presId="urn:microsoft.com/office/officeart/2005/8/layout/hierarchy6"/>
    <dgm:cxn modelId="{FBE0B641-BFB4-43A5-A16D-5E88E27A5CC4}" srcId="{395F012E-B42F-4F2E-B769-6264082EE754}" destId="{0A83CD4E-A546-4685-A4B3-48BC263DF714}" srcOrd="2" destOrd="0" parTransId="{C7AB9E2C-B1E0-4487-B299-B136BA80E769}" sibTransId="{93C00335-1930-4009-9669-381272DCB138}"/>
    <dgm:cxn modelId="{CF560465-85B2-4768-8FB9-3BC479727B0B}" type="presOf" srcId="{B38DCB7F-4C14-4133-93C1-3C07D5E6CD55}" destId="{3D9B06CB-2ECC-4175-90ED-79B700BB858A}" srcOrd="0" destOrd="0" presId="urn:microsoft.com/office/officeart/2005/8/layout/hierarchy6"/>
    <dgm:cxn modelId="{016E1F45-7C10-4155-9B07-94244F98592F}" type="presOf" srcId="{649B5ED8-2622-4787-94F7-AB439AAF118D}" destId="{4AE03CA1-2F6C-4387-A337-C7D62E9C0DA1}" srcOrd="1" destOrd="0" presId="urn:microsoft.com/office/officeart/2005/8/layout/hierarchy6"/>
    <dgm:cxn modelId="{9A0BB766-E55A-44B1-A31C-971D1D9D045A}" srcId="{395F012E-B42F-4F2E-B769-6264082EE754}" destId="{E792235C-9A11-4C45-A95D-FCED71B3DC05}" srcOrd="0" destOrd="0" parTransId="{9EBCF7FC-6749-4669-995D-EA57BBCD179B}" sibTransId="{FB408412-3991-4C56-8242-9642F2D5E1DE}"/>
    <dgm:cxn modelId="{6FC42D4A-25D4-4F69-A5C5-DA38DF7589FF}" type="presOf" srcId="{EF291249-B4CC-46EB-B0CD-D300D16CC5B3}" destId="{ADCA830C-E6E1-4D3C-8426-AF8EAC41484D}" srcOrd="0" destOrd="0" presId="urn:microsoft.com/office/officeart/2005/8/layout/hierarchy6"/>
    <dgm:cxn modelId="{145D614A-047F-43FD-BAC1-74F298D5E32C}" type="presOf" srcId="{DBD35DE2-AF57-47B3-9BCF-CAB0127BC0DF}" destId="{150B8117-C102-4B8E-854F-22F111AACC2E}" srcOrd="0" destOrd="0" presId="urn:microsoft.com/office/officeart/2005/8/layout/hierarchy6"/>
    <dgm:cxn modelId="{564B624A-DF5A-4229-B24B-C825F991BC7D}" srcId="{B584C990-FDC7-4130-B89E-30AA890E12D1}" destId="{1278723E-219F-49DB-8851-92941ECFF943}" srcOrd="1" destOrd="0" parTransId="{86477F96-F7A9-4875-96D1-CC825048CF36}" sibTransId="{334BD71F-399F-4496-90A4-263A7C82939B}"/>
    <dgm:cxn modelId="{F61A4A6C-08CC-4CA0-856D-DD46AFA6BFAE}" srcId="{E792235C-9A11-4C45-A95D-FCED71B3DC05}" destId="{EF291249-B4CC-46EB-B0CD-D300D16CC5B3}" srcOrd="0" destOrd="0" parTransId="{A3C6FA75-70B7-479A-BC4C-118937E7BDE0}" sibTransId="{A26302F0-DD30-44B5-A5F6-907BEDDE3FF1}"/>
    <dgm:cxn modelId="{B2CC5070-05A2-4B7D-927B-43396D0A52F4}" srcId="{B584C990-FDC7-4130-B89E-30AA890E12D1}" destId="{713C2B14-0172-4A81-9276-E41C6DC17455}" srcOrd="0" destOrd="0" parTransId="{5A50A613-6B5E-4D1D-86F4-7BAB17D8ED2E}" sibTransId="{ECB8E1F3-2E84-476E-8AE0-89DE61C5DF10}"/>
    <dgm:cxn modelId="{74A37B72-C196-4355-AFCF-76405AC99C48}" type="presOf" srcId="{5A50A613-6B5E-4D1D-86F4-7BAB17D8ED2E}" destId="{F1275AB0-A375-4452-A24D-D2F839C9E042}" srcOrd="0" destOrd="0" presId="urn:microsoft.com/office/officeart/2005/8/layout/hierarchy6"/>
    <dgm:cxn modelId="{6DF2E974-59E8-4F66-A0EE-415E47AB1FDA}" type="presOf" srcId="{A3C6FA75-70B7-479A-BC4C-118937E7BDE0}" destId="{5B7BEAB5-2CD7-45F1-873C-BB1C1E5CC8B6}" srcOrd="0" destOrd="0" presId="urn:microsoft.com/office/officeart/2005/8/layout/hierarchy6"/>
    <dgm:cxn modelId="{423E7855-60D4-4C43-AC21-A00F80216C88}" srcId="{E792235C-9A11-4C45-A95D-FCED71B3DC05}" destId="{802C7D43-5BA8-40A7-9463-C506179D196F}" srcOrd="1" destOrd="0" parTransId="{C97F656F-76CB-4C92-AF86-F16D4F659BD7}" sibTransId="{93D40116-DE25-4013-9E01-3464836D5D6F}"/>
    <dgm:cxn modelId="{D3A70379-2E8B-4CEE-A330-6F999442231C}" type="presOf" srcId="{86477F96-F7A9-4875-96D1-CC825048CF36}" destId="{93B80A71-34D0-4F67-9FC1-2AF06041E275}" srcOrd="0" destOrd="0" presId="urn:microsoft.com/office/officeart/2005/8/layout/hierarchy6"/>
    <dgm:cxn modelId="{CFF94983-431F-4E8B-863A-8091855B77ED}" type="presOf" srcId="{713C2B14-0172-4A81-9276-E41C6DC17455}" destId="{4783917F-0DD5-491F-B666-26CB8568C3AE}" srcOrd="0" destOrd="0" presId="urn:microsoft.com/office/officeart/2005/8/layout/hierarchy6"/>
    <dgm:cxn modelId="{7C475A96-12A4-4350-842B-5F6FA892B64D}" type="presOf" srcId="{30C4C27D-B1D9-4E03-B5D6-6524F29BBD8D}" destId="{78C61341-E3B4-4588-9A39-F77292D1427E}" srcOrd="0" destOrd="0" presId="urn:microsoft.com/office/officeart/2005/8/layout/hierarchy6"/>
    <dgm:cxn modelId="{8242CBA0-14F5-4ADC-AF99-21A96E52C0F3}" srcId="{395F012E-B42F-4F2E-B769-6264082EE754}" destId="{649B5ED8-2622-4787-94F7-AB439AAF118D}" srcOrd="1" destOrd="0" parTransId="{974DD6CE-8029-4E0B-B413-FED0CECAD878}" sibTransId="{6DEF5E15-6627-4DF9-8DF6-A92F4EF5D00A}"/>
    <dgm:cxn modelId="{8A02BDA5-395C-4FEB-980C-76951FE3239A}" type="presOf" srcId="{0A83CD4E-A546-4685-A4B3-48BC263DF714}" destId="{7EEF7B85-37A1-4EAE-A4B8-DFCCF6ACEA5B}" srcOrd="0" destOrd="0" presId="urn:microsoft.com/office/officeart/2005/8/layout/hierarchy6"/>
    <dgm:cxn modelId="{CDD61EA7-5DDA-4973-9428-FCC6C450FBA6}" type="presOf" srcId="{1278723E-219F-49DB-8851-92941ECFF943}" destId="{21887BBB-41FA-4AE9-B2BE-60C11E36F4AC}" srcOrd="0" destOrd="0" presId="urn:microsoft.com/office/officeart/2005/8/layout/hierarchy6"/>
    <dgm:cxn modelId="{DCA7B9B5-0BA7-43A4-9508-43C64AD19964}" srcId="{395F012E-B42F-4F2E-B769-6264082EE754}" destId="{3914A8DF-F8F2-462E-B505-FED028DAB4E3}" srcOrd="4" destOrd="0" parTransId="{6351352E-ECA7-4BC2-BD77-089EBC7E5097}" sibTransId="{F6ED1C49-9A68-40A3-84CA-C57ACA70BADB}"/>
    <dgm:cxn modelId="{AC8870BB-EFCA-4B45-93D1-B0BEB19709BE}" srcId="{E792235C-9A11-4C45-A95D-FCED71B3DC05}" destId="{B584C990-FDC7-4130-B89E-30AA890E12D1}" srcOrd="2" destOrd="0" parTransId="{C7FF450D-9AFA-4036-9195-941507B88D38}" sibTransId="{24F19011-43AB-409E-B0AE-F0C7F3A55292}"/>
    <dgm:cxn modelId="{1B5B9BC2-FF1C-4B77-AB4E-74883D9A7175}" type="presOf" srcId="{18FA3B70-A803-4C85-B5A6-39726F2B5455}" destId="{428DCAEB-A8B5-4833-8BF6-3299BC6A2A1E}" srcOrd="0" destOrd="0" presId="urn:microsoft.com/office/officeart/2005/8/layout/hierarchy6"/>
    <dgm:cxn modelId="{0DF7D1C6-4C27-4DA3-8957-CB45418B7EB6}" type="presOf" srcId="{395F012E-B42F-4F2E-B769-6264082EE754}" destId="{B089BD58-7742-48D9-B180-FC90C5412839}" srcOrd="0" destOrd="0" presId="urn:microsoft.com/office/officeart/2005/8/layout/hierarchy6"/>
    <dgm:cxn modelId="{5D7C5CCD-813B-4FC6-92B5-08F41D530E70}" type="presOf" srcId="{649B5ED8-2622-4787-94F7-AB439AAF118D}" destId="{D8A4AF64-C268-4D25-A206-420F9ACE2005}" srcOrd="0" destOrd="0" presId="urn:microsoft.com/office/officeart/2005/8/layout/hierarchy6"/>
    <dgm:cxn modelId="{82CFC6CE-C9ED-4B3E-9C73-23ED4A0D18FF}" srcId="{395F012E-B42F-4F2E-B769-6264082EE754}" destId="{DBD35DE2-AF57-47B3-9BCF-CAB0127BC0DF}" srcOrd="3" destOrd="0" parTransId="{A0E93C4A-1A9E-404C-AC4A-A86AA435B6DE}" sibTransId="{76A5A416-4B2A-4DE2-8628-1D0DBCE429C8}"/>
    <dgm:cxn modelId="{6D4BD9D2-7FF8-41D6-ADBE-D19545A6D1B1}" type="presOf" srcId="{D06EB2FC-38A8-4A57-8E49-6203AA7A3BDB}" destId="{40DE2D90-0EC5-4EFB-8B83-D7E2B430987E}" srcOrd="0" destOrd="0" presId="urn:microsoft.com/office/officeart/2005/8/layout/hierarchy6"/>
    <dgm:cxn modelId="{DD77A1D7-6752-4E52-A8B0-23CCBEC97122}" type="presOf" srcId="{E792235C-9A11-4C45-A95D-FCED71B3DC05}" destId="{B7730C73-415A-4661-BC3A-9FD7007ED92E}" srcOrd="0" destOrd="0" presId="urn:microsoft.com/office/officeart/2005/8/layout/hierarchy6"/>
    <dgm:cxn modelId="{A4B085DD-B511-4F48-BC63-9AC715CAAE9A}" type="presOf" srcId="{B584C990-FDC7-4130-B89E-30AA890E12D1}" destId="{1BCE4C82-909C-4C01-B7AE-6171FD751C2A}" srcOrd="0" destOrd="0" presId="urn:microsoft.com/office/officeart/2005/8/layout/hierarchy6"/>
    <dgm:cxn modelId="{0F56DCDE-1F1E-4513-8630-1AE69E43CC90}" type="presOf" srcId="{802C7D43-5BA8-40A7-9463-C506179D196F}" destId="{E052177D-EB87-4F01-9797-D47596A6C7D4}" srcOrd="0" destOrd="0" presId="urn:microsoft.com/office/officeart/2005/8/layout/hierarchy6"/>
    <dgm:cxn modelId="{430933E3-4283-4307-AA0C-061CED016DA1}" type="presOf" srcId="{DBD35DE2-AF57-47B3-9BCF-CAB0127BC0DF}" destId="{28679AD2-81E3-479B-9C29-8DA58A0FE073}" srcOrd="1" destOrd="0" presId="urn:microsoft.com/office/officeart/2005/8/layout/hierarchy6"/>
    <dgm:cxn modelId="{A7D60DED-1C6B-4243-862F-6265AE768084}" type="presOf" srcId="{C97F656F-76CB-4C92-AF86-F16D4F659BD7}" destId="{D99A1350-8200-43E1-8C7A-823B58C8EDD8}" srcOrd="0" destOrd="0" presId="urn:microsoft.com/office/officeart/2005/8/layout/hierarchy6"/>
    <dgm:cxn modelId="{8D5B1412-82BA-44F6-AD02-677532407333}" type="presParOf" srcId="{B089BD58-7742-48D9-B180-FC90C5412839}" destId="{8F697285-32B2-41D3-B14B-49F51F0CF077}" srcOrd="0" destOrd="0" presId="urn:microsoft.com/office/officeart/2005/8/layout/hierarchy6"/>
    <dgm:cxn modelId="{3D5628FA-E722-4AD2-93E5-9382065D4351}" type="presParOf" srcId="{8F697285-32B2-41D3-B14B-49F51F0CF077}" destId="{5D818038-A66D-4446-B91B-804BA3804604}" srcOrd="0" destOrd="0" presId="urn:microsoft.com/office/officeart/2005/8/layout/hierarchy6"/>
    <dgm:cxn modelId="{32C306FE-B7B4-4FF0-AC04-B36E696E8E10}" type="presParOf" srcId="{8F697285-32B2-41D3-B14B-49F51F0CF077}" destId="{4A14A555-955F-4BA7-9412-654118F9C78D}" srcOrd="1" destOrd="0" presId="urn:microsoft.com/office/officeart/2005/8/layout/hierarchy6"/>
    <dgm:cxn modelId="{CCCF61C0-9346-464C-B835-3946E2997316}" type="presParOf" srcId="{4A14A555-955F-4BA7-9412-654118F9C78D}" destId="{F9B04290-6A74-4E12-A81B-D50D9173F800}" srcOrd="0" destOrd="0" presId="urn:microsoft.com/office/officeart/2005/8/layout/hierarchy6"/>
    <dgm:cxn modelId="{EA1E107B-CCBC-41D4-B8D8-0D7E9302528B}" type="presParOf" srcId="{F9B04290-6A74-4E12-A81B-D50D9173F800}" destId="{B7730C73-415A-4661-BC3A-9FD7007ED92E}" srcOrd="0" destOrd="0" presId="urn:microsoft.com/office/officeart/2005/8/layout/hierarchy6"/>
    <dgm:cxn modelId="{BE6E3DE8-718B-4AC5-9752-7FE959A47034}" type="presParOf" srcId="{F9B04290-6A74-4E12-A81B-D50D9173F800}" destId="{88C32FEB-B8BD-4873-97F9-6CE75AB83168}" srcOrd="1" destOrd="0" presId="urn:microsoft.com/office/officeart/2005/8/layout/hierarchy6"/>
    <dgm:cxn modelId="{195D5A39-ADF8-4F2F-BBC5-9755E5FC6A18}" type="presParOf" srcId="{88C32FEB-B8BD-4873-97F9-6CE75AB83168}" destId="{5B7BEAB5-2CD7-45F1-873C-BB1C1E5CC8B6}" srcOrd="0" destOrd="0" presId="urn:microsoft.com/office/officeart/2005/8/layout/hierarchy6"/>
    <dgm:cxn modelId="{5FD283B9-AB40-400B-96D1-B389F967A378}" type="presParOf" srcId="{88C32FEB-B8BD-4873-97F9-6CE75AB83168}" destId="{D15B4DBA-A35F-4106-8135-A11EFCB5FECC}" srcOrd="1" destOrd="0" presId="urn:microsoft.com/office/officeart/2005/8/layout/hierarchy6"/>
    <dgm:cxn modelId="{BC73B71D-BC96-45D6-84F5-9EA6A141CA03}" type="presParOf" srcId="{D15B4DBA-A35F-4106-8135-A11EFCB5FECC}" destId="{ADCA830C-E6E1-4D3C-8426-AF8EAC41484D}" srcOrd="0" destOrd="0" presId="urn:microsoft.com/office/officeart/2005/8/layout/hierarchy6"/>
    <dgm:cxn modelId="{5C330DA6-A5D3-4BF2-AFB5-9AD3B0FBCB3F}" type="presParOf" srcId="{D15B4DBA-A35F-4106-8135-A11EFCB5FECC}" destId="{4E636F7A-1AA1-4384-8BD3-CEAC66BDA8B2}" srcOrd="1" destOrd="0" presId="urn:microsoft.com/office/officeart/2005/8/layout/hierarchy6"/>
    <dgm:cxn modelId="{8D71C4DC-C8A4-41D4-BAF9-1DC38C47B003}" type="presParOf" srcId="{88C32FEB-B8BD-4873-97F9-6CE75AB83168}" destId="{D99A1350-8200-43E1-8C7A-823B58C8EDD8}" srcOrd="2" destOrd="0" presId="urn:microsoft.com/office/officeart/2005/8/layout/hierarchy6"/>
    <dgm:cxn modelId="{3732143B-2675-4D93-99DC-15ED67C0B1BB}" type="presParOf" srcId="{88C32FEB-B8BD-4873-97F9-6CE75AB83168}" destId="{D0B98230-3CDC-4986-845F-C0936A401254}" srcOrd="3" destOrd="0" presId="urn:microsoft.com/office/officeart/2005/8/layout/hierarchy6"/>
    <dgm:cxn modelId="{3C190D14-41A3-4264-830E-242B5966EB67}" type="presParOf" srcId="{D0B98230-3CDC-4986-845F-C0936A401254}" destId="{E052177D-EB87-4F01-9797-D47596A6C7D4}" srcOrd="0" destOrd="0" presId="urn:microsoft.com/office/officeart/2005/8/layout/hierarchy6"/>
    <dgm:cxn modelId="{57AE44AC-20DF-45E1-9F8D-8DE3F82D2ACA}" type="presParOf" srcId="{D0B98230-3CDC-4986-845F-C0936A401254}" destId="{0BCBFFFE-0384-4169-AD91-F88F0514E554}" srcOrd="1" destOrd="0" presId="urn:microsoft.com/office/officeart/2005/8/layout/hierarchy6"/>
    <dgm:cxn modelId="{415F1F88-0F14-4757-A031-2B4A6D5882C6}" type="presParOf" srcId="{88C32FEB-B8BD-4873-97F9-6CE75AB83168}" destId="{422A8AD4-3643-49F9-B46B-039EB5107FBE}" srcOrd="4" destOrd="0" presId="urn:microsoft.com/office/officeart/2005/8/layout/hierarchy6"/>
    <dgm:cxn modelId="{7F1E90C3-DEE8-460F-8E22-827666CDB85E}" type="presParOf" srcId="{88C32FEB-B8BD-4873-97F9-6CE75AB83168}" destId="{6FF19120-D841-490F-BA57-8AAF399D6747}" srcOrd="5" destOrd="0" presId="urn:microsoft.com/office/officeart/2005/8/layout/hierarchy6"/>
    <dgm:cxn modelId="{9C6C17CE-CC7E-4890-9DE4-004571CE4751}" type="presParOf" srcId="{6FF19120-D841-490F-BA57-8AAF399D6747}" destId="{1BCE4C82-909C-4C01-B7AE-6171FD751C2A}" srcOrd="0" destOrd="0" presId="urn:microsoft.com/office/officeart/2005/8/layout/hierarchy6"/>
    <dgm:cxn modelId="{5EB20F9C-1B0B-4CAA-881D-B6415967B6DD}" type="presParOf" srcId="{6FF19120-D841-490F-BA57-8AAF399D6747}" destId="{D4094EF1-F47F-4EAD-8E10-7D774F6FA866}" srcOrd="1" destOrd="0" presId="urn:microsoft.com/office/officeart/2005/8/layout/hierarchy6"/>
    <dgm:cxn modelId="{D29C5E00-487E-4487-8302-E4826839006E}" type="presParOf" srcId="{D4094EF1-F47F-4EAD-8E10-7D774F6FA866}" destId="{F1275AB0-A375-4452-A24D-D2F839C9E042}" srcOrd="0" destOrd="0" presId="urn:microsoft.com/office/officeart/2005/8/layout/hierarchy6"/>
    <dgm:cxn modelId="{9CF49D36-23B8-4B43-B91E-6A8C197F377A}" type="presParOf" srcId="{D4094EF1-F47F-4EAD-8E10-7D774F6FA866}" destId="{67F76CDA-D2F8-4586-A693-A60FDFBCB599}" srcOrd="1" destOrd="0" presId="urn:microsoft.com/office/officeart/2005/8/layout/hierarchy6"/>
    <dgm:cxn modelId="{41CEA829-9842-4E24-BF59-7385F0DB8FAF}" type="presParOf" srcId="{67F76CDA-D2F8-4586-A693-A60FDFBCB599}" destId="{4783917F-0DD5-491F-B666-26CB8568C3AE}" srcOrd="0" destOrd="0" presId="urn:microsoft.com/office/officeart/2005/8/layout/hierarchy6"/>
    <dgm:cxn modelId="{6EC088F4-DC2B-4679-B4F1-4E5CD2284C5A}" type="presParOf" srcId="{67F76CDA-D2F8-4586-A693-A60FDFBCB599}" destId="{D6AA3DA5-A9FC-4A97-AD5C-CD4EC90485C7}" srcOrd="1" destOrd="0" presId="urn:microsoft.com/office/officeart/2005/8/layout/hierarchy6"/>
    <dgm:cxn modelId="{E0097D70-AA46-4A1A-95A8-911373B37518}" type="presParOf" srcId="{D4094EF1-F47F-4EAD-8E10-7D774F6FA866}" destId="{93B80A71-34D0-4F67-9FC1-2AF06041E275}" srcOrd="2" destOrd="0" presId="urn:microsoft.com/office/officeart/2005/8/layout/hierarchy6"/>
    <dgm:cxn modelId="{A2FE7E2B-39A1-43F3-9353-0854DA350E99}" type="presParOf" srcId="{D4094EF1-F47F-4EAD-8E10-7D774F6FA866}" destId="{9473AE9A-EB87-4631-8560-6FC115E3B87E}" srcOrd="3" destOrd="0" presId="urn:microsoft.com/office/officeart/2005/8/layout/hierarchy6"/>
    <dgm:cxn modelId="{DFF8194F-9C40-4E38-B1A4-7172338EE396}" type="presParOf" srcId="{9473AE9A-EB87-4631-8560-6FC115E3B87E}" destId="{21887BBB-41FA-4AE9-B2BE-60C11E36F4AC}" srcOrd="0" destOrd="0" presId="urn:microsoft.com/office/officeart/2005/8/layout/hierarchy6"/>
    <dgm:cxn modelId="{3E7940E4-0D08-4D7C-83AC-E5AEEA2FE668}" type="presParOf" srcId="{9473AE9A-EB87-4631-8560-6FC115E3B87E}" destId="{86867BF3-F062-4E11-8D23-576D26B0B73F}" srcOrd="1" destOrd="0" presId="urn:microsoft.com/office/officeart/2005/8/layout/hierarchy6"/>
    <dgm:cxn modelId="{BBFF2642-6C45-437E-A5CF-A14F64BCD836}" type="presParOf" srcId="{D4094EF1-F47F-4EAD-8E10-7D774F6FA866}" destId="{40DE2D90-0EC5-4EFB-8B83-D7E2B430987E}" srcOrd="4" destOrd="0" presId="urn:microsoft.com/office/officeart/2005/8/layout/hierarchy6"/>
    <dgm:cxn modelId="{AC72380F-A947-4371-9E48-77B6C94B1373}" type="presParOf" srcId="{D4094EF1-F47F-4EAD-8E10-7D774F6FA866}" destId="{41B9D2FF-C49D-422B-A57D-1E36C77B5E50}" srcOrd="5" destOrd="0" presId="urn:microsoft.com/office/officeart/2005/8/layout/hierarchy6"/>
    <dgm:cxn modelId="{6E883433-969C-40DB-A299-1B0305CCF8A1}" type="presParOf" srcId="{41B9D2FF-C49D-422B-A57D-1E36C77B5E50}" destId="{3D9B06CB-2ECC-4175-90ED-79B700BB858A}" srcOrd="0" destOrd="0" presId="urn:microsoft.com/office/officeart/2005/8/layout/hierarchy6"/>
    <dgm:cxn modelId="{4BF718E3-19ED-4075-8784-FAB57F80A109}" type="presParOf" srcId="{41B9D2FF-C49D-422B-A57D-1E36C77B5E50}" destId="{05E2D68D-D079-4401-9962-2797CB89A302}" srcOrd="1" destOrd="0" presId="urn:microsoft.com/office/officeart/2005/8/layout/hierarchy6"/>
    <dgm:cxn modelId="{84BEAB0F-FCBC-4AB6-9145-5D65C9C07DC0}" type="presParOf" srcId="{D4094EF1-F47F-4EAD-8E10-7D774F6FA866}" destId="{428DCAEB-A8B5-4833-8BF6-3299BC6A2A1E}" srcOrd="6" destOrd="0" presId="urn:microsoft.com/office/officeart/2005/8/layout/hierarchy6"/>
    <dgm:cxn modelId="{C10C317F-AA88-4E0C-B944-30B9E31ECA1D}" type="presParOf" srcId="{D4094EF1-F47F-4EAD-8E10-7D774F6FA866}" destId="{D83A2CDF-0B02-4186-9FE6-400C781C6A0D}" srcOrd="7" destOrd="0" presId="urn:microsoft.com/office/officeart/2005/8/layout/hierarchy6"/>
    <dgm:cxn modelId="{EA19DFB1-AF96-42E4-9EB7-8082A90354AE}" type="presParOf" srcId="{D83A2CDF-0B02-4186-9FE6-400C781C6A0D}" destId="{E668E514-153F-4759-A8D3-62DB3DAC7E96}" srcOrd="0" destOrd="0" presId="urn:microsoft.com/office/officeart/2005/8/layout/hierarchy6"/>
    <dgm:cxn modelId="{8864C6F8-6222-4CDC-A1CC-62CA5F6CE3FE}" type="presParOf" srcId="{D83A2CDF-0B02-4186-9FE6-400C781C6A0D}" destId="{4F21C84F-CAC7-4E49-9D96-7CC2312747AC}" srcOrd="1" destOrd="0" presId="urn:microsoft.com/office/officeart/2005/8/layout/hierarchy6"/>
    <dgm:cxn modelId="{962262DD-ED7B-4752-9D7F-9DA36CE9EE00}" type="presParOf" srcId="{88C32FEB-B8BD-4873-97F9-6CE75AB83168}" destId="{78C61341-E3B4-4588-9A39-F77292D1427E}" srcOrd="6" destOrd="0" presId="urn:microsoft.com/office/officeart/2005/8/layout/hierarchy6"/>
    <dgm:cxn modelId="{E795E31C-DDA4-4815-B4D6-C8A853760444}" type="presParOf" srcId="{88C32FEB-B8BD-4873-97F9-6CE75AB83168}" destId="{34D28954-4F58-4EAD-B7C6-8C45819E0A09}" srcOrd="7" destOrd="0" presId="urn:microsoft.com/office/officeart/2005/8/layout/hierarchy6"/>
    <dgm:cxn modelId="{AD752CFF-32A3-48B4-93B3-001FB7D906AE}" type="presParOf" srcId="{34D28954-4F58-4EAD-B7C6-8C45819E0A09}" destId="{F691A5AE-AAB1-4F91-BA82-57B0D44E72E3}" srcOrd="0" destOrd="0" presId="urn:microsoft.com/office/officeart/2005/8/layout/hierarchy6"/>
    <dgm:cxn modelId="{528C3F61-D90C-4164-A0E5-31266BD84BE4}" type="presParOf" srcId="{34D28954-4F58-4EAD-B7C6-8C45819E0A09}" destId="{BC089EB9-0C74-47F3-BDEC-A93F3582E937}" srcOrd="1" destOrd="0" presId="urn:microsoft.com/office/officeart/2005/8/layout/hierarchy6"/>
    <dgm:cxn modelId="{A34B696E-5C9D-495D-826B-55181EDFB10C}" type="presParOf" srcId="{B089BD58-7742-48D9-B180-FC90C5412839}" destId="{DFB8CD4B-AE71-4ECB-B09F-34A1279B4202}" srcOrd="1" destOrd="0" presId="urn:microsoft.com/office/officeart/2005/8/layout/hierarchy6"/>
    <dgm:cxn modelId="{7516A97E-9941-4E69-B539-1266DDFCEF46}" type="presParOf" srcId="{DFB8CD4B-AE71-4ECB-B09F-34A1279B4202}" destId="{8427849F-3ABA-4976-AC7A-56B148B29F42}" srcOrd="0" destOrd="0" presId="urn:microsoft.com/office/officeart/2005/8/layout/hierarchy6"/>
    <dgm:cxn modelId="{1CA69F0D-9961-44DD-AFF2-F04B663DBA70}" type="presParOf" srcId="{8427849F-3ABA-4976-AC7A-56B148B29F42}" destId="{D8A4AF64-C268-4D25-A206-420F9ACE2005}" srcOrd="0" destOrd="0" presId="urn:microsoft.com/office/officeart/2005/8/layout/hierarchy6"/>
    <dgm:cxn modelId="{0D20854E-375A-4E28-AFD2-DCB1547AD2F1}" type="presParOf" srcId="{8427849F-3ABA-4976-AC7A-56B148B29F42}" destId="{4AE03CA1-2F6C-4387-A337-C7D62E9C0DA1}" srcOrd="1" destOrd="0" presId="urn:microsoft.com/office/officeart/2005/8/layout/hierarchy6"/>
    <dgm:cxn modelId="{F68DBA24-48C8-4444-AE14-C9B6392D1437}" type="presParOf" srcId="{DFB8CD4B-AE71-4ECB-B09F-34A1279B4202}" destId="{44F99399-79CF-4444-8F16-5654D4AD9CED}" srcOrd="1" destOrd="0" presId="urn:microsoft.com/office/officeart/2005/8/layout/hierarchy6"/>
    <dgm:cxn modelId="{BB26EA72-2880-4992-B213-30E0EB250AE1}" type="presParOf" srcId="{44F99399-79CF-4444-8F16-5654D4AD9CED}" destId="{51973E41-6647-468E-B1CC-2EBBF582A10D}" srcOrd="0" destOrd="0" presId="urn:microsoft.com/office/officeart/2005/8/layout/hierarchy6"/>
    <dgm:cxn modelId="{FB5C6F2B-5B23-4780-82AD-578E05C075A7}" type="presParOf" srcId="{DFB8CD4B-AE71-4ECB-B09F-34A1279B4202}" destId="{B7ECA190-4D9B-4790-9078-8056EF48A781}" srcOrd="2" destOrd="0" presId="urn:microsoft.com/office/officeart/2005/8/layout/hierarchy6"/>
    <dgm:cxn modelId="{B66FC556-96F7-405A-80EF-3F9FF0B4F4F2}" type="presParOf" srcId="{B7ECA190-4D9B-4790-9078-8056EF48A781}" destId="{7EEF7B85-37A1-4EAE-A4B8-DFCCF6ACEA5B}" srcOrd="0" destOrd="0" presId="urn:microsoft.com/office/officeart/2005/8/layout/hierarchy6"/>
    <dgm:cxn modelId="{568B8329-4641-4888-83D8-B54AC85D71FD}" type="presParOf" srcId="{B7ECA190-4D9B-4790-9078-8056EF48A781}" destId="{5A197B14-F8A0-4972-A4EC-F185C695D7A7}" srcOrd="1" destOrd="0" presId="urn:microsoft.com/office/officeart/2005/8/layout/hierarchy6"/>
    <dgm:cxn modelId="{D2D44237-1ACD-478C-879F-C5E81BBC76C1}" type="presParOf" srcId="{DFB8CD4B-AE71-4ECB-B09F-34A1279B4202}" destId="{B9578DCA-6E36-47CD-A6AF-46C67CF9E3C8}" srcOrd="3" destOrd="0" presId="urn:microsoft.com/office/officeart/2005/8/layout/hierarchy6"/>
    <dgm:cxn modelId="{2B6FBC5C-2722-4B0C-B699-3BB0BCD087B8}" type="presParOf" srcId="{B9578DCA-6E36-47CD-A6AF-46C67CF9E3C8}" destId="{016272D4-6144-40D9-8408-9346647B2B16}" srcOrd="0" destOrd="0" presId="urn:microsoft.com/office/officeart/2005/8/layout/hierarchy6"/>
    <dgm:cxn modelId="{E893AEDB-B2D5-4862-AF39-5DA9EFEB7B4A}" type="presParOf" srcId="{DFB8CD4B-AE71-4ECB-B09F-34A1279B4202}" destId="{04FA3E1C-C8AA-45B6-ADAB-F10AB6775113}" srcOrd="4" destOrd="0" presId="urn:microsoft.com/office/officeart/2005/8/layout/hierarchy6"/>
    <dgm:cxn modelId="{39195852-8C63-4415-B114-B4C49F4BD676}" type="presParOf" srcId="{04FA3E1C-C8AA-45B6-ADAB-F10AB6775113}" destId="{150B8117-C102-4B8E-854F-22F111AACC2E}" srcOrd="0" destOrd="0" presId="urn:microsoft.com/office/officeart/2005/8/layout/hierarchy6"/>
    <dgm:cxn modelId="{0CE79FF5-280A-485B-848E-738B28324F33}" type="presParOf" srcId="{04FA3E1C-C8AA-45B6-ADAB-F10AB6775113}" destId="{28679AD2-81E3-479B-9C29-8DA58A0FE073}" srcOrd="1" destOrd="0" presId="urn:microsoft.com/office/officeart/2005/8/layout/hierarchy6"/>
    <dgm:cxn modelId="{6944B565-6A39-4DCC-A9BA-9B89359DAE2E}" type="presParOf" srcId="{DFB8CD4B-AE71-4ECB-B09F-34A1279B4202}" destId="{39775CEB-1CA4-418B-8489-E1A013F67777}" srcOrd="5" destOrd="0" presId="urn:microsoft.com/office/officeart/2005/8/layout/hierarchy6"/>
    <dgm:cxn modelId="{DCAC887A-DFF9-4E53-8645-A10F42A587B5}" type="presParOf" srcId="{39775CEB-1CA4-418B-8489-E1A013F67777}" destId="{0E2C8174-F0A5-4195-94B5-D986F8886D7C}" srcOrd="0" destOrd="0" presId="urn:microsoft.com/office/officeart/2005/8/layout/hierarchy6"/>
    <dgm:cxn modelId="{E9794AF0-3259-49E8-8351-3DA8CBDC6476}" type="presParOf" srcId="{DFB8CD4B-AE71-4ECB-B09F-34A1279B4202}" destId="{E93A7674-B8C0-4E53-BBDC-CE4AC6396FCA}" srcOrd="6" destOrd="0" presId="urn:microsoft.com/office/officeart/2005/8/layout/hierarchy6"/>
    <dgm:cxn modelId="{068AACB6-BDA1-4AE3-BF85-CBC8B189F6EC}" type="presParOf" srcId="{E93A7674-B8C0-4E53-BBDC-CE4AC6396FCA}" destId="{842A252B-94BF-45C3-995A-AFEBE76551B3}" srcOrd="0" destOrd="0" presId="urn:microsoft.com/office/officeart/2005/8/layout/hierarchy6"/>
    <dgm:cxn modelId="{89EB0F50-F429-4FAA-A2B9-167D24BA3A8A}" type="presParOf" srcId="{E93A7674-B8C0-4E53-BBDC-CE4AC6396FCA}" destId="{809D2CBA-1748-4936-965C-BCD8D8CD7AD6}"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A252B-94BF-45C3-995A-AFEBE76551B3}">
      <dsp:nvSpPr>
        <dsp:cNvPr id="0" name=""/>
        <dsp:cNvSpPr/>
      </dsp:nvSpPr>
      <dsp:spPr>
        <a:xfrm>
          <a:off x="0" y="3984342"/>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FOUR          </a:t>
          </a:r>
        </a:p>
      </dsp:txBody>
      <dsp:txXfrm>
        <a:off x="0" y="3984342"/>
        <a:ext cx="2593515" cy="846776"/>
      </dsp:txXfrm>
    </dsp:sp>
    <dsp:sp modelId="{150B8117-C102-4B8E-854F-22F111AACC2E}">
      <dsp:nvSpPr>
        <dsp:cNvPr id="0" name=""/>
        <dsp:cNvSpPr/>
      </dsp:nvSpPr>
      <dsp:spPr>
        <a:xfrm>
          <a:off x="0" y="2996437"/>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THREE</a:t>
          </a:r>
        </a:p>
      </dsp:txBody>
      <dsp:txXfrm>
        <a:off x="0" y="2996437"/>
        <a:ext cx="2593515" cy="846776"/>
      </dsp:txXfrm>
    </dsp:sp>
    <dsp:sp modelId="{7EEF7B85-37A1-4EAE-A4B8-DFCCF6ACEA5B}">
      <dsp:nvSpPr>
        <dsp:cNvPr id="0" name=""/>
        <dsp:cNvSpPr/>
      </dsp:nvSpPr>
      <dsp:spPr>
        <a:xfrm>
          <a:off x="0" y="2008531"/>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TWO</a:t>
          </a:r>
          <a:endParaRPr lang="en-GB" sz="2000" kern="1200"/>
        </a:p>
      </dsp:txBody>
      <dsp:txXfrm>
        <a:off x="0" y="2008531"/>
        <a:ext cx="2593515" cy="846776"/>
      </dsp:txXfrm>
    </dsp:sp>
    <dsp:sp modelId="{D8A4AF64-C268-4D25-A206-420F9ACE2005}">
      <dsp:nvSpPr>
        <dsp:cNvPr id="0" name=""/>
        <dsp:cNvSpPr/>
      </dsp:nvSpPr>
      <dsp:spPr>
        <a:xfrm>
          <a:off x="0" y="1071178"/>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ONE</a:t>
          </a:r>
          <a:endParaRPr lang="en-GB" sz="2000" kern="1200"/>
        </a:p>
      </dsp:txBody>
      <dsp:txXfrm>
        <a:off x="0" y="1071178"/>
        <a:ext cx="2593515" cy="846776"/>
      </dsp:txXfrm>
    </dsp:sp>
    <dsp:sp modelId="{B7730C73-415A-4661-BC3A-9FD7007ED92E}">
      <dsp:nvSpPr>
        <dsp:cNvPr id="0" name=""/>
        <dsp:cNvSpPr/>
      </dsp:nvSpPr>
      <dsp:spPr>
        <a:xfrm>
          <a:off x="4659595" y="1091190"/>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Check the premises</a:t>
          </a:r>
          <a:endParaRPr lang="en-GB" sz="1000" kern="1200"/>
        </a:p>
      </dsp:txBody>
      <dsp:txXfrm>
        <a:off x="4680263" y="1111858"/>
        <a:ext cx="1017134" cy="664310"/>
      </dsp:txXfrm>
    </dsp:sp>
    <dsp:sp modelId="{5B7BEAB5-2CD7-45F1-873C-BB1C1E5CC8B6}">
      <dsp:nvSpPr>
        <dsp:cNvPr id="0" name=""/>
        <dsp:cNvSpPr/>
      </dsp:nvSpPr>
      <dsp:spPr>
        <a:xfrm>
          <a:off x="3124813" y="1796837"/>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CA830C-E6E1-4D3C-8426-AF8EAC41484D}">
      <dsp:nvSpPr>
        <dsp:cNvPr id="0" name=""/>
        <dsp:cNvSpPr/>
      </dsp:nvSpPr>
      <dsp:spPr>
        <a:xfrm>
          <a:off x="2595578"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Make sure the smoke alarms are working</a:t>
          </a:r>
          <a:endParaRPr lang="en-GB" sz="1000" kern="1200"/>
        </a:p>
      </dsp:txBody>
      <dsp:txXfrm>
        <a:off x="2616246" y="2099764"/>
        <a:ext cx="1017134" cy="664310"/>
      </dsp:txXfrm>
    </dsp:sp>
    <dsp:sp modelId="{D99A1350-8200-43E1-8C7A-823B58C8EDD8}">
      <dsp:nvSpPr>
        <dsp:cNvPr id="0" name=""/>
        <dsp:cNvSpPr/>
      </dsp:nvSpPr>
      <dsp:spPr>
        <a:xfrm>
          <a:off x="4500824" y="1796837"/>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52177D-EB87-4F01-9797-D47596A6C7D4}">
      <dsp:nvSpPr>
        <dsp:cNvPr id="0" name=""/>
        <dsp:cNvSpPr/>
      </dsp:nvSpPr>
      <dsp:spPr>
        <a:xfrm>
          <a:off x="3971589"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Making sure building is safe for the children</a:t>
          </a:r>
        </a:p>
      </dsp:txBody>
      <dsp:txXfrm>
        <a:off x="3992257" y="2099764"/>
        <a:ext cx="1017134" cy="664310"/>
      </dsp:txXfrm>
    </dsp:sp>
    <dsp:sp modelId="{422A8AD4-3643-49F9-B46B-039EB5107FBE}">
      <dsp:nvSpPr>
        <dsp:cNvPr id="0" name=""/>
        <dsp:cNvSpPr/>
      </dsp:nvSpPr>
      <dsp:spPr>
        <a:xfrm>
          <a:off x="5188830" y="1796837"/>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CE4C82-909C-4C01-B7AE-6171FD751C2A}">
      <dsp:nvSpPr>
        <dsp:cNvPr id="0" name=""/>
        <dsp:cNvSpPr/>
      </dsp:nvSpPr>
      <dsp:spPr>
        <a:xfrm>
          <a:off x="5347601"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Have all plug sockets are covered</a:t>
          </a:r>
          <a:endParaRPr lang="en-GB" sz="1000" kern="1200"/>
        </a:p>
      </dsp:txBody>
      <dsp:txXfrm>
        <a:off x="5368269" y="2099764"/>
        <a:ext cx="1017134" cy="664310"/>
      </dsp:txXfrm>
    </dsp:sp>
    <dsp:sp modelId="{F1275AB0-A375-4452-A24D-D2F839C9E042}">
      <dsp:nvSpPr>
        <dsp:cNvPr id="0" name=""/>
        <dsp:cNvSpPr/>
      </dsp:nvSpPr>
      <dsp:spPr>
        <a:xfrm>
          <a:off x="3812819" y="2784743"/>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3917F-0DD5-491F-B666-26CB8568C3AE}">
      <dsp:nvSpPr>
        <dsp:cNvPr id="0" name=""/>
        <dsp:cNvSpPr/>
      </dsp:nvSpPr>
      <dsp:spPr>
        <a:xfrm>
          <a:off x="3283584"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DBS checks are done </a:t>
          </a:r>
          <a:endParaRPr lang="en-GB" sz="1000" kern="1200"/>
        </a:p>
      </dsp:txBody>
      <dsp:txXfrm>
        <a:off x="3304252" y="3087669"/>
        <a:ext cx="1017134" cy="664310"/>
      </dsp:txXfrm>
    </dsp:sp>
    <dsp:sp modelId="{93B80A71-34D0-4F67-9FC1-2AF06041E275}">
      <dsp:nvSpPr>
        <dsp:cNvPr id="0" name=""/>
        <dsp:cNvSpPr/>
      </dsp:nvSpPr>
      <dsp:spPr>
        <a:xfrm>
          <a:off x="5188830" y="2784743"/>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87BBB-41FA-4AE9-B2BE-60C11E36F4AC}">
      <dsp:nvSpPr>
        <dsp:cNvPr id="0" name=""/>
        <dsp:cNvSpPr/>
      </dsp:nvSpPr>
      <dsp:spPr>
        <a:xfrm>
          <a:off x="4659595"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Interviews and employments </a:t>
          </a:r>
        </a:p>
      </dsp:txBody>
      <dsp:txXfrm>
        <a:off x="4680263" y="3087669"/>
        <a:ext cx="1017134" cy="664310"/>
      </dsp:txXfrm>
    </dsp:sp>
    <dsp:sp modelId="{40DE2D90-0EC5-4EFB-8B83-D7E2B430987E}">
      <dsp:nvSpPr>
        <dsp:cNvPr id="0" name=""/>
        <dsp:cNvSpPr/>
      </dsp:nvSpPr>
      <dsp:spPr>
        <a:xfrm>
          <a:off x="5876836" y="2784743"/>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9B06CB-2ECC-4175-90ED-79B700BB858A}">
      <dsp:nvSpPr>
        <dsp:cNvPr id="0" name=""/>
        <dsp:cNvSpPr/>
      </dsp:nvSpPr>
      <dsp:spPr>
        <a:xfrm>
          <a:off x="6035606"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Qualification checks </a:t>
          </a:r>
          <a:endParaRPr lang="en-GB" sz="1000" kern="1200"/>
        </a:p>
      </dsp:txBody>
      <dsp:txXfrm>
        <a:off x="6056274" y="3087669"/>
        <a:ext cx="1017134" cy="664310"/>
      </dsp:txXfrm>
    </dsp:sp>
    <dsp:sp modelId="{428DCAEB-A8B5-4833-8BF6-3299BC6A2A1E}">
      <dsp:nvSpPr>
        <dsp:cNvPr id="0" name=""/>
        <dsp:cNvSpPr/>
      </dsp:nvSpPr>
      <dsp:spPr>
        <a:xfrm>
          <a:off x="5876836" y="2784743"/>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68E514-153F-4759-A8D3-62DB3DAC7E96}">
      <dsp:nvSpPr>
        <dsp:cNvPr id="0" name=""/>
        <dsp:cNvSpPr/>
      </dsp:nvSpPr>
      <dsp:spPr>
        <a:xfrm>
          <a:off x="7411617"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Finding staff</a:t>
          </a:r>
        </a:p>
      </dsp:txBody>
      <dsp:txXfrm>
        <a:off x="7432285" y="3087669"/>
        <a:ext cx="1017134" cy="664310"/>
      </dsp:txXfrm>
    </dsp:sp>
    <dsp:sp modelId="{78C61341-E3B4-4588-9A39-F77292D1427E}">
      <dsp:nvSpPr>
        <dsp:cNvPr id="0" name=""/>
        <dsp:cNvSpPr/>
      </dsp:nvSpPr>
      <dsp:spPr>
        <a:xfrm>
          <a:off x="5188830" y="1796837"/>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91A5AE-AAB1-4F91-BA82-57B0D44E72E3}">
      <dsp:nvSpPr>
        <dsp:cNvPr id="0" name=""/>
        <dsp:cNvSpPr/>
      </dsp:nvSpPr>
      <dsp:spPr>
        <a:xfrm>
          <a:off x="6723612"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Electrical work is up to standards</a:t>
          </a:r>
          <a:endParaRPr lang="en-GB" sz="1000" kern="1200"/>
        </a:p>
      </dsp:txBody>
      <dsp:txXfrm>
        <a:off x="6744280" y="2099764"/>
        <a:ext cx="1017134" cy="6643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28/10/2023</a:t>
            </a:fld>
            <a:endParaRPr lang="en-GB"/>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132898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Police, social services, </a:t>
            </a:r>
            <a:r>
              <a:rPr lang="en-GB" err="1">
                <a:ea typeface="Calibri"/>
                <a:cs typeface="Calibri"/>
              </a:rPr>
              <a:t>ofsted</a:t>
            </a:r>
            <a:r>
              <a:rPr lang="en-GB">
                <a:ea typeface="Calibri"/>
                <a:cs typeface="Calibri"/>
              </a:rPr>
              <a:t>, social worker. </a:t>
            </a:r>
            <a:endParaRPr lang="en-GB"/>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8</a:t>
            </a:fld>
            <a:endParaRPr lang="en-GB" noProof="0"/>
          </a:p>
        </p:txBody>
      </p:sp>
    </p:spTree>
    <p:extLst>
      <p:ext uri="{BB962C8B-B14F-4D97-AF65-F5344CB8AC3E}">
        <p14:creationId xmlns:p14="http://schemas.microsoft.com/office/powerpoint/2010/main" val="375349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13</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15</a:t>
            </a:fld>
            <a:endParaRPr lang="en-GB"/>
          </a:p>
        </p:txBody>
      </p:sp>
    </p:spTree>
    <p:extLst>
      <p:ext uri="{BB962C8B-B14F-4D97-AF65-F5344CB8AC3E}">
        <p14:creationId xmlns:p14="http://schemas.microsoft.com/office/powerpoint/2010/main" val="296210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edadvocate.org/allocating-resources-to-improve-student-learning/" TargetMode="External"/><Relationship Id="rId2" Type="http://schemas.openxmlformats.org/officeDocument/2006/relationships/hyperlink" Target="https://www.forbes.com/advisor/business/software/what-is-a-gantt-chart/" TargetMode="External"/><Relationship Id="rId1" Type="http://schemas.openxmlformats.org/officeDocument/2006/relationships/slideLayout" Target="../slideLayouts/slideLayout16.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761803" y="350196"/>
            <a:ext cx="4646904" cy="1624520"/>
          </a:xfrm>
        </p:spPr>
        <p:txBody>
          <a:bodyPr vert="horz" lIns="91440" tIns="45720" rIns="91440" bIns="45720" rtlCol="0" anchor="ctr">
            <a:normAutofit/>
          </a:bodyPr>
          <a:lstStyle/>
          <a:p>
            <a:r>
              <a:rPr lang="en-US" sz="3700"/>
              <a:t>Joyful play Nursery project proposal pitch</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a:t>By Nikisha Talbot 2113109</a:t>
            </a:r>
          </a:p>
          <a:p>
            <a:pPr indent="-228600">
              <a:buFont typeface="Arial" panose="020B0604020202020204" pitchFamily="34" charset="0"/>
              <a:buChar char="•"/>
            </a:pPr>
            <a:r>
              <a:rPr lang="en-US" sz="2000"/>
              <a:t>Rashida Morton 2112665 </a:t>
            </a:r>
          </a:p>
          <a:p>
            <a:pPr indent="-228600">
              <a:buFont typeface="Arial" panose="020B0604020202020204" pitchFamily="34" charset="0"/>
              <a:buChar char="•"/>
            </a:pPr>
            <a:r>
              <a:rPr lang="en-US" sz="2000"/>
              <a:t>Sana Arif 2116663</a:t>
            </a:r>
          </a:p>
          <a:p>
            <a:pPr indent="-228600">
              <a:buFont typeface="Arial" panose="020B0604020202020204" pitchFamily="34" charset="0"/>
              <a:buChar char="•"/>
            </a:pPr>
            <a:r>
              <a:rPr lang="en-US" sz="2000"/>
              <a:t>Raya Salah 2026066</a:t>
            </a:r>
          </a:p>
        </p:txBody>
      </p:sp>
      <p:pic>
        <p:nvPicPr>
          <p:cNvPr id="22" name="Picture 21" descr="Classroom for children">
            <a:extLst>
              <a:ext uri="{FF2B5EF4-FFF2-40B4-BE49-F238E27FC236}">
                <a16:creationId xmlns:a16="http://schemas.microsoft.com/office/drawing/2014/main" id="{F3CB4513-25AA-BD66-994A-065EA9284DED}"/>
              </a:ext>
            </a:extLst>
          </p:cNvPr>
          <p:cNvPicPr>
            <a:picLocks noChangeAspect="1"/>
          </p:cNvPicPr>
          <p:nvPr/>
        </p:nvPicPr>
        <p:blipFill rotWithShape="1">
          <a:blip r:embed="rId3"/>
          <a:srcRect l="13630" r="26969" b="-2"/>
          <a:stretch/>
        </p:blipFill>
        <p:spPr>
          <a:xfrm>
            <a:off x="5811671" y="113732"/>
            <a:ext cx="6102825" cy="6858000"/>
          </a:xfrm>
          <a:prstGeom prst="rect">
            <a:avLst/>
          </a:prstGeom>
        </p:spPr>
      </p:pic>
    </p:spTree>
    <p:extLst>
      <p:ext uri="{BB962C8B-B14F-4D97-AF65-F5344CB8AC3E}">
        <p14:creationId xmlns:p14="http://schemas.microsoft.com/office/powerpoint/2010/main" val="147613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0">
                                            <p:txEl>
                                              <p:pRg st="0" end="0"/>
                                            </p:txEl>
                                          </p:spTgt>
                                        </p:tgtEl>
                                        <p:attrNameLst>
                                          <p:attrName>style.visibility</p:attrName>
                                        </p:attrNameLst>
                                      </p:cBhvr>
                                      <p:to>
                                        <p:strVal val="visible"/>
                                      </p:to>
                                    </p:set>
                                    <p:anim calcmode="lin" valueType="num">
                                      <p:cBhvr>
                                        <p:cTn id="15" dur="10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20">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20">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2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0">
                                            <p:txEl>
                                              <p:pRg st="1" end="1"/>
                                            </p:txEl>
                                          </p:spTgt>
                                        </p:tgtEl>
                                        <p:attrNameLst>
                                          <p:attrName>style.visibility</p:attrName>
                                        </p:attrNameLst>
                                      </p:cBhvr>
                                      <p:to>
                                        <p:strVal val="visible"/>
                                      </p:to>
                                    </p:set>
                                    <p:anim calcmode="lin" valueType="num">
                                      <p:cBhvr>
                                        <p:cTn id="23" dur="1000" fill="hold"/>
                                        <p:tgtEl>
                                          <p:spTgt spid="20">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0">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0">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0">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0">
                                            <p:txEl>
                                              <p:pRg st="2" end="2"/>
                                            </p:txEl>
                                          </p:spTgt>
                                        </p:tgtEl>
                                        <p:attrNameLst>
                                          <p:attrName>style.visibility</p:attrName>
                                        </p:attrNameLst>
                                      </p:cBhvr>
                                      <p:to>
                                        <p:strVal val="visible"/>
                                      </p:to>
                                    </p:set>
                                    <p:anim calcmode="lin" valueType="num">
                                      <p:cBhvr>
                                        <p:cTn id="31" dur="1000" fill="hold"/>
                                        <p:tgtEl>
                                          <p:spTgt spid="20">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20">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20">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2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 calcmode="lin" valueType="num">
                                      <p:cBhvr>
                                        <p:cTn id="39" dur="1000" fill="hold"/>
                                        <p:tgtEl>
                                          <p:spTgt spid="20">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20">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20">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2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972DD-DA78-E1D4-7FF4-714267E2A3E1}"/>
              </a:ext>
            </a:extLst>
          </p:cNvPr>
          <p:cNvSpPr>
            <a:spLocks noGrp="1"/>
          </p:cNvSpPr>
          <p:nvPr>
            <p:ph type="title"/>
          </p:nvPr>
        </p:nvSpPr>
        <p:spPr>
          <a:xfrm>
            <a:off x="761803" y="350196"/>
            <a:ext cx="4646904" cy="1624520"/>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E6D8F9AD-1D48-8A8B-15B4-FDE806C827D6}"/>
              </a:ext>
            </a:extLst>
          </p:cNvPr>
          <p:cNvSpPr>
            <a:spLocks noGrp="1"/>
          </p:cNvSpPr>
          <p:nvPr>
            <p:ph idx="1"/>
          </p:nvPr>
        </p:nvSpPr>
        <p:spPr>
          <a:xfrm>
            <a:off x="761802" y="2526890"/>
            <a:ext cx="4646905" cy="3829459"/>
          </a:xfrm>
        </p:spPr>
        <p:txBody>
          <a:bodyPr anchor="ctr">
            <a:normAutofit/>
          </a:bodyPr>
          <a:lstStyle/>
          <a:p>
            <a:pPr marL="0" indent="0">
              <a:buNone/>
            </a:pPr>
            <a:r>
              <a:rPr lang="en-GB" sz="1600"/>
              <a:t>Joyful Play Nursery</a:t>
            </a:r>
          </a:p>
          <a:p>
            <a:pPr marL="0" indent="0">
              <a:buNone/>
            </a:pPr>
            <a:r>
              <a:rPr lang="en-GB" sz="1600"/>
              <a:t>We are committed to providing a happy, safe, caring and fun environment in which children can thrive and express themselves. Our experienced team have excellent knowledge of how children learn through play and expression in a calming atmosphere. The early years curriculum is incorporated into all our games and activities, so children can learn through play and get the best experience at Joyful Play Nursery we also have a special needs department with fully trained staff. We offer a later finishing time and pay-as-you-go service we are delighted to welcome all to our new and exciting nursery.</a:t>
            </a:r>
          </a:p>
          <a:p>
            <a:endParaRPr lang="en-GB" sz="1600"/>
          </a:p>
        </p:txBody>
      </p:sp>
      <p:pic>
        <p:nvPicPr>
          <p:cNvPr id="27" name="Picture 26">
            <a:extLst>
              <a:ext uri="{FF2B5EF4-FFF2-40B4-BE49-F238E27FC236}">
                <a16:creationId xmlns:a16="http://schemas.microsoft.com/office/drawing/2014/main" id="{CA99E18C-AFCC-6597-2754-4DFC360202AA}"/>
              </a:ext>
            </a:extLst>
          </p:cNvPr>
          <p:cNvPicPr>
            <a:picLocks noChangeAspect="1"/>
          </p:cNvPicPr>
          <p:nvPr/>
        </p:nvPicPr>
        <p:blipFill rotWithShape="1">
          <a:blip r:embed="rId2"/>
          <a:srcRect l="19415" r="30529"/>
          <a:stretch/>
        </p:blipFill>
        <p:spPr>
          <a:xfrm>
            <a:off x="6096000" y="1"/>
            <a:ext cx="6102825" cy="6858000"/>
          </a:xfrm>
          <a:prstGeom prst="rect">
            <a:avLst/>
          </a:prstGeom>
        </p:spPr>
      </p:pic>
    </p:spTree>
    <p:extLst>
      <p:ext uri="{BB962C8B-B14F-4D97-AF65-F5344CB8AC3E}">
        <p14:creationId xmlns:p14="http://schemas.microsoft.com/office/powerpoint/2010/main" val="73996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r>
              <a:rPr lang="en-GB">
                <a:cs typeface="Posterama"/>
              </a:rPr>
              <a:t>Project description</a:t>
            </a:r>
            <a:endParaRPr lang="en-GB"/>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365760"/>
          </a:xfrm>
        </p:spPr>
        <p:txBody>
          <a:bodyPr rtlCol="0">
            <a:noAutofit/>
          </a:bodyPr>
          <a:lstStyle/>
          <a:p>
            <a:pPr rtl="0"/>
            <a:r>
              <a:rPr lang="en-GB"/>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677274" y="2053273"/>
            <a:ext cx="4563409" cy="1688617"/>
          </a:xfrm>
        </p:spPr>
        <p:txBody>
          <a:bodyPr vert="horz" lIns="91440" tIns="45720" rIns="91440" bIns="45720" rtlCol="0" anchor="t">
            <a:normAutofit/>
          </a:bodyPr>
          <a:lstStyle/>
          <a:p>
            <a:r>
              <a:rPr lang="en-GB"/>
              <a:t>Lack of nursery spaces as the community </a:t>
            </a:r>
            <a:r>
              <a:rPr lang="en-GB">
                <a:ea typeface="+mn-lt"/>
                <a:cs typeface="+mn-lt"/>
              </a:rPr>
              <a:t>keeps growing COVID restrictions lifted meaning</a:t>
            </a:r>
            <a:r>
              <a:rPr lang="en-GB"/>
              <a:t> many parents are back working full time away from home. </a:t>
            </a:r>
            <a:endParaRPr lang="en-US"/>
          </a:p>
          <a:p>
            <a:r>
              <a:rPr lang="en-GB"/>
              <a:t>Lots of children were born during covid meaning more children to cater to. </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rtlCol="0">
            <a:noAutofit/>
          </a:bodyPr>
          <a:lstStyle/>
          <a:p>
            <a:pPr rtl="0"/>
            <a:r>
              <a:rPr lang="en-GB"/>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vert="horz" lIns="91440" tIns="45720" rIns="91440" bIns="45720" rtlCol="0" anchor="t">
            <a:normAutofit/>
          </a:bodyPr>
          <a:lstStyle/>
          <a:p>
            <a:pPr marL="285750" indent="-285750">
              <a:buChar char="•"/>
            </a:pPr>
            <a:r>
              <a:rPr lang="en-GB"/>
              <a:t>Worker parents.</a:t>
            </a:r>
          </a:p>
          <a:p>
            <a:pPr marL="285750" indent="-285750">
              <a:buChar char="•"/>
            </a:pPr>
            <a:r>
              <a:rPr lang="en-GB"/>
              <a:t>Parents with special needs children.</a:t>
            </a:r>
          </a:p>
          <a:p>
            <a:pPr marL="285750" indent="-285750">
              <a:buChar char="•"/>
            </a:pPr>
            <a:r>
              <a:rPr lang="en-GB"/>
              <a:t>Parents.</a:t>
            </a:r>
          </a:p>
          <a:p>
            <a:endParaRPr lang="en-GB"/>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rtlCol="0">
            <a:noAutofit/>
          </a:bodyPr>
          <a:lstStyle/>
          <a:p>
            <a:pPr rtl="0"/>
            <a:r>
              <a:rPr lang="en-GB"/>
              <a:t>FINANCIALS</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vert="horz" lIns="91440" tIns="45720" rIns="91440" bIns="45720" rtlCol="0" anchor="t">
            <a:normAutofit/>
          </a:bodyPr>
          <a:lstStyle/>
          <a:p>
            <a:pPr marL="285750" indent="-285750">
              <a:buChar char="•"/>
            </a:pPr>
            <a:r>
              <a:rPr lang="en-GB"/>
              <a:t>Prices </a:t>
            </a:r>
            <a:endParaRPr lang="en-US"/>
          </a:p>
          <a:p>
            <a:pPr marL="285750" indent="-285750">
              <a:buChar char="•"/>
            </a:pPr>
            <a:r>
              <a:rPr lang="en-GB"/>
              <a:t>funding</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pPr rtl="0"/>
            <a:r>
              <a:rPr lang="en-GB"/>
              <a:t>COSTS</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796145" cy="1426226"/>
          </a:xfrm>
        </p:spPr>
        <p:txBody>
          <a:bodyPr vert="horz" lIns="91440" tIns="45720" rIns="91440" bIns="45720" rtlCol="0" anchor="t">
            <a:normAutofit/>
          </a:bodyPr>
          <a:lstStyle/>
          <a:p>
            <a:pPr marL="285750" indent="-285750">
              <a:buChar char="•"/>
            </a:pPr>
            <a:r>
              <a:rPr lang="en-GB"/>
              <a:t>Lease for a building: 25.000 per year</a:t>
            </a:r>
            <a:endParaRPr lang="en-US"/>
          </a:p>
          <a:p>
            <a:pPr marL="285750" indent="-285750">
              <a:buChar char="•"/>
            </a:pPr>
            <a:r>
              <a:rPr lang="en-GB"/>
              <a:t> cost of wages: £32,000 p/m 8 staff</a:t>
            </a:r>
          </a:p>
          <a:p>
            <a:pPr marL="285750" indent="-285750">
              <a:buChar char="•"/>
            </a:pPr>
            <a:r>
              <a:rPr lang="en-GB"/>
              <a:t>Facilities and equipment 15,000</a:t>
            </a:r>
          </a:p>
          <a:p>
            <a:pPr marL="285750" indent="-285750">
              <a:buChar char="•"/>
            </a:pPr>
            <a:r>
              <a:rPr lang="en-GB"/>
              <a:t>Accessories 10.000</a:t>
            </a:r>
          </a:p>
          <a:p>
            <a:pPr marL="285750" indent="-285750">
              <a:buChar char="•"/>
            </a:pPr>
            <a:r>
              <a:rPr lang="en-GB"/>
              <a:t>Suppliers and delivery of 10,000</a:t>
            </a:r>
          </a:p>
          <a:p>
            <a:pPr marL="285750" indent="-285750">
              <a:buChar char="•"/>
            </a:pPr>
            <a:endParaRPr lang="en-GB"/>
          </a:p>
          <a:p>
            <a:pPr marL="285750" indent="-285750">
              <a:buChar char="•"/>
            </a:pPr>
            <a:endParaRPr lang="en-GB"/>
          </a:p>
          <a:p>
            <a:pPr marL="285750" indent="-285750">
              <a:buChar char="•"/>
            </a:pPr>
            <a:endParaRPr lang="en-GB"/>
          </a:p>
          <a:p>
            <a:endParaRPr lang="en-GB"/>
          </a:p>
          <a:p>
            <a:endParaRPr lang="en-GB"/>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rtlCol="0">
            <a:noAutofit/>
          </a:bodyPr>
          <a:lstStyle/>
          <a:p>
            <a:pPr rtl="0"/>
            <a:r>
              <a:rPr lang="en-GB"/>
              <a:t>EFFICIENCY</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vert="horz" lIns="91440" tIns="45720" rIns="91440" bIns="45720" rtlCol="0" anchor="t">
            <a:noAutofit/>
          </a:bodyPr>
          <a:lstStyle/>
          <a:p>
            <a:pPr marL="285750" indent="-285750">
              <a:buChar char="•"/>
            </a:pPr>
            <a:r>
              <a:rPr lang="en-GB"/>
              <a:t>Customers need the nursery to be efficient, and greener than other nurseries.</a:t>
            </a:r>
            <a:endParaRPr lang="en-US"/>
          </a:p>
          <a:p>
            <a:pPr marL="285750" indent="-285750">
              <a:buChar char="•"/>
            </a:pPr>
            <a:r>
              <a:rPr lang="en-GB"/>
              <a:t>Nappy waste is recyclable. </a:t>
            </a:r>
          </a:p>
          <a:p>
            <a:pPr marL="285750" indent="-285750">
              <a:buChar char="•"/>
            </a:pPr>
            <a:r>
              <a:rPr lang="en-GB"/>
              <a:t>Halal food and modern technology.</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1570874" y="704088"/>
            <a:ext cx="9050253" cy="640080"/>
          </a:xfrm>
        </p:spPr>
        <p:txBody>
          <a:bodyPr rtlCol="0"/>
          <a:lstStyle/>
          <a:p>
            <a:pPr rtl="0"/>
            <a:r>
              <a:rPr lang="en-GB">
                <a:cs typeface="Posterama"/>
              </a:rPr>
              <a:t>scope</a:t>
            </a:r>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58437" y="2450591"/>
            <a:ext cx="3200400" cy="4407409"/>
          </a:xfrm>
        </p:spPr>
        <p:txBody>
          <a:bodyPr vert="horz" lIns="91440" tIns="420624" rIns="91440" bIns="45720" rtlCol="0" anchor="t">
            <a:noAutofit/>
          </a:bodyPr>
          <a:lstStyle/>
          <a:p>
            <a:r>
              <a:rPr lang="en-GB" sz="2400">
                <a:cs typeface="Posterama"/>
              </a:rPr>
              <a:t>Project Objectives</a:t>
            </a:r>
          </a:p>
          <a:p>
            <a:r>
              <a:rPr lang="en-GB">
                <a:cs typeface="Posterama"/>
              </a:rPr>
              <a:t>Select location</a:t>
            </a:r>
          </a:p>
          <a:p>
            <a:r>
              <a:rPr lang="en-GB">
                <a:cs typeface="Posterama"/>
              </a:rPr>
              <a:t>Facility Setup</a:t>
            </a:r>
          </a:p>
          <a:p>
            <a:r>
              <a:rPr lang="en-GB">
                <a:cs typeface="Posterama"/>
              </a:rPr>
              <a:t>Staffing and Training</a:t>
            </a:r>
          </a:p>
          <a:p>
            <a:r>
              <a:rPr lang="en-GB">
                <a:cs typeface="Posterama"/>
              </a:rPr>
              <a:t>Curriculum Development</a:t>
            </a:r>
          </a:p>
          <a:p>
            <a:r>
              <a:rPr lang="en-GB">
                <a:cs typeface="Posterama"/>
              </a:rPr>
              <a:t>Licensing and Regulatory Compliance</a:t>
            </a:r>
          </a:p>
          <a:p>
            <a:r>
              <a:rPr lang="en-GB">
                <a:cs typeface="Posterama"/>
              </a:rPr>
              <a:t>Marketing and Enrolment</a:t>
            </a:r>
          </a:p>
          <a:p>
            <a:r>
              <a:rPr lang="en-GB">
                <a:cs typeface="Posterama"/>
              </a:rPr>
              <a:t>Financial Planning</a:t>
            </a:r>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3703321"/>
          </a:xfrm>
        </p:spPr>
        <p:txBody>
          <a:bodyPr vert="horz" lIns="91440" tIns="420624" rIns="91440" bIns="45720" rtlCol="0" anchor="t">
            <a:noAutofit/>
          </a:bodyPr>
          <a:lstStyle/>
          <a:p>
            <a:r>
              <a:rPr lang="en-GB" sz="2400">
                <a:cs typeface="Posterama"/>
              </a:rPr>
              <a:t>Project constraints</a:t>
            </a:r>
          </a:p>
          <a:p>
            <a:r>
              <a:rPr lang="en-GB">
                <a:cs typeface="Posterama"/>
              </a:rPr>
              <a:t>Budget limitations</a:t>
            </a:r>
          </a:p>
          <a:p>
            <a:r>
              <a:rPr lang="en-GB">
                <a:cs typeface="Posterama"/>
              </a:rPr>
              <a:t>Regulatory compliance requirements</a:t>
            </a:r>
          </a:p>
          <a:p>
            <a:r>
              <a:rPr lang="en-GB">
                <a:cs typeface="Posterama"/>
              </a:rPr>
              <a:t>Timeframe for opening the nursery</a:t>
            </a:r>
          </a:p>
          <a:p>
            <a:endParaRPr lang="en-GB">
              <a:cs typeface="Posterama"/>
            </a:endParaRPr>
          </a:p>
          <a:p>
            <a:endParaRPr lang="en-GB">
              <a:cs typeface="Posterama"/>
            </a:endParaRPr>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3596248"/>
          </a:xfrm>
        </p:spPr>
        <p:txBody>
          <a:bodyPr rtlCol="0"/>
          <a:lstStyle/>
          <a:p>
            <a:pPr rtl="0"/>
            <a:r>
              <a:rPr lang="en-GB" sz="2400"/>
              <a:t>Projects Deliverables</a:t>
            </a:r>
          </a:p>
          <a:p>
            <a:pPr rtl="0"/>
            <a:r>
              <a:rPr lang="en-GB"/>
              <a:t>A fully operational nursery facility</a:t>
            </a:r>
          </a:p>
          <a:p>
            <a:pPr rtl="0"/>
            <a:r>
              <a:rPr lang="en-GB"/>
              <a:t>Trained and certified staff</a:t>
            </a:r>
          </a:p>
          <a:p>
            <a:pPr rtl="0"/>
            <a:r>
              <a:rPr lang="en-GB"/>
              <a:t>An approved curriculum</a:t>
            </a:r>
          </a:p>
          <a:p>
            <a:pPr rtl="0"/>
            <a:r>
              <a:rPr lang="en-GB"/>
              <a:t>All necessary licenses and permits</a:t>
            </a:r>
          </a:p>
          <a:p>
            <a:pPr rtl="0"/>
            <a:r>
              <a:rPr lang="en-GB"/>
              <a:t>Enrolled students</a:t>
            </a:r>
          </a:p>
          <a:p>
            <a:pPr rtl="0"/>
            <a:r>
              <a:rPr lang="en-GB"/>
              <a:t>Established financial systems</a:t>
            </a:r>
          </a:p>
          <a:p>
            <a:pPr rtl="0"/>
            <a:endParaRPr lang="en-GB"/>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Tree>
    <p:extLst>
      <p:ext uri="{BB962C8B-B14F-4D97-AF65-F5344CB8AC3E}">
        <p14:creationId xmlns:p14="http://schemas.microsoft.com/office/powerpoint/2010/main" val="42670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xEl>
                                              <p:pRg st="1" end="1"/>
                                            </p:txEl>
                                          </p:spTgt>
                                        </p:tgtEl>
                                        <p:attrNameLst>
                                          <p:attrName>style.visibility</p:attrName>
                                        </p:attrNameLst>
                                      </p:cBhvr>
                                      <p:to>
                                        <p:strVal val="visible"/>
                                      </p:to>
                                    </p:set>
                                    <p:animEffect transition="in" filter="fade">
                                      <p:cBhvr>
                                        <p:cTn id="12" dur="500"/>
                                        <p:tgtEl>
                                          <p:spTgt spid="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fade">
                                      <p:cBhvr>
                                        <p:cTn id="17" dur="500"/>
                                        <p:tgtEl>
                                          <p:spTgt spid="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fade">
                                      <p:cBhvr>
                                        <p:cTn id="22" dur="500"/>
                                        <p:tgtEl>
                                          <p:spTgt spid="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xEl>
                                              <p:pRg st="4" end="4"/>
                                            </p:txEl>
                                          </p:spTgt>
                                        </p:tgtEl>
                                        <p:attrNameLst>
                                          <p:attrName>style.visibility</p:attrName>
                                        </p:attrNameLst>
                                      </p:cBhvr>
                                      <p:to>
                                        <p:strVal val="visible"/>
                                      </p:to>
                                    </p:set>
                                    <p:animEffect transition="in" filter="fade">
                                      <p:cBhvr>
                                        <p:cTn id="27" dur="500"/>
                                        <p:tgtEl>
                                          <p:spTgt spid="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xEl>
                                              <p:pRg st="5" end="5"/>
                                            </p:txEl>
                                          </p:spTgt>
                                        </p:tgtEl>
                                        <p:attrNameLst>
                                          <p:attrName>style.visibility</p:attrName>
                                        </p:attrNameLst>
                                      </p:cBhvr>
                                      <p:to>
                                        <p:strVal val="visible"/>
                                      </p:to>
                                    </p:set>
                                    <p:animEffect transition="in" filter="fade">
                                      <p:cBhvr>
                                        <p:cTn id="32" dur="500"/>
                                        <p:tgtEl>
                                          <p:spTgt spid="2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xEl>
                                              <p:pRg st="6" end="6"/>
                                            </p:txEl>
                                          </p:spTgt>
                                        </p:tgtEl>
                                        <p:attrNameLst>
                                          <p:attrName>style.visibility</p:attrName>
                                        </p:attrNameLst>
                                      </p:cBhvr>
                                      <p:to>
                                        <p:strVal val="visible"/>
                                      </p:to>
                                    </p:set>
                                    <p:animEffect transition="in" filter="fade">
                                      <p:cBhvr>
                                        <p:cTn id="37" dur="500"/>
                                        <p:tgtEl>
                                          <p:spTgt spid="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xEl>
                                              <p:pRg st="7" end="7"/>
                                            </p:txEl>
                                          </p:spTgt>
                                        </p:tgtEl>
                                        <p:attrNameLst>
                                          <p:attrName>style.visibility</p:attrName>
                                        </p:attrNameLst>
                                      </p:cBhvr>
                                      <p:to>
                                        <p:strVal val="visible"/>
                                      </p:to>
                                    </p:set>
                                    <p:animEffect transition="in" filter="fade">
                                      <p:cBhvr>
                                        <p:cTn id="42" dur="500"/>
                                        <p:tgtEl>
                                          <p:spTgt spid="2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xEl>
                                              <p:pRg st="1" end="1"/>
                                            </p:txEl>
                                          </p:spTgt>
                                        </p:tgtEl>
                                        <p:attrNameLst>
                                          <p:attrName>style.visibility</p:attrName>
                                        </p:attrNameLst>
                                      </p:cBhvr>
                                      <p:to>
                                        <p:strVal val="visible"/>
                                      </p:to>
                                    </p:set>
                                    <p:animEffect transition="in" filter="fade">
                                      <p:cBhvr>
                                        <p:cTn id="52" dur="500"/>
                                        <p:tgtEl>
                                          <p:spTgt spid="2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3">
                                            <p:txEl>
                                              <p:pRg st="2" end="2"/>
                                            </p:txEl>
                                          </p:spTgt>
                                        </p:tgtEl>
                                        <p:attrNameLst>
                                          <p:attrName>style.visibility</p:attrName>
                                        </p:attrNameLst>
                                      </p:cBhvr>
                                      <p:to>
                                        <p:strVal val="visible"/>
                                      </p:to>
                                    </p:set>
                                    <p:animEffect transition="in" filter="fade">
                                      <p:cBhvr>
                                        <p:cTn id="57" dur="500"/>
                                        <p:tgtEl>
                                          <p:spTgt spid="2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3">
                                            <p:txEl>
                                              <p:pRg st="3" end="3"/>
                                            </p:txEl>
                                          </p:spTgt>
                                        </p:tgtEl>
                                        <p:attrNameLst>
                                          <p:attrName>style.visibility</p:attrName>
                                        </p:attrNameLst>
                                      </p:cBhvr>
                                      <p:to>
                                        <p:strVal val="visible"/>
                                      </p:to>
                                    </p:set>
                                    <p:animEffect transition="in" filter="fade">
                                      <p:cBhvr>
                                        <p:cTn id="62" dur="500"/>
                                        <p:tgtEl>
                                          <p:spTgt spid="23">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5">
                                            <p:txEl>
                                              <p:pRg st="0" end="0"/>
                                            </p:txEl>
                                          </p:spTgt>
                                        </p:tgtEl>
                                        <p:attrNameLst>
                                          <p:attrName>style.visibility</p:attrName>
                                        </p:attrNameLst>
                                      </p:cBhvr>
                                      <p:to>
                                        <p:strVal val="visible"/>
                                      </p:to>
                                    </p:set>
                                    <p:animEffect transition="in" filter="fade">
                                      <p:cBhvr>
                                        <p:cTn id="67" dur="500"/>
                                        <p:tgtEl>
                                          <p:spTgt spid="25">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5">
                                            <p:txEl>
                                              <p:pRg st="1" end="1"/>
                                            </p:txEl>
                                          </p:spTgt>
                                        </p:tgtEl>
                                        <p:attrNameLst>
                                          <p:attrName>style.visibility</p:attrName>
                                        </p:attrNameLst>
                                      </p:cBhvr>
                                      <p:to>
                                        <p:strVal val="visible"/>
                                      </p:to>
                                    </p:set>
                                    <p:animEffect transition="in" filter="fade">
                                      <p:cBhvr>
                                        <p:cTn id="72" dur="500"/>
                                        <p:tgtEl>
                                          <p:spTgt spid="25">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xEl>
                                              <p:pRg st="2" end="2"/>
                                            </p:txEl>
                                          </p:spTgt>
                                        </p:tgtEl>
                                        <p:attrNameLst>
                                          <p:attrName>style.visibility</p:attrName>
                                        </p:attrNameLst>
                                      </p:cBhvr>
                                      <p:to>
                                        <p:strVal val="visible"/>
                                      </p:to>
                                    </p:set>
                                    <p:animEffect transition="in" filter="fade">
                                      <p:cBhvr>
                                        <p:cTn id="77" dur="500"/>
                                        <p:tgtEl>
                                          <p:spTgt spid="25">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5">
                                            <p:txEl>
                                              <p:pRg st="3" end="3"/>
                                            </p:txEl>
                                          </p:spTgt>
                                        </p:tgtEl>
                                        <p:attrNameLst>
                                          <p:attrName>style.visibility</p:attrName>
                                        </p:attrNameLst>
                                      </p:cBhvr>
                                      <p:to>
                                        <p:strVal val="visible"/>
                                      </p:to>
                                    </p:set>
                                    <p:animEffect transition="in" filter="fade">
                                      <p:cBhvr>
                                        <p:cTn id="82" dur="500"/>
                                        <p:tgtEl>
                                          <p:spTgt spid="25">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xEl>
                                              <p:pRg st="4" end="4"/>
                                            </p:txEl>
                                          </p:spTgt>
                                        </p:tgtEl>
                                        <p:attrNameLst>
                                          <p:attrName>style.visibility</p:attrName>
                                        </p:attrNameLst>
                                      </p:cBhvr>
                                      <p:to>
                                        <p:strVal val="visible"/>
                                      </p:to>
                                    </p:set>
                                    <p:animEffect transition="in" filter="fade">
                                      <p:cBhvr>
                                        <p:cTn id="87" dur="500"/>
                                        <p:tgtEl>
                                          <p:spTgt spid="25">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5">
                                            <p:txEl>
                                              <p:pRg st="5" end="5"/>
                                            </p:txEl>
                                          </p:spTgt>
                                        </p:tgtEl>
                                        <p:attrNameLst>
                                          <p:attrName>style.visibility</p:attrName>
                                        </p:attrNameLst>
                                      </p:cBhvr>
                                      <p:to>
                                        <p:strVal val="visible"/>
                                      </p:to>
                                    </p:set>
                                    <p:animEffect transition="in" filter="fade">
                                      <p:cBhvr>
                                        <p:cTn id="92" dur="500"/>
                                        <p:tgtEl>
                                          <p:spTgt spid="25">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5">
                                            <p:txEl>
                                              <p:pRg st="6" end="6"/>
                                            </p:txEl>
                                          </p:spTgt>
                                        </p:tgtEl>
                                        <p:attrNameLst>
                                          <p:attrName>style.visibility</p:attrName>
                                        </p:attrNameLst>
                                      </p:cBhvr>
                                      <p:to>
                                        <p:strVal val="visible"/>
                                      </p:to>
                                    </p:set>
                                    <p:animEffect transition="in" filter="fade">
                                      <p:cBhvr>
                                        <p:cTn id="9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3" grpId="0" build="p"/>
      <p:bldP spid="2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9284-4D25-AA00-9150-470A6A1B98B6}"/>
              </a:ext>
            </a:extLst>
          </p:cNvPr>
          <p:cNvSpPr>
            <a:spLocks noGrp="1"/>
          </p:cNvSpPr>
          <p:nvPr>
            <p:ph type="title"/>
          </p:nvPr>
        </p:nvSpPr>
        <p:spPr/>
        <p:txBody>
          <a:bodyPr/>
          <a:lstStyle/>
          <a:p>
            <a:r>
              <a:rPr lang="en-GB"/>
              <a:t>scope</a:t>
            </a:r>
          </a:p>
        </p:txBody>
      </p:sp>
      <p:sp>
        <p:nvSpPr>
          <p:cNvPr id="3" name="Content Placeholder 2">
            <a:extLst>
              <a:ext uri="{FF2B5EF4-FFF2-40B4-BE49-F238E27FC236}">
                <a16:creationId xmlns:a16="http://schemas.microsoft.com/office/drawing/2014/main" id="{FBA72866-07B9-0CA5-29B6-57D1F0ADEB41}"/>
              </a:ext>
            </a:extLst>
          </p:cNvPr>
          <p:cNvSpPr>
            <a:spLocks noGrp="1"/>
          </p:cNvSpPr>
          <p:nvPr>
            <p:ph idx="1"/>
          </p:nvPr>
        </p:nvSpPr>
        <p:spPr/>
        <p:txBody>
          <a:bodyPr/>
          <a:lstStyle/>
          <a:p>
            <a:pPr marL="0" indent="0">
              <a:buNone/>
            </a:pPr>
            <a:r>
              <a:rPr lang="en-GB"/>
              <a:t>Scope Change Control</a:t>
            </a:r>
          </a:p>
          <a:p>
            <a:r>
              <a:rPr lang="en-GB"/>
              <a:t>Request for change</a:t>
            </a:r>
          </a:p>
          <a:p>
            <a:r>
              <a:rPr lang="en-GB"/>
              <a:t>Change Evaluation</a:t>
            </a:r>
          </a:p>
          <a:p>
            <a:r>
              <a:rPr lang="en-GB"/>
              <a:t>Change Approval</a:t>
            </a:r>
          </a:p>
          <a:p>
            <a:r>
              <a:rPr lang="en-GB"/>
              <a:t>Change Implementation</a:t>
            </a:r>
          </a:p>
          <a:p>
            <a:pPr marL="0" indent="0">
              <a:buNone/>
            </a:pPr>
            <a:r>
              <a:rPr lang="en-GB"/>
              <a:t>Stakeholder Communication</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B708F279-8E80-2A84-19F1-E9117D8DC6C0}"/>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63AA693-D96D-25FB-B8B3-0AE1FB0A9514}"/>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B9194A61-4DA5-4CC8-E99F-262D65EA9880}"/>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spTree>
    <p:extLst>
      <p:ext uri="{BB962C8B-B14F-4D97-AF65-F5344CB8AC3E}">
        <p14:creationId xmlns:p14="http://schemas.microsoft.com/office/powerpoint/2010/main" val="36357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6D5E-1D90-4EE7-7AE6-59BC51E8F45C}"/>
              </a:ext>
            </a:extLst>
          </p:cNvPr>
          <p:cNvSpPr>
            <a:spLocks noGrp="1"/>
          </p:cNvSpPr>
          <p:nvPr>
            <p:ph type="title"/>
          </p:nvPr>
        </p:nvSpPr>
        <p:spPr>
          <a:xfrm>
            <a:off x="708804" y="326021"/>
            <a:ext cx="4114800" cy="1325563"/>
          </a:xfrm>
        </p:spPr>
        <p:txBody>
          <a:bodyPr>
            <a:normAutofit fontScale="90000"/>
          </a:bodyPr>
          <a:lstStyle/>
          <a:p>
            <a:r>
              <a:rPr lang="en-GB">
                <a:cs typeface="Posterama"/>
              </a:rPr>
              <a:t>Work breakdown structure</a:t>
            </a:r>
            <a:endParaRPr lang="en-GB"/>
          </a:p>
        </p:txBody>
      </p:sp>
      <p:sp>
        <p:nvSpPr>
          <p:cNvPr id="3" name="Date Placeholder 2">
            <a:extLst>
              <a:ext uri="{FF2B5EF4-FFF2-40B4-BE49-F238E27FC236}">
                <a16:creationId xmlns:a16="http://schemas.microsoft.com/office/drawing/2014/main" id="{0546D6DC-9E9C-1DAC-EA7E-6118CB5C49A1}"/>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C3D6AEB6-8B6D-676E-4050-B14AAF83F3C6}"/>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B97F06DA-E583-2A43-AA0A-D41E07B83034}"/>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graphicFrame>
        <p:nvGraphicFramePr>
          <p:cNvPr id="7" name="Diagram 6">
            <a:extLst>
              <a:ext uri="{FF2B5EF4-FFF2-40B4-BE49-F238E27FC236}">
                <a16:creationId xmlns:a16="http://schemas.microsoft.com/office/drawing/2014/main" id="{3467B009-62D3-1AA9-C9BC-F9319B8A37A3}"/>
              </a:ext>
            </a:extLst>
          </p:cNvPr>
          <p:cNvGraphicFramePr/>
          <p:nvPr>
            <p:extLst>
              <p:ext uri="{D42A27DB-BD31-4B8C-83A1-F6EECF244321}">
                <p14:modId xmlns:p14="http://schemas.microsoft.com/office/powerpoint/2010/main" val="236693903"/>
              </p:ext>
            </p:extLst>
          </p:nvPr>
        </p:nvGraphicFramePr>
        <p:xfrm>
          <a:off x="3051073" y="926090"/>
          <a:ext cx="8645052" cy="5851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Rectangle: Rounded Corners 26">
            <a:extLst>
              <a:ext uri="{FF2B5EF4-FFF2-40B4-BE49-F238E27FC236}">
                <a16:creationId xmlns:a16="http://schemas.microsoft.com/office/drawing/2014/main" id="{62604F0D-70E6-9EBA-AB89-827D24C1B8C6}"/>
              </a:ext>
            </a:extLst>
          </p:cNvPr>
          <p:cNvSpPr/>
          <p:nvPr/>
        </p:nvSpPr>
        <p:spPr>
          <a:xfrm>
            <a:off x="4939840" y="4994756"/>
            <a:ext cx="1567706" cy="7472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FFFFFF"/>
                </a:solidFill>
              </a:rPr>
              <a:t>Check the suppliers</a:t>
            </a:r>
          </a:p>
        </p:txBody>
      </p:sp>
      <p:sp>
        <p:nvSpPr>
          <p:cNvPr id="88" name="Rectangle: Rounded Corners 87">
            <a:extLst>
              <a:ext uri="{FF2B5EF4-FFF2-40B4-BE49-F238E27FC236}">
                <a16:creationId xmlns:a16="http://schemas.microsoft.com/office/drawing/2014/main" id="{3B0C509A-12B8-B0DD-885A-569B887CF59E}"/>
              </a:ext>
            </a:extLst>
          </p:cNvPr>
          <p:cNvSpPr/>
          <p:nvPr/>
        </p:nvSpPr>
        <p:spPr>
          <a:xfrm>
            <a:off x="6612989" y="4984439"/>
            <a:ext cx="1647317" cy="7525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Making sure toys are put in nursery </a:t>
            </a:r>
          </a:p>
        </p:txBody>
      </p:sp>
      <p:sp>
        <p:nvSpPr>
          <p:cNvPr id="4119" name="Rectangle: Rounded Corners 4118">
            <a:extLst>
              <a:ext uri="{FF2B5EF4-FFF2-40B4-BE49-F238E27FC236}">
                <a16:creationId xmlns:a16="http://schemas.microsoft.com/office/drawing/2014/main" id="{F72B42D9-F72A-45FE-E122-CAAAE9D23EC4}"/>
              </a:ext>
            </a:extLst>
          </p:cNvPr>
          <p:cNvSpPr/>
          <p:nvPr/>
        </p:nvSpPr>
        <p:spPr>
          <a:xfrm>
            <a:off x="8308076" y="4981434"/>
            <a:ext cx="1671850" cy="7506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To check all food is HMC Halal food </a:t>
            </a:r>
          </a:p>
        </p:txBody>
      </p:sp>
      <p:sp>
        <p:nvSpPr>
          <p:cNvPr id="4120" name="Rectangle: Rounded Corners 4119">
            <a:extLst>
              <a:ext uri="{FF2B5EF4-FFF2-40B4-BE49-F238E27FC236}">
                <a16:creationId xmlns:a16="http://schemas.microsoft.com/office/drawing/2014/main" id="{4258886B-342F-B62E-A7DA-6633427D097A}"/>
              </a:ext>
            </a:extLst>
          </p:cNvPr>
          <p:cNvSpPr/>
          <p:nvPr/>
        </p:nvSpPr>
        <p:spPr>
          <a:xfrm>
            <a:off x="10087970" y="4992806"/>
            <a:ext cx="1455760" cy="7392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Check all deliveries</a:t>
            </a:r>
          </a:p>
        </p:txBody>
      </p:sp>
    </p:spTree>
    <p:extLst>
      <p:ext uri="{BB962C8B-B14F-4D97-AF65-F5344CB8AC3E}">
        <p14:creationId xmlns:p14="http://schemas.microsoft.com/office/powerpoint/2010/main" val="37653019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rtlCol="0"/>
          <a:lstStyle/>
          <a:p>
            <a:pPr rtl="0"/>
            <a:r>
              <a:rPr lang="en-GB"/>
              <a:t>QUAD CHART</a:t>
            </a:r>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9342120" y="1917086"/>
            <a:ext cx="2011680" cy="274320"/>
          </a:xfrm>
        </p:spPr>
        <p:txBody>
          <a:bodyPr rtlCol="0">
            <a:noAutofit/>
          </a:bodyPr>
          <a:lstStyle/>
          <a:p>
            <a:pPr rtl="0"/>
            <a:r>
              <a:rPr lang="en-GB" sz="1800">
                <a:latin typeface="Arial" panose="020B0604020202020204" pitchFamily="34" charset="0"/>
                <a:cs typeface="Arial" panose="020B0604020202020204" pitchFamily="34" charset="0"/>
              </a:rPr>
              <a:t>CUSTOMERS</a:t>
            </a:r>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38200" y="1975104"/>
            <a:ext cx="2011680" cy="274320"/>
          </a:xfrm>
        </p:spPr>
        <p:txBody>
          <a:bodyPr vert="horz" lIns="91440" tIns="45720" rIns="91440" bIns="45720" rtlCol="0" anchor="t">
            <a:normAutofit fontScale="85000" lnSpcReduction="20000"/>
          </a:bodyPr>
          <a:lstStyle/>
          <a:p>
            <a:pPr rtl="0"/>
            <a:r>
              <a:rPr lang="en-GB" sz="1900">
                <a:latin typeface="Arial" panose="020B0604020202020204" pitchFamily="34" charset="0"/>
                <a:cs typeface="Arial" panose="020B0604020202020204" pitchFamily="34" charset="0"/>
              </a:rPr>
              <a:t>PURPOSE</a:t>
            </a:r>
          </a:p>
          <a:p>
            <a:endParaRPr lang="en-GB">
              <a:cs typeface="Posterama"/>
            </a:endParaRPr>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432545" y="5794154"/>
            <a:ext cx="2011680" cy="274320"/>
          </a:xfrm>
        </p:spPr>
        <p:txBody>
          <a:bodyPr vert="horz" lIns="91440" tIns="45720" rIns="91440" bIns="45720" rtlCol="0" anchor="t">
            <a:noAutofit/>
          </a:bodyPr>
          <a:lstStyle/>
          <a:p>
            <a:r>
              <a:rPr lang="en-GB" sz="1800">
                <a:latin typeface="Arial" panose="020B0604020202020204" pitchFamily="34" charset="0"/>
                <a:cs typeface="Arial" panose="020B0604020202020204" pitchFamily="34" charset="0"/>
              </a:rPr>
              <a:t>MEASURE OF SUCCESS </a:t>
            </a: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838200" y="5585951"/>
            <a:ext cx="2011680" cy="274320"/>
          </a:xfrm>
        </p:spPr>
        <p:txBody>
          <a:bodyPr rtlCol="0">
            <a:noAutofit/>
          </a:bodyPr>
          <a:lstStyle/>
          <a:p>
            <a:pPr rtl="0"/>
            <a:r>
              <a:rPr lang="en-GB" sz="1800">
                <a:latin typeface="Arial" panose="020B0604020202020204" pitchFamily="34" charset="0"/>
                <a:cs typeface="Arial" panose="020B0604020202020204" pitchFamily="34" charset="0"/>
              </a:rPr>
              <a:t>DESIRED END RESULT </a:t>
            </a:r>
          </a:p>
        </p:txBody>
      </p:sp>
      <p:sp>
        <p:nvSpPr>
          <p:cNvPr id="47" name="Date Placeholder 46">
            <a:extLst>
              <a:ext uri="{FF2B5EF4-FFF2-40B4-BE49-F238E27FC236}">
                <a16:creationId xmlns:a16="http://schemas.microsoft.com/office/drawing/2014/main" id="{B056447E-08BD-4E82-B60A-8C45EBBF17CF}"/>
              </a:ext>
            </a:extLst>
          </p:cNvPr>
          <p:cNvSpPr>
            <a:spLocks noGrp="1"/>
          </p:cNvSpPr>
          <p:nvPr>
            <p:ph type="dt" sz="half" idx="16"/>
          </p:nvPr>
        </p:nvSpPr>
        <p:spPr>
          <a:xfrm>
            <a:off x="838200" y="6356350"/>
            <a:ext cx="2743200" cy="365125"/>
          </a:xfrm>
        </p:spPr>
        <p:txBody>
          <a:bodyPr rtlCol="0"/>
          <a:lstStyle/>
          <a:p>
            <a:pPr rtl="0"/>
            <a:r>
              <a:rPr lang="en-GB"/>
              <a:t>7/1/20XX</a:t>
            </a:r>
          </a:p>
        </p:txBody>
      </p:sp>
      <p:sp>
        <p:nvSpPr>
          <p:cNvPr id="3" name="Footer Placeholder 2">
            <a:extLst>
              <a:ext uri="{FF2B5EF4-FFF2-40B4-BE49-F238E27FC236}">
                <a16:creationId xmlns:a16="http://schemas.microsoft.com/office/drawing/2014/main" id="{2CC7E0A4-FE8E-4F7B-8370-1FA3484B6144}"/>
              </a:ext>
            </a:extLst>
          </p:cNvPr>
          <p:cNvSpPr>
            <a:spLocks noGrp="1"/>
          </p:cNvSpPr>
          <p:nvPr>
            <p:ph type="ftr" sz="quarter" idx="10"/>
          </p:nvPr>
        </p:nvSpPr>
        <p:spPr>
          <a:xfrm>
            <a:off x="4038600" y="6356350"/>
            <a:ext cx="411480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CEA586AC-7CD4-415B-BA90-730735F56593}"/>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7</a:t>
            </a:fld>
            <a:endParaRPr lang="en-GB"/>
          </a:p>
        </p:txBody>
      </p:sp>
      <p:sp>
        <p:nvSpPr>
          <p:cNvPr id="4" name="TextBox 3">
            <a:extLst>
              <a:ext uri="{FF2B5EF4-FFF2-40B4-BE49-F238E27FC236}">
                <a16:creationId xmlns:a16="http://schemas.microsoft.com/office/drawing/2014/main" id="{FEC7A2F3-6A09-9A73-89B2-AEEC1200C903}"/>
              </a:ext>
            </a:extLst>
          </p:cNvPr>
          <p:cNvSpPr txBox="1"/>
          <p:nvPr/>
        </p:nvSpPr>
        <p:spPr>
          <a:xfrm>
            <a:off x="839644" y="2185684"/>
            <a:ext cx="512247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Developing &amp; learning essential life skills.</a:t>
            </a:r>
          </a:p>
          <a:p>
            <a:pPr marL="285750" indent="-285750">
              <a:buFont typeface="Arial"/>
              <a:buChar char="•"/>
            </a:pPr>
            <a:r>
              <a:rPr lang="en-GB" sz="1600">
                <a:latin typeface="Arial" panose="020B0604020202020204" pitchFamily="34" charset="0"/>
                <a:cs typeface="Arial" panose="020B0604020202020204" pitchFamily="34" charset="0"/>
              </a:rPr>
              <a:t>Generating income</a:t>
            </a:r>
          </a:p>
          <a:p>
            <a:pPr marL="285750" indent="-285750">
              <a:buFont typeface="Arial"/>
              <a:buChar char="•"/>
            </a:pPr>
            <a:r>
              <a:rPr lang="en-GB" sz="1600">
                <a:latin typeface="Arial" panose="020B0604020202020204" pitchFamily="34" charset="0"/>
                <a:cs typeface="Arial" panose="020B0604020202020204" pitchFamily="34" charset="0"/>
              </a:rPr>
              <a:t>Independence</a:t>
            </a:r>
          </a:p>
          <a:p>
            <a:pPr marL="285750" indent="-285750">
              <a:buFont typeface="Arial"/>
              <a:buChar char="•"/>
            </a:pPr>
            <a:r>
              <a:rPr lang="en-GB" sz="1600">
                <a:latin typeface="Arial" panose="020B0604020202020204" pitchFamily="34" charset="0"/>
                <a:cs typeface="Arial" panose="020B0604020202020204" pitchFamily="34" charset="0"/>
              </a:rPr>
              <a:t>Parents can use time to focus and run around </a:t>
            </a:r>
          </a:p>
        </p:txBody>
      </p:sp>
      <p:sp>
        <p:nvSpPr>
          <p:cNvPr id="9" name="TextBox 8">
            <a:extLst>
              <a:ext uri="{FF2B5EF4-FFF2-40B4-BE49-F238E27FC236}">
                <a16:creationId xmlns:a16="http://schemas.microsoft.com/office/drawing/2014/main" id="{477D209A-6262-3552-5E42-D7AA8584C057}"/>
              </a:ext>
            </a:extLst>
          </p:cNvPr>
          <p:cNvSpPr txBox="1"/>
          <p:nvPr/>
        </p:nvSpPr>
        <p:spPr>
          <a:xfrm>
            <a:off x="6493155" y="2330248"/>
            <a:ext cx="485738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Families</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parents</a:t>
            </a:r>
          </a:p>
          <a:p>
            <a:pPr marL="285750" indent="-285750">
              <a:buFont typeface="Arial"/>
              <a:buChar char="•"/>
            </a:pPr>
            <a:r>
              <a:rPr lang="en-GB" sz="1600">
                <a:latin typeface="Arial" panose="020B0604020202020204" pitchFamily="34" charset="0"/>
                <a:cs typeface="Arial" panose="020B0604020202020204" pitchFamily="34" charset="0"/>
              </a:rPr>
              <a:t>Employers </a:t>
            </a:r>
          </a:p>
          <a:p>
            <a:pPr marL="285750" indent="-285750">
              <a:buFont typeface="Arial"/>
              <a:buChar char="•"/>
            </a:pPr>
            <a:r>
              <a:rPr lang="en-GB" sz="1600">
                <a:latin typeface="Arial" panose="020B0604020202020204" pitchFamily="34" charset="0"/>
                <a:cs typeface="Arial" panose="020B0604020202020204" pitchFamily="34" charset="0"/>
              </a:rPr>
              <a:t>Parents with special needs children</a:t>
            </a:r>
          </a:p>
          <a:p>
            <a:pPr marL="285750" indent="-285750">
              <a:buFont typeface="Arial"/>
              <a:buChar char="•"/>
            </a:pPr>
            <a:endParaRPr lang="en-GB"/>
          </a:p>
          <a:p>
            <a:endParaRPr lang="en-GB"/>
          </a:p>
        </p:txBody>
      </p:sp>
      <p:sp>
        <p:nvSpPr>
          <p:cNvPr id="10" name="TextBox 9">
            <a:extLst>
              <a:ext uri="{FF2B5EF4-FFF2-40B4-BE49-F238E27FC236}">
                <a16:creationId xmlns:a16="http://schemas.microsoft.com/office/drawing/2014/main" id="{AB35D509-E97D-65BA-8AA4-EEC90CE52F4A}"/>
              </a:ext>
            </a:extLst>
          </p:cNvPr>
          <p:cNvSpPr txBox="1"/>
          <p:nvPr/>
        </p:nvSpPr>
        <p:spPr>
          <a:xfrm>
            <a:off x="977339" y="3690395"/>
            <a:ext cx="492237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Listening attention</a:t>
            </a:r>
          </a:p>
          <a:p>
            <a:pPr marL="285750" indent="-285750">
              <a:buFont typeface="Arial"/>
              <a:buChar char="•"/>
            </a:pPr>
            <a:r>
              <a:rPr lang="en-GB" sz="1600">
                <a:latin typeface="Arial" panose="020B0604020202020204" pitchFamily="34" charset="0"/>
                <a:cs typeface="Arial" panose="020B0604020202020204" pitchFamily="34" charset="0"/>
              </a:rPr>
              <a:t>Speaking</a:t>
            </a:r>
          </a:p>
          <a:p>
            <a:pPr marL="285750" indent="-285750">
              <a:buFont typeface="Arial"/>
              <a:buChar char="•"/>
            </a:pPr>
            <a:r>
              <a:rPr lang="en-GB" sz="1600">
                <a:latin typeface="Arial" panose="020B0604020202020204" pitchFamily="34" charset="0"/>
                <a:cs typeface="Arial" panose="020B0604020202020204" pitchFamily="34" charset="0"/>
              </a:rPr>
              <a:t>Managing self</a:t>
            </a:r>
          </a:p>
          <a:p>
            <a:pPr marL="285750" indent="-285750">
              <a:buFont typeface="Arial"/>
              <a:buChar char="•"/>
            </a:pPr>
            <a:r>
              <a:rPr lang="en-GB" sz="1600">
                <a:latin typeface="Arial" panose="020B0604020202020204" pitchFamily="34" charset="0"/>
                <a:cs typeface="Arial" panose="020B0604020202020204" pitchFamily="34" charset="0"/>
              </a:rPr>
              <a:t>Numbers</a:t>
            </a:r>
          </a:p>
          <a:p>
            <a:pPr marL="285750" indent="-285750">
              <a:buFont typeface="Arial"/>
              <a:buChar char="•"/>
            </a:pPr>
            <a:r>
              <a:rPr lang="en-GB" sz="1600">
                <a:latin typeface="Arial" panose="020B0604020202020204" pitchFamily="34" charset="0"/>
                <a:cs typeface="Arial" panose="020B0604020202020204" pitchFamily="34" charset="0"/>
              </a:rPr>
              <a:t>People, Culture, and Communities</a:t>
            </a:r>
          </a:p>
          <a:p>
            <a:pPr marL="285750" indent="-285750">
              <a:buFont typeface="Arial"/>
              <a:buChar char="•"/>
            </a:pPr>
            <a:r>
              <a:rPr lang="en-GB" sz="1600">
                <a:latin typeface="Arial" panose="020B0604020202020204" pitchFamily="34" charset="0"/>
                <a:cs typeface="Arial" panose="020B0604020202020204" pitchFamily="34" charset="0"/>
              </a:rPr>
              <a:t>Being Imaginative and EXPRESSIVE</a:t>
            </a:r>
          </a:p>
          <a:p>
            <a:pPr marL="285750" indent="-285750">
              <a:buFont typeface="Arial"/>
              <a:buChar char="•"/>
            </a:pPr>
            <a:r>
              <a:rPr lang="en-GB" sz="1600">
                <a:latin typeface="Arial" panose="020B0604020202020204" pitchFamily="34" charset="0"/>
                <a:cs typeface="Arial" panose="020B0604020202020204" pitchFamily="34" charset="0"/>
              </a:rPr>
              <a:t>Word reading</a:t>
            </a:r>
          </a:p>
        </p:txBody>
      </p:sp>
      <p:sp>
        <p:nvSpPr>
          <p:cNvPr id="11" name="TextBox 10">
            <a:extLst>
              <a:ext uri="{FF2B5EF4-FFF2-40B4-BE49-F238E27FC236}">
                <a16:creationId xmlns:a16="http://schemas.microsoft.com/office/drawing/2014/main" id="{3BFC1FE4-BAA3-6C33-6E82-93A5683D68D1}"/>
              </a:ext>
            </a:extLst>
          </p:cNvPr>
          <p:cNvSpPr txBox="1"/>
          <p:nvPr/>
        </p:nvSpPr>
        <p:spPr>
          <a:xfrm>
            <a:off x="6210782" y="3776878"/>
            <a:ext cx="4922375"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Increase of the demand for our services </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with full capacity(full)</a:t>
            </a:r>
          </a:p>
          <a:p>
            <a:pPr marL="285750" indent="-285750">
              <a:buFont typeface="Arial"/>
              <a:buChar char="•"/>
            </a:pPr>
            <a:r>
              <a:rPr lang="en-GB" sz="1600">
                <a:latin typeface="Arial" panose="020B0604020202020204" pitchFamily="34" charset="0"/>
                <a:cs typeface="Arial" panose="020B0604020202020204" pitchFamily="34" charset="0"/>
              </a:rPr>
              <a:t>Fully professional staffed</a:t>
            </a:r>
          </a:p>
          <a:p>
            <a:pPr marL="285750" indent="-285750">
              <a:buFont typeface="Arial"/>
              <a:buChar char="•"/>
            </a:pPr>
            <a:r>
              <a:rPr lang="en-GB" sz="1600">
                <a:latin typeface="Arial" panose="020B0604020202020204" pitchFamily="34" charset="0"/>
                <a:cs typeface="Arial" panose="020B0604020202020204" pitchFamily="34" charset="0"/>
              </a:rPr>
              <a:t>Correct fees charged</a:t>
            </a:r>
          </a:p>
          <a:p>
            <a:pPr marL="285750" indent="-285750">
              <a:buFont typeface="Arial"/>
              <a:buChar char="•"/>
            </a:pPr>
            <a:r>
              <a:rPr lang="en-GB" sz="1600">
                <a:latin typeface="Arial" panose="020B0604020202020204" pitchFamily="34" charset="0"/>
                <a:cs typeface="Arial" panose="020B0604020202020204" pitchFamily="34" charset="0"/>
              </a:rPr>
              <a:t>Fees paid on time</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598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CC39-441F-8FE8-8371-CD92F1201DC2}"/>
              </a:ext>
            </a:extLst>
          </p:cNvPr>
          <p:cNvSpPr>
            <a:spLocks noGrp="1"/>
          </p:cNvSpPr>
          <p:nvPr>
            <p:ph type="title"/>
          </p:nvPr>
        </p:nvSpPr>
        <p:spPr>
          <a:xfrm>
            <a:off x="76200" y="-310611"/>
            <a:ext cx="10515600" cy="1325563"/>
          </a:xfrm>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7D565FDD-6817-E67D-8161-BC51170306CE}"/>
              </a:ext>
            </a:extLst>
          </p:cNvPr>
          <p:cNvGraphicFramePr>
            <a:graphicFrameLocks noGrp="1"/>
          </p:cNvGraphicFramePr>
          <p:nvPr>
            <p:ph idx="1"/>
            <p:extLst>
              <p:ext uri="{D42A27DB-BD31-4B8C-83A1-F6EECF244321}">
                <p14:modId xmlns:p14="http://schemas.microsoft.com/office/powerpoint/2010/main" val="2062568122"/>
              </p:ext>
            </p:extLst>
          </p:nvPr>
        </p:nvGraphicFramePr>
        <p:xfrm>
          <a:off x="71888" y="661359"/>
          <a:ext cx="13366391" cy="8312922"/>
        </p:xfrm>
        <a:graphic>
          <a:graphicData uri="http://schemas.openxmlformats.org/drawingml/2006/table">
            <a:tbl>
              <a:tblPr firstRow="1" bandRow="1">
                <a:tableStyleId>{5C22544A-7EE6-4342-B048-85BDC9FD1C3A}</a:tableStyleId>
              </a:tblPr>
              <a:tblGrid>
                <a:gridCol w="3341598">
                  <a:extLst>
                    <a:ext uri="{9D8B030D-6E8A-4147-A177-3AD203B41FA5}">
                      <a16:colId xmlns:a16="http://schemas.microsoft.com/office/drawing/2014/main" val="3607760826"/>
                    </a:ext>
                  </a:extLst>
                </a:gridCol>
                <a:gridCol w="3342635">
                  <a:extLst>
                    <a:ext uri="{9D8B030D-6E8A-4147-A177-3AD203B41FA5}">
                      <a16:colId xmlns:a16="http://schemas.microsoft.com/office/drawing/2014/main" val="4081655746"/>
                    </a:ext>
                  </a:extLst>
                </a:gridCol>
                <a:gridCol w="3340560">
                  <a:extLst>
                    <a:ext uri="{9D8B030D-6E8A-4147-A177-3AD203B41FA5}">
                      <a16:colId xmlns:a16="http://schemas.microsoft.com/office/drawing/2014/main" val="981048496"/>
                    </a:ext>
                  </a:extLst>
                </a:gridCol>
                <a:gridCol w="3341598">
                  <a:extLst>
                    <a:ext uri="{9D8B030D-6E8A-4147-A177-3AD203B41FA5}">
                      <a16:colId xmlns:a16="http://schemas.microsoft.com/office/drawing/2014/main" val="709742860"/>
                    </a:ext>
                  </a:extLst>
                </a:gridCol>
              </a:tblGrid>
              <a:tr h="323278">
                <a:tc>
                  <a:txBody>
                    <a:bodyPr/>
                    <a:lstStyle/>
                    <a:p>
                      <a:r>
                        <a:rPr lang="en-GB"/>
                        <a:t>Stakeholders </a:t>
                      </a:r>
                    </a:p>
                  </a:txBody>
                  <a:tcPr/>
                </a:tc>
                <a:tc>
                  <a:txBody>
                    <a:bodyPr/>
                    <a:lstStyle/>
                    <a:p>
                      <a:r>
                        <a:rPr lang="en-GB"/>
                        <a:t>Importance </a:t>
                      </a:r>
                    </a:p>
                  </a:txBody>
                  <a:tcPr/>
                </a:tc>
                <a:tc>
                  <a:txBody>
                    <a:bodyPr/>
                    <a:lstStyle/>
                    <a:p>
                      <a:r>
                        <a:rPr lang="en-GB"/>
                        <a:t>Stakeholder’s perspective</a:t>
                      </a:r>
                    </a:p>
                  </a:txBody>
                  <a:tcPr/>
                </a:tc>
                <a:tc>
                  <a:txBody>
                    <a:bodyPr/>
                    <a:lstStyle/>
                    <a:p>
                      <a:r>
                        <a:rPr lang="en-GB"/>
                        <a:t>Action requirement </a:t>
                      </a:r>
                    </a:p>
                  </a:txBody>
                  <a:tcPr/>
                </a:tc>
                <a:extLst>
                  <a:ext uri="{0D108BD9-81ED-4DB2-BD59-A6C34878D82A}">
                    <a16:rowId xmlns:a16="http://schemas.microsoft.com/office/drawing/2014/main" val="130477454"/>
                  </a:ext>
                </a:extLst>
              </a:tr>
              <a:tr h="1276101">
                <a:tc>
                  <a:txBody>
                    <a:bodyPr/>
                    <a:lstStyle/>
                    <a:p>
                      <a:r>
                        <a:rPr lang="en-GB"/>
                        <a:t>Parents and Guardians</a:t>
                      </a:r>
                    </a:p>
                  </a:txBody>
                  <a:tcPr/>
                </a:tc>
                <a:tc>
                  <a:txBody>
                    <a:bodyPr/>
                    <a:lstStyle/>
                    <a:p>
                      <a:r>
                        <a:rPr lang="en-GB"/>
                        <a:t>Extremely High</a:t>
                      </a:r>
                    </a:p>
                  </a:txBody>
                  <a:tcPr/>
                </a:tc>
                <a:tc>
                  <a:txBody>
                    <a:bodyPr/>
                    <a:lstStyle/>
                    <a:p>
                      <a:r>
                        <a:rPr lang="en-GB"/>
                        <a:t>To ensure good quality </a:t>
                      </a:r>
                    </a:p>
                    <a:p>
                      <a:r>
                        <a:rPr lang="en-GB"/>
                        <a:t>Of care and education provided at the nursery</a:t>
                      </a:r>
                    </a:p>
                  </a:txBody>
                  <a:tcPr/>
                </a:tc>
                <a:tc>
                  <a:txBody>
                    <a:bodyPr/>
                    <a:lstStyle/>
                    <a:p>
                      <a:r>
                        <a:rPr lang="en-GB"/>
                        <a:t>Stay informed about important date, curriculum and regular communication about the well-being of the children</a:t>
                      </a:r>
                    </a:p>
                  </a:txBody>
                  <a:tcPr/>
                </a:tc>
                <a:extLst>
                  <a:ext uri="{0D108BD9-81ED-4DB2-BD59-A6C34878D82A}">
                    <a16:rowId xmlns:a16="http://schemas.microsoft.com/office/drawing/2014/main" val="1340097050"/>
                  </a:ext>
                </a:extLst>
              </a:tr>
              <a:tr h="799690">
                <a:tc>
                  <a:txBody>
                    <a:bodyPr/>
                    <a:lstStyle/>
                    <a:p>
                      <a:r>
                        <a:rPr lang="en-GB"/>
                        <a:t>Children</a:t>
                      </a:r>
                    </a:p>
                  </a:txBody>
                  <a:tcPr/>
                </a:tc>
                <a:tc>
                  <a:txBody>
                    <a:bodyPr/>
                    <a:lstStyle/>
                    <a:p>
                      <a:r>
                        <a:rPr lang="en-GB"/>
                        <a:t>Extremely High</a:t>
                      </a:r>
                    </a:p>
                  </a:txBody>
                  <a:tcPr/>
                </a:tc>
                <a:tc>
                  <a:txBody>
                    <a:bodyPr/>
                    <a:lstStyle/>
                    <a:p>
                      <a:r>
                        <a:rPr lang="en-GB"/>
                        <a:t>The nursery’s success impacts their well-being and development </a:t>
                      </a:r>
                    </a:p>
                  </a:txBody>
                  <a:tcPr/>
                </a:tc>
                <a:tc>
                  <a:txBody>
                    <a:bodyPr/>
                    <a:lstStyle/>
                    <a:p>
                      <a:r>
                        <a:rPr lang="en-GB"/>
                        <a:t>Regularly attend nursery and actively participate in the learning process</a:t>
                      </a:r>
                    </a:p>
                  </a:txBody>
                  <a:tcPr/>
                </a:tc>
                <a:extLst>
                  <a:ext uri="{0D108BD9-81ED-4DB2-BD59-A6C34878D82A}">
                    <a16:rowId xmlns:a16="http://schemas.microsoft.com/office/drawing/2014/main" val="1812276818"/>
                  </a:ext>
                </a:extLst>
              </a:tr>
              <a:tr h="1276101">
                <a:tc>
                  <a:txBody>
                    <a:bodyPr/>
                    <a:lstStyle/>
                    <a:p>
                      <a:r>
                        <a:rPr lang="en-GB"/>
                        <a:t>Nursery Staff</a:t>
                      </a:r>
                    </a:p>
                  </a:txBody>
                  <a:tcPr/>
                </a:tc>
                <a:tc>
                  <a:txBody>
                    <a:bodyPr/>
                    <a:lstStyle/>
                    <a:p>
                      <a:r>
                        <a:rPr lang="en-GB"/>
                        <a:t>Very High</a:t>
                      </a:r>
                    </a:p>
                  </a:txBody>
                  <a:tcPr/>
                </a:tc>
                <a:tc>
                  <a:txBody>
                    <a:bodyPr/>
                    <a:lstStyle/>
                    <a:p>
                      <a:r>
                        <a:rPr lang="en-GB"/>
                        <a:t>Vested interest in the nursery’s success </a:t>
                      </a:r>
                    </a:p>
                  </a:txBody>
                  <a:tcPr/>
                </a:tc>
                <a:tc>
                  <a:txBody>
                    <a:bodyPr/>
                    <a:lstStyle/>
                    <a:p>
                      <a:r>
                        <a:rPr lang="en-GB"/>
                        <a:t>Deliver high-quality care and education/communicate with parents and guardians to monitor children’s progress</a:t>
                      </a:r>
                    </a:p>
                  </a:txBody>
                  <a:tcPr/>
                </a:tc>
                <a:extLst>
                  <a:ext uri="{0D108BD9-81ED-4DB2-BD59-A6C34878D82A}">
                    <a16:rowId xmlns:a16="http://schemas.microsoft.com/office/drawing/2014/main" val="4263689567"/>
                  </a:ext>
                </a:extLst>
              </a:tr>
              <a:tr h="1037896">
                <a:tc>
                  <a:txBody>
                    <a:bodyPr/>
                    <a:lstStyle/>
                    <a:p>
                      <a:r>
                        <a:rPr lang="en-GB"/>
                        <a:t>Investors and Funders</a:t>
                      </a:r>
                    </a:p>
                  </a:txBody>
                  <a:tcPr/>
                </a:tc>
                <a:tc>
                  <a:txBody>
                    <a:bodyPr/>
                    <a:lstStyle/>
                    <a:p>
                      <a:r>
                        <a:rPr lang="en-GB"/>
                        <a:t>High</a:t>
                      </a:r>
                    </a:p>
                  </a:txBody>
                  <a:tcPr/>
                </a:tc>
                <a:tc>
                  <a:txBody>
                    <a:bodyPr/>
                    <a:lstStyle/>
                    <a:p>
                      <a:r>
                        <a:rPr lang="en-GB"/>
                        <a:t>Financial stake in the nursery’s success </a:t>
                      </a:r>
                    </a:p>
                  </a:txBody>
                  <a:tcPr/>
                </a:tc>
                <a:tc>
                  <a:txBody>
                    <a:bodyPr/>
                    <a:lstStyle/>
                    <a:p>
                      <a:r>
                        <a:rPr lang="en-GB"/>
                        <a:t>Provide necessary financial support as agreed/review financial reports and project updates </a:t>
                      </a:r>
                    </a:p>
                  </a:txBody>
                  <a:tcPr/>
                </a:tc>
                <a:extLst>
                  <a:ext uri="{0D108BD9-81ED-4DB2-BD59-A6C34878D82A}">
                    <a16:rowId xmlns:a16="http://schemas.microsoft.com/office/drawing/2014/main" val="2940885279"/>
                  </a:ext>
                </a:extLst>
              </a:tr>
              <a:tr h="1276101">
                <a:tc>
                  <a:txBody>
                    <a:bodyPr/>
                    <a:lstStyle/>
                    <a:p>
                      <a:r>
                        <a:rPr lang="en-GB"/>
                        <a:t>Local government and Regulatory Bodies</a:t>
                      </a:r>
                    </a:p>
                  </a:txBody>
                  <a:tcPr/>
                </a:tc>
                <a:tc>
                  <a:txBody>
                    <a:bodyPr/>
                    <a:lstStyle/>
                    <a:p>
                      <a:r>
                        <a:rPr lang="en-GB"/>
                        <a:t>High </a:t>
                      </a:r>
                    </a:p>
                  </a:txBody>
                  <a:tcPr/>
                </a:tc>
                <a:tc>
                  <a:txBody>
                    <a:bodyPr/>
                    <a:lstStyle/>
                    <a:p>
                      <a:r>
                        <a:rPr lang="en-GB"/>
                        <a:t>Ensuring that the nursery operates within the legal framework</a:t>
                      </a:r>
                    </a:p>
                  </a:txBody>
                  <a:tcPr/>
                </a:tc>
                <a:tc>
                  <a:txBody>
                    <a:bodyPr/>
                    <a:lstStyle/>
                    <a:p>
                      <a:r>
                        <a:rPr lang="en-GB"/>
                        <a:t>Conduct inspections to ensure compliance with regulations /review and approve any licences needed</a:t>
                      </a:r>
                    </a:p>
                  </a:txBody>
                  <a:tcPr/>
                </a:tc>
                <a:extLst>
                  <a:ext uri="{0D108BD9-81ED-4DB2-BD59-A6C34878D82A}">
                    <a16:rowId xmlns:a16="http://schemas.microsoft.com/office/drawing/2014/main" val="2355501997"/>
                  </a:ext>
                </a:extLst>
              </a:tr>
              <a:tr h="799690">
                <a:tc>
                  <a:txBody>
                    <a:bodyPr/>
                    <a:lstStyle/>
                    <a:p>
                      <a:r>
                        <a:rPr lang="en-GB"/>
                        <a:t>Local Community</a:t>
                      </a:r>
                    </a:p>
                  </a:txBody>
                  <a:tcPr/>
                </a:tc>
                <a:tc>
                  <a:txBody>
                    <a:bodyPr/>
                    <a:lstStyle/>
                    <a:p>
                      <a:r>
                        <a:rPr lang="en-GB"/>
                        <a:t>Medium</a:t>
                      </a:r>
                    </a:p>
                  </a:txBody>
                  <a:tcPr/>
                </a:tc>
                <a:tc>
                  <a:txBody>
                    <a:bodyPr/>
                    <a:lstStyle/>
                    <a:p>
                      <a:r>
                        <a:rPr lang="en-GB"/>
                        <a:t>How the nursery operates will impact the community </a:t>
                      </a:r>
                    </a:p>
                  </a:txBody>
                  <a:tcPr/>
                </a:tc>
                <a:tc>
                  <a:txBody>
                    <a:bodyPr/>
                    <a:lstStyle/>
                    <a:p>
                      <a:r>
                        <a:rPr lang="en-GB"/>
                        <a:t>Input on community concerns related to the nurseys operations</a:t>
                      </a:r>
                    </a:p>
                  </a:txBody>
                  <a:tcPr/>
                </a:tc>
                <a:extLst>
                  <a:ext uri="{0D108BD9-81ED-4DB2-BD59-A6C34878D82A}">
                    <a16:rowId xmlns:a16="http://schemas.microsoft.com/office/drawing/2014/main" val="1975781665"/>
                  </a:ext>
                </a:extLst>
              </a:tr>
              <a:tr h="799690">
                <a:tc>
                  <a:txBody>
                    <a:bodyPr/>
                    <a:lstStyle/>
                    <a:p>
                      <a:r>
                        <a:rPr lang="en-GB"/>
                        <a:t>Educational Organizations</a:t>
                      </a:r>
                    </a:p>
                  </a:txBody>
                  <a:tcPr/>
                </a:tc>
                <a:tc>
                  <a:txBody>
                    <a:bodyPr/>
                    <a:lstStyle/>
                    <a:p>
                      <a:r>
                        <a:rPr lang="en-GB" err="1"/>
                        <a:t>Meduim</a:t>
                      </a:r>
                      <a:r>
                        <a:rPr lang="en-GB"/>
                        <a:t> to High</a:t>
                      </a:r>
                    </a:p>
                  </a:txBody>
                  <a:tcPr/>
                </a:tc>
                <a:tc>
                  <a:txBody>
                    <a:bodyPr/>
                    <a:lstStyle/>
                    <a:p>
                      <a:r>
                        <a:rPr lang="en-GB"/>
                        <a:t>Is the nursery meeting educational standards</a:t>
                      </a:r>
                    </a:p>
                  </a:txBody>
                  <a:tcPr/>
                </a:tc>
                <a:tc>
                  <a:txBody>
                    <a:bodyPr/>
                    <a:lstStyle/>
                    <a:p>
                      <a:r>
                        <a:rPr lang="en-GB"/>
                        <a:t>Collaborate on curriculum development and educational programs</a:t>
                      </a:r>
                    </a:p>
                  </a:txBody>
                  <a:tcPr/>
                </a:tc>
                <a:extLst>
                  <a:ext uri="{0D108BD9-81ED-4DB2-BD59-A6C34878D82A}">
                    <a16:rowId xmlns:a16="http://schemas.microsoft.com/office/drawing/2014/main" val="3405763202"/>
                  </a:ext>
                </a:extLst>
              </a:tr>
            </a:tbl>
          </a:graphicData>
        </a:graphic>
      </p:graphicFrame>
    </p:spTree>
    <p:extLst>
      <p:ext uri="{BB962C8B-B14F-4D97-AF65-F5344CB8AC3E}">
        <p14:creationId xmlns:p14="http://schemas.microsoft.com/office/powerpoint/2010/main" val="139479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B4DE-E3DB-D503-3BCB-129349E8AF7A}"/>
              </a:ext>
            </a:extLst>
          </p:cNvPr>
          <p:cNvSpPr>
            <a:spLocks noGrp="1"/>
          </p:cNvSpPr>
          <p:nvPr>
            <p:ph type="title"/>
          </p:nvPr>
        </p:nvSpPr>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FB5E32BA-4F60-24C4-169F-32B633054964}"/>
              </a:ext>
            </a:extLst>
          </p:cNvPr>
          <p:cNvGraphicFramePr>
            <a:graphicFrameLocks noGrp="1"/>
          </p:cNvGraphicFramePr>
          <p:nvPr>
            <p:ph idx="1"/>
            <p:extLst>
              <p:ext uri="{D42A27DB-BD31-4B8C-83A1-F6EECF244321}">
                <p14:modId xmlns:p14="http://schemas.microsoft.com/office/powerpoint/2010/main" val="2733228383"/>
              </p:ext>
            </p:extLst>
          </p:nvPr>
        </p:nvGraphicFramePr>
        <p:xfrm>
          <a:off x="915988" y="1835784"/>
          <a:ext cx="10360024" cy="6766560"/>
        </p:xfrm>
        <a:graphic>
          <a:graphicData uri="http://schemas.openxmlformats.org/drawingml/2006/table">
            <a:tbl>
              <a:tblPr firstRow="1" bandRow="1">
                <a:tableStyleId>{5C22544A-7EE6-4342-B048-85BDC9FD1C3A}</a:tableStyleId>
              </a:tblPr>
              <a:tblGrid>
                <a:gridCol w="2590006">
                  <a:extLst>
                    <a:ext uri="{9D8B030D-6E8A-4147-A177-3AD203B41FA5}">
                      <a16:colId xmlns:a16="http://schemas.microsoft.com/office/drawing/2014/main" val="4100327018"/>
                    </a:ext>
                  </a:extLst>
                </a:gridCol>
                <a:gridCol w="2590006">
                  <a:extLst>
                    <a:ext uri="{9D8B030D-6E8A-4147-A177-3AD203B41FA5}">
                      <a16:colId xmlns:a16="http://schemas.microsoft.com/office/drawing/2014/main" val="1257345284"/>
                    </a:ext>
                  </a:extLst>
                </a:gridCol>
                <a:gridCol w="2590006">
                  <a:extLst>
                    <a:ext uri="{9D8B030D-6E8A-4147-A177-3AD203B41FA5}">
                      <a16:colId xmlns:a16="http://schemas.microsoft.com/office/drawing/2014/main" val="3008387234"/>
                    </a:ext>
                  </a:extLst>
                </a:gridCol>
                <a:gridCol w="2590006">
                  <a:extLst>
                    <a:ext uri="{9D8B030D-6E8A-4147-A177-3AD203B41FA5}">
                      <a16:colId xmlns:a16="http://schemas.microsoft.com/office/drawing/2014/main" val="1199524938"/>
                    </a:ext>
                  </a:extLst>
                </a:gridCol>
              </a:tblGrid>
              <a:tr h="550000">
                <a:tc>
                  <a:txBody>
                    <a:bodyPr/>
                    <a:lstStyle/>
                    <a:p>
                      <a:r>
                        <a:rPr lang="en-GB"/>
                        <a:t>Suppliers and Service Providers</a:t>
                      </a:r>
                    </a:p>
                  </a:txBody>
                  <a:tcPr/>
                </a:tc>
                <a:tc>
                  <a:txBody>
                    <a:bodyPr/>
                    <a:lstStyle/>
                    <a:p>
                      <a:r>
                        <a:rPr lang="en-GB"/>
                        <a:t>Moderate to High</a:t>
                      </a:r>
                    </a:p>
                  </a:txBody>
                  <a:tcPr/>
                </a:tc>
                <a:tc>
                  <a:txBody>
                    <a:bodyPr/>
                    <a:lstStyle/>
                    <a:p>
                      <a:r>
                        <a:rPr lang="en-GB"/>
                        <a:t>Providing a service to help with the success </a:t>
                      </a:r>
                    </a:p>
                  </a:txBody>
                  <a:tcPr/>
                </a:tc>
                <a:tc>
                  <a:txBody>
                    <a:bodyPr/>
                    <a:lstStyle/>
                    <a:p>
                      <a:r>
                        <a:rPr lang="en-GB"/>
                        <a:t>Deliver goods and services on time </a:t>
                      </a:r>
                    </a:p>
                  </a:txBody>
                  <a:tcPr/>
                </a:tc>
                <a:extLst>
                  <a:ext uri="{0D108BD9-81ED-4DB2-BD59-A6C34878D82A}">
                    <a16:rowId xmlns:a16="http://schemas.microsoft.com/office/drawing/2014/main" val="1025660988"/>
                  </a:ext>
                </a:extLst>
              </a:tr>
              <a:tr h="318651">
                <a:tc>
                  <a:txBody>
                    <a:bodyPr/>
                    <a:lstStyle/>
                    <a:p>
                      <a:r>
                        <a:rPr lang="en-GB"/>
                        <a:t>Competitors</a:t>
                      </a:r>
                    </a:p>
                  </a:txBody>
                  <a:tcPr/>
                </a:tc>
                <a:tc>
                  <a:txBody>
                    <a:bodyPr/>
                    <a:lstStyle/>
                    <a:p>
                      <a:r>
                        <a:rPr lang="en-GB"/>
                        <a:t>Medium</a:t>
                      </a:r>
                    </a:p>
                  </a:txBody>
                  <a:tcPr/>
                </a:tc>
                <a:tc>
                  <a:txBody>
                    <a:bodyPr/>
                    <a:lstStyle/>
                    <a:p>
                      <a:r>
                        <a:rPr lang="en-GB"/>
                        <a:t>Interested in how the nursery operates</a:t>
                      </a:r>
                    </a:p>
                  </a:txBody>
                  <a:tcPr/>
                </a:tc>
                <a:tc>
                  <a:txBody>
                    <a:bodyPr/>
                    <a:lstStyle/>
                    <a:p>
                      <a:r>
                        <a:rPr lang="en-GB"/>
                        <a:t>Monitor the nursery conditions and trends </a:t>
                      </a:r>
                    </a:p>
                  </a:txBody>
                  <a:tcPr/>
                </a:tc>
                <a:extLst>
                  <a:ext uri="{0D108BD9-81ED-4DB2-BD59-A6C34878D82A}">
                    <a16:rowId xmlns:a16="http://schemas.microsoft.com/office/drawing/2014/main" val="538708099"/>
                  </a:ext>
                </a:extLst>
              </a:tr>
              <a:tr h="550000">
                <a:tc>
                  <a:txBody>
                    <a:bodyPr/>
                    <a:lstStyle/>
                    <a:p>
                      <a:r>
                        <a:rPr lang="en-GB"/>
                        <a:t>Environmental Agencies</a:t>
                      </a:r>
                    </a:p>
                  </a:txBody>
                  <a:tcPr/>
                </a:tc>
                <a:tc>
                  <a:txBody>
                    <a:bodyPr/>
                    <a:lstStyle/>
                    <a:p>
                      <a:r>
                        <a:rPr lang="en-GB"/>
                        <a:t>Medium</a:t>
                      </a:r>
                    </a:p>
                  </a:txBody>
                  <a:tcPr/>
                </a:tc>
                <a:tc>
                  <a:txBody>
                    <a:bodyPr/>
                    <a:lstStyle/>
                    <a:p>
                      <a:r>
                        <a:rPr lang="en-GB"/>
                        <a:t>Ensuring the nursery is complying with environmental standards</a:t>
                      </a:r>
                    </a:p>
                  </a:txBody>
                  <a:tcPr/>
                </a:tc>
                <a:tc>
                  <a:txBody>
                    <a:bodyPr/>
                    <a:lstStyle/>
                    <a:p>
                      <a:r>
                        <a:rPr lang="en-GB"/>
                        <a:t>Compliance with environmental regulations </a:t>
                      </a:r>
                    </a:p>
                  </a:txBody>
                  <a:tcPr/>
                </a:tc>
                <a:extLst>
                  <a:ext uri="{0D108BD9-81ED-4DB2-BD59-A6C34878D82A}">
                    <a16:rowId xmlns:a16="http://schemas.microsoft.com/office/drawing/2014/main" val="3649369611"/>
                  </a:ext>
                </a:extLst>
              </a:tr>
              <a:tr h="550000">
                <a:tc>
                  <a:txBody>
                    <a:bodyPr/>
                    <a:lstStyle/>
                    <a:p>
                      <a:r>
                        <a:rPr lang="en-GB"/>
                        <a:t>Professional Associations</a:t>
                      </a:r>
                    </a:p>
                  </a:txBody>
                  <a:tcPr/>
                </a:tc>
                <a:tc>
                  <a:txBody>
                    <a:bodyPr/>
                    <a:lstStyle/>
                    <a:p>
                      <a:r>
                        <a:rPr lang="en-GB"/>
                        <a:t>Medium</a:t>
                      </a:r>
                    </a:p>
                  </a:txBody>
                  <a:tcPr/>
                </a:tc>
                <a:tc>
                  <a:txBody>
                    <a:bodyPr/>
                    <a:lstStyle/>
                    <a:p>
                      <a:r>
                        <a:rPr lang="en-GB"/>
                        <a:t>Adherence to industry standards </a:t>
                      </a:r>
                    </a:p>
                  </a:txBody>
                  <a:tcPr/>
                </a:tc>
                <a:tc>
                  <a:txBody>
                    <a:bodyPr/>
                    <a:lstStyle/>
                    <a:p>
                      <a:r>
                        <a:rPr lang="en-GB"/>
                        <a:t>Checking standards</a:t>
                      </a:r>
                    </a:p>
                  </a:txBody>
                  <a:tcPr/>
                </a:tc>
                <a:extLst>
                  <a:ext uri="{0D108BD9-81ED-4DB2-BD59-A6C34878D82A}">
                    <a16:rowId xmlns:a16="http://schemas.microsoft.com/office/drawing/2014/main" val="1406774788"/>
                  </a:ext>
                </a:extLst>
              </a:tr>
              <a:tr h="550000">
                <a:tc>
                  <a:txBody>
                    <a:bodyPr/>
                    <a:lstStyle/>
                    <a:p>
                      <a:r>
                        <a:rPr lang="en-GB"/>
                        <a:t>Health and Safety Authorities</a:t>
                      </a:r>
                    </a:p>
                  </a:txBody>
                  <a:tcPr/>
                </a:tc>
                <a:tc>
                  <a:txBody>
                    <a:bodyPr/>
                    <a:lstStyle/>
                    <a:p>
                      <a:r>
                        <a:rPr lang="en-GB"/>
                        <a:t>High</a:t>
                      </a:r>
                    </a:p>
                  </a:txBody>
                  <a:tcPr/>
                </a:tc>
                <a:tc>
                  <a:txBody>
                    <a:bodyPr/>
                    <a:lstStyle/>
                    <a:p>
                      <a:r>
                        <a:rPr lang="en-GB"/>
                        <a:t>Ensuring the health and safety of the children attending the nursery</a:t>
                      </a:r>
                    </a:p>
                  </a:txBody>
                  <a:tcPr/>
                </a:tc>
                <a:tc>
                  <a:txBody>
                    <a:bodyPr/>
                    <a:lstStyle/>
                    <a:p>
                      <a:r>
                        <a:rPr lang="en-GB"/>
                        <a:t>Conduct inspections and provide guidance on safety measures</a:t>
                      </a:r>
                    </a:p>
                  </a:txBody>
                  <a:tcPr/>
                </a:tc>
                <a:extLst>
                  <a:ext uri="{0D108BD9-81ED-4DB2-BD59-A6C34878D82A}">
                    <a16:rowId xmlns:a16="http://schemas.microsoft.com/office/drawing/2014/main" val="2567249894"/>
                  </a:ext>
                </a:extLst>
              </a:tr>
              <a:tr h="550000">
                <a:tc>
                  <a:txBody>
                    <a:bodyPr/>
                    <a:lstStyle/>
                    <a:p>
                      <a:r>
                        <a:rPr lang="en-GB"/>
                        <a:t>Community Organisations</a:t>
                      </a:r>
                    </a:p>
                  </a:txBody>
                  <a:tcPr/>
                </a:tc>
                <a:tc>
                  <a:txBody>
                    <a:bodyPr/>
                    <a:lstStyle/>
                    <a:p>
                      <a:r>
                        <a:rPr lang="en-GB" err="1"/>
                        <a:t>Meduim</a:t>
                      </a:r>
                      <a:endParaRPr lang="en-GB"/>
                    </a:p>
                  </a:txBody>
                  <a:tcPr/>
                </a:tc>
                <a:tc>
                  <a:txBody>
                    <a:bodyPr/>
                    <a:lstStyle/>
                    <a:p>
                      <a:r>
                        <a:rPr lang="en-GB"/>
                        <a:t>Collaborating /Initiatives</a:t>
                      </a:r>
                    </a:p>
                  </a:txBody>
                  <a:tcPr/>
                </a:tc>
                <a:tc>
                  <a:txBody>
                    <a:bodyPr/>
                    <a:lstStyle/>
                    <a:p>
                      <a:r>
                        <a:rPr lang="en-GB"/>
                        <a:t>Supporting activities that benefit the community</a:t>
                      </a:r>
                    </a:p>
                  </a:txBody>
                  <a:tcPr/>
                </a:tc>
                <a:extLst>
                  <a:ext uri="{0D108BD9-81ED-4DB2-BD59-A6C34878D82A}">
                    <a16:rowId xmlns:a16="http://schemas.microsoft.com/office/drawing/2014/main" val="2494256199"/>
                  </a:ext>
                </a:extLst>
              </a:tr>
              <a:tr h="550000">
                <a:tc>
                  <a:txBody>
                    <a:bodyPr/>
                    <a:lstStyle/>
                    <a:p>
                      <a:r>
                        <a:rPr lang="en-GB"/>
                        <a:t>Licensing and Accreditation Bodies </a:t>
                      </a:r>
                    </a:p>
                  </a:txBody>
                  <a:tcPr/>
                </a:tc>
                <a:tc>
                  <a:txBody>
                    <a:bodyPr/>
                    <a:lstStyle/>
                    <a:p>
                      <a:r>
                        <a:rPr lang="en-GB"/>
                        <a:t>High</a:t>
                      </a:r>
                    </a:p>
                  </a:txBody>
                  <a:tcPr/>
                </a:tc>
                <a:tc>
                  <a:txBody>
                    <a:bodyPr/>
                    <a:lstStyle/>
                    <a:p>
                      <a:r>
                        <a:rPr lang="en-GB"/>
                        <a:t>Ensuring the nursery has all licenses needed</a:t>
                      </a:r>
                    </a:p>
                  </a:txBody>
                  <a:tcPr/>
                </a:tc>
                <a:tc>
                  <a:txBody>
                    <a:bodyPr/>
                    <a:lstStyle/>
                    <a:p>
                      <a:r>
                        <a:rPr lang="en-GB"/>
                        <a:t>Provide guidelines and support for maintaining high educational quality</a:t>
                      </a:r>
                    </a:p>
                  </a:txBody>
                  <a:tcPr/>
                </a:tc>
                <a:extLst>
                  <a:ext uri="{0D108BD9-81ED-4DB2-BD59-A6C34878D82A}">
                    <a16:rowId xmlns:a16="http://schemas.microsoft.com/office/drawing/2014/main" val="3154020737"/>
                  </a:ext>
                </a:extLst>
              </a:tr>
              <a:tr h="31865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37784179"/>
                  </a:ext>
                </a:extLst>
              </a:tr>
            </a:tbl>
          </a:graphicData>
        </a:graphic>
      </p:graphicFrame>
    </p:spTree>
    <p:extLst>
      <p:ext uri="{BB962C8B-B14F-4D97-AF65-F5344CB8AC3E}">
        <p14:creationId xmlns:p14="http://schemas.microsoft.com/office/powerpoint/2010/main" val="110899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6CCBB-AD81-5368-7134-8F553E348CD8}"/>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6" name="Footer Placeholder 5">
            <a:extLst>
              <a:ext uri="{FF2B5EF4-FFF2-40B4-BE49-F238E27FC236}">
                <a16:creationId xmlns:a16="http://schemas.microsoft.com/office/drawing/2014/main" id="{5F595450-61E4-22A8-464B-0DE9EC10D451}"/>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Pitch deck title</a:t>
            </a:r>
          </a:p>
        </p:txBody>
      </p:sp>
      <p:pic>
        <p:nvPicPr>
          <p:cNvPr id="11" name="Picture 10">
            <a:extLst>
              <a:ext uri="{FF2B5EF4-FFF2-40B4-BE49-F238E27FC236}">
                <a16:creationId xmlns:a16="http://schemas.microsoft.com/office/drawing/2014/main" id="{0B8CA81C-454C-72B1-0C88-DCC90FD93EFC}"/>
              </a:ext>
            </a:extLst>
          </p:cNvPr>
          <p:cNvPicPr>
            <a:picLocks noChangeAspect="1"/>
          </p:cNvPicPr>
          <p:nvPr/>
        </p:nvPicPr>
        <p:blipFill>
          <a:blip r:embed="rId2"/>
          <a:stretch>
            <a:fillRect/>
          </a:stretch>
        </p:blipFill>
        <p:spPr>
          <a:xfrm>
            <a:off x="923822" y="1578105"/>
            <a:ext cx="10056807" cy="5099140"/>
          </a:xfrm>
          <a:prstGeom prst="rect">
            <a:avLst/>
          </a:prstGeom>
        </p:spPr>
      </p:pic>
      <p:sp>
        <p:nvSpPr>
          <p:cNvPr id="5" name="Date Placeholder 4">
            <a:extLst>
              <a:ext uri="{FF2B5EF4-FFF2-40B4-BE49-F238E27FC236}">
                <a16:creationId xmlns:a16="http://schemas.microsoft.com/office/drawing/2014/main" id="{4B59EDEB-1164-543B-A055-97974623D452}"/>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defRPr/>
            </a:pPr>
            <a:r>
              <a:rPr lang="en-US" sz="110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93DEA15F-6BCF-080E-CFF7-5C48F7F0E891}"/>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chemeClr val="tx1">
                    <a:lumMod val="50000"/>
                    <a:lumOff val="50000"/>
                  </a:schemeClr>
                </a:solidFill>
              </a:rPr>
              <a:pPr>
                <a:spcAft>
                  <a:spcPts val="600"/>
                </a:spcAft>
                <a:defRPr/>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4906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D2D0-9DE8-3757-E338-7850523C7C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3" name="Content Placeholder 2">
            <a:extLst>
              <a:ext uri="{FF2B5EF4-FFF2-40B4-BE49-F238E27FC236}">
                <a16:creationId xmlns:a16="http://schemas.microsoft.com/office/drawing/2014/main" id="{95C4D89F-F8F7-78EA-BFEC-504A5785D0D7}"/>
              </a:ext>
            </a:extLst>
          </p:cNvPr>
          <p:cNvSpPr>
            <a:spLocks noGrp="1"/>
          </p:cNvSpPr>
          <p:nvPr>
            <p:ph sz="half" idx="1"/>
          </p:nvPr>
        </p:nvSpPr>
        <p:spPr>
          <a:xfrm>
            <a:off x="8572499" y="390832"/>
            <a:ext cx="3233585" cy="873612"/>
          </a:xfrm>
        </p:spPr>
        <p:txBody>
          <a:bodyPr vert="horz" lIns="91440" tIns="45720" rIns="91440" bIns="45720" rtlCol="0" anchor="ctr">
            <a:normAutofit/>
          </a:bodyPr>
          <a:lstStyle/>
          <a:p>
            <a:pPr marL="0" indent="0">
              <a:buNone/>
            </a:pPr>
            <a:r>
              <a:rPr lang="en-US" sz="1900" kern="1200">
                <a:solidFill>
                  <a:srgbClr val="FFFFFF"/>
                </a:solidFill>
                <a:latin typeface="+mn-lt"/>
                <a:ea typeface="+mn-ea"/>
                <a:cs typeface="+mn-cs"/>
              </a:rPr>
              <a:t>A </a:t>
            </a:r>
            <a:r>
              <a:rPr lang="en-US" sz="1900" kern="1200" err="1">
                <a:solidFill>
                  <a:srgbClr val="FFFFFF"/>
                </a:solidFill>
                <a:latin typeface="+mn-lt"/>
                <a:ea typeface="+mn-ea"/>
                <a:cs typeface="+mn-cs"/>
              </a:rPr>
              <a:t>gannt</a:t>
            </a:r>
            <a:r>
              <a:rPr lang="en-US" sz="1900" kern="1200">
                <a:solidFill>
                  <a:srgbClr val="FFFFFF"/>
                </a:solidFill>
                <a:latin typeface="+mn-lt"/>
                <a:ea typeface="+mn-ea"/>
                <a:cs typeface="+mn-cs"/>
              </a:rPr>
              <a:t> chart is a visual project management tool</a:t>
            </a:r>
            <a:r>
              <a:rPr lang="en-US" sz="1900">
                <a:solidFill>
                  <a:srgbClr val="FFFFFF"/>
                </a:solidFill>
              </a:rPr>
              <a:t> </a:t>
            </a:r>
            <a:r>
              <a:rPr lang="en-US" sz="1900">
                <a:solidFill>
                  <a:srgbClr val="FFFFFF"/>
                </a:solidFill>
                <a:ea typeface="+mn-lt"/>
                <a:cs typeface="+mn-lt"/>
              </a:rPr>
              <a:t>(Shweta, 2022)</a:t>
            </a:r>
            <a:endParaRPr lang="en-US" sz="1900" kern="1200">
              <a:solidFill>
                <a:srgbClr val="FFFFFF"/>
              </a:solidFill>
              <a:latin typeface="+mn-lt"/>
            </a:endParaRPr>
          </a:p>
        </p:txBody>
      </p:sp>
      <p:sp>
        <p:nvSpPr>
          <p:cNvPr id="6" name="Footer Placeholder 5">
            <a:extLst>
              <a:ext uri="{FF2B5EF4-FFF2-40B4-BE49-F238E27FC236}">
                <a16:creationId xmlns:a16="http://schemas.microsoft.com/office/drawing/2014/main" id="{92939962-69A9-956A-1934-22829286DFC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100" kern="1200" noProof="0">
                <a:solidFill>
                  <a:srgbClr val="FFFFFF"/>
                </a:solidFill>
                <a:latin typeface="+mn-lt"/>
                <a:ea typeface="+mn-ea"/>
                <a:cs typeface="+mn-cs"/>
              </a:rPr>
              <a:t>Pitch deck title</a:t>
            </a:r>
          </a:p>
        </p:txBody>
      </p:sp>
      <p:pic>
        <p:nvPicPr>
          <p:cNvPr id="8" name="Picture 7">
            <a:extLst>
              <a:ext uri="{FF2B5EF4-FFF2-40B4-BE49-F238E27FC236}">
                <a16:creationId xmlns:a16="http://schemas.microsoft.com/office/drawing/2014/main" id="{2714277E-D2B1-9BC4-669C-AB4F96F18398}"/>
              </a:ext>
            </a:extLst>
          </p:cNvPr>
          <p:cNvPicPr>
            <a:picLocks noChangeAspect="1"/>
          </p:cNvPicPr>
          <p:nvPr/>
        </p:nvPicPr>
        <p:blipFill>
          <a:blip r:embed="rId2"/>
          <a:stretch>
            <a:fillRect/>
          </a:stretch>
        </p:blipFill>
        <p:spPr>
          <a:xfrm>
            <a:off x="1007815" y="1966293"/>
            <a:ext cx="10176368" cy="4452160"/>
          </a:xfrm>
          <a:prstGeom prst="rect">
            <a:avLst/>
          </a:prstGeom>
        </p:spPr>
      </p:pic>
      <p:sp>
        <p:nvSpPr>
          <p:cNvPr id="5" name="Date Placeholder 4">
            <a:extLst>
              <a:ext uri="{FF2B5EF4-FFF2-40B4-BE49-F238E27FC236}">
                <a16:creationId xmlns:a16="http://schemas.microsoft.com/office/drawing/2014/main" id="{E4F0D734-8401-0559-1F38-BA96FFC05BCF}"/>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r>
              <a:rPr lang="en-US" sz="1100" noProof="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3211B8C9-82BA-AFFF-04C3-A2E7B1F1DC6F}"/>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chemeClr val="tx1">
                    <a:lumMod val="50000"/>
                    <a:lumOff val="50000"/>
                  </a:schemeClr>
                </a:solidFill>
              </a:rPr>
              <a:pPr>
                <a:spcAft>
                  <a:spcPts val="600"/>
                </a:spcAft>
              </a:pPr>
              <a:t>11</a:t>
            </a:fld>
            <a:endParaRPr lang="en-US" sz="1100" noProof="0">
              <a:solidFill>
                <a:schemeClr val="tx1">
                  <a:lumMod val="50000"/>
                  <a:lumOff val="50000"/>
                </a:schemeClr>
              </a:solidFill>
            </a:endParaRPr>
          </a:p>
        </p:txBody>
      </p:sp>
    </p:spTree>
    <p:extLst>
      <p:ext uri="{BB962C8B-B14F-4D97-AF65-F5344CB8AC3E}">
        <p14:creationId xmlns:p14="http://schemas.microsoft.com/office/powerpoint/2010/main" val="20189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671836" y="5691"/>
            <a:ext cx="5669280" cy="1325563"/>
          </a:xfrm>
        </p:spPr>
        <p:txBody>
          <a:bodyPr rtlCol="0">
            <a:normAutofit/>
          </a:bodyPr>
          <a:lstStyle/>
          <a:p>
            <a:r>
              <a:rPr lang="en-GB">
                <a:cs typeface="Posterama"/>
              </a:rPr>
              <a:t>Allocation of resources</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12</a:t>
            </a:fld>
            <a:endParaRPr lang="en-GB"/>
          </a:p>
        </p:txBody>
      </p:sp>
      <p:sp>
        <p:nvSpPr>
          <p:cNvPr id="3" name="TextBox 2">
            <a:extLst>
              <a:ext uri="{FF2B5EF4-FFF2-40B4-BE49-F238E27FC236}">
                <a16:creationId xmlns:a16="http://schemas.microsoft.com/office/drawing/2014/main" id="{C00B28F4-3A2A-A73B-07A3-4F1D2223E9D8}"/>
              </a:ext>
            </a:extLst>
          </p:cNvPr>
          <p:cNvSpPr txBox="1"/>
          <p:nvPr/>
        </p:nvSpPr>
        <p:spPr>
          <a:xfrm>
            <a:off x="4352900" y="1197071"/>
            <a:ext cx="705459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Resources allocation Is the way in which money is used for successful and positive outcomes </a:t>
            </a:r>
            <a:r>
              <a:rPr lang="en-GB">
                <a:ea typeface="+mn-lt"/>
                <a:cs typeface="+mn-lt"/>
              </a:rPr>
              <a:t>(390,</a:t>
            </a:r>
            <a:r>
              <a:rPr lang="en-GB" b="1">
                <a:ea typeface="+mn-lt"/>
                <a:cs typeface="+mn-lt"/>
              </a:rPr>
              <a:t> 2017</a:t>
            </a:r>
            <a:r>
              <a:rPr lang="en-GB">
                <a:ea typeface="+mn-lt"/>
                <a:cs typeface="+mn-lt"/>
              </a:rPr>
              <a:t>).</a:t>
            </a:r>
            <a:endParaRPr lang="en-GB"/>
          </a:p>
          <a:p>
            <a:endParaRPr lang="en-GB"/>
          </a:p>
          <a:p>
            <a:r>
              <a:rPr lang="en-GB"/>
              <a:t>Financially 70% of the budget is for premises and equipment and 30% will be allocated to staff wages in the first 6 months. </a:t>
            </a:r>
          </a:p>
          <a:p>
            <a:r>
              <a:rPr lang="en-GB"/>
              <a:t>Budget = £100,000</a:t>
            </a:r>
          </a:p>
          <a:p>
            <a:r>
              <a:rPr lang="en-GB"/>
              <a:t>£68,000 available for the premise lease and also any equipment needed </a:t>
            </a:r>
            <a:r>
              <a:rPr lang="en-GB" err="1"/>
              <a:t>eg.</a:t>
            </a:r>
            <a:r>
              <a:rPr lang="en-GB"/>
              <a:t> nursery supplies, catering, decoration</a:t>
            </a:r>
          </a:p>
          <a:p>
            <a:r>
              <a:rPr lang="en-GB"/>
              <a:t>£32,000 available for staffing for the first 3 months</a:t>
            </a:r>
          </a:p>
          <a:p>
            <a:endParaRPr lang="en-GB"/>
          </a:p>
          <a:p>
            <a:r>
              <a:rPr lang="en-GB"/>
              <a:t>All equipment resources are to be distributed evenly between both classrooms. At all times there must be 100% of the equipment stock in storage to make sure all equipment can be replaced quickly if broken. </a:t>
            </a:r>
          </a:p>
          <a:p>
            <a:endParaRPr lang="en-GB"/>
          </a:p>
          <a:p>
            <a:endParaRPr lang="en-GB"/>
          </a:p>
          <a:p>
            <a:endParaRPr lang="en-GB"/>
          </a:p>
        </p:txBody>
      </p:sp>
      <p:graphicFrame>
        <p:nvGraphicFramePr>
          <p:cNvPr id="4" name="Table 3">
            <a:extLst>
              <a:ext uri="{FF2B5EF4-FFF2-40B4-BE49-F238E27FC236}">
                <a16:creationId xmlns:a16="http://schemas.microsoft.com/office/drawing/2014/main" id="{F4BC6660-9705-82CD-6BA8-3068BDAAB613}"/>
              </a:ext>
            </a:extLst>
          </p:cNvPr>
          <p:cNvGraphicFramePr>
            <a:graphicFrameLocks noGrp="1"/>
          </p:cNvGraphicFramePr>
          <p:nvPr>
            <p:extLst>
              <p:ext uri="{D42A27DB-BD31-4B8C-83A1-F6EECF244321}">
                <p14:modId xmlns:p14="http://schemas.microsoft.com/office/powerpoint/2010/main" val="680807838"/>
              </p:ext>
            </p:extLst>
          </p:nvPr>
        </p:nvGraphicFramePr>
        <p:xfrm>
          <a:off x="617077" y="1340602"/>
          <a:ext cx="2784656" cy="4951495"/>
        </p:xfrm>
        <a:graphic>
          <a:graphicData uri="http://schemas.openxmlformats.org/drawingml/2006/table">
            <a:tbl>
              <a:tblPr firstRow="1" bandRow="1">
                <a:tableStyleId>{5C22544A-7EE6-4342-B048-85BDC9FD1C3A}</a:tableStyleId>
              </a:tblPr>
              <a:tblGrid>
                <a:gridCol w="1392328">
                  <a:extLst>
                    <a:ext uri="{9D8B030D-6E8A-4147-A177-3AD203B41FA5}">
                      <a16:colId xmlns:a16="http://schemas.microsoft.com/office/drawing/2014/main" val="761856153"/>
                    </a:ext>
                  </a:extLst>
                </a:gridCol>
                <a:gridCol w="1392328">
                  <a:extLst>
                    <a:ext uri="{9D8B030D-6E8A-4147-A177-3AD203B41FA5}">
                      <a16:colId xmlns:a16="http://schemas.microsoft.com/office/drawing/2014/main" val="2374668664"/>
                    </a:ext>
                  </a:extLst>
                </a:gridCol>
              </a:tblGrid>
              <a:tr h="654619">
                <a:tc>
                  <a:txBody>
                    <a:bodyPr/>
                    <a:lstStyle/>
                    <a:p>
                      <a:r>
                        <a:rPr lang="en-GB"/>
                        <a:t>Budget £100,000</a:t>
                      </a:r>
                    </a:p>
                  </a:txBody>
                  <a:tcPr/>
                </a:tc>
                <a:tc>
                  <a:txBody>
                    <a:bodyPr/>
                    <a:lstStyle/>
                    <a:p>
                      <a:r>
                        <a:rPr lang="en-GB"/>
                        <a:t>allocation</a:t>
                      </a:r>
                    </a:p>
                  </a:txBody>
                  <a:tcPr/>
                </a:tc>
                <a:extLst>
                  <a:ext uri="{0D108BD9-81ED-4DB2-BD59-A6C34878D82A}">
                    <a16:rowId xmlns:a16="http://schemas.microsoft.com/office/drawing/2014/main" val="134204814"/>
                  </a:ext>
                </a:extLst>
              </a:tr>
              <a:tr h="592864">
                <a:tc>
                  <a:txBody>
                    <a:bodyPr/>
                    <a:lstStyle/>
                    <a:p>
                      <a:r>
                        <a:rPr lang="en-GB"/>
                        <a:t>32,000</a:t>
                      </a:r>
                    </a:p>
                  </a:txBody>
                  <a:tcPr/>
                </a:tc>
                <a:tc>
                  <a:txBody>
                    <a:bodyPr/>
                    <a:lstStyle/>
                    <a:p>
                      <a:r>
                        <a:rPr lang="en-GB"/>
                        <a:t>Staffing </a:t>
                      </a:r>
                    </a:p>
                  </a:txBody>
                  <a:tcPr/>
                </a:tc>
                <a:extLst>
                  <a:ext uri="{0D108BD9-81ED-4DB2-BD59-A6C34878D82A}">
                    <a16:rowId xmlns:a16="http://schemas.microsoft.com/office/drawing/2014/main" val="1519442275"/>
                  </a:ext>
                </a:extLst>
              </a:tr>
              <a:tr h="642268">
                <a:tc>
                  <a:txBody>
                    <a:bodyPr/>
                    <a:lstStyle/>
                    <a:p>
                      <a:r>
                        <a:rPr lang="en-GB"/>
                        <a:t>25,000</a:t>
                      </a:r>
                    </a:p>
                  </a:txBody>
                  <a:tcPr/>
                </a:tc>
                <a:tc>
                  <a:txBody>
                    <a:bodyPr/>
                    <a:lstStyle/>
                    <a:p>
                      <a:r>
                        <a:rPr lang="en-GB"/>
                        <a:t>Premise lease </a:t>
                      </a:r>
                    </a:p>
                  </a:txBody>
                  <a:tcPr/>
                </a:tc>
                <a:extLst>
                  <a:ext uri="{0D108BD9-81ED-4DB2-BD59-A6C34878D82A}">
                    <a16:rowId xmlns:a16="http://schemas.microsoft.com/office/drawing/2014/main" val="713791204"/>
                  </a:ext>
                </a:extLst>
              </a:tr>
              <a:tr h="592864">
                <a:tc>
                  <a:txBody>
                    <a:bodyPr/>
                    <a:lstStyle/>
                    <a:p>
                      <a:r>
                        <a:rPr lang="en-GB"/>
                        <a:t>15,000</a:t>
                      </a:r>
                    </a:p>
                  </a:txBody>
                  <a:tcPr/>
                </a:tc>
                <a:tc>
                  <a:txBody>
                    <a:bodyPr/>
                    <a:lstStyle/>
                    <a:p>
                      <a:r>
                        <a:rPr lang="en-GB"/>
                        <a:t>equipment</a:t>
                      </a:r>
                    </a:p>
                  </a:txBody>
                  <a:tcPr/>
                </a:tc>
                <a:extLst>
                  <a:ext uri="{0D108BD9-81ED-4DB2-BD59-A6C34878D82A}">
                    <a16:rowId xmlns:a16="http://schemas.microsoft.com/office/drawing/2014/main" val="1638084807"/>
                  </a:ext>
                </a:extLst>
              </a:tr>
              <a:tr h="592864">
                <a:tc>
                  <a:txBody>
                    <a:bodyPr/>
                    <a:lstStyle/>
                    <a:p>
                      <a:pPr lvl="0">
                        <a:buNone/>
                      </a:pPr>
                      <a:r>
                        <a:rPr lang="en-GB"/>
                        <a:t>10,000</a:t>
                      </a:r>
                    </a:p>
                  </a:txBody>
                  <a:tcPr/>
                </a:tc>
                <a:tc>
                  <a:txBody>
                    <a:bodyPr/>
                    <a:lstStyle/>
                    <a:p>
                      <a:pPr lvl="0">
                        <a:buNone/>
                      </a:pPr>
                      <a:r>
                        <a:rPr lang="en-GB"/>
                        <a:t>Suppliers and delivery </a:t>
                      </a:r>
                    </a:p>
                  </a:txBody>
                  <a:tcPr/>
                </a:tc>
                <a:extLst>
                  <a:ext uri="{0D108BD9-81ED-4DB2-BD59-A6C34878D82A}">
                    <a16:rowId xmlns:a16="http://schemas.microsoft.com/office/drawing/2014/main" val="1059786799"/>
                  </a:ext>
                </a:extLst>
              </a:tr>
              <a:tr h="592864">
                <a:tc>
                  <a:txBody>
                    <a:bodyPr/>
                    <a:lstStyle/>
                    <a:p>
                      <a:pPr lvl="0">
                        <a:buNone/>
                      </a:pPr>
                      <a:r>
                        <a:rPr lang="en-GB"/>
                        <a:t>17,000</a:t>
                      </a:r>
                    </a:p>
                  </a:txBody>
                  <a:tcPr/>
                </a:tc>
                <a:tc>
                  <a:txBody>
                    <a:bodyPr/>
                    <a:lstStyle/>
                    <a:p>
                      <a:pPr lvl="0">
                        <a:buNone/>
                      </a:pPr>
                      <a:r>
                        <a:rPr lang="en-GB"/>
                        <a:t>Decoration and accessories</a:t>
                      </a:r>
                    </a:p>
                  </a:txBody>
                  <a:tcPr/>
                </a:tc>
                <a:extLst>
                  <a:ext uri="{0D108BD9-81ED-4DB2-BD59-A6C34878D82A}">
                    <a16:rowId xmlns:a16="http://schemas.microsoft.com/office/drawing/2014/main" val="3054544473"/>
                  </a:ext>
                </a:extLst>
              </a:tr>
              <a:tr h="592864">
                <a:tc>
                  <a:txBody>
                    <a:bodyPr/>
                    <a:lstStyle/>
                    <a:p>
                      <a:pPr lvl="0">
                        <a:buNone/>
                      </a:pPr>
                      <a:r>
                        <a:rPr lang="en-GB"/>
                        <a:t>Total =92,000</a:t>
                      </a:r>
                    </a:p>
                  </a:txBody>
                  <a:tcPr/>
                </a:tc>
                <a:tc>
                  <a:txBody>
                    <a:bodyPr/>
                    <a:lstStyle/>
                    <a:p>
                      <a:pPr lvl="0">
                        <a:buNone/>
                      </a:pPr>
                      <a:endParaRPr lang="en-GB"/>
                    </a:p>
                  </a:txBody>
                  <a:tcPr/>
                </a:tc>
                <a:extLst>
                  <a:ext uri="{0D108BD9-81ED-4DB2-BD59-A6C34878D82A}">
                    <a16:rowId xmlns:a16="http://schemas.microsoft.com/office/drawing/2014/main" val="2884912657"/>
                  </a:ext>
                </a:extLst>
              </a:tr>
            </a:tbl>
          </a:graphicData>
        </a:graphic>
      </p:graphicFrame>
    </p:spTree>
    <p:extLst>
      <p:ext uri="{BB962C8B-B14F-4D97-AF65-F5344CB8AC3E}">
        <p14:creationId xmlns:p14="http://schemas.microsoft.com/office/powerpoint/2010/main" val="177512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041552"/>
          </a:xfrm>
        </p:spPr>
        <p:txBody>
          <a:bodyPr rtlCol="0"/>
          <a:lstStyle/>
          <a:p>
            <a:r>
              <a:rPr lang="en-GB">
                <a:cs typeface="Posterama"/>
              </a:rPr>
              <a:t>Risk analysis</a:t>
            </a:r>
            <a:endParaRPr lang="en-GB"/>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13</a:t>
            </a:fld>
            <a:endParaRPr lang="en-GB"/>
          </a:p>
        </p:txBody>
      </p:sp>
      <p:sp>
        <p:nvSpPr>
          <p:cNvPr id="5" name="TextBox 4">
            <a:extLst>
              <a:ext uri="{FF2B5EF4-FFF2-40B4-BE49-F238E27FC236}">
                <a16:creationId xmlns:a16="http://schemas.microsoft.com/office/drawing/2014/main" id="{F8CBBB5B-4435-7C6D-3E8A-6E49805A7191}"/>
              </a:ext>
            </a:extLst>
          </p:cNvPr>
          <p:cNvSpPr txBox="1"/>
          <p:nvPr/>
        </p:nvSpPr>
        <p:spPr>
          <a:xfrm>
            <a:off x="587862" y="1258689"/>
            <a:ext cx="11086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p>
        </p:txBody>
      </p:sp>
      <p:sp>
        <p:nvSpPr>
          <p:cNvPr id="6" name="TextBox 5">
            <a:extLst>
              <a:ext uri="{FF2B5EF4-FFF2-40B4-BE49-F238E27FC236}">
                <a16:creationId xmlns:a16="http://schemas.microsoft.com/office/drawing/2014/main" id="{1CE24C3B-EBFF-046A-9C80-6BD8B488A792}"/>
              </a:ext>
            </a:extLst>
          </p:cNvPr>
          <p:cNvSpPr txBox="1"/>
          <p:nvPr/>
        </p:nvSpPr>
        <p:spPr>
          <a:xfrm>
            <a:off x="918147" y="1611442"/>
            <a:ext cx="1041816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cs typeface="Arial"/>
              </a:rPr>
              <a:t>Check if all fire exits are clear and making sure every room has a smoke alarms </a:t>
            </a:r>
          </a:p>
          <a:p>
            <a:pPr marL="285750" indent="-285750">
              <a:buFont typeface="Arial"/>
              <a:buChar char="•"/>
            </a:pPr>
            <a:r>
              <a:rPr lang="en-GB">
                <a:latin typeface="Arial"/>
                <a:cs typeface="Arial"/>
              </a:rPr>
              <a:t> You must make sure that there is no slippery floors anywhere because the kids can fall and hurt themselves </a:t>
            </a:r>
          </a:p>
          <a:p>
            <a:pPr marL="285750" indent="-285750">
              <a:buFont typeface="Arial"/>
              <a:buChar char="•"/>
            </a:pPr>
            <a:r>
              <a:rPr lang="en-GB">
                <a:latin typeface="Arial"/>
                <a:cs typeface="Arial"/>
              </a:rPr>
              <a:t>Make sure cupboards are secure on the walls otherwise it can fall on a child </a:t>
            </a:r>
          </a:p>
          <a:p>
            <a:pPr marL="285750" indent="-285750">
              <a:buFont typeface="Arial"/>
              <a:buChar char="•"/>
            </a:pPr>
            <a:r>
              <a:rPr lang="en-GB">
                <a:latin typeface="Arial"/>
                <a:cs typeface="Arial"/>
              </a:rPr>
              <a:t>Inappropriate aging toys we need to make sure the toys are suitable for toddlers if is not suitable it should not be in the nursery as it could be dangerous </a:t>
            </a:r>
          </a:p>
          <a:p>
            <a:pPr marL="285750" indent="-285750">
              <a:buFont typeface="Arial"/>
              <a:buChar char="•"/>
            </a:pPr>
            <a:r>
              <a:rPr lang="en-GB">
                <a:latin typeface="Arial"/>
                <a:cs typeface="Arial"/>
              </a:rPr>
              <a:t>Make sure no stranger is let in the nursery for any child </a:t>
            </a:r>
          </a:p>
          <a:p>
            <a:pPr marL="285750" indent="-285750">
              <a:buFont typeface="Arial"/>
              <a:buChar char="•"/>
            </a:pPr>
            <a:r>
              <a:rPr lang="en-GB">
                <a:latin typeface="Arial"/>
                <a:cs typeface="Arial"/>
              </a:rPr>
              <a:t>Make sure we have first aid kits</a:t>
            </a:r>
          </a:p>
          <a:p>
            <a:pPr marL="285750" indent="-285750">
              <a:buFont typeface="Arial"/>
              <a:buChar char="•"/>
            </a:pPr>
            <a:r>
              <a:rPr lang="en-GB">
                <a:latin typeface="Arial"/>
                <a:cs typeface="Arial"/>
              </a:rPr>
              <a:t>Do DBS checks on all employes </a:t>
            </a:r>
          </a:p>
          <a:p>
            <a:pPr marL="285750" indent="-285750">
              <a:buFont typeface="Arial"/>
              <a:buChar char="•"/>
            </a:pPr>
            <a:r>
              <a:rPr lang="en-GB">
                <a:latin typeface="Arial"/>
                <a:cs typeface="Arial"/>
              </a:rPr>
              <a:t>Making sure that we safety stair gates and making sure we have socket covers on </a:t>
            </a:r>
          </a:p>
          <a:p>
            <a:pPr marL="285750" indent="-285750">
              <a:buFont typeface="Arial"/>
              <a:buChar char="•"/>
            </a:pPr>
            <a:r>
              <a:rPr lang="en-GB">
                <a:latin typeface="Arial"/>
                <a:cs typeface="Arial"/>
              </a:rPr>
              <a:t>We must make sure the building is safe for the children </a:t>
            </a:r>
          </a:p>
        </p:txBody>
      </p:sp>
    </p:spTree>
    <p:extLst>
      <p:ext uri="{BB962C8B-B14F-4D97-AF65-F5344CB8AC3E}">
        <p14:creationId xmlns:p14="http://schemas.microsoft.com/office/powerpoint/2010/main" val="22819140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2AF8-A492-CD52-81AA-C79FDDE41F5B}"/>
              </a:ext>
            </a:extLst>
          </p:cNvPr>
          <p:cNvSpPr>
            <a:spLocks noGrp="1"/>
          </p:cNvSpPr>
          <p:nvPr>
            <p:ph type="title"/>
          </p:nvPr>
        </p:nvSpPr>
        <p:spPr/>
        <p:txBody>
          <a:bodyPr/>
          <a:lstStyle/>
          <a:p>
            <a:r>
              <a:rPr lang="en-GB"/>
              <a:t>Risk analysis</a:t>
            </a:r>
          </a:p>
        </p:txBody>
      </p:sp>
      <p:graphicFrame>
        <p:nvGraphicFramePr>
          <p:cNvPr id="7" name="Content Placeholder 6">
            <a:extLst>
              <a:ext uri="{FF2B5EF4-FFF2-40B4-BE49-F238E27FC236}">
                <a16:creationId xmlns:a16="http://schemas.microsoft.com/office/drawing/2014/main" id="{E811FAF0-C9F6-7920-CC80-3FA51DC3B23E}"/>
              </a:ext>
            </a:extLst>
          </p:cNvPr>
          <p:cNvGraphicFramePr>
            <a:graphicFrameLocks noGrp="1"/>
          </p:cNvGraphicFramePr>
          <p:nvPr>
            <p:ph idx="1"/>
            <p:extLst>
              <p:ext uri="{D42A27DB-BD31-4B8C-83A1-F6EECF244321}">
                <p14:modId xmlns:p14="http://schemas.microsoft.com/office/powerpoint/2010/main" val="1994438018"/>
              </p:ext>
            </p:extLst>
          </p:nvPr>
        </p:nvGraphicFramePr>
        <p:xfrm>
          <a:off x="915988" y="1825625"/>
          <a:ext cx="10360024" cy="3235960"/>
        </p:xfrm>
        <a:graphic>
          <a:graphicData uri="http://schemas.openxmlformats.org/drawingml/2006/table">
            <a:tbl>
              <a:tblPr firstRow="1" bandRow="1">
                <a:tableStyleId>{5C22544A-7EE6-4342-B048-85BDC9FD1C3A}</a:tableStyleId>
              </a:tblPr>
              <a:tblGrid>
                <a:gridCol w="2810438">
                  <a:extLst>
                    <a:ext uri="{9D8B030D-6E8A-4147-A177-3AD203B41FA5}">
                      <a16:colId xmlns:a16="http://schemas.microsoft.com/office/drawing/2014/main" val="4286521606"/>
                    </a:ext>
                  </a:extLst>
                </a:gridCol>
                <a:gridCol w="7549586">
                  <a:extLst>
                    <a:ext uri="{9D8B030D-6E8A-4147-A177-3AD203B41FA5}">
                      <a16:colId xmlns:a16="http://schemas.microsoft.com/office/drawing/2014/main" val="54722706"/>
                    </a:ext>
                  </a:extLst>
                </a:gridCol>
              </a:tblGrid>
              <a:tr h="370840">
                <a:tc>
                  <a:txBody>
                    <a:bodyPr/>
                    <a:lstStyle/>
                    <a:p>
                      <a:r>
                        <a:rPr lang="en-GB"/>
                        <a:t>risks</a:t>
                      </a:r>
                    </a:p>
                  </a:txBody>
                  <a:tcPr/>
                </a:tc>
                <a:tc>
                  <a:txBody>
                    <a:bodyPr/>
                    <a:lstStyle/>
                    <a:p>
                      <a:r>
                        <a:rPr lang="en-GB"/>
                        <a:t>Solutions </a:t>
                      </a:r>
                    </a:p>
                  </a:txBody>
                  <a:tcPr/>
                </a:tc>
                <a:extLst>
                  <a:ext uri="{0D108BD9-81ED-4DB2-BD59-A6C34878D82A}">
                    <a16:rowId xmlns:a16="http://schemas.microsoft.com/office/drawing/2014/main" val="91352066"/>
                  </a:ext>
                </a:extLst>
              </a:tr>
              <a:tr h="370840">
                <a:tc>
                  <a:txBody>
                    <a:bodyPr/>
                    <a:lstStyle/>
                    <a:p>
                      <a:r>
                        <a:rPr lang="en-GB"/>
                        <a:t>Fire</a:t>
                      </a:r>
                    </a:p>
                  </a:txBody>
                  <a:tcPr/>
                </a:tc>
                <a:tc>
                  <a:txBody>
                    <a:bodyPr/>
                    <a:lstStyle/>
                    <a:p>
                      <a:r>
                        <a:rPr lang="en-GB"/>
                        <a:t>Smoke alarms /check battery regular</a:t>
                      </a:r>
                    </a:p>
                  </a:txBody>
                  <a:tcPr/>
                </a:tc>
                <a:extLst>
                  <a:ext uri="{0D108BD9-81ED-4DB2-BD59-A6C34878D82A}">
                    <a16:rowId xmlns:a16="http://schemas.microsoft.com/office/drawing/2014/main" val="216279981"/>
                  </a:ext>
                </a:extLst>
              </a:tr>
              <a:tr h="370840">
                <a:tc>
                  <a:txBody>
                    <a:bodyPr/>
                    <a:lstStyle/>
                    <a:p>
                      <a:r>
                        <a:rPr lang="en-GB"/>
                        <a:t>Slippery floors</a:t>
                      </a:r>
                    </a:p>
                  </a:txBody>
                  <a:tcPr/>
                </a:tc>
                <a:tc>
                  <a:txBody>
                    <a:bodyPr/>
                    <a:lstStyle/>
                    <a:p>
                      <a:r>
                        <a:rPr lang="en-GB"/>
                        <a:t>Anti-slip flooring/wet floor signs</a:t>
                      </a:r>
                    </a:p>
                  </a:txBody>
                  <a:tcPr/>
                </a:tc>
                <a:extLst>
                  <a:ext uri="{0D108BD9-81ED-4DB2-BD59-A6C34878D82A}">
                    <a16:rowId xmlns:a16="http://schemas.microsoft.com/office/drawing/2014/main" val="3507824261"/>
                  </a:ext>
                </a:extLst>
              </a:tr>
              <a:tr h="370840">
                <a:tc>
                  <a:txBody>
                    <a:bodyPr/>
                    <a:lstStyle/>
                    <a:p>
                      <a:r>
                        <a:rPr lang="en-GB"/>
                        <a:t>Strangers</a:t>
                      </a:r>
                    </a:p>
                  </a:txBody>
                  <a:tcPr/>
                </a:tc>
                <a:tc>
                  <a:txBody>
                    <a:bodyPr/>
                    <a:lstStyle/>
                    <a:p>
                      <a:r>
                        <a:rPr lang="en-GB"/>
                        <a:t>Id badges/signing in book/cameras</a:t>
                      </a:r>
                    </a:p>
                  </a:txBody>
                  <a:tcPr/>
                </a:tc>
                <a:extLst>
                  <a:ext uri="{0D108BD9-81ED-4DB2-BD59-A6C34878D82A}">
                    <a16:rowId xmlns:a16="http://schemas.microsoft.com/office/drawing/2014/main" val="2092956869"/>
                  </a:ext>
                </a:extLst>
              </a:tr>
              <a:tr h="370840">
                <a:tc>
                  <a:txBody>
                    <a:bodyPr/>
                    <a:lstStyle/>
                    <a:p>
                      <a:r>
                        <a:rPr lang="en-GB"/>
                        <a:t>Injured children</a:t>
                      </a:r>
                    </a:p>
                  </a:txBody>
                  <a:tcPr/>
                </a:tc>
                <a:tc>
                  <a:txBody>
                    <a:bodyPr/>
                    <a:lstStyle/>
                    <a:p>
                      <a:r>
                        <a:rPr lang="en-GB"/>
                        <a:t>First aid kits/appointed first aider</a:t>
                      </a:r>
                    </a:p>
                  </a:txBody>
                  <a:tcPr/>
                </a:tc>
                <a:extLst>
                  <a:ext uri="{0D108BD9-81ED-4DB2-BD59-A6C34878D82A}">
                    <a16:rowId xmlns:a16="http://schemas.microsoft.com/office/drawing/2014/main" val="2022145021"/>
                  </a:ext>
                </a:extLst>
              </a:tr>
              <a:tr h="370840">
                <a:tc>
                  <a:txBody>
                    <a:bodyPr/>
                    <a:lstStyle/>
                    <a:p>
                      <a:r>
                        <a:rPr lang="en-GB"/>
                        <a:t>Staff </a:t>
                      </a:r>
                    </a:p>
                  </a:txBody>
                  <a:tcPr/>
                </a:tc>
                <a:tc>
                  <a:txBody>
                    <a:bodyPr/>
                    <a:lstStyle/>
                    <a:p>
                      <a:r>
                        <a:rPr lang="en-GB"/>
                        <a:t>DBS checks </a:t>
                      </a:r>
                    </a:p>
                  </a:txBody>
                  <a:tcPr/>
                </a:tc>
                <a:extLst>
                  <a:ext uri="{0D108BD9-81ED-4DB2-BD59-A6C34878D82A}">
                    <a16:rowId xmlns:a16="http://schemas.microsoft.com/office/drawing/2014/main" val="4220199469"/>
                  </a:ext>
                </a:extLst>
              </a:tr>
              <a:tr h="370840">
                <a:tc>
                  <a:txBody>
                    <a:bodyPr/>
                    <a:lstStyle/>
                    <a:p>
                      <a:r>
                        <a:rPr lang="en-GB"/>
                        <a:t>Kids don’t put their fingers in plugs </a:t>
                      </a:r>
                    </a:p>
                  </a:txBody>
                  <a:tcPr/>
                </a:tc>
                <a:tc>
                  <a:txBody>
                    <a:bodyPr/>
                    <a:lstStyle/>
                    <a:p>
                      <a:r>
                        <a:rPr lang="en-GB"/>
                        <a:t>Must cover all plugs for safety </a:t>
                      </a:r>
                      <a:endParaRPr lang="en-US"/>
                    </a:p>
                  </a:txBody>
                  <a:tcPr/>
                </a:tc>
                <a:extLst>
                  <a:ext uri="{0D108BD9-81ED-4DB2-BD59-A6C34878D82A}">
                    <a16:rowId xmlns:a16="http://schemas.microsoft.com/office/drawing/2014/main" val="216796018"/>
                  </a:ext>
                </a:extLst>
              </a:tr>
              <a:tr h="370840">
                <a:tc>
                  <a:txBody>
                    <a:bodyPr/>
                    <a:lstStyle/>
                    <a:p>
                      <a:r>
                        <a:rPr lang="en-GB"/>
                        <a:t>Unsafe building</a:t>
                      </a:r>
                    </a:p>
                  </a:txBody>
                  <a:tcPr/>
                </a:tc>
                <a:tc>
                  <a:txBody>
                    <a:bodyPr/>
                    <a:lstStyle/>
                    <a:p>
                      <a:r>
                        <a:rPr lang="en-GB"/>
                        <a:t>Making sure the building secure   </a:t>
                      </a:r>
                    </a:p>
                  </a:txBody>
                  <a:tcPr/>
                </a:tc>
                <a:extLst>
                  <a:ext uri="{0D108BD9-81ED-4DB2-BD59-A6C34878D82A}">
                    <a16:rowId xmlns:a16="http://schemas.microsoft.com/office/drawing/2014/main" val="2441452780"/>
                  </a:ext>
                </a:extLst>
              </a:tr>
            </a:tbl>
          </a:graphicData>
        </a:graphic>
      </p:graphicFrame>
      <p:sp>
        <p:nvSpPr>
          <p:cNvPr id="4" name="Date Placeholder 3">
            <a:extLst>
              <a:ext uri="{FF2B5EF4-FFF2-40B4-BE49-F238E27FC236}">
                <a16:creationId xmlns:a16="http://schemas.microsoft.com/office/drawing/2014/main" id="{304B4E83-F170-72C4-FB40-121B71FC9FCA}"/>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2C611382-2667-7629-1BF4-90C5CD419597}"/>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E9999092-992D-1B86-DED7-642CA5316472}"/>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Tree>
    <p:extLst>
      <p:ext uri="{BB962C8B-B14F-4D97-AF65-F5344CB8AC3E}">
        <p14:creationId xmlns:p14="http://schemas.microsoft.com/office/powerpoint/2010/main" val="3628911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989578" y="815898"/>
            <a:ext cx="5364222" cy="921461"/>
          </a:xfrm>
        </p:spPr>
        <p:txBody>
          <a:bodyPr rtlCol="0"/>
          <a:lstStyle/>
          <a:p>
            <a:pPr rtl="0"/>
            <a:r>
              <a:rPr lang="en-GB">
                <a:cs typeface="Posterama"/>
              </a:rPr>
              <a:t>conclusion</a:t>
            </a:r>
          </a:p>
        </p:txBody>
      </p:sp>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90A0DE57-FED1-462B-9C3B-B490B238436D}"/>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4980008" y="1078761"/>
            <a:ext cx="5819172" cy="4695906"/>
          </a:xfrm>
        </p:spPr>
        <p:txBody>
          <a:bodyPr rtlCol="0"/>
          <a:lstStyle/>
          <a:p>
            <a:pPr rtl="0"/>
            <a:fld id="{B5CEABB6-07DC-46E8-9B57-56EC44A396E5}" type="slidenum">
              <a:rPr lang="en-GB" smtClean="0"/>
              <a:pPr rtl="0"/>
              <a:t>15</a:t>
            </a:fld>
            <a:r>
              <a:rPr lang="en-GB" err="1"/>
              <a:t>TTTf</a:t>
            </a:r>
            <a:endParaRPr lang="en-GB"/>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4980008" y="1246017"/>
            <a:ext cx="5819172" cy="3946967"/>
          </a:xfrm>
        </p:spPr>
        <p:txBody>
          <a:bodyPr vert="horz" lIns="91440" tIns="45720" rIns="91440" bIns="45720" rtlCol="0" anchor="t">
            <a:normAutofit/>
          </a:bodyPr>
          <a:lstStyle/>
          <a:p>
            <a:pPr rtl="0"/>
            <a:endParaRPr lang="en-GB"/>
          </a:p>
          <a:p>
            <a:pPr rtl="0"/>
            <a:r>
              <a:rPr lang="en-GB"/>
              <a:t>Joy Ful play Nursery project proposal pitch presentation Our team outlined the most important institute for our project starting with choosing the team and dividing the work based on their skills to make the job done probable. We have our project description which looks at the purpose and the gaps in the market and scope and focuses on project objectives. and work breakdown structure in four phases we also added a quad and Gantt chart to make sure we are doing well how to involve stakeholders to involve and how we located our budget for the first three years.</a:t>
            </a:r>
          </a:p>
        </p:txBody>
      </p:sp>
    </p:spTree>
    <p:extLst>
      <p:ext uri="{BB962C8B-B14F-4D97-AF65-F5344CB8AC3E}">
        <p14:creationId xmlns:p14="http://schemas.microsoft.com/office/powerpoint/2010/main" val="9201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E33-F4AA-314D-C6F4-E63752CB7A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6C852B3-DAF3-5935-A16D-5739A309E816}"/>
              </a:ext>
            </a:extLst>
          </p:cNvPr>
          <p:cNvSpPr>
            <a:spLocks noGrp="1"/>
          </p:cNvSpPr>
          <p:nvPr>
            <p:ph idx="1"/>
          </p:nvPr>
        </p:nvSpPr>
        <p:spPr/>
        <p:txBody>
          <a:bodyPr>
            <a:normAutofit/>
          </a:bodyPr>
          <a:lstStyle/>
          <a:p>
            <a:pPr marL="0" indent="0">
              <a:buNone/>
            </a:pPr>
            <a:r>
              <a:rPr lang="en-GB"/>
              <a:t>Cockfield, R. W. (1987). Scope Management. PM Network, 1(3), 12–15.</a:t>
            </a:r>
          </a:p>
          <a:p>
            <a:pPr marL="0" indent="0">
              <a:buNone/>
            </a:pPr>
            <a:r>
              <a:rPr lang="en-GB"/>
              <a:t>n/a (2017) Running a successful nursery - 4 key facts, TTS (Accessed: 22 October 2023</a:t>
            </a:r>
          </a:p>
          <a:p>
            <a:pPr marL="0" indent="0">
              <a:buNone/>
            </a:pPr>
            <a:r>
              <a:rPr lang="en-GB"/>
              <a:t>Council, B.C. (2021) Birmingham city council, Birmingham City Council. (Accessed: 22 October 2023). </a:t>
            </a:r>
          </a:p>
          <a:p>
            <a:pPr marL="0" indent="0">
              <a:buNone/>
            </a:pPr>
            <a:r>
              <a:rPr lang="en-GB" err="1"/>
              <a:t>Lindgreen</a:t>
            </a:r>
            <a:r>
              <a:rPr lang="en-GB"/>
              <a:t>, A. (ed.) (2019) Engaging with Stakeholders : a relational perspective on responsible business. Abingdon, Oxon: Routledge, Taylor &amp; Francis Group.</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CCEA52B4-7014-B9A5-15C4-4178CB6D1064}"/>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D661553-568B-5289-62AF-4E53A880E4D9}"/>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C439C661-0B9F-C945-EA9A-1C720C33CFA4}"/>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Tree>
    <p:extLst>
      <p:ext uri="{BB962C8B-B14F-4D97-AF65-F5344CB8AC3E}">
        <p14:creationId xmlns:p14="http://schemas.microsoft.com/office/powerpoint/2010/main" val="347369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8E81-13D9-7331-E369-79BEEA927028}"/>
              </a:ext>
            </a:extLst>
          </p:cNvPr>
          <p:cNvSpPr>
            <a:spLocks noGrp="1"/>
          </p:cNvSpPr>
          <p:nvPr>
            <p:ph type="title"/>
          </p:nvPr>
        </p:nvSpPr>
        <p:spPr/>
        <p:txBody>
          <a:bodyPr/>
          <a:lstStyle/>
          <a:p>
            <a:r>
              <a:rPr lang="en-GB">
                <a:cs typeface="Posterama"/>
              </a:rPr>
              <a:t>References</a:t>
            </a:r>
            <a:endParaRPr lang="en-GB"/>
          </a:p>
        </p:txBody>
      </p:sp>
      <p:sp>
        <p:nvSpPr>
          <p:cNvPr id="3" name="Content Placeholder 2">
            <a:extLst>
              <a:ext uri="{FF2B5EF4-FFF2-40B4-BE49-F238E27FC236}">
                <a16:creationId xmlns:a16="http://schemas.microsoft.com/office/drawing/2014/main" id="{C1ADC454-6BAF-1E83-324C-45E8D17E6A30}"/>
              </a:ext>
            </a:extLst>
          </p:cNvPr>
          <p:cNvSpPr>
            <a:spLocks noGrp="1"/>
          </p:cNvSpPr>
          <p:nvPr>
            <p:ph idx="1"/>
          </p:nvPr>
        </p:nvSpPr>
        <p:spPr/>
        <p:txBody>
          <a:bodyPr vert="horz" lIns="91440" tIns="45720" rIns="91440" bIns="45720" rtlCol="0" anchor="t">
            <a:normAutofit/>
          </a:bodyPr>
          <a:lstStyle/>
          <a:p>
            <a:r>
              <a:rPr lang="en-GB">
                <a:ea typeface="+mn-lt"/>
                <a:cs typeface="+mn-lt"/>
              </a:rPr>
              <a:t>Avent, T (2003), So you want to build a nursery, Timber press ink</a:t>
            </a:r>
          </a:p>
          <a:p>
            <a:r>
              <a:rPr lang="en-GB" err="1"/>
              <a:t>Tejrie</a:t>
            </a:r>
            <a:r>
              <a:rPr lang="en-GB"/>
              <a:t>, A (2016),Risk assessment and risk management: Review of recent advances on their foundation</a:t>
            </a:r>
          </a:p>
          <a:p>
            <a:endParaRPr lang="en-GB"/>
          </a:p>
        </p:txBody>
      </p:sp>
      <p:sp>
        <p:nvSpPr>
          <p:cNvPr id="4" name="Date Placeholder 3">
            <a:extLst>
              <a:ext uri="{FF2B5EF4-FFF2-40B4-BE49-F238E27FC236}">
                <a16:creationId xmlns:a16="http://schemas.microsoft.com/office/drawing/2014/main" id="{D6C1D981-51DC-F847-A250-73AC20713E2C}"/>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BE570AFD-5A16-3780-9299-A1D64F0F2C6B}"/>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27CDAF94-DC8A-4028-6C11-E3E8B442200D}"/>
              </a:ext>
            </a:extLst>
          </p:cNvPr>
          <p:cNvSpPr>
            <a:spLocks noGrp="1"/>
          </p:cNvSpPr>
          <p:nvPr>
            <p:ph type="sldNum" sz="quarter" idx="12"/>
          </p:nvPr>
        </p:nvSpPr>
        <p:spPr/>
        <p:txBody>
          <a:bodyPr/>
          <a:lstStyle/>
          <a:p>
            <a:pPr rtl="0"/>
            <a:fld id="{B5CEABB6-07DC-46E8-9B57-56EC44A396E5}" type="slidenum">
              <a:rPr lang="en-GB" noProof="0" smtClean="0"/>
              <a:t>17</a:t>
            </a:fld>
            <a:endParaRPr lang="en-GB" noProof="0"/>
          </a:p>
        </p:txBody>
      </p:sp>
    </p:spTree>
    <p:extLst>
      <p:ext uri="{BB962C8B-B14F-4D97-AF65-F5344CB8AC3E}">
        <p14:creationId xmlns:p14="http://schemas.microsoft.com/office/powerpoint/2010/main" val="102822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CD2BC-FDBB-180C-451F-EA7C6210941C}"/>
              </a:ext>
            </a:extLst>
          </p:cNvPr>
          <p:cNvSpPr>
            <a:spLocks noGrp="1"/>
          </p:cNvSpPr>
          <p:nvPr>
            <p:ph type="title"/>
          </p:nvPr>
        </p:nvSpPr>
        <p:spPr>
          <a:xfrm>
            <a:off x="761800" y="762001"/>
            <a:ext cx="5334197" cy="1708242"/>
          </a:xfrm>
        </p:spPr>
        <p:txBody>
          <a:bodyPr anchor="ctr">
            <a:normAutofit/>
          </a:bodyPr>
          <a:lstStyle/>
          <a:p>
            <a:r>
              <a:rPr lang="en-GB" sz="4000">
                <a:cs typeface="Posterama"/>
              </a:rPr>
              <a:t>References </a:t>
            </a:r>
            <a:endParaRPr lang="en-GB" sz="4000"/>
          </a:p>
        </p:txBody>
      </p:sp>
      <p:sp>
        <p:nvSpPr>
          <p:cNvPr id="3" name="Content Placeholder 2">
            <a:extLst>
              <a:ext uri="{FF2B5EF4-FFF2-40B4-BE49-F238E27FC236}">
                <a16:creationId xmlns:a16="http://schemas.microsoft.com/office/drawing/2014/main" id="{2F3BBADE-FB19-FE19-101D-2164FD210C0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Shweta (2022) </a:t>
            </a:r>
            <a:r>
              <a:rPr lang="en-GB" sz="2000" i="1">
                <a:ea typeface="+mn-lt"/>
                <a:cs typeface="+mn-lt"/>
              </a:rPr>
              <a:t>What is a Gantt chart? The Ultimate Guide</a:t>
            </a:r>
            <a:r>
              <a:rPr lang="en-GB" sz="2000">
                <a:ea typeface="+mn-lt"/>
                <a:cs typeface="+mn-lt"/>
              </a:rPr>
              <a:t>, </a:t>
            </a:r>
            <a:r>
              <a:rPr lang="en-GB" sz="2000" i="1">
                <a:ea typeface="+mn-lt"/>
                <a:cs typeface="+mn-lt"/>
              </a:rPr>
              <a:t>Forbes</a:t>
            </a:r>
            <a:r>
              <a:rPr lang="en-GB" sz="2000">
                <a:ea typeface="+mn-lt"/>
                <a:cs typeface="+mn-lt"/>
              </a:rPr>
              <a:t>. Available at: </a:t>
            </a:r>
            <a:r>
              <a:rPr lang="en-GB" sz="2000">
                <a:ea typeface="+mn-lt"/>
                <a:cs typeface="+mn-lt"/>
                <a:hlinkClick r:id="rId2"/>
              </a:rPr>
              <a:t>https://www.forbes.com/advisor/business/software/what-is-a-gantt-chart/</a:t>
            </a:r>
            <a:r>
              <a:rPr lang="en-GB" sz="2000">
                <a:ea typeface="+mn-lt"/>
                <a:cs typeface="+mn-lt"/>
              </a:rPr>
              <a:t> (Accessed: 28 October 2023). </a:t>
            </a:r>
            <a:endParaRPr lang="en-GB" sz="2000">
              <a:latin typeface="Arial"/>
              <a:cs typeface="Calibri"/>
            </a:endParaRPr>
          </a:p>
          <a:p>
            <a:r>
              <a:rPr lang="en-GB" sz="2000">
                <a:ea typeface="+mn-lt"/>
                <a:cs typeface="+mn-lt"/>
              </a:rPr>
              <a:t>390 (2017) </a:t>
            </a:r>
            <a:r>
              <a:rPr lang="en-GB" sz="2000" i="1">
                <a:ea typeface="+mn-lt"/>
                <a:cs typeface="+mn-lt"/>
              </a:rPr>
              <a:t>Allocating resources to improve student learning</a:t>
            </a:r>
            <a:r>
              <a:rPr lang="en-GB" sz="2000">
                <a:ea typeface="+mn-lt"/>
                <a:cs typeface="+mn-lt"/>
              </a:rPr>
              <a:t>, </a:t>
            </a:r>
            <a:r>
              <a:rPr lang="en-GB" sz="2000" i="1">
                <a:ea typeface="+mn-lt"/>
                <a:cs typeface="+mn-lt"/>
              </a:rPr>
              <a:t>The </a:t>
            </a:r>
            <a:r>
              <a:rPr lang="en-GB" sz="2000" i="1" err="1">
                <a:ea typeface="+mn-lt"/>
                <a:cs typeface="+mn-lt"/>
              </a:rPr>
              <a:t>Edvocate</a:t>
            </a:r>
            <a:r>
              <a:rPr lang="en-GB" sz="2000">
                <a:ea typeface="+mn-lt"/>
                <a:cs typeface="+mn-lt"/>
              </a:rPr>
              <a:t>. Available at: </a:t>
            </a:r>
            <a:r>
              <a:rPr lang="en-GB" sz="2000">
                <a:ea typeface="+mn-lt"/>
                <a:cs typeface="+mn-lt"/>
                <a:hlinkClick r:id="rId3"/>
              </a:rPr>
              <a:t>https://www.theedadvocate.org/allocating-resources-to-improve-student-learning/</a:t>
            </a:r>
            <a:r>
              <a:rPr lang="en-GB" sz="2000">
                <a:ea typeface="+mn-lt"/>
                <a:cs typeface="+mn-lt"/>
              </a:rPr>
              <a:t> (Accessed: 28 October 2023). </a:t>
            </a:r>
            <a:endParaRPr lang="en-GB" sz="2000">
              <a:latin typeface="Arial"/>
              <a:cs typeface="Calibri"/>
            </a:endParaRPr>
          </a:p>
          <a:p>
            <a:endParaRPr lang="en-GB" sz="2000">
              <a:latin typeface="Arial"/>
              <a:cs typeface="Calibri"/>
            </a:endParaRPr>
          </a:p>
        </p:txBody>
      </p:sp>
      <p:sp>
        <p:nvSpPr>
          <p:cNvPr id="4" name="Date Placeholder 3">
            <a:extLst>
              <a:ext uri="{FF2B5EF4-FFF2-40B4-BE49-F238E27FC236}">
                <a16:creationId xmlns:a16="http://schemas.microsoft.com/office/drawing/2014/main" id="{55DF9328-D750-CB2A-5CB5-4C8E1891DEBA}"/>
              </a:ext>
            </a:extLst>
          </p:cNvPr>
          <p:cNvSpPr>
            <a:spLocks noGrp="1"/>
          </p:cNvSpPr>
          <p:nvPr>
            <p:ph type="dt" sz="half" idx="10"/>
          </p:nvPr>
        </p:nvSpPr>
        <p:spPr>
          <a:xfrm>
            <a:off x="761800" y="6356350"/>
            <a:ext cx="2743200" cy="365125"/>
          </a:xfrm>
        </p:spPr>
        <p:txBody>
          <a:bodyPr>
            <a:normAutofit/>
          </a:bodyPr>
          <a:lstStyle/>
          <a:p>
            <a:pPr rtl="0">
              <a:spcAft>
                <a:spcPts val="600"/>
              </a:spcAft>
            </a:pPr>
            <a:r>
              <a:rPr lang="en-GB" noProof="0"/>
              <a:t>7/1/20XX</a:t>
            </a:r>
          </a:p>
        </p:txBody>
      </p:sp>
      <p:sp>
        <p:nvSpPr>
          <p:cNvPr id="5" name="Footer Placeholder 4">
            <a:extLst>
              <a:ext uri="{FF2B5EF4-FFF2-40B4-BE49-F238E27FC236}">
                <a16:creationId xmlns:a16="http://schemas.microsoft.com/office/drawing/2014/main" id="{5050528B-C940-20EF-87C5-E1DF436419AF}"/>
              </a:ext>
            </a:extLst>
          </p:cNvPr>
          <p:cNvSpPr>
            <a:spLocks noGrp="1"/>
          </p:cNvSpPr>
          <p:nvPr>
            <p:ph type="ftr" sz="quarter" idx="11"/>
          </p:nvPr>
        </p:nvSpPr>
        <p:spPr>
          <a:xfrm>
            <a:off x="3131672" y="6356350"/>
            <a:ext cx="3293034" cy="365125"/>
          </a:xfrm>
        </p:spPr>
        <p:txBody>
          <a:bodyPr>
            <a:normAutofit/>
          </a:bodyPr>
          <a:lstStyle/>
          <a:p>
            <a:pPr algn="r" rtl="0">
              <a:spcAft>
                <a:spcPts val="600"/>
              </a:spcAft>
            </a:pPr>
            <a:r>
              <a:rPr lang="en-GB" noProof="0"/>
              <a:t>Pitch deck title</a:t>
            </a:r>
          </a:p>
        </p:txBody>
      </p:sp>
      <p:pic>
        <p:nvPicPr>
          <p:cNvPr id="8" name="Picture 7" descr="Angled shot of pen on a graph">
            <a:extLst>
              <a:ext uri="{FF2B5EF4-FFF2-40B4-BE49-F238E27FC236}">
                <a16:creationId xmlns:a16="http://schemas.microsoft.com/office/drawing/2014/main" id="{013B80CE-20DD-EA59-3D00-C0A03A5EDE20}"/>
              </a:ext>
            </a:extLst>
          </p:cNvPr>
          <p:cNvPicPr>
            <a:picLocks noChangeAspect="1"/>
          </p:cNvPicPr>
          <p:nvPr/>
        </p:nvPicPr>
        <p:blipFill rotWithShape="1">
          <a:blip r:embed="rId4"/>
          <a:srcRect l="2270" r="4597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2A702DF8-F419-F026-3625-3E376F46A289}"/>
              </a:ext>
            </a:extLst>
          </p:cNvPr>
          <p:cNvSpPr>
            <a:spLocks noGrp="1"/>
          </p:cNvSpPr>
          <p:nvPr>
            <p:ph type="sldNum" sz="quarter" idx="12"/>
          </p:nvPr>
        </p:nvSpPr>
        <p:spPr>
          <a:xfrm>
            <a:off x="10167869" y="6356350"/>
            <a:ext cx="1768425" cy="365125"/>
          </a:xfrm>
        </p:spPr>
        <p:txBody>
          <a:bodyPr>
            <a:normAutofit/>
          </a:bodyPr>
          <a:lstStyle/>
          <a:p>
            <a:pPr rtl="0">
              <a:spcAft>
                <a:spcPts val="600"/>
              </a:spcAft>
            </a:pPr>
            <a:fld id="{B5CEABB6-07DC-46E8-9B57-56EC44A396E5}" type="slidenum">
              <a:rPr lang="en-GB" noProof="0">
                <a:solidFill>
                  <a:srgbClr val="FFFFFF"/>
                </a:solidFill>
              </a:rPr>
              <a:pPr rtl="0">
                <a:spcAft>
                  <a:spcPts val="600"/>
                </a:spcAft>
              </a:pPr>
              <a:t>18</a:t>
            </a:fld>
            <a:endParaRPr lang="en-GB" noProof="0">
              <a:solidFill>
                <a:srgbClr val="FFFFFF"/>
              </a:solidFill>
            </a:endParaRPr>
          </a:p>
        </p:txBody>
      </p:sp>
    </p:spTree>
    <p:extLst>
      <p:ext uri="{BB962C8B-B14F-4D97-AF65-F5344CB8AC3E}">
        <p14:creationId xmlns:p14="http://schemas.microsoft.com/office/powerpoint/2010/main" val="193781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2E8E18-726E-43C2-A873-C7E26FC0A96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7069D1F-6C1F-4FA3-8CCB-EA801E558BE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042A908-4308-42B2-AD36-76827C57E704}">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{F861E68B-A348-48F7-97EC-4BC599F3C678}tf16411248_win32</Template>
  <Application>Microsoft Office PowerPoint</Application>
  <PresentationFormat>Widescreen</PresentationFormat>
  <Slides>18</Slides>
  <Notes>8</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Joyful play Nursery project proposal pitch</vt:lpstr>
      <vt:lpstr>introduction</vt:lpstr>
      <vt:lpstr>Project description</vt:lpstr>
      <vt:lpstr>scope</vt:lpstr>
      <vt:lpstr>scope</vt:lpstr>
      <vt:lpstr>Work breakdown structure</vt:lpstr>
      <vt:lpstr>QUAD CHART</vt:lpstr>
      <vt:lpstr>Stakeholder’s involvement</vt:lpstr>
      <vt:lpstr>Stakeholder’s involvement</vt:lpstr>
      <vt:lpstr>Gannt CHART</vt:lpstr>
      <vt:lpstr>Gannt chart</vt:lpstr>
      <vt:lpstr>Allocation of resources</vt:lpstr>
      <vt:lpstr>Risk analysis</vt:lpstr>
      <vt:lpstr>Risk analysis</vt:lpstr>
      <vt:lpstr>conclusion</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Nursery project proposal pitch</dc:title>
  <dc:creator>Zeeky Williams</dc:creator>
  <cp:revision>3</cp:revision>
  <dcterms:created xsi:type="dcterms:W3CDTF">2023-10-16T19:55:51Z</dcterms:created>
  <dcterms:modified xsi:type="dcterms:W3CDTF">2023-10-28T14:50:45Z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