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22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314A3-A66A-4DF0-BD71-518EFFFA815C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B4B30-2E11-4D9E-89EC-C8DD8CBF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518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314A3-A66A-4DF0-BD71-518EFFFA815C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B4B30-2E11-4D9E-89EC-C8DD8CBF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396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314A3-A66A-4DF0-BD71-518EFFFA815C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B4B30-2E11-4D9E-89EC-C8DD8CBF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37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314A3-A66A-4DF0-BD71-518EFFFA815C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B4B30-2E11-4D9E-89EC-C8DD8CBF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009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314A3-A66A-4DF0-BD71-518EFFFA815C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B4B30-2E11-4D9E-89EC-C8DD8CBF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1547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314A3-A66A-4DF0-BD71-518EFFFA815C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B4B30-2E11-4D9E-89EC-C8DD8CBF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749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314A3-A66A-4DF0-BD71-518EFFFA815C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B4B30-2E11-4D9E-89EC-C8DD8CBF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835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314A3-A66A-4DF0-BD71-518EFFFA815C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B4B30-2E11-4D9E-89EC-C8DD8CBF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64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314A3-A66A-4DF0-BD71-518EFFFA815C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B4B30-2E11-4D9E-89EC-C8DD8CBF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840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314A3-A66A-4DF0-BD71-518EFFFA815C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B4B30-2E11-4D9E-89EC-C8DD8CBF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21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314A3-A66A-4DF0-BD71-518EFFFA815C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B4B30-2E11-4D9E-89EC-C8DD8CBF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825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1314A3-A66A-4DF0-BD71-518EFFFA815C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FB4B30-2E11-4D9E-89EC-C8DD8CBF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596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Masters in </a:t>
            </a:r>
            <a:r>
              <a:rPr lang="en-GB" smtClean="0"/>
              <a:t>Psychotherapeutic 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Emotion Focused Therapy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65961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Drivers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Evidence-based practice</a:t>
            </a:r>
          </a:p>
          <a:p>
            <a:r>
              <a:rPr lang="en-GB" dirty="0" smtClean="0"/>
              <a:t>2. QAA Counselling and Psychotherapy Benchmarks </a:t>
            </a:r>
          </a:p>
          <a:p>
            <a:r>
              <a:rPr lang="en-GB" dirty="0" smtClean="0"/>
              <a:t>3. </a:t>
            </a:r>
            <a:r>
              <a:rPr lang="en-GB" dirty="0"/>
              <a:t>P</a:t>
            </a:r>
            <a:r>
              <a:rPr lang="en-GB" dirty="0" smtClean="0"/>
              <a:t>rofessionalization of the field – reflected in the benchmarks</a:t>
            </a:r>
          </a:p>
          <a:p>
            <a:r>
              <a:rPr lang="en-GB" dirty="0" smtClean="0"/>
              <a:t>4. </a:t>
            </a:r>
            <a:r>
              <a:rPr lang="en-GB" dirty="0" smtClean="0"/>
              <a:t>Regulation/Accreditation – National Counselling Society (Professional Standards Authority)</a:t>
            </a:r>
            <a:endParaRPr lang="en-GB" dirty="0" smtClean="0"/>
          </a:p>
          <a:p>
            <a:r>
              <a:rPr lang="en-GB" dirty="0" smtClean="0"/>
              <a:t>5. Common factors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6406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Hmanistic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Humanistic</a:t>
            </a:r>
            <a:endParaRPr lang="en-GB" dirty="0"/>
          </a:p>
          <a:p>
            <a:r>
              <a:rPr lang="en-GB" dirty="0" smtClean="0"/>
              <a:t>3 exit awards</a:t>
            </a:r>
          </a:p>
          <a:p>
            <a:r>
              <a:rPr lang="en-GB" dirty="0" smtClean="0"/>
              <a:t>Part 1</a:t>
            </a:r>
          </a:p>
          <a:p>
            <a:r>
              <a:rPr lang="en-GB" dirty="0" smtClean="0"/>
              <a:t>PG Certificate</a:t>
            </a:r>
          </a:p>
          <a:p>
            <a:r>
              <a:rPr lang="en-GB" dirty="0" smtClean="0"/>
              <a:t>PG Diploma</a:t>
            </a:r>
          </a:p>
          <a:p>
            <a:r>
              <a:rPr lang="en-GB" dirty="0" smtClean="0"/>
              <a:t>Part 2</a:t>
            </a:r>
          </a:p>
          <a:p>
            <a:r>
              <a:rPr lang="en-GB" dirty="0" smtClean="0"/>
              <a:t>Masters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482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2/3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2. QAA Counselling and Psychotherapy Benchmarks (72)</a:t>
            </a:r>
          </a:p>
          <a:p>
            <a:r>
              <a:rPr lang="en-GB" dirty="0" smtClean="0"/>
              <a:t>3. Professionalization of the field – reflected in the benchmarks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9540897"/>
              </p:ext>
            </p:extLst>
          </p:nvPr>
        </p:nvGraphicFramePr>
        <p:xfrm>
          <a:off x="791527" y="4077072"/>
          <a:ext cx="7560945" cy="165618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50645"/>
                <a:gridCol w="1619885"/>
                <a:gridCol w="1530350"/>
                <a:gridCol w="1440180"/>
                <a:gridCol w="1619885"/>
              </a:tblGrid>
              <a:tr h="165618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Professional autonomy and accountability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500"/>
                        </a:spcBef>
                        <a:spcAft>
                          <a:spcPts val="500"/>
                        </a:spcAft>
                      </a:pPr>
                      <a:r>
                        <a:rPr lang="en-US" sz="900">
                          <a:effectLst/>
                        </a:rPr>
                        <a:t>Professional relationships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1105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</a:pPr>
                      <a:r>
                        <a:rPr lang="en-US" sz="900">
                          <a:effectLst/>
                        </a:rPr>
                        <a:t>Maintaining a framework for practice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5"/>
                        </a:lnSpc>
                        <a:spcBef>
                          <a:spcPts val="500"/>
                        </a:spcBef>
                        <a:spcAft>
                          <a:spcPts val="700"/>
                        </a:spcAft>
                      </a:pPr>
                      <a:r>
                        <a:rPr lang="en-US" sz="900">
                          <a:effectLst/>
                        </a:rPr>
                        <a:t>The therapeutic process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5"/>
                        </a:lnSpc>
                        <a:spcBef>
                          <a:spcPts val="500"/>
                        </a:spcBef>
                        <a:spcAft>
                          <a:spcPts val="700"/>
                        </a:spcAft>
                      </a:pPr>
                      <a:r>
                        <a:rPr lang="en-US" sz="900" dirty="0">
                          <a:effectLst/>
                        </a:rPr>
                        <a:t>The social, professional and </a:t>
                      </a:r>
                      <a:r>
                        <a:rPr lang="en-US" sz="900" dirty="0" err="1">
                          <a:effectLst/>
                        </a:rPr>
                        <a:t>organisational</a:t>
                      </a:r>
                      <a:r>
                        <a:rPr lang="en-US" sz="900" dirty="0">
                          <a:effectLst/>
                        </a:rPr>
                        <a:t> context for therapy 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7275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1618805"/>
              </p:ext>
            </p:extLst>
          </p:nvPr>
        </p:nvGraphicFramePr>
        <p:xfrm>
          <a:off x="539552" y="404664"/>
          <a:ext cx="8136904" cy="60486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8586"/>
                <a:gridCol w="4602345"/>
                <a:gridCol w="265387"/>
                <a:gridCol w="1810586"/>
              </a:tblGrid>
              <a:tr h="1234314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Programme Design: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Masters in Psychotherapeutic Practice: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 (Emotion Focused Therapy)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14683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Part 1: POSTGRADUATE CERTIFICATE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Level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7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5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Module 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Framing Therapeutic Practice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30 Credits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95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Module 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Therapy and Context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30 Credits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95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Practicum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814683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Part 1: POSTGRADUATE DIPLOMA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Level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7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95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Module 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Professional Practice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30 Credits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95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Module 4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Research and Practice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30 Credits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8146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Practicum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Level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7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95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PART 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Master’s Dissertation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60 Credits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3915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Professional requirement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400 contact hours</a:t>
            </a:r>
          </a:p>
          <a:p>
            <a:endParaRPr lang="en-GB" dirty="0"/>
          </a:p>
          <a:p>
            <a:r>
              <a:rPr lang="en-GB" dirty="0" smtClean="0"/>
              <a:t>100 hours clinical practice (50/50)</a:t>
            </a:r>
          </a:p>
          <a:p>
            <a:endParaRPr lang="en-GB" dirty="0"/>
          </a:p>
          <a:p>
            <a:r>
              <a:rPr lang="en-GB" dirty="0" smtClean="0"/>
              <a:t>25</a:t>
            </a:r>
            <a:r>
              <a:rPr lang="en-GB" dirty="0" smtClean="0"/>
              <a:t> </a:t>
            </a:r>
            <a:r>
              <a:rPr lang="en-GB" dirty="0" smtClean="0"/>
              <a:t>hours personal therapy</a:t>
            </a:r>
          </a:p>
          <a:p>
            <a:endParaRPr lang="en-GB" dirty="0"/>
          </a:p>
          <a:p>
            <a:r>
              <a:rPr lang="en-GB" dirty="0" smtClean="0"/>
              <a:t>Student membership of </a:t>
            </a:r>
            <a:r>
              <a:rPr lang="en-GB" dirty="0" smtClean="0"/>
              <a:t> accrediting body National Counselling Society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0628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194</Words>
  <Application>Microsoft Office PowerPoint</Application>
  <PresentationFormat>On-screen Show (4:3)</PresentationFormat>
  <Paragraphs>68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Office Theme</vt:lpstr>
      <vt:lpstr>Masters in Psychotherapeutic Practice</vt:lpstr>
      <vt:lpstr>Drivers</vt:lpstr>
      <vt:lpstr>Hmanistic</vt:lpstr>
      <vt:lpstr>2/3</vt:lpstr>
      <vt:lpstr>PowerPoint Presentation</vt:lpstr>
      <vt:lpstr>Professional requirement 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Masters in Psychotherapeutic practice</dc:title>
  <dc:creator>edu-ch</dc:creator>
  <cp:lastModifiedBy>Carol U Hughes</cp:lastModifiedBy>
  <cp:revision>13</cp:revision>
  <dcterms:created xsi:type="dcterms:W3CDTF">2015-01-23T09:16:05Z</dcterms:created>
  <dcterms:modified xsi:type="dcterms:W3CDTF">2018-01-08T16:51:35Z</dcterms:modified>
</cp:coreProperties>
</file>