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6"/>
  </p:notesMasterIdLst>
  <p:sldIdLst>
    <p:sldId id="79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667" r:id="rId18"/>
    <p:sldId id="746" r:id="rId19"/>
    <p:sldId id="272" r:id="rId20"/>
    <p:sldId id="273" r:id="rId21"/>
    <p:sldId id="274" r:id="rId22"/>
    <p:sldId id="275" r:id="rId23"/>
    <p:sldId id="276" r:id="rId24"/>
    <p:sldId id="669" r:id="rId25"/>
    <p:sldId id="790" r:id="rId26"/>
    <p:sldId id="277" r:id="rId27"/>
    <p:sldId id="278" r:id="rId28"/>
    <p:sldId id="279" r:id="rId29"/>
    <p:sldId id="280" r:id="rId30"/>
    <p:sldId id="67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</p:sldIdLst>
  <p:sldSz cx="4610100" cy="3460750"/>
  <p:notesSz cx="4610100" cy="34607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2" autoAdjust="0"/>
    <p:restoredTop sz="94660"/>
  </p:normalViewPr>
  <p:slideViewPr>
    <p:cSldViewPr>
      <p:cViewPr varScale="1">
        <p:scale>
          <a:sx n="168" d="100"/>
          <a:sy n="168" d="100"/>
        </p:scale>
        <p:origin x="1277" y="11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997075" cy="1730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611438" y="0"/>
            <a:ext cx="1997075" cy="1730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6386D2-9693-4ABA-8A58-7E52CC10119D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527175" y="433388"/>
            <a:ext cx="1555750" cy="11668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460375" y="1665288"/>
            <a:ext cx="3689350" cy="13636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3287713"/>
            <a:ext cx="1997075" cy="1730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611438" y="3287713"/>
            <a:ext cx="1997075" cy="1730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0FFF1-77E3-4122-8A78-22B7ADA31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705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6EB89E97-FDB1-CBF7-3EBB-5F26B09475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D9B0354A-7683-FEC4-5C9D-CC225B349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D92F8695-8C92-E3E2-CC9C-92113899DE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defTabSz="931863"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defTabSz="931863"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A32E304-51FA-4A99-94C1-EB2D4CF0170C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18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B0FFF1-77E3-4122-8A78-22B7ADA31A6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68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5757" y="1072832"/>
            <a:ext cx="3918585" cy="7267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91515" y="1938020"/>
            <a:ext cx="3227070" cy="8651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  <a:solidFill>
            <a:srgbClr val="2089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119938"/>
            <a:ext cx="4608195" cy="356235"/>
          </a:xfrm>
          <a:custGeom>
            <a:avLst/>
            <a:gdLst/>
            <a:ahLst/>
            <a:cxnLst/>
            <a:rect l="l" t="t" r="r" b="b"/>
            <a:pathLst>
              <a:path w="4608195" h="356234">
                <a:moveTo>
                  <a:pt x="4608004" y="0"/>
                </a:moveTo>
                <a:lnTo>
                  <a:pt x="0" y="0"/>
                </a:lnTo>
                <a:lnTo>
                  <a:pt x="0" y="356133"/>
                </a:lnTo>
                <a:lnTo>
                  <a:pt x="4608004" y="356133"/>
                </a:lnTo>
                <a:lnTo>
                  <a:pt x="4608004" y="0"/>
                </a:lnTo>
                <a:close/>
              </a:path>
            </a:pathLst>
          </a:custGeom>
          <a:solidFill>
            <a:srgbClr val="FFD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476084"/>
            <a:ext cx="4608195" cy="5080"/>
          </a:xfrm>
          <a:custGeom>
            <a:avLst/>
            <a:gdLst/>
            <a:ahLst/>
            <a:cxnLst/>
            <a:rect l="l" t="t" r="r" b="b"/>
            <a:pathLst>
              <a:path w="4608195" h="5079">
                <a:moveTo>
                  <a:pt x="4608055" y="0"/>
                </a:moveTo>
                <a:lnTo>
                  <a:pt x="0" y="0"/>
                </a:lnTo>
                <a:lnTo>
                  <a:pt x="0" y="5054"/>
                </a:lnTo>
                <a:lnTo>
                  <a:pt x="4608055" y="5054"/>
                </a:lnTo>
                <a:lnTo>
                  <a:pt x="4608055" y="0"/>
                </a:lnTo>
                <a:close/>
              </a:path>
            </a:pathLst>
          </a:custGeom>
          <a:solidFill>
            <a:srgbClr val="2089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0" y="0"/>
            <a:ext cx="4608195" cy="120014"/>
          </a:xfrm>
          <a:custGeom>
            <a:avLst/>
            <a:gdLst/>
            <a:ahLst/>
            <a:cxnLst/>
            <a:rect l="l" t="t" r="r" b="b"/>
            <a:pathLst>
              <a:path w="4608195" h="120014">
                <a:moveTo>
                  <a:pt x="4608004" y="0"/>
                </a:moveTo>
                <a:lnTo>
                  <a:pt x="0" y="0"/>
                </a:lnTo>
                <a:lnTo>
                  <a:pt x="0" y="119938"/>
                </a:lnTo>
                <a:lnTo>
                  <a:pt x="4608004" y="119938"/>
                </a:lnTo>
                <a:lnTo>
                  <a:pt x="4608004" y="0"/>
                </a:lnTo>
                <a:close/>
              </a:path>
            </a:pathLst>
          </a:custGeom>
          <a:solidFill>
            <a:srgbClr val="FFD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0" y="478599"/>
            <a:ext cx="4608195" cy="0"/>
          </a:xfrm>
          <a:custGeom>
            <a:avLst/>
            <a:gdLst/>
            <a:ahLst/>
            <a:cxnLst/>
            <a:rect l="l" t="t" r="r" b="b"/>
            <a:pathLst>
              <a:path w="4608195">
                <a:moveTo>
                  <a:pt x="0" y="0"/>
                </a:moveTo>
                <a:lnTo>
                  <a:pt x="4608004" y="0"/>
                </a:lnTo>
              </a:path>
            </a:pathLst>
          </a:custGeom>
          <a:ln w="5054">
            <a:solidFill>
              <a:srgbClr val="208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30505" y="795972"/>
            <a:ext cx="2005393" cy="2284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74201" y="795972"/>
            <a:ext cx="2005393" cy="2284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  <a:solidFill>
            <a:srgbClr val="2089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4608195" cy="120014"/>
          </a:xfrm>
          <a:custGeom>
            <a:avLst/>
            <a:gdLst/>
            <a:ahLst/>
            <a:cxnLst/>
            <a:rect l="l" t="t" r="r" b="b"/>
            <a:pathLst>
              <a:path w="4608195" h="120014">
                <a:moveTo>
                  <a:pt x="4608004" y="0"/>
                </a:moveTo>
                <a:lnTo>
                  <a:pt x="0" y="0"/>
                </a:lnTo>
                <a:lnTo>
                  <a:pt x="0" y="119938"/>
                </a:lnTo>
                <a:lnTo>
                  <a:pt x="4608004" y="119938"/>
                </a:lnTo>
                <a:lnTo>
                  <a:pt x="4608004" y="0"/>
                </a:lnTo>
                <a:close/>
              </a:path>
            </a:pathLst>
          </a:custGeom>
          <a:solidFill>
            <a:srgbClr val="FFD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2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25" y="742099"/>
            <a:ext cx="1714827" cy="195038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2656748" y="742099"/>
            <a:ext cx="1714827" cy="195038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0860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  <a:solidFill>
            <a:srgbClr val="2089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4807" y="187830"/>
            <a:ext cx="2927350" cy="2076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7294" y="671482"/>
            <a:ext cx="3853815" cy="22980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67434" y="3218497"/>
            <a:ext cx="1475232" cy="1730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30505" y="3218497"/>
            <a:ext cx="1060323" cy="1730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365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pPr marL="61594">
              <a:lnSpc>
                <a:spcPct val="100000"/>
              </a:lnSpc>
              <a:spcBef>
                <a:spcPts val="65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i.edu/getdata.jsp?ssn=333224444&amp;ucinetid=johnsmith&amp;password=blah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pps.adcom.uci.edu/expresso/sams/Login.do?state=processLogin" TargetMode="External"/><Relationship Id="rId4" Type="http://schemas.openxmlformats.org/officeDocument/2006/relationships/hyperlink" Target="http://www.nacs.uci.edu/help/webauth/index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7.xml"/><Relationship Id="rId5" Type="http://schemas.openxmlformats.org/officeDocument/2006/relationships/slide" Target="slide31.xml"/><Relationship Id="rId4" Type="http://schemas.openxmlformats.org/officeDocument/2006/relationships/slide" Target="slid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pn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g"/><Relationship Id="rId5" Type="http://schemas.openxmlformats.org/officeDocument/2006/relationships/slide" Target="slide37.xml"/><Relationship Id="rId4" Type="http://schemas.openxmlformats.org/officeDocument/2006/relationships/slide" Target="slide3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25" y="1145997"/>
            <a:ext cx="4365733" cy="1461449"/>
          </a:xfrm>
        </p:spPr>
        <p:txBody>
          <a:bodyPr/>
          <a:lstStyle/>
          <a:p>
            <a:pPr algn="ctr"/>
            <a:r>
              <a:rPr lang="en-GB" sz="1512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2: Web Application Security- Part 1</a:t>
            </a:r>
          </a:p>
          <a:p>
            <a:pPr algn="ctr"/>
            <a:r>
              <a:rPr lang="en-GB" sz="1512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Databases, SQL and Security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2656748" y="1984116"/>
            <a:ext cx="1714827" cy="1006265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i="1" dirty="0">
                <a:solidFill>
                  <a:schemeClr val="tx1"/>
                </a:solidFill>
              </a:rPr>
              <a:t>Advanced Cybersecurity</a:t>
            </a:r>
          </a:p>
          <a:p>
            <a:r>
              <a:rPr lang="en-GB" i="1" dirty="0">
                <a:solidFill>
                  <a:schemeClr val="tx1"/>
                </a:solidFill>
              </a:rPr>
              <a:t>(ACCB6000)</a:t>
            </a:r>
            <a:br>
              <a:rPr lang="en-GB" i="1" dirty="0">
                <a:solidFill>
                  <a:schemeClr val="tx1"/>
                </a:solidFill>
              </a:rPr>
            </a:br>
            <a:endParaRPr lang="en-GB" i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Applied Computing - WISA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AB64A-50F6-362B-37EC-F7E47CC3B2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08" y="505213"/>
            <a:ext cx="907740" cy="33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65"/>
              </a:spcBef>
            </a:pPr>
            <a:r>
              <a:rPr spc="-5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35" dirty="0"/>
              <a:t>Outline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7294" y="1015725"/>
            <a:ext cx="1616710" cy="1291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1290" indent="-148590">
              <a:lnSpc>
                <a:spcPct val="100000"/>
              </a:lnSpc>
              <a:spcBef>
                <a:spcPts val="95"/>
              </a:spcBef>
              <a:buAutoNum type="arabicPeriod"/>
              <a:tabLst>
                <a:tab pos="161290" algn="l"/>
              </a:tabLst>
            </a:pPr>
            <a:r>
              <a:rPr sz="100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45"/>
              </a:spcBef>
              <a:buClr>
                <a:srgbClr val="FFFFFF"/>
              </a:buClr>
              <a:buFont typeface="Calibri"/>
              <a:buAutoNum type="arabicPeriod"/>
            </a:pP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61290" indent="-14859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161290" algn="l"/>
              </a:tabLst>
            </a:pP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10"/>
              </a:spcBef>
              <a:buClr>
                <a:srgbClr val="FFFFFF"/>
              </a:buClr>
              <a:buFont typeface="Calibri"/>
              <a:buAutoNum type="arabicPeriod"/>
            </a:pP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61290" indent="-148590">
              <a:lnSpc>
                <a:spcPct val="100000"/>
              </a:lnSpc>
              <a:buAutoNum type="arabicPeriod"/>
              <a:tabLst>
                <a:tab pos="161290" algn="l"/>
              </a:tabLst>
            </a:pPr>
            <a:r>
              <a:rPr sz="1000" spc="5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0"/>
              </a:spcBef>
              <a:buClr>
                <a:srgbClr val="FFFFFF"/>
              </a:buClr>
              <a:buFont typeface="Calibri"/>
              <a:buAutoNum type="arabicPeriod"/>
            </a:pP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61290" indent="-148590">
              <a:lnSpc>
                <a:spcPct val="100000"/>
              </a:lnSpc>
              <a:buAutoNum type="arabicPeriod"/>
              <a:tabLst>
                <a:tab pos="161290" algn="l"/>
              </a:tabLst>
            </a:pPr>
            <a:r>
              <a:rPr sz="1000" spc="5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183179"/>
            <a:ext cx="3499207" cy="256551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65262" y="2822735"/>
            <a:ext cx="147764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-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1:</a:t>
            </a:r>
            <a:r>
              <a:rPr sz="900" b="1" spc="4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65"/>
              </a:spcBef>
            </a:pPr>
            <a:r>
              <a:rPr spc="-50" dirty="0">
                <a:solidFill>
                  <a:schemeClr val="tx1"/>
                </a:solidFill>
              </a:rPr>
              <a:t>2</a:t>
            </a:r>
          </a:p>
        </p:txBody>
      </p:sp>
    </p:spTree>
  </p:cSld>
  <p:clrMapOvr>
    <a:masterClrMapping/>
  </p:clrMapOvr>
  <p:transition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899515" y="1429763"/>
            <a:ext cx="2269490" cy="23275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1400" b="1" spc="12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1400" b="1" spc="12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spc="-1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endParaRPr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ransition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-10" dirty="0"/>
              <a:t>Databases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47304" y="531700"/>
            <a:ext cx="3909695" cy="20260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5430" marR="245110">
              <a:lnSpc>
                <a:spcPct val="114599"/>
              </a:lnSpc>
              <a:spcBef>
                <a:spcPts val="10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7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Structured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collection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stored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use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by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more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applications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5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6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Contains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relationships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between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items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groups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 data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items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5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9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Can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sometimes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contain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sensitive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that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needs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be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 secured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2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Query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language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508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Provides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uniform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interface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users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 applications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Database</a:t>
            </a:r>
            <a:r>
              <a:rPr sz="1000" b="1" spc="-2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management</a:t>
            </a:r>
            <a:r>
              <a:rPr sz="1000" b="1" spc="-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system</a:t>
            </a:r>
            <a:r>
              <a:rPr sz="1000" b="1" spc="-2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(DBMS)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65430" marR="470534">
              <a:lnSpc>
                <a:spcPct val="114599"/>
              </a:lnSpc>
              <a:spcBef>
                <a:spcPts val="22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3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lang="en-GB" sz="1000" dirty="0">
                <a:solidFill>
                  <a:schemeClr val="tx1"/>
                </a:solidFill>
                <a:latin typeface="Calibri"/>
                <a:cs typeface="Calibri"/>
              </a:rPr>
              <a:t>A suite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programs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constructing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maintaining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 database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02574" y="2642944"/>
            <a:ext cx="3654425" cy="1603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7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Offers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ad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hoc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query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facilities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multiple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users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applications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46803" y="3218471"/>
            <a:ext cx="74930" cy="13525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z="700" spc="-50" dirty="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8791" y="183188"/>
            <a:ext cx="3110406" cy="27784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47202" y="3035637"/>
            <a:ext cx="151384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-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2:</a:t>
            </a:r>
            <a:r>
              <a:rPr sz="900" b="1" spc="5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85" dirty="0">
                <a:solidFill>
                  <a:schemeClr val="tx1"/>
                </a:solidFill>
                <a:latin typeface="Calibri"/>
                <a:cs typeface="Calibri"/>
              </a:rPr>
              <a:t>DBMS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Architecture</a:t>
            </a:r>
            <a:endParaRPr sz="9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4</a:t>
            </a:r>
          </a:p>
        </p:txBody>
      </p:sp>
    </p:spTree>
  </p:cSld>
  <p:clrMapOvr>
    <a:masterClrMapping/>
  </p:clrMapOvr>
  <p:transition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/>
              <a:t>5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10" dirty="0"/>
              <a:t>Relational</a:t>
            </a:r>
            <a:r>
              <a:rPr cap="small" spc="450" dirty="0"/>
              <a:t> </a:t>
            </a:r>
            <a:r>
              <a:rPr cap="small" spc="-10" dirty="0"/>
              <a:t>Databases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2122273"/>
          </a:xfrm>
          <a:prstGeom prst="rect">
            <a:avLst/>
          </a:prstGeom>
        </p:spPr>
        <p:txBody>
          <a:bodyPr vert="horz" wrap="square" lIns="0" tIns="247675" rIns="0" bIns="0" rtlCol="0">
            <a:spAutoFit/>
          </a:bodyPr>
          <a:lstStyle/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0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Table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consisting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rows</a:t>
            </a:r>
            <a:r>
              <a:rPr b="0" spc="1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columns</a:t>
            </a:r>
          </a:p>
          <a:p>
            <a:pPr marL="518159">
              <a:lnSpc>
                <a:spcPct val="100000"/>
              </a:lnSpc>
              <a:spcBef>
                <a:spcPts val="3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75" dirty="0">
                <a:latin typeface="Segoe UI Symbol"/>
                <a:cs typeface="Segoe UI Symbol"/>
              </a:rPr>
              <a:t> </a:t>
            </a:r>
            <a:r>
              <a:rPr b="0" spc="85" dirty="0">
                <a:latin typeface="Calibri"/>
                <a:cs typeface="Calibri"/>
              </a:rPr>
              <a:t>Each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column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holds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particular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type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data</a:t>
            </a:r>
          </a:p>
          <a:p>
            <a:pPr marL="518159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45" dirty="0">
                <a:latin typeface="Segoe UI Symbol"/>
                <a:cs typeface="Segoe UI Symbol"/>
              </a:rPr>
              <a:t> </a:t>
            </a:r>
            <a:r>
              <a:rPr b="0" spc="85" dirty="0">
                <a:latin typeface="Calibri"/>
                <a:cs typeface="Calibri"/>
              </a:rPr>
              <a:t>Each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row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contains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specifc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value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for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each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column</a:t>
            </a:r>
          </a:p>
          <a:p>
            <a:pPr marL="518159" marR="118110">
              <a:lnSpc>
                <a:spcPct val="114599"/>
              </a:lnSpc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14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Ideally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spc="65" dirty="0">
                <a:latin typeface="Calibri"/>
                <a:cs typeface="Calibri"/>
              </a:rPr>
              <a:t>has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one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column</a:t>
            </a:r>
            <a:r>
              <a:rPr b="0" spc="1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where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all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values</a:t>
            </a:r>
            <a:r>
              <a:rPr b="0" spc="17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are</a:t>
            </a:r>
            <a:r>
              <a:rPr b="0" spc="16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unique, </a:t>
            </a:r>
            <a:r>
              <a:rPr b="0" dirty="0">
                <a:latin typeface="Calibri"/>
                <a:cs typeface="Calibri"/>
              </a:rPr>
              <a:t>forming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an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identifer/key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for</a:t>
            </a:r>
            <a:r>
              <a:rPr b="0" spc="10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that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row</a:t>
            </a:r>
          </a:p>
          <a:p>
            <a:pPr marL="265430" marR="5080">
              <a:lnSpc>
                <a:spcPct val="114599"/>
              </a:lnSpc>
              <a:spcBef>
                <a:spcPts val="3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65" dirty="0">
                <a:latin typeface="Segoe UI Symbol"/>
                <a:cs typeface="Segoe UI Symbol"/>
              </a:rPr>
              <a:t> </a:t>
            </a:r>
            <a:r>
              <a:rPr b="0" spc="60" dirty="0">
                <a:latin typeface="Calibri"/>
                <a:cs typeface="Calibri"/>
              </a:rPr>
              <a:t>Enables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creation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multiple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tables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linked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together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by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25" dirty="0">
                <a:latin typeface="Calibri"/>
                <a:cs typeface="Calibri"/>
              </a:rPr>
              <a:t>a </a:t>
            </a:r>
            <a:r>
              <a:rPr b="0" dirty="0">
                <a:latin typeface="Calibri"/>
                <a:cs typeface="Calibri"/>
              </a:rPr>
              <a:t>unique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identifer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that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is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present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in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all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tables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30" dirty="0">
                <a:latin typeface="Segoe UI Symbol"/>
                <a:cs typeface="Segoe UI Symbol"/>
              </a:rPr>
              <a:t> </a:t>
            </a:r>
            <a:r>
              <a:rPr b="0" spc="80" dirty="0">
                <a:latin typeface="Calibri"/>
                <a:cs typeface="Calibri"/>
              </a:rPr>
              <a:t>Use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relational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query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language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8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database</a:t>
            </a:r>
          </a:p>
          <a:p>
            <a:pPr marL="518159" marR="118110">
              <a:lnSpc>
                <a:spcPct val="114599"/>
              </a:lnSpc>
              <a:spcBef>
                <a:spcPts val="2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7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Allows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user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request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that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spc="65" dirty="0">
                <a:latin typeface="Calibri"/>
                <a:cs typeface="Calibri"/>
              </a:rPr>
              <a:t>ft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given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set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of</a:t>
            </a:r>
            <a:r>
              <a:rPr b="0" spc="-10" dirty="0">
                <a:latin typeface="Calibri"/>
                <a:cs typeface="Calibri"/>
              </a:rPr>
              <a:t> criteria</a:t>
            </a:r>
          </a:p>
        </p:txBody>
      </p:sp>
    </p:spTree>
  </p:cSld>
  <p:clrMapOvr>
    <a:masterClrMapping/>
  </p:clrMapOvr>
  <p:transition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8791" y="183188"/>
            <a:ext cx="3110406" cy="27784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347762" y="3035637"/>
            <a:ext cx="191262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2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3:</a:t>
            </a:r>
            <a:r>
              <a:rPr sz="900" b="1" spc="1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Relational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Model</a:t>
            </a:r>
            <a:endParaRPr sz="9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6</a:t>
            </a:r>
          </a:p>
        </p:txBody>
      </p:sp>
    </p:spTree>
  </p:cSld>
  <p:clrMapOvr>
    <a:masterClrMapping/>
  </p:clrMapOvr>
  <p:transition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10" dirty="0"/>
              <a:t>Relational</a:t>
            </a:r>
            <a:r>
              <a:rPr cap="small" spc="325" dirty="0"/>
              <a:t> </a:t>
            </a:r>
            <a:r>
              <a:rPr cap="small" spc="10" dirty="0"/>
              <a:t>Database</a:t>
            </a:r>
            <a:r>
              <a:rPr cap="small" spc="330" dirty="0"/>
              <a:t> </a:t>
            </a:r>
            <a:r>
              <a:rPr cap="small" spc="5" dirty="0"/>
              <a:t>Elements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22475" y="567872"/>
            <a:ext cx="742315" cy="1660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Primary</a:t>
            </a:r>
            <a:r>
              <a:rPr sz="1000" b="1" spc="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25" dirty="0">
                <a:solidFill>
                  <a:schemeClr val="tx1"/>
                </a:solidFill>
                <a:latin typeface="Arial"/>
                <a:cs typeface="Arial"/>
              </a:rPr>
              <a:t>key</a:t>
            </a:r>
            <a:endParaRPr sz="1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275522" y="708448"/>
            <a:ext cx="1943100" cy="62547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6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Uniquely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identifes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row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2700" marR="5080">
              <a:lnSpc>
                <a:spcPct val="114599"/>
              </a:lnSpc>
              <a:spcBef>
                <a:spcPts val="29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3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Consists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more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column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names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22438" y="1459799"/>
            <a:ext cx="734060" cy="1660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Foreign</a:t>
            </a:r>
            <a:r>
              <a:rPr sz="1000" b="1" spc="-4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25" dirty="0">
                <a:solidFill>
                  <a:schemeClr val="tx1"/>
                </a:solidFill>
                <a:latin typeface="Arial"/>
                <a:cs typeface="Arial"/>
              </a:rPr>
              <a:t>key</a:t>
            </a:r>
            <a:endParaRPr sz="1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022475" y="1660885"/>
            <a:ext cx="2167890" cy="1660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Links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table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attributes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another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0349" y="1189794"/>
            <a:ext cx="1113155" cy="1266372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Relation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370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Table/</a:t>
            </a:r>
            <a:r>
              <a:rPr lang="en-GB" sz="1000" b="1" spc="-10" dirty="0">
                <a:solidFill>
                  <a:schemeClr val="tx2"/>
                </a:solidFill>
                <a:latin typeface="Calibri"/>
                <a:cs typeface="Calibri"/>
              </a:rPr>
              <a:t>file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Tuple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375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Row/record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Attribute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375"/>
              </a:spcBef>
            </a:pPr>
            <a:r>
              <a:rPr sz="1000" b="1" spc="-140" dirty="0">
                <a:solidFill>
                  <a:schemeClr val="tx2"/>
                </a:solidFill>
                <a:latin typeface="Segoe UI Symbol"/>
                <a:cs typeface="Segoe UI Symbol"/>
              </a:rPr>
              <a:t>❏</a:t>
            </a:r>
            <a:r>
              <a:rPr sz="1000" b="1" spc="5" dirty="0">
                <a:solidFill>
                  <a:schemeClr val="tx2"/>
                </a:solidFill>
                <a:latin typeface="Segoe UI Symbol"/>
                <a:cs typeface="Segoe UI Symbol"/>
              </a:rPr>
              <a:t> </a:t>
            </a:r>
            <a:r>
              <a:rPr sz="1000" b="1" spc="-10" dirty="0">
                <a:solidFill>
                  <a:schemeClr val="tx2"/>
                </a:solidFill>
                <a:latin typeface="Calibri"/>
                <a:cs typeface="Calibri"/>
              </a:rPr>
              <a:t>Column/</a:t>
            </a:r>
            <a:r>
              <a:rPr lang="en-GB" sz="1000" b="1" spc="-10" dirty="0">
                <a:solidFill>
                  <a:schemeClr val="tx2"/>
                </a:solidFill>
                <a:latin typeface="Calibri"/>
                <a:cs typeface="Calibri"/>
              </a:rPr>
              <a:t>field</a:t>
            </a:r>
            <a:endParaRPr sz="1000" b="1" dirty="0">
              <a:solidFill>
                <a:schemeClr val="tx2"/>
              </a:solidFill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022436" y="1923951"/>
            <a:ext cx="2049145" cy="4127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View/virtual</a:t>
            </a:r>
            <a:r>
              <a:rPr sz="1000" b="1" spc="-2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table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65430">
              <a:lnSpc>
                <a:spcPct val="100000"/>
              </a:lnSpc>
              <a:spcBef>
                <a:spcPts val="32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2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Result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query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that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returns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2275522" y="2311254"/>
            <a:ext cx="2084070" cy="76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599"/>
              </a:lnSpc>
              <a:spcBef>
                <a:spcPts val="100"/>
              </a:spcBef>
            </a:pP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selected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rows</a:t>
            </a:r>
            <a:r>
              <a:rPr sz="10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columns</a:t>
            </a:r>
            <a:r>
              <a:rPr sz="10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from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 or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more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tables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2700" marR="100965">
              <a:lnSpc>
                <a:spcPct val="114599"/>
              </a:lnSpc>
              <a:spcBef>
                <a:spcPts val="29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Views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are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often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used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security purposes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941647"/>
            <a:ext cx="3499200" cy="1015409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30935" y="2031093"/>
            <a:ext cx="274637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dirty="0"/>
              <a:t>Figure</a:t>
            </a:r>
            <a:r>
              <a:rPr sz="900" spc="20" dirty="0"/>
              <a:t> </a:t>
            </a:r>
            <a:r>
              <a:rPr sz="900" spc="10" dirty="0"/>
              <a:t>4:</a:t>
            </a:r>
            <a:r>
              <a:rPr sz="900" spc="90" dirty="0"/>
              <a:t> </a:t>
            </a:r>
            <a:r>
              <a:rPr sz="900" b="0" spc="65" dirty="0">
                <a:latin typeface="Calibri"/>
                <a:cs typeface="Calibri"/>
              </a:rPr>
              <a:t>Basic</a:t>
            </a:r>
            <a:r>
              <a:rPr sz="900" b="0" spc="75" dirty="0">
                <a:latin typeface="Calibri"/>
                <a:cs typeface="Calibri"/>
              </a:rPr>
              <a:t> </a:t>
            </a:r>
            <a:r>
              <a:rPr sz="900" b="0" spc="10" dirty="0">
                <a:latin typeface="Calibri"/>
                <a:cs typeface="Calibri"/>
              </a:rPr>
              <a:t>Terminology</a:t>
            </a:r>
            <a:r>
              <a:rPr sz="900" b="0" spc="70" dirty="0">
                <a:latin typeface="Calibri"/>
                <a:cs typeface="Calibri"/>
              </a:rPr>
              <a:t> </a:t>
            </a:r>
            <a:r>
              <a:rPr sz="900" b="0" spc="10" dirty="0">
                <a:latin typeface="Calibri"/>
                <a:cs typeface="Calibri"/>
              </a:rPr>
              <a:t>for</a:t>
            </a:r>
            <a:r>
              <a:rPr sz="900" b="0" spc="75" dirty="0">
                <a:latin typeface="Calibri"/>
                <a:cs typeface="Calibri"/>
              </a:rPr>
              <a:t> </a:t>
            </a:r>
            <a:r>
              <a:rPr sz="900" b="0" spc="10" dirty="0">
                <a:latin typeface="Calibri"/>
                <a:cs typeface="Calibri"/>
              </a:rPr>
              <a:t>Relational</a:t>
            </a:r>
            <a:r>
              <a:rPr sz="900" b="0" spc="75" dirty="0">
                <a:latin typeface="Calibri"/>
                <a:cs typeface="Calibri"/>
              </a:rPr>
              <a:t> </a:t>
            </a:r>
            <a:r>
              <a:rPr sz="900" b="0" spc="45" dirty="0">
                <a:latin typeface="Calibri"/>
                <a:cs typeface="Calibri"/>
              </a:rPr>
              <a:t>Databases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8</a:t>
            </a:r>
          </a:p>
        </p:txBody>
      </p:sp>
    </p:spTree>
  </p:cSld>
  <p:clrMapOvr>
    <a:masterClrMapping/>
  </p:clrMapOvr>
  <p:transition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8791" y="238269"/>
            <a:ext cx="3110391" cy="2102035"/>
          </a:xfrm>
          <a:prstGeom prst="rect">
            <a:avLst/>
          </a:prstGeom>
        </p:spPr>
      </p:pic>
      <p:sp useBgFill="1">
        <p:nvSpPr>
          <p:cNvPr id="5" name="object 5"/>
          <p:cNvSpPr txBox="1"/>
          <p:nvPr/>
        </p:nvSpPr>
        <p:spPr>
          <a:xfrm>
            <a:off x="347294" y="2390997"/>
            <a:ext cx="3764915" cy="3268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4295">
              <a:lnSpc>
                <a:spcPct val="116599"/>
              </a:lnSpc>
              <a:spcBef>
                <a:spcPts val="100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5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5:</a:t>
            </a:r>
            <a:r>
              <a:rPr sz="900" b="1" spc="13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An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abstract</a:t>
            </a:r>
            <a:r>
              <a:rPr sz="9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model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70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9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relational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database:</a:t>
            </a:r>
            <a:r>
              <a:rPr sz="9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There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are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5" dirty="0">
                <a:solidFill>
                  <a:schemeClr val="tx1"/>
                </a:solidFill>
                <a:latin typeface="Calibri"/>
                <a:cs typeface="Calibri"/>
              </a:rPr>
              <a:t>N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individuals,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9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entities,</a:t>
            </a:r>
            <a:r>
              <a:rPr sz="9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9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9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table</a:t>
            </a:r>
            <a:r>
              <a:rPr sz="9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9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M</a:t>
            </a:r>
            <a:r>
              <a:rPr sz="9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attributes.</a:t>
            </a:r>
            <a:r>
              <a:rPr sz="9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endParaRPr sz="9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9</a:t>
            </a:r>
          </a:p>
        </p:txBody>
      </p:sp>
    </p:spTree>
  </p:cSld>
  <p:clrMapOvr>
    <a:masterClrMapping/>
  </p:clrMapOvr>
  <p:transition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9670" y="183190"/>
            <a:ext cx="2968657" cy="268502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81315" y="2942254"/>
            <a:ext cx="204597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2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6:</a:t>
            </a:r>
            <a:r>
              <a:rPr sz="900" b="1" spc="1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Relational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Example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10</a:t>
            </a:r>
          </a:p>
        </p:txBody>
      </p:sp>
    </p:spTree>
  </p:cSld>
  <p:clrMapOvr>
    <a:masterClrMapping/>
  </p:clrMapOvr>
  <p:transition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45" dirty="0"/>
              <a:t>Structured</a:t>
            </a:r>
            <a:r>
              <a:rPr cap="small" spc="245" dirty="0"/>
              <a:t> </a:t>
            </a:r>
            <a:r>
              <a:rPr cap="small" dirty="0"/>
              <a:t>Query</a:t>
            </a:r>
            <a:r>
              <a:rPr cap="small" spc="250" dirty="0"/>
              <a:t> </a:t>
            </a:r>
            <a:r>
              <a:rPr cap="small" dirty="0"/>
              <a:t>Language</a:t>
            </a:r>
            <a:r>
              <a:rPr cap="small" spc="210" dirty="0"/>
              <a:t>  </a:t>
            </a:r>
            <a:r>
              <a:rPr cap="small" spc="-25" dirty="0"/>
              <a:t>(SQL)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2126755"/>
          </a:xfrm>
          <a:prstGeom prst="rect">
            <a:avLst/>
          </a:prstGeom>
        </p:spPr>
        <p:txBody>
          <a:bodyPr vert="horz" wrap="square" lIns="0" tIns="180867" rIns="0" bIns="0" rtlCol="0">
            <a:spAutoFit/>
          </a:bodyPr>
          <a:lstStyle/>
          <a:p>
            <a:pPr marL="265430" marR="5080">
              <a:lnSpc>
                <a:spcPct val="114599"/>
              </a:lnSpc>
              <a:spcBef>
                <a:spcPts val="1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0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Standardized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language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70" dirty="0">
                <a:latin typeface="Calibri"/>
                <a:cs typeface="Calibri"/>
              </a:rPr>
              <a:t>defne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schema,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manipulate,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and</a:t>
            </a:r>
            <a:r>
              <a:rPr b="0" dirty="0">
                <a:latin typeface="Calibri"/>
                <a:cs typeface="Calibri"/>
              </a:rPr>
              <a:t> query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in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relational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database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4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Several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similar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versions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spc="70" dirty="0">
                <a:latin typeface="Calibri"/>
                <a:cs typeface="Calibri"/>
              </a:rPr>
              <a:t>ANSI/ISO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standard</a:t>
            </a:r>
          </a:p>
          <a:p>
            <a:pPr marL="265430">
              <a:lnSpc>
                <a:spcPct val="100000"/>
              </a:lnSpc>
              <a:spcBef>
                <a:spcPts val="4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6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All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follow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spc="60" dirty="0">
                <a:latin typeface="Calibri"/>
                <a:cs typeface="Calibri"/>
              </a:rPr>
              <a:t>same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basic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syntax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semantics</a:t>
            </a: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dirty="0"/>
              <a:t>SQL</a:t>
            </a:r>
            <a:r>
              <a:rPr spc="-20" dirty="0"/>
              <a:t> </a:t>
            </a:r>
            <a:r>
              <a:rPr dirty="0"/>
              <a:t>statements</a:t>
            </a:r>
            <a:r>
              <a:rPr spc="-20" dirty="0"/>
              <a:t> </a:t>
            </a:r>
            <a:r>
              <a:rPr dirty="0"/>
              <a:t>can</a:t>
            </a:r>
            <a:r>
              <a:rPr spc="-20" dirty="0"/>
              <a:t> </a:t>
            </a:r>
            <a:r>
              <a:rPr dirty="0"/>
              <a:t>be</a:t>
            </a:r>
            <a:r>
              <a:rPr spc="-20" dirty="0"/>
              <a:t> </a:t>
            </a:r>
            <a:r>
              <a:rPr dirty="0"/>
              <a:t>used</a:t>
            </a:r>
            <a:r>
              <a:rPr spc="-20" dirty="0"/>
              <a:t> </a:t>
            </a:r>
            <a:r>
              <a:rPr spc="-25" dirty="0"/>
              <a:t>to</a:t>
            </a:r>
          </a:p>
          <a:p>
            <a:pPr marL="265430">
              <a:lnSpc>
                <a:spcPct val="100000"/>
              </a:lnSpc>
              <a:spcBef>
                <a:spcPts val="33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3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Create</a:t>
            </a:r>
            <a:r>
              <a:rPr b="0" spc="19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tables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Insert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delete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in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tables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3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Create</a:t>
            </a:r>
            <a:r>
              <a:rPr b="0" spc="19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views</a:t>
            </a:r>
          </a:p>
          <a:p>
            <a:pPr marL="265430">
              <a:lnSpc>
                <a:spcPct val="100000"/>
              </a:lnSpc>
              <a:spcBef>
                <a:spcPts val="4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9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Retrieve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with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query</a:t>
            </a:r>
            <a:r>
              <a:rPr b="0" spc="14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statements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/>
              <a:t>11</a:t>
            </a:r>
          </a:p>
        </p:txBody>
      </p:sp>
    </p:spTree>
  </p:cSld>
  <p:clrMapOvr>
    <a:masterClrMapping/>
  </p:clrMapOvr>
  <p:transition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object 5"/>
          <p:cNvSpPr txBox="1"/>
          <p:nvPr/>
        </p:nvSpPr>
        <p:spPr>
          <a:xfrm>
            <a:off x="899515" y="1430817"/>
            <a:ext cx="1905000" cy="23275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1400" b="1" spc="114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1400" b="1" spc="12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spc="-1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endParaRPr sz="14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ransition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476084"/>
            <a:ext cx="1536065" cy="5080"/>
          </a:xfrm>
          <a:custGeom>
            <a:avLst/>
            <a:gdLst/>
            <a:ahLst/>
            <a:cxnLst/>
            <a:rect l="l" t="t" r="r" b="b"/>
            <a:pathLst>
              <a:path w="1536065" h="5079">
                <a:moveTo>
                  <a:pt x="1536001" y="0"/>
                </a:moveTo>
                <a:lnTo>
                  <a:pt x="0" y="0"/>
                </a:lnTo>
                <a:lnTo>
                  <a:pt x="0" y="5054"/>
                </a:lnTo>
                <a:lnTo>
                  <a:pt x="1536001" y="5054"/>
                </a:lnTo>
                <a:lnTo>
                  <a:pt x="1536001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>
              <a:solidFill>
                <a:schemeClr val="tx1"/>
              </a:solidFill>
            </a:endParaRPr>
          </a:p>
        </p:txBody>
      </p:sp>
      <p:sp useBgFill="1"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SQL</a:t>
            </a:r>
            <a:r>
              <a:rPr cap="small" spc="125" dirty="0"/>
              <a:t> </a:t>
            </a:r>
            <a:r>
              <a:rPr cap="small" spc="45" dirty="0"/>
              <a:t>Injection</a:t>
            </a:r>
            <a:r>
              <a:rPr cap="small" spc="215" dirty="0"/>
              <a:t> </a:t>
            </a:r>
            <a:r>
              <a:rPr cap="small" dirty="0"/>
              <a:t>Attacks</a:t>
            </a:r>
            <a:r>
              <a:rPr cap="small" spc="215" dirty="0"/>
              <a:t> </a:t>
            </a:r>
            <a:r>
              <a:rPr cap="small" spc="-10" dirty="0"/>
              <a:t>(SQLi)</a:t>
            </a:r>
          </a:p>
        </p:txBody>
      </p:sp>
      <p:sp useBgFill="1"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2186464"/>
          </a:xfrm>
          <a:prstGeom prst="rect">
            <a:avLst/>
          </a:prstGeom>
        </p:spPr>
        <p:txBody>
          <a:bodyPr vert="horz" wrap="square" lIns="0" tIns="156178" rIns="0" bIns="0" rtlCol="0">
            <a:spAutoFit/>
          </a:bodyPr>
          <a:lstStyle/>
          <a:p>
            <a:pPr marL="265430" marR="8255">
              <a:lnSpc>
                <a:spcPct val="114599"/>
              </a:lnSpc>
              <a:spcBef>
                <a:spcPts val="1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10" dirty="0">
                <a:latin typeface="Segoe UI Symbol"/>
                <a:cs typeface="Segoe UI Symbol"/>
              </a:rPr>
              <a:t> </a:t>
            </a:r>
            <a:r>
              <a:rPr b="0" spc="60" dirty="0">
                <a:latin typeface="Calibri"/>
                <a:cs typeface="Calibri"/>
              </a:rPr>
              <a:t>One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most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prevalent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dangerous</a:t>
            </a:r>
            <a:r>
              <a:rPr b="0" spc="1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network-</a:t>
            </a:r>
            <a:r>
              <a:rPr b="0" spc="45" dirty="0">
                <a:latin typeface="Calibri"/>
                <a:cs typeface="Calibri"/>
              </a:rPr>
              <a:t>based </a:t>
            </a:r>
            <a:r>
              <a:rPr b="0" dirty="0">
                <a:latin typeface="Calibri"/>
                <a:cs typeface="Calibri"/>
              </a:rPr>
              <a:t>security</a:t>
            </a:r>
            <a:r>
              <a:rPr b="0" spc="28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threats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5" dirty="0">
                <a:latin typeface="Segoe UI Symbol"/>
                <a:cs typeface="Segoe UI Symbol"/>
              </a:rPr>
              <a:t> </a:t>
            </a:r>
            <a:r>
              <a:rPr b="0" spc="55" dirty="0">
                <a:latin typeface="Calibri"/>
                <a:cs typeface="Calibri"/>
              </a:rPr>
              <a:t>Designed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exploit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nature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Web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application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pages</a:t>
            </a:r>
          </a:p>
          <a:p>
            <a:pPr marL="265430">
              <a:lnSpc>
                <a:spcPct val="100000"/>
              </a:lnSpc>
              <a:spcBef>
                <a:spcPts val="4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0" dirty="0">
                <a:latin typeface="Segoe UI Symbol"/>
                <a:cs typeface="Segoe UI Symbol"/>
              </a:rPr>
              <a:t> </a:t>
            </a:r>
            <a:r>
              <a:rPr b="0" spc="80" dirty="0">
                <a:latin typeface="Calibri"/>
                <a:cs typeface="Calibri"/>
              </a:rPr>
              <a:t>Sends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malicious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140" dirty="0">
                <a:latin typeface="Calibri"/>
                <a:cs typeface="Calibri"/>
              </a:rPr>
              <a:t>SQL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commands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database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server</a:t>
            </a:r>
          </a:p>
          <a:p>
            <a:pPr marL="265430">
              <a:lnSpc>
                <a:spcPct val="100000"/>
              </a:lnSpc>
              <a:spcBef>
                <a:spcPts val="9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Most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common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attack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goal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is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bulk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extraction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data</a:t>
            </a:r>
          </a:p>
          <a:p>
            <a:pPr marL="265430" marR="5080">
              <a:lnSpc>
                <a:spcPct val="114599"/>
              </a:lnSpc>
              <a:spcBef>
                <a:spcPts val="29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Depending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on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environment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140" dirty="0">
                <a:latin typeface="Calibri"/>
                <a:cs typeface="Calibri"/>
              </a:rPr>
              <a:t>SQL </a:t>
            </a:r>
            <a:r>
              <a:rPr b="0" dirty="0">
                <a:latin typeface="Calibri"/>
                <a:cs typeface="Calibri"/>
              </a:rPr>
              <a:t>injection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can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also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be</a:t>
            </a:r>
            <a:r>
              <a:rPr b="0" dirty="0">
                <a:latin typeface="Calibri"/>
                <a:cs typeface="Calibri"/>
              </a:rPr>
              <a:t> exploited</a:t>
            </a:r>
            <a:r>
              <a:rPr b="0" spc="200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to:</a:t>
            </a:r>
          </a:p>
          <a:p>
            <a:pPr marL="518159">
              <a:lnSpc>
                <a:spcPct val="100000"/>
              </a:lnSpc>
              <a:spcBef>
                <a:spcPts val="3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4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Modify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or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delete</a:t>
            </a:r>
            <a:r>
              <a:rPr b="0" spc="9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data</a:t>
            </a:r>
          </a:p>
          <a:p>
            <a:pPr marL="518159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8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Execute</a:t>
            </a:r>
            <a:r>
              <a:rPr b="0" spc="2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arbitrary</a:t>
            </a:r>
            <a:r>
              <a:rPr b="0" spc="2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operating</a:t>
            </a:r>
            <a:r>
              <a:rPr b="0" spc="2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system</a:t>
            </a:r>
            <a:r>
              <a:rPr b="0" spc="235" dirty="0">
                <a:latin typeface="Calibri"/>
                <a:cs typeface="Calibri"/>
              </a:rPr>
              <a:t> </a:t>
            </a:r>
            <a:r>
              <a:rPr b="0" spc="40" dirty="0">
                <a:latin typeface="Calibri"/>
                <a:cs typeface="Calibri"/>
              </a:rPr>
              <a:t>commands</a:t>
            </a:r>
          </a:p>
          <a:p>
            <a:pPr marL="518159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45" dirty="0">
                <a:latin typeface="Segoe UI Symbol"/>
                <a:cs typeface="Segoe UI Symbol"/>
              </a:rPr>
              <a:t> </a:t>
            </a:r>
            <a:r>
              <a:rPr b="0" spc="55" dirty="0">
                <a:latin typeface="Calibri"/>
                <a:cs typeface="Calibri"/>
              </a:rPr>
              <a:t>Launch</a:t>
            </a:r>
            <a:r>
              <a:rPr b="0" spc="20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denial-of-service</a:t>
            </a:r>
            <a:r>
              <a:rPr b="0" spc="19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(DoS)</a:t>
            </a:r>
            <a:r>
              <a:rPr b="0" spc="20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attacks</a:t>
            </a:r>
          </a:p>
        </p:txBody>
      </p:sp>
    </p:spTree>
  </p:cSld>
  <p:clrMapOvr>
    <a:masterClrMapping/>
  </p:clrMapOvr>
  <p:transition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050" y="1465040"/>
            <a:ext cx="1143000" cy="16485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900" dirty="0">
                <a:latin typeface="Calibri"/>
                <a:cs typeface="Calibri"/>
              </a:rPr>
              <a:t>Typical</a:t>
            </a:r>
            <a:r>
              <a:rPr sz="900" spc="210" dirty="0">
                <a:latin typeface="Calibri"/>
                <a:cs typeface="Calibri"/>
              </a:rPr>
              <a:t> </a:t>
            </a:r>
            <a:r>
              <a:rPr sz="900" spc="105" dirty="0">
                <a:latin typeface="Calibri"/>
                <a:cs typeface="Calibri"/>
              </a:rPr>
              <a:t>SQL </a:t>
            </a:r>
            <a:r>
              <a:rPr sz="900" spc="-10" dirty="0">
                <a:latin typeface="Calibri"/>
                <a:cs typeface="Calibri"/>
              </a:rPr>
              <a:t>Injection</a:t>
            </a:r>
            <a:endParaRPr sz="9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23580" y="357830"/>
            <a:ext cx="2727178" cy="2799326"/>
          </a:xfrm>
          <a:prstGeom prst="rect">
            <a:avLst/>
          </a:prstGeom>
        </p:spPr>
      </p:pic>
    </p:spTree>
  </p:cSld>
  <p:clrMapOvr>
    <a:masterClrMapping/>
  </p:clrMapOvr>
  <p:transition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54" name="Rectangle 2">
            <a:extLst>
              <a:ext uri="{FF2B5EF4-FFF2-40B4-BE49-F238E27FC236}">
                <a16:creationId xmlns:a16="http://schemas.microsoft.com/office/drawing/2014/main" id="{F73912FC-841B-6C21-BCA1-D86A2155C2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807" y="187830"/>
            <a:ext cx="2927350" cy="184666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SQL Injection Attacks</a:t>
            </a:r>
          </a:p>
        </p:txBody>
      </p:sp>
      <p:sp useBgFill="1">
        <p:nvSpPr>
          <p:cNvPr id="49155" name="Rectangle 3">
            <a:extLst>
              <a:ext uri="{FF2B5EF4-FFF2-40B4-BE49-F238E27FC236}">
                <a16:creationId xmlns:a16="http://schemas.microsoft.com/office/drawing/2014/main" id="{185CB4D0-8743-5E74-4D3B-11B96A3DE2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3520" y="602775"/>
            <a:ext cx="4264343" cy="2050626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210" dirty="0">
                <a:ea typeface="ＭＳ Ｐゴシック" panose="020B0600070205080204" pitchFamily="34" charset="-128"/>
              </a:rPr>
              <a:t>Login Example Attack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008" dirty="0">
                <a:solidFill>
                  <a:schemeClr val="accent5">
                    <a:lumMod val="75000"/>
                  </a:schemeClr>
                </a:solidFill>
                <a:ea typeface="ＭＳ Ｐゴシック" panose="020B0600070205080204" pitchFamily="34" charset="-128"/>
              </a:rPr>
              <a:t>Text in blue is your SQL code</a:t>
            </a:r>
            <a:r>
              <a:rPr lang="en-GB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1008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Text in orange is the hacker input</a:t>
            </a:r>
            <a:r>
              <a:rPr lang="en-GB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, black text is your application code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Login:			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Password: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Dynamically Build SQL String performing authentication: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“</a:t>
            </a:r>
            <a:r>
              <a:rPr lang="en-US" altLang="en-US" sz="1008" dirty="0">
                <a:solidFill>
                  <a:schemeClr val="accent5">
                    <a:lumMod val="75000"/>
                  </a:schemeClr>
                </a:solidFill>
                <a:ea typeface="ＭＳ Ｐゴシック" panose="020B0600070205080204" pitchFamily="34" charset="-128"/>
              </a:rPr>
              <a:t>SELECT * FROM users WHERE login = 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‘” + </a:t>
            </a:r>
            <a:r>
              <a:rPr lang="en-US" altLang="en-US" sz="1008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userName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+ “’ </a:t>
            </a:r>
            <a:r>
              <a:rPr lang="en-US" altLang="en-US" sz="1008" dirty="0">
                <a:solidFill>
                  <a:schemeClr val="accent5">
                    <a:lumMod val="75000"/>
                  </a:schemeClr>
                </a:solidFill>
                <a:ea typeface="ＭＳ Ｐゴシック" panose="020B0600070205080204" pitchFamily="34" charset="-128"/>
              </a:rPr>
              <a:t>and password= </a:t>
            </a:r>
            <a:r>
              <a:rPr lang="en-US" altLang="en-US" sz="1008" dirty="0">
                <a:solidFill>
                  <a:schemeClr val="accent5"/>
                </a:solidFill>
                <a:ea typeface="ＭＳ Ｐゴシック" panose="020B0600070205080204" pitchFamily="34" charset="-128"/>
              </a:rPr>
              <a:t>‘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” + password + “</a:t>
            </a:r>
            <a:r>
              <a:rPr lang="en-US" altLang="en-US" sz="1008" dirty="0">
                <a:solidFill>
                  <a:schemeClr val="accent5"/>
                </a:solidFill>
                <a:ea typeface="ＭＳ Ｐゴシック" panose="020B0600070205080204" pitchFamily="34" charset="-128"/>
              </a:rPr>
              <a:t>’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”;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2" eaLnBrk="1" hangingPunct="1">
              <a:lnSpc>
                <a:spcPct val="80000"/>
              </a:lnSpc>
            </a:pPr>
            <a:endParaRPr lang="en-US" altLang="en-US" sz="9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Hacker logs in as: </a:t>
            </a:r>
            <a:r>
              <a:rPr lang="en-US" altLang="en-US" sz="1210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‘ or ‘’ = ‘’; --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solidFill>
                  <a:schemeClr val="accent1"/>
                </a:solidFill>
                <a:ea typeface="ＭＳ Ｐゴシック" panose="020B0600070205080204" pitchFamily="34" charset="-128"/>
              </a:rPr>
              <a:t>SELECT * FROM users WHERE login = ‘</a:t>
            </a:r>
            <a:r>
              <a:rPr lang="en-US" altLang="en-US" sz="1008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’ or ‘’ = ‘’; --</a:t>
            </a:r>
            <a:r>
              <a:rPr lang="en-US" altLang="en-US" sz="1008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‘ 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and password=‘’</a:t>
            </a:r>
          </a:p>
        </p:txBody>
      </p:sp>
      <p:sp useBgFill="1">
        <p:nvSpPr>
          <p:cNvPr id="49156" name="Rectangle 4">
            <a:extLst>
              <a:ext uri="{FF2B5EF4-FFF2-40B4-BE49-F238E27FC236}">
                <a16:creationId xmlns:a16="http://schemas.microsoft.com/office/drawing/2014/main" id="{6F893248-99E7-BD05-F77C-7D18009CFA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4450" y="1004700"/>
            <a:ext cx="1152525" cy="192088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412">
              <a:solidFill>
                <a:schemeClr val="tx1"/>
              </a:solidFill>
            </a:endParaRPr>
          </a:p>
        </p:txBody>
      </p:sp>
      <p:sp useBgFill="1">
        <p:nvSpPr>
          <p:cNvPr id="49157" name="Rectangle 5">
            <a:extLst>
              <a:ext uri="{FF2B5EF4-FFF2-40B4-BE49-F238E27FC236}">
                <a16:creationId xmlns:a16="http://schemas.microsoft.com/office/drawing/2014/main" id="{33500E3A-5405-C1C3-8457-DB628D4445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4450" y="1311927"/>
            <a:ext cx="1190943" cy="192088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accent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412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17525807-F9C4-75A4-9D2A-1369F2C8B0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807" y="187830"/>
            <a:ext cx="2927350" cy="184666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More Dangerous SQL Injection Attacks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337F788F-85FC-95BE-CD68-FF4A83406A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2087" y="769937"/>
            <a:ext cx="4418013" cy="2218684"/>
          </a:xfrm>
        </p:spPr>
        <p:txBody>
          <a:bodyPr/>
          <a:lstStyle/>
          <a:p>
            <a:pPr eaLnBrk="1" hangingPunct="1"/>
            <a:r>
              <a:rPr lang="en-US" altLang="en-US" sz="1210" dirty="0">
                <a:ea typeface="ＭＳ Ｐゴシック" panose="020B0600070205080204" pitchFamily="34" charset="-128"/>
              </a:rPr>
              <a:t>Hacker creates a Windows Account: </a:t>
            </a:r>
          </a:p>
          <a:p>
            <a:pPr lvl="1" eaLnBrk="1" hangingPunct="1"/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SELECT * FROM users WHERE login = ‘</a:t>
            </a:r>
            <a:r>
              <a:rPr lang="en-US" altLang="en-US" sz="10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’; exec master..</a:t>
            </a:r>
            <a:r>
              <a:rPr lang="en-US" altLang="en-US" sz="1008" b="1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xp_cmdshell</a:t>
            </a:r>
            <a:r>
              <a:rPr lang="en-US" altLang="en-US" sz="10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'net users username password /add';--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’ and password= ’’</a:t>
            </a:r>
          </a:p>
          <a:p>
            <a:pPr lvl="1" eaLnBrk="1" hangingPunct="1"/>
            <a:endParaRPr lang="en-US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1" eaLnBrk="1" hangingPunct="1"/>
            <a:endParaRPr lang="en-US" altLang="en-US" sz="1008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1210" dirty="0">
                <a:ea typeface="ＭＳ Ｐゴシック" panose="020B0600070205080204" pitchFamily="34" charset="-128"/>
              </a:rPr>
              <a:t>And then adds himself as an administrator: </a:t>
            </a:r>
          </a:p>
          <a:p>
            <a:pPr lvl="1" eaLnBrk="1" hangingPunct="1"/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SELECT * FROM users WHERE login = ‘</a:t>
            </a:r>
            <a:r>
              <a:rPr lang="en-US" altLang="en-US" sz="10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'; exec master..</a:t>
            </a:r>
            <a:r>
              <a:rPr lang="en-US" altLang="en-US" sz="1008" b="1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xp_cmdshell</a:t>
            </a:r>
            <a:r>
              <a:rPr lang="en-US" altLang="en-US" sz="10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'net </a:t>
            </a:r>
            <a:r>
              <a:rPr lang="en-US" altLang="en-US" sz="1008" b="1" dirty="0" err="1">
                <a:solidFill>
                  <a:schemeClr val="tx1"/>
                </a:solidFill>
                <a:ea typeface="ＭＳ Ｐゴシック" panose="020B0600070205080204" pitchFamily="34" charset="-128"/>
              </a:rPr>
              <a:t>localgroup</a:t>
            </a:r>
            <a:r>
              <a:rPr lang="en-US" altLang="en-US" sz="10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Administrators username /add';--</a:t>
            </a:r>
            <a:r>
              <a:rPr lang="en-US" altLang="en-US" sz="1008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’ and password= ‘’</a:t>
            </a:r>
            <a:r>
              <a:rPr lang="en-US" altLang="en-US" sz="908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</a:p>
          <a:p>
            <a:pPr lvl="1" eaLnBrk="1" hangingPunct="1"/>
            <a:endParaRPr lang="en-US" altLang="en-US" sz="908" b="1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lvl="1" eaLnBrk="1" hangingPunct="1"/>
            <a:endParaRPr lang="en-US" altLang="en-US" sz="1008" b="1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1210" dirty="0">
                <a:ea typeface="ＭＳ Ｐゴシック" panose="020B0600070205080204" pitchFamily="34" charset="-128"/>
              </a:rPr>
              <a:t>SQL Injection examples are outlined in:</a:t>
            </a:r>
          </a:p>
          <a:p>
            <a:pPr lvl="1" eaLnBrk="1" hangingPunct="1"/>
            <a:r>
              <a:rPr lang="en-GB" altLang="en-US" sz="807" b="1" dirty="0">
                <a:solidFill>
                  <a:schemeClr val="tx1"/>
                </a:solidFill>
                <a:ea typeface="ＭＳ Ｐゴシック" panose="020B0600070205080204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http://www.spidynamics.com/papers/SQLInjectionWhitePaper.pdf</a:t>
            </a:r>
            <a:r>
              <a:rPr lang="en-GB" altLang="en-US" sz="807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endParaRPr lang="en-GB" altLang="en-US" sz="807" b="1" dirty="0">
              <a:solidFill>
                <a:schemeClr val="tx1"/>
              </a:solidFill>
              <a:ea typeface="ＭＳ Ｐゴシック" panose="020B0600070205080204" pitchFamily="34" charset="-128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lvl="1" eaLnBrk="1" hangingPunct="1"/>
            <a:r>
              <a:rPr lang="en-GB" altLang="en-US" sz="807" b="1" dirty="0">
                <a:solidFill>
                  <a:schemeClr val="tx1"/>
                </a:solidFill>
                <a:ea typeface="ＭＳ Ｐゴシック" panose="020B0600070205080204" pitchFamily="34" charset="-12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http://www.unixwiz.net/techtips/sql-injection.html</a:t>
            </a:r>
            <a:endParaRPr lang="en-GB" altLang="en-US" sz="807" b="1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121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45" dirty="0"/>
              <a:t>Injection</a:t>
            </a:r>
            <a:r>
              <a:rPr cap="small" spc="165" dirty="0"/>
              <a:t> </a:t>
            </a:r>
            <a:r>
              <a:rPr cap="small" spc="15" dirty="0"/>
              <a:t>Technique</a:t>
            </a:r>
          </a:p>
        </p:txBody>
      </p:sp>
      <p:sp useBgFill="1">
        <p:nvSpPr>
          <p:cNvPr id="7" name="object 7"/>
          <p:cNvSpPr txBox="1"/>
          <p:nvPr/>
        </p:nvSpPr>
        <p:spPr>
          <a:xfrm>
            <a:off x="347294" y="935636"/>
            <a:ext cx="3805554" cy="1725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5430" marR="5080" algn="just">
              <a:lnSpc>
                <a:spcPct val="114599"/>
              </a:lnSpc>
              <a:spcBef>
                <a:spcPts val="100"/>
              </a:spcBef>
            </a:pPr>
            <a:r>
              <a:rPr sz="1000" spc="-135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SQLi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typically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0" dirty="0">
                <a:solidFill>
                  <a:schemeClr val="tx1"/>
                </a:solidFill>
                <a:latin typeface="Calibri"/>
                <a:cs typeface="Calibri"/>
              </a:rPr>
              <a:t>works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5" dirty="0">
                <a:solidFill>
                  <a:schemeClr val="tx1"/>
                </a:solidFill>
                <a:latin typeface="Calibri"/>
                <a:cs typeface="Calibri"/>
              </a:rPr>
              <a:t>by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prematurely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terminating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text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string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appending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new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command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41910" algn="just">
              <a:lnSpc>
                <a:spcPct val="114599"/>
              </a:lnSpc>
              <a:spcBef>
                <a:spcPts val="295"/>
              </a:spcBef>
            </a:pPr>
            <a:r>
              <a:rPr sz="1000" spc="-135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Because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5" dirty="0">
                <a:solidFill>
                  <a:schemeClr val="tx1"/>
                </a:solidFill>
                <a:latin typeface="Calibri"/>
                <a:cs typeface="Calibri"/>
              </a:rPr>
              <a:t>inserted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command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may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have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additional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0" dirty="0">
                <a:solidFill>
                  <a:schemeClr val="tx1"/>
                </a:solidFill>
                <a:latin typeface="Calibri"/>
                <a:cs typeface="Calibri"/>
              </a:rPr>
              <a:t>strings</a:t>
            </a:r>
            <a:r>
              <a:rPr sz="1000" spc="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appended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35" dirty="0">
                <a:solidFill>
                  <a:schemeClr val="tx1"/>
                </a:solidFill>
                <a:latin typeface="Calibri"/>
                <a:cs typeface="Calibri"/>
              </a:rPr>
              <a:t>it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before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35" dirty="0">
                <a:solidFill>
                  <a:schemeClr val="tx1"/>
                </a:solidFill>
                <a:latin typeface="Calibri"/>
                <a:cs typeface="Calibri"/>
              </a:rPr>
              <a:t>it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is </a:t>
            </a:r>
            <a:r>
              <a:rPr sz="1000" spc="25" dirty="0">
                <a:solidFill>
                  <a:schemeClr val="tx1"/>
                </a:solidFill>
                <a:latin typeface="Calibri"/>
                <a:cs typeface="Calibri"/>
              </a:rPr>
              <a:t>executed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attacker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terminates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 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injected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string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with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comment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0" dirty="0">
                <a:solidFill>
                  <a:schemeClr val="tx1"/>
                </a:solidFill>
                <a:latin typeface="Calibri"/>
                <a:cs typeface="Calibri"/>
              </a:rPr>
              <a:t>mark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“-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-</a:t>
            </a:r>
            <a:r>
              <a:rPr sz="1000" spc="-30" dirty="0">
                <a:solidFill>
                  <a:schemeClr val="tx1"/>
                </a:solidFill>
                <a:latin typeface="Calibri"/>
                <a:cs typeface="Calibri"/>
              </a:rPr>
              <a:t>”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20"/>
              </a:spcBef>
            </a:pP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07950" algn="ctr">
              <a:lnSpc>
                <a:spcPct val="100000"/>
              </a:lnSpc>
              <a:spcBef>
                <a:spcPts val="5"/>
              </a:spcBef>
            </a:pPr>
            <a:r>
              <a:rPr sz="1000" i="1" spc="-50" dirty="0">
                <a:solidFill>
                  <a:schemeClr val="tx1"/>
                </a:solidFill>
                <a:latin typeface="Arial"/>
                <a:cs typeface="Arial"/>
              </a:rPr>
              <a:t>↓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720"/>
              </a:spcBef>
            </a:pP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Subsequent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text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ignored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</a:t>
            </a:r>
            <a:r>
              <a:rPr sz="1000" spc="1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execution</a:t>
            </a:r>
            <a:r>
              <a:rPr sz="10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time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SQLi</a:t>
            </a:r>
            <a:r>
              <a:rPr cap="small" spc="229" dirty="0"/>
              <a:t> </a:t>
            </a:r>
            <a:r>
              <a:rPr cap="small" dirty="0"/>
              <a:t>Attack</a:t>
            </a:r>
            <a:r>
              <a:rPr cap="small" spc="229" dirty="0"/>
              <a:t> </a:t>
            </a:r>
            <a:r>
              <a:rPr cap="small" spc="-10" dirty="0"/>
              <a:t>Avenues</a:t>
            </a:r>
          </a:p>
        </p:txBody>
      </p:sp>
      <p:pic>
        <p:nvPicPr>
          <p:cNvPr id="5" name="object 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4405" y="596445"/>
            <a:ext cx="3499151" cy="209863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498701" y="2769115"/>
            <a:ext cx="161099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8:</a:t>
            </a:r>
            <a:r>
              <a:rPr sz="900" b="1" spc="8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95" dirty="0">
                <a:solidFill>
                  <a:schemeClr val="tx1"/>
                </a:solidFill>
                <a:latin typeface="Calibri"/>
                <a:cs typeface="Calibri"/>
              </a:rPr>
              <a:t>SQLi</a:t>
            </a:r>
            <a:r>
              <a:rPr sz="900" spc="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900" spc="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Avenues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4608195" cy="3456304"/>
          </a:xfrm>
          <a:custGeom>
            <a:avLst/>
            <a:gdLst/>
            <a:ahLst/>
            <a:cxnLst/>
            <a:rect l="l" t="t" r="r" b="b"/>
            <a:pathLst>
              <a:path w="4608195" h="3456304">
                <a:moveTo>
                  <a:pt x="4608004" y="0"/>
                </a:moveTo>
                <a:lnTo>
                  <a:pt x="0" y="0"/>
                </a:lnTo>
                <a:lnTo>
                  <a:pt x="0" y="3456000"/>
                </a:lnTo>
                <a:lnTo>
                  <a:pt x="4608004" y="3456000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>
              <a:solidFill>
                <a:schemeClr val="tx1"/>
              </a:solidFill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6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Inband</a:t>
            </a:r>
            <a:r>
              <a:rPr cap="small" spc="365" dirty="0"/>
              <a:t> </a:t>
            </a:r>
            <a:r>
              <a:rPr cap="small" spc="-10" dirty="0"/>
              <a:t>Attacks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347294" y="531700"/>
            <a:ext cx="3893185" cy="2665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5430" marR="5080">
              <a:lnSpc>
                <a:spcPct val="114599"/>
              </a:lnSpc>
              <a:spcBef>
                <a:spcPts val="10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Uses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same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communication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channel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injecting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SQL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code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retrieving</a:t>
            </a:r>
            <a:r>
              <a:rPr sz="1000" spc="1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results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187325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retrieved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are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presented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directly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application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Web</a:t>
            </a:r>
            <a:r>
              <a:rPr sz="1000" spc="2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page.</a:t>
            </a:r>
            <a:r>
              <a:rPr sz="1000" spc="3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Include: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Tautology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65430" marR="255904">
              <a:lnSpc>
                <a:spcPct val="114599"/>
              </a:lnSpc>
              <a:spcBef>
                <a:spcPts val="219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6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This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form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injects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code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more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conditional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statements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so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that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they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always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evaluate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true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End-of-</a:t>
            </a: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line</a:t>
            </a:r>
            <a:r>
              <a:rPr sz="1000" b="1" spc="1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comment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65430" marR="71755">
              <a:lnSpc>
                <a:spcPct val="114599"/>
              </a:lnSpc>
              <a:spcBef>
                <a:spcPts val="15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After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injecting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code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into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particular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feld,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legitimate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code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that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follows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are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nullifed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through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usage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end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line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comments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1000" b="1" dirty="0">
                <a:solidFill>
                  <a:schemeClr val="tx1"/>
                </a:solidFill>
                <a:latin typeface="Arial"/>
                <a:cs typeface="Arial"/>
              </a:rPr>
              <a:t>Piggybacked</a:t>
            </a:r>
            <a:r>
              <a:rPr sz="1000" b="1" spc="-3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chemeClr val="tx1"/>
                </a:solidFill>
                <a:latin typeface="Arial"/>
                <a:cs typeface="Arial"/>
              </a:rPr>
              <a:t>queries</a:t>
            </a:r>
            <a:endParaRPr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65430" marR="215265">
              <a:lnSpc>
                <a:spcPct val="114599"/>
              </a:lnSpc>
              <a:spcBef>
                <a:spcPts val="209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9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attacker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adds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additional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queries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beyond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intended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query,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piggy-backing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on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top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legitimate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request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50" dirty="0"/>
              <a:t>Inferential</a:t>
            </a:r>
            <a:r>
              <a:rPr cap="small" spc="135" dirty="0"/>
              <a:t> </a:t>
            </a:r>
            <a:r>
              <a:rPr cap="small" spc="-30" dirty="0"/>
              <a:t>Attack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0354" y="531700"/>
            <a:ext cx="3631565" cy="2644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3020">
              <a:lnSpc>
                <a:spcPct val="114599"/>
              </a:lnSpc>
              <a:spcBef>
                <a:spcPts val="10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7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There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no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actual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transfer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data,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but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attacker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able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 reconstruct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information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by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sending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particular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requests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 observing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resulting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behavior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Website/database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server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Include: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7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Illegal/logically</a:t>
            </a:r>
            <a:r>
              <a:rPr sz="1000" spc="2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incorrect</a:t>
            </a:r>
            <a:r>
              <a:rPr sz="1000" spc="2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queries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635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7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This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lets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an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attacker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gather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important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information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about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type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structure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backend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Web</a:t>
            </a:r>
            <a:r>
              <a:rPr sz="10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application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69723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considered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preliminary,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information-gathering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step</a:t>
            </a:r>
            <a:r>
              <a:rPr sz="1000" spc="1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other</a:t>
            </a:r>
            <a:r>
              <a:rPr sz="1000" spc="1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attacks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Blind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SQL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injection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508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Allows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attackers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infer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present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5" dirty="0">
                <a:solidFill>
                  <a:schemeClr val="tx1"/>
                </a:solidFill>
                <a:latin typeface="Calibri"/>
                <a:cs typeface="Calibri"/>
              </a:rPr>
              <a:t>a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system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even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when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system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suffciently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secure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not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display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any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erroneous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information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back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 the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attacker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Out-</a:t>
            </a:r>
            <a:r>
              <a:rPr cap="small" spc="55" dirty="0"/>
              <a:t>of-</a:t>
            </a:r>
            <a:r>
              <a:rPr cap="small" dirty="0"/>
              <a:t>Band</a:t>
            </a:r>
            <a:r>
              <a:rPr cap="small" spc="340" dirty="0"/>
              <a:t> </a:t>
            </a:r>
            <a:r>
              <a:rPr cap="small" spc="-30" dirty="0"/>
              <a:t>Attack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1535839"/>
          </a:xfrm>
          <a:prstGeom prst="rect">
            <a:avLst/>
          </a:prstGeom>
        </p:spPr>
        <p:txBody>
          <a:bodyPr vert="horz" wrap="square" lIns="0" tIns="814993" rIns="0" bIns="0" rtlCol="0">
            <a:spAutoFit/>
          </a:bodyPr>
          <a:lstStyle/>
          <a:p>
            <a:pPr marL="265430">
              <a:lnSpc>
                <a:spcPct val="100000"/>
              </a:lnSpc>
              <a:spcBef>
                <a:spcPts val="5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Data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are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retrieved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using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different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channel</a:t>
            </a:r>
          </a:p>
          <a:p>
            <a:pPr marL="265430" marR="5080">
              <a:lnSpc>
                <a:spcPct val="114599"/>
              </a:lnSpc>
              <a:spcBef>
                <a:spcPts val="29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5" dirty="0">
                <a:latin typeface="Segoe UI Symbol"/>
                <a:cs typeface="Segoe UI Symbol"/>
              </a:rPr>
              <a:t> </a:t>
            </a:r>
            <a:r>
              <a:rPr b="0" spc="60" dirty="0">
                <a:latin typeface="Calibri"/>
                <a:cs typeface="Calibri"/>
              </a:rPr>
              <a:t>This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can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be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used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when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there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are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limitations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on</a:t>
            </a:r>
            <a:r>
              <a:rPr b="0" spc="10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information </a:t>
            </a:r>
            <a:r>
              <a:rPr b="0" spc="10" dirty="0">
                <a:latin typeface="Calibri"/>
                <a:cs typeface="Calibri"/>
              </a:rPr>
              <a:t>retrieval,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but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outbound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connectivity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from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the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database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spc="20" dirty="0">
                <a:latin typeface="Calibri"/>
                <a:cs typeface="Calibri"/>
              </a:rPr>
              <a:t>server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spc="25" dirty="0">
                <a:latin typeface="Calibri"/>
                <a:cs typeface="Calibri"/>
              </a:rPr>
              <a:t>is </a:t>
            </a:r>
            <a:r>
              <a:rPr b="0" spc="-25" dirty="0">
                <a:latin typeface="Calibri"/>
                <a:cs typeface="Calibri"/>
              </a:rPr>
              <a:t>lax</a:t>
            </a:r>
          </a:p>
        </p:txBody>
      </p:sp>
    </p:spTree>
  </p:cSld>
  <p:clrMapOvr>
    <a:masterClrMapping/>
  </p:clrMapOvr>
  <p:transition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9B139219-1243-AD1E-4D34-3D993E476C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0505" y="78422"/>
            <a:ext cx="4149090" cy="184666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Preventing SQL injection 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02684019-D651-641C-1707-AF100B6F3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3670" y="654685"/>
            <a:ext cx="4456430" cy="1849096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Use Prepared Statements (aka Parameterized Queries)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$id=1234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“select * from accounts where id = “ + $id</a:t>
            </a:r>
          </a:p>
          <a:p>
            <a:pPr lvl="1" eaLnBrk="1" hangingPunct="1">
              <a:lnSpc>
                <a:spcPct val="80000"/>
              </a:lnSpc>
              <a:buFont typeface="Webdings" panose="05030102010509060703" pitchFamily="18" charset="2"/>
              <a:buNone/>
            </a:pPr>
            <a:r>
              <a:rPr lang="en-US" altLang="en-US" sz="1008" dirty="0">
                <a:ea typeface="ＭＳ Ｐゴシック" panose="020B0600070205080204" pitchFamily="34" charset="-128"/>
              </a:rPr>
              <a:t>vs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“select * from accounts where id =1234”</a:t>
            </a:r>
          </a:p>
          <a:p>
            <a:pPr lvl="1" eaLnBrk="1" hangingPunct="1">
              <a:lnSpc>
                <a:spcPct val="80000"/>
              </a:lnSpc>
              <a:buFont typeface="Webdings" panose="05030102010509060703" pitchFamily="18" charset="2"/>
              <a:buNone/>
            </a:pPr>
            <a:endParaRPr lang="en-US" altLang="en-US" sz="1008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Validate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Strong typing</a:t>
            </a:r>
          </a:p>
          <a:p>
            <a:pPr lvl="2" eaLnBrk="1" hangingPunct="1">
              <a:lnSpc>
                <a:spcPct val="80000"/>
              </a:lnSpc>
            </a:pPr>
            <a:r>
              <a:rPr lang="en-US" altLang="en-US" sz="908" dirty="0">
                <a:ea typeface="ＭＳ Ｐゴシック" panose="020B0600070205080204" pitchFamily="34" charset="-128"/>
              </a:rPr>
              <a:t>If the id parameter is a number, try parsing it into an integer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Business logic validation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008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Escape questionable characters (ticks, --, semi-colon, brackets, etc.)</a:t>
            </a:r>
          </a:p>
          <a:p>
            <a:pPr eaLnBrk="1" hangingPunct="1">
              <a:lnSpc>
                <a:spcPct val="80000"/>
              </a:lnSpc>
            </a:pPr>
            <a:endParaRPr lang="en-US" altLang="en-US" sz="121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4EA9725-9A59-21E5-242B-8F5CB3A284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0505" y="78422"/>
            <a:ext cx="4149090" cy="184666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Mimimize the Impact of SQL injection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2FAD9209-7D1D-789A-C8DE-384E5885CA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3670" y="693103"/>
            <a:ext cx="4302760" cy="121930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solidFill>
                  <a:schemeClr val="accent2"/>
                </a:solidFill>
                <a:ea typeface="ＭＳ Ｐゴシック" panose="020B0600070205080204" pitchFamily="34" charset="-128"/>
              </a:rPr>
              <a:t>Quiz: Is running a Web Application as the Database System Admin “</a:t>
            </a:r>
            <a:r>
              <a:rPr lang="en-US" altLang="en-US" sz="1210" dirty="0" err="1">
                <a:solidFill>
                  <a:schemeClr val="accent2"/>
                </a:solidFill>
                <a:ea typeface="ＭＳ Ｐゴシック" panose="020B0600070205080204" pitchFamily="34" charset="-128"/>
              </a:rPr>
              <a:t>sa</a:t>
            </a:r>
            <a:r>
              <a:rPr lang="en-US" altLang="en-US" sz="1210" dirty="0">
                <a:solidFill>
                  <a:schemeClr val="accent2"/>
                </a:solidFill>
                <a:ea typeface="ＭＳ Ｐゴシック" panose="020B0600070205080204" pitchFamily="34" charset="-128"/>
              </a:rPr>
              <a:t>” account a good practice?</a:t>
            </a:r>
            <a:endParaRPr lang="en-US" altLang="en-US" sz="121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121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1210" dirty="0">
                <a:ea typeface="ＭＳ Ｐゴシック" panose="020B0600070205080204" pitchFamily="34" charset="-128"/>
              </a:rPr>
              <a:t>Use the principle of least privilege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008" dirty="0">
                <a:ea typeface="ＭＳ Ｐゴシック" panose="020B0600070205080204" pitchFamily="34" charset="-128"/>
              </a:rPr>
              <a:t>If the query is reading the database, do not run the query as a user with update permissions (</a:t>
            </a:r>
            <a:r>
              <a:rPr lang="en-US" altLang="en-US" sz="1008" dirty="0" err="1">
                <a:ea typeface="ＭＳ Ｐゴシック" panose="020B0600070205080204" pitchFamily="34" charset="-128"/>
              </a:rPr>
              <a:t>dbo</a:t>
            </a:r>
            <a:r>
              <a:rPr lang="en-US" altLang="en-US" sz="1008" dirty="0">
                <a:ea typeface="ＭＳ Ｐゴシック" panose="020B0600070205080204" pitchFamily="34" charset="-128"/>
              </a:rPr>
              <a:t>, drop, </a:t>
            </a:r>
            <a:r>
              <a:rPr lang="en-US" altLang="en-US" sz="1008" dirty="0" err="1">
                <a:ea typeface="ＭＳ Ｐゴシック" panose="020B0600070205080204" pitchFamily="34" charset="-128"/>
              </a:rPr>
              <a:t>etc</a:t>
            </a:r>
            <a:r>
              <a:rPr lang="en-US" altLang="en-US" sz="1008" dirty="0">
                <a:ea typeface="ＭＳ Ｐゴシック" panose="020B0600070205080204" pitchFamily="34" charset="-128"/>
              </a:rPr>
              <a:t>) </a:t>
            </a:r>
          </a:p>
          <a:p>
            <a:pPr lvl="1" eaLnBrk="1" hangingPunct="1">
              <a:lnSpc>
                <a:spcPct val="80000"/>
              </a:lnSpc>
              <a:buFont typeface="Webdings" panose="05030102010509060703" pitchFamily="18" charset="2"/>
              <a:buNone/>
            </a:pPr>
            <a:endParaRPr lang="en-US" altLang="en-US" sz="1008" dirty="0"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  <a:buFont typeface="Webdings" panose="05030102010509060703" pitchFamily="18" charset="2"/>
              <a:buNone/>
            </a:pPr>
            <a:endParaRPr lang="en-US" altLang="en-US" sz="1008" dirty="0"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80000"/>
              </a:lnSpc>
              <a:buFont typeface="Webdings" panose="05030102010509060703" pitchFamily="18" charset="2"/>
              <a:buNone/>
            </a:pPr>
            <a:endParaRPr lang="en-US" altLang="en-US" sz="1008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994" y="359818"/>
            <a:ext cx="3888155" cy="217907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043101" y="2612918"/>
            <a:ext cx="252222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5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9:</a:t>
            </a:r>
            <a:r>
              <a:rPr sz="900" b="1" spc="13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Three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Types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95" dirty="0">
                <a:solidFill>
                  <a:schemeClr val="tx1"/>
                </a:solidFill>
                <a:latin typeface="Calibri"/>
                <a:cs typeface="Calibri"/>
              </a:rPr>
              <a:t>SQLi</a:t>
            </a:r>
            <a:r>
              <a:rPr sz="9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Countermeasures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183210"/>
            <a:ext cx="3499268" cy="257375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35812" y="2830990"/>
            <a:ext cx="313690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6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10:</a:t>
            </a:r>
            <a:r>
              <a:rPr sz="900" b="1" spc="14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Indirect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Information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75" dirty="0">
                <a:solidFill>
                  <a:schemeClr val="tx1"/>
                </a:solidFill>
                <a:latin typeface="Calibri"/>
                <a:cs typeface="Calibri"/>
              </a:rPr>
              <a:t>Access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Via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Inference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Channel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183182"/>
            <a:ext cx="3499220" cy="268736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26654" y="2944578"/>
            <a:ext cx="155511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4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11:</a:t>
            </a:r>
            <a:r>
              <a:rPr sz="900" b="1" spc="12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Inference</a:t>
            </a:r>
            <a:r>
              <a:rPr sz="900" spc="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Example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994" y="192441"/>
            <a:ext cx="3887877" cy="16692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00354" y="1935678"/>
            <a:ext cx="3400425" cy="1193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00075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7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12:</a:t>
            </a:r>
            <a:r>
              <a:rPr sz="900" b="1" spc="16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Inference</a:t>
            </a:r>
            <a:r>
              <a:rPr sz="9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Detection</a:t>
            </a:r>
            <a:r>
              <a:rPr sz="9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Approaches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900">
              <a:solidFill>
                <a:schemeClr val="tx1"/>
              </a:solidFill>
              <a:latin typeface="Calibri"/>
              <a:cs typeface="Calibri"/>
            </a:endParaRPr>
          </a:p>
          <a:p>
            <a:pPr marL="12700" marR="5080" algn="just">
              <a:lnSpc>
                <a:spcPct val="114599"/>
              </a:lnSpc>
            </a:pPr>
            <a:r>
              <a:rPr sz="1000" spc="-135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Some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inference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detection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algorithm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is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needed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" dirty="0">
                <a:solidFill>
                  <a:schemeClr val="tx1"/>
                </a:solidFill>
                <a:latin typeface="Calibri"/>
                <a:cs typeface="Calibri"/>
              </a:rPr>
              <a:t>either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 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these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approaches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12700" marR="198120" algn="just">
              <a:lnSpc>
                <a:spcPct val="114599"/>
              </a:lnSpc>
              <a:spcBef>
                <a:spcPts val="55"/>
              </a:spcBef>
            </a:pPr>
            <a:r>
              <a:rPr sz="1000" spc="-135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Progress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has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been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made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5" dirty="0">
                <a:solidFill>
                  <a:schemeClr val="tx1"/>
                </a:solidFill>
                <a:latin typeface="Calibri"/>
                <a:cs typeface="Calibri"/>
              </a:rPr>
              <a:t>devising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specifc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inference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detection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30" dirty="0">
                <a:solidFill>
                  <a:schemeClr val="tx1"/>
                </a:solidFill>
                <a:latin typeface="Calibri"/>
                <a:cs typeface="Calibri"/>
              </a:rPr>
              <a:t>techniques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multilevel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secure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databases </a:t>
            </a:r>
            <a:r>
              <a:rPr sz="1000" spc="4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statistical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databases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09E47020-FE50-67B4-C374-B98880F668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806" y="187830"/>
            <a:ext cx="4095243" cy="184666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Injection Impacts </a:t>
            </a:r>
            <a:r>
              <a:rPr lang="en-US" altLang="en-US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More Than SQL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0802276F-2ED7-341E-A8F3-95E6A4FB0F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2088" y="808355"/>
            <a:ext cx="3918585" cy="1479957"/>
          </a:xfrm>
        </p:spPr>
        <p:txBody>
          <a:bodyPr/>
          <a:lstStyle/>
          <a:p>
            <a:pPr marL="285750" indent="-285750"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210" dirty="0">
                <a:ea typeface="ＭＳ Ｐゴシック" panose="020B0600070205080204" pitchFamily="34" charset="-128"/>
              </a:rPr>
              <a:t>“Injection Flaw” is a blanket term </a:t>
            </a:r>
          </a:p>
          <a:p>
            <a:pPr marL="285750" indent="-285750"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210" dirty="0">
                <a:ea typeface="ＭＳ Ｐゴシック" panose="020B0600070205080204" pitchFamily="34" charset="-128"/>
              </a:rPr>
              <a:t>SQL Injection is the most prevalent </a:t>
            </a:r>
          </a:p>
          <a:p>
            <a:pPr marL="285750" indent="-285750" eaLnBrk="1" hangingPunct="1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210" dirty="0">
                <a:ea typeface="ＭＳ Ｐゴシック" panose="020B0600070205080204" pitchFamily="34" charset="-128"/>
              </a:rPr>
              <a:t>Other forms: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XPath Injection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Command Injection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LDAP (Lightweight Directory Access Protocol) Injection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DOM (Document Object Model) Injection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JSON (</a:t>
            </a:r>
            <a:r>
              <a:rPr lang="en-US" altLang="en-US" sz="1008" dirty="0" err="1">
                <a:ea typeface="ＭＳ Ｐゴシック" panose="020B0600070205080204" pitchFamily="34" charset="-128"/>
              </a:rPr>
              <a:t>Javascript</a:t>
            </a:r>
            <a:r>
              <a:rPr lang="en-US" altLang="en-US" sz="1008" dirty="0">
                <a:ea typeface="ＭＳ Ｐゴシック" panose="020B0600070205080204" pitchFamily="34" charset="-128"/>
              </a:rPr>
              <a:t> Object Notation) Injection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Log Spoofing</a:t>
            </a:r>
          </a:p>
          <a:p>
            <a:pPr marL="628650" lvl="1" indent="-17145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1008" dirty="0">
                <a:ea typeface="ＭＳ Ｐゴシック" panose="020B0600070205080204" pitchFamily="34" charset="-128"/>
              </a:rPr>
              <a:t>On and on and on…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899515" y="1430817"/>
            <a:ext cx="2219325" cy="23275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1400" b="1" spc="114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1400" b="1" spc="114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spc="-1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endParaRPr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ransition>
    <p:cut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59994" y="306268"/>
            <a:ext cx="3887956" cy="228614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357274" y="2666448"/>
            <a:ext cx="189357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-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13:</a:t>
            </a:r>
            <a:r>
              <a:rPr sz="900" b="1" spc="5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75" dirty="0">
                <a:solidFill>
                  <a:schemeClr val="tx1"/>
                </a:solidFill>
                <a:latin typeface="Calibri"/>
                <a:cs typeface="Calibri"/>
              </a:rPr>
              <a:t>Access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Control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SQL</a:t>
            </a:r>
            <a:r>
              <a:rPr cap="small" spc="195" dirty="0"/>
              <a:t> </a:t>
            </a:r>
            <a:r>
              <a:rPr cap="small" dirty="0"/>
              <a:t>Access</a:t>
            </a:r>
            <a:r>
              <a:rPr cap="small" spc="305" dirty="0"/>
              <a:t> </a:t>
            </a:r>
            <a:r>
              <a:rPr cap="small" spc="15" dirty="0"/>
              <a:t>Controls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2338461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60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Two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commands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for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managing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rights:</a:t>
            </a:r>
          </a:p>
          <a:p>
            <a:pPr marL="518159">
              <a:lnSpc>
                <a:spcPct val="100000"/>
              </a:lnSpc>
              <a:spcBef>
                <a:spcPts val="3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-10" dirty="0">
                <a:latin typeface="Calibri"/>
                <a:cs typeface="Calibri"/>
              </a:rPr>
              <a:t>Grant</a:t>
            </a:r>
          </a:p>
          <a:p>
            <a:pPr marL="771525" marR="5080">
              <a:lnSpc>
                <a:spcPct val="114599"/>
              </a:lnSpc>
              <a:spcBef>
                <a:spcPts val="2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35" dirty="0">
                <a:latin typeface="Segoe UI Symbol"/>
                <a:cs typeface="Segoe UI Symbol"/>
              </a:rPr>
              <a:t> </a:t>
            </a:r>
            <a:r>
              <a:rPr b="0" spc="65" dirty="0">
                <a:latin typeface="Calibri"/>
                <a:cs typeface="Calibri"/>
              </a:rPr>
              <a:t>Used</a:t>
            </a:r>
            <a:r>
              <a:rPr b="0" spc="9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grant</a:t>
            </a:r>
            <a:r>
              <a:rPr b="0" spc="9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one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or</a:t>
            </a:r>
            <a:r>
              <a:rPr b="0" spc="9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more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9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rights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or</a:t>
            </a:r>
            <a:r>
              <a:rPr b="0" spc="90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can</a:t>
            </a:r>
            <a:r>
              <a:rPr b="0" spc="8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be</a:t>
            </a:r>
            <a:r>
              <a:rPr b="0" spc="50" dirty="0">
                <a:latin typeface="Calibri"/>
                <a:cs typeface="Calibri"/>
              </a:rPr>
              <a:t> used</a:t>
            </a:r>
            <a:r>
              <a:rPr b="0" spc="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65" dirty="0">
                <a:latin typeface="Calibri"/>
                <a:cs typeface="Calibri"/>
              </a:rPr>
              <a:t> assign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user</a:t>
            </a:r>
            <a:r>
              <a:rPr b="0" spc="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65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70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role</a:t>
            </a:r>
          </a:p>
          <a:p>
            <a:pPr marL="518159">
              <a:lnSpc>
                <a:spcPct val="100000"/>
              </a:lnSpc>
              <a:spcBef>
                <a:spcPts val="3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40" dirty="0">
                <a:latin typeface="Calibri"/>
                <a:cs typeface="Calibri"/>
              </a:rPr>
              <a:t>Revoke</a:t>
            </a:r>
          </a:p>
          <a:p>
            <a:pPr marL="771525">
              <a:lnSpc>
                <a:spcPct val="100000"/>
              </a:lnSpc>
              <a:spcBef>
                <a:spcPts val="3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0" dirty="0">
                <a:latin typeface="Segoe UI Symbol"/>
                <a:cs typeface="Segoe UI Symbol"/>
              </a:rPr>
              <a:t> </a:t>
            </a:r>
            <a:r>
              <a:rPr b="0" spc="60" dirty="0">
                <a:latin typeface="Calibri"/>
                <a:cs typeface="Calibri"/>
              </a:rPr>
              <a:t>Revokes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rights</a:t>
            </a:r>
          </a:p>
          <a:p>
            <a:pPr marL="518159">
              <a:lnSpc>
                <a:spcPct val="100000"/>
              </a:lnSpc>
              <a:spcBef>
                <a:spcPts val="3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Typical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rights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are:</a:t>
            </a:r>
          </a:p>
          <a:p>
            <a:pPr marL="771525">
              <a:lnSpc>
                <a:spcPct val="100000"/>
              </a:lnSpc>
              <a:spcBef>
                <a:spcPts val="3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40" dirty="0">
                <a:latin typeface="Calibri"/>
                <a:cs typeface="Calibri"/>
              </a:rPr>
              <a:t>Select</a:t>
            </a:r>
          </a:p>
          <a:p>
            <a:pPr marL="771525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-10" dirty="0">
                <a:latin typeface="Calibri"/>
                <a:cs typeface="Calibri"/>
              </a:rPr>
              <a:t>Insert</a:t>
            </a:r>
          </a:p>
          <a:p>
            <a:pPr marL="771525">
              <a:lnSpc>
                <a:spcPct val="100000"/>
              </a:lnSpc>
              <a:spcBef>
                <a:spcPts val="1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-10" dirty="0">
                <a:latin typeface="Calibri"/>
                <a:cs typeface="Calibri"/>
              </a:rPr>
              <a:t>Update</a:t>
            </a:r>
          </a:p>
          <a:p>
            <a:pPr marL="771525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-10" dirty="0">
                <a:latin typeface="Calibri"/>
                <a:cs typeface="Calibri"/>
              </a:rPr>
              <a:t>Delete</a:t>
            </a:r>
          </a:p>
          <a:p>
            <a:pPr marL="771525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5" dirty="0">
                <a:latin typeface="Segoe UI Symbol"/>
                <a:cs typeface="Segoe UI Symbol"/>
              </a:rPr>
              <a:t> </a:t>
            </a:r>
            <a:r>
              <a:rPr b="0" spc="40" dirty="0">
                <a:latin typeface="Calibri"/>
                <a:cs typeface="Calibri"/>
              </a:rPr>
              <a:t>References</a:t>
            </a:r>
          </a:p>
        </p:txBody>
      </p:sp>
    </p:spTree>
  </p:cSld>
  <p:clrMapOvr>
    <a:masterClrMapping/>
  </p:clrMapOvr>
  <p:transition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4405" y="370605"/>
            <a:ext cx="3499350" cy="215749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40396" y="2602136"/>
            <a:ext cx="232727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2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14:</a:t>
            </a:r>
            <a:r>
              <a:rPr sz="900" b="1" spc="9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Bob</a:t>
            </a:r>
            <a:r>
              <a:rPr sz="9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Revokes</a:t>
            </a:r>
            <a:r>
              <a:rPr sz="9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Privilege</a:t>
            </a:r>
            <a:r>
              <a:rPr sz="9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from</a:t>
            </a:r>
            <a:r>
              <a:rPr sz="9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David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spc="50" dirty="0"/>
              <a:t>Role-</a:t>
            </a:r>
            <a:r>
              <a:rPr cap="small" dirty="0"/>
              <a:t>Based</a:t>
            </a:r>
            <a:r>
              <a:rPr cap="small" spc="240" dirty="0"/>
              <a:t> </a:t>
            </a:r>
            <a:r>
              <a:rPr cap="small" dirty="0"/>
              <a:t>Access</a:t>
            </a:r>
            <a:r>
              <a:rPr cap="small" spc="240" dirty="0"/>
              <a:t> </a:t>
            </a:r>
            <a:r>
              <a:rPr cap="small" spc="45" dirty="0"/>
              <a:t>Control</a:t>
            </a:r>
            <a:r>
              <a:rPr cap="small" spc="200" dirty="0"/>
              <a:t>  </a:t>
            </a:r>
            <a:r>
              <a:rPr cap="small" spc="-20" dirty="0"/>
              <a:t>(RBAC)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347294" y="671482"/>
            <a:ext cx="3853815" cy="1845024"/>
          </a:xfrm>
          <a:prstGeom prst="rect">
            <a:avLst/>
          </a:prstGeom>
        </p:spPr>
        <p:txBody>
          <a:bodyPr vert="horz" wrap="square" lIns="0" tIns="486060" rIns="0" bIns="0" rtlCol="0">
            <a:spAutoFit/>
          </a:bodyPr>
          <a:lstStyle/>
          <a:p>
            <a:pPr marL="265430" marR="78105">
              <a:lnSpc>
                <a:spcPct val="114599"/>
              </a:lnSpc>
              <a:spcBef>
                <a:spcPts val="10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65" dirty="0">
                <a:latin typeface="Segoe UI Symbol"/>
                <a:cs typeface="Segoe UI Symbol"/>
              </a:rPr>
              <a:t> </a:t>
            </a:r>
            <a:r>
              <a:rPr b="0" spc="50" dirty="0">
                <a:latin typeface="Calibri"/>
                <a:cs typeface="Calibri"/>
              </a:rPr>
              <a:t>Role-</a:t>
            </a:r>
            <a:r>
              <a:rPr b="0" spc="60" dirty="0">
                <a:latin typeface="Calibri"/>
                <a:cs typeface="Calibri"/>
              </a:rPr>
              <a:t>based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access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control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80" dirty="0">
                <a:latin typeface="Calibri"/>
                <a:cs typeface="Calibri"/>
              </a:rPr>
              <a:t>eases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administrative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burden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and</a:t>
            </a:r>
            <a:r>
              <a:rPr b="0" dirty="0">
                <a:latin typeface="Calibri"/>
                <a:cs typeface="Calibri"/>
              </a:rPr>
              <a:t> improves</a:t>
            </a:r>
            <a:r>
              <a:rPr b="0" spc="26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security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65" dirty="0">
                <a:latin typeface="Segoe UI Symbol"/>
                <a:cs typeface="Segoe UI Symbol"/>
              </a:rPr>
              <a:t> </a:t>
            </a:r>
            <a:r>
              <a:rPr b="0" spc="85" dirty="0">
                <a:latin typeface="Calibri"/>
                <a:cs typeface="Calibri"/>
              </a:rPr>
              <a:t>A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database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130" dirty="0">
                <a:latin typeface="Calibri"/>
                <a:cs typeface="Calibri"/>
              </a:rPr>
              <a:t>RBAC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spc="50" dirty="0">
                <a:latin typeface="Calibri"/>
                <a:cs typeface="Calibri"/>
              </a:rPr>
              <a:t>needs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provide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114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following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capabilities:</a:t>
            </a:r>
          </a:p>
          <a:p>
            <a:pPr marL="518159">
              <a:lnSpc>
                <a:spcPct val="100000"/>
              </a:lnSpc>
              <a:spcBef>
                <a:spcPts val="370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2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Create</a:t>
            </a:r>
            <a:r>
              <a:rPr b="0" spc="17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7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delete</a:t>
            </a:r>
            <a:r>
              <a:rPr b="0" spc="17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roles</a:t>
            </a:r>
          </a:p>
          <a:p>
            <a:pPr marL="518159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85" dirty="0">
                <a:latin typeface="Segoe UI Symbol"/>
                <a:cs typeface="Segoe UI Symbol"/>
              </a:rPr>
              <a:t> </a:t>
            </a:r>
            <a:r>
              <a:rPr b="0" spc="85" dirty="0">
                <a:latin typeface="Calibri"/>
                <a:cs typeface="Calibri"/>
              </a:rPr>
              <a:t>Defne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permissions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for</a:t>
            </a:r>
            <a:r>
              <a:rPr b="0" spc="140" dirty="0">
                <a:latin typeface="Calibri"/>
                <a:cs typeface="Calibri"/>
              </a:rPr>
              <a:t> </a:t>
            </a:r>
            <a:r>
              <a:rPr b="0" spc="75" dirty="0">
                <a:latin typeface="Calibri"/>
                <a:cs typeface="Calibri"/>
              </a:rPr>
              <a:t>a</a:t>
            </a:r>
            <a:r>
              <a:rPr b="0" spc="13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role</a:t>
            </a:r>
          </a:p>
          <a:p>
            <a:pPr marL="518159">
              <a:lnSpc>
                <a:spcPct val="100000"/>
              </a:lnSpc>
              <a:spcBef>
                <a:spcPts val="1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100" dirty="0">
                <a:latin typeface="Segoe UI Symbol"/>
                <a:cs typeface="Segoe UI Symbol"/>
              </a:rPr>
              <a:t> </a:t>
            </a:r>
            <a:r>
              <a:rPr b="0" spc="65" dirty="0">
                <a:latin typeface="Calibri"/>
                <a:cs typeface="Calibri"/>
              </a:rPr>
              <a:t>Assign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1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cancel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assignment</a:t>
            </a:r>
            <a:r>
              <a:rPr b="0" spc="1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55" dirty="0">
                <a:latin typeface="Calibri"/>
                <a:cs typeface="Calibri"/>
              </a:rPr>
              <a:t>users</a:t>
            </a:r>
            <a:r>
              <a:rPr b="0" spc="1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15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roles</a:t>
            </a:r>
          </a:p>
          <a:p>
            <a:pPr marL="265430">
              <a:lnSpc>
                <a:spcPct val="100000"/>
              </a:lnSpc>
              <a:spcBef>
                <a:spcPts val="475"/>
              </a:spcBef>
            </a:pPr>
            <a:r>
              <a:rPr b="0" spc="-140" dirty="0">
                <a:latin typeface="Segoe UI Symbol"/>
                <a:cs typeface="Segoe UI Symbol"/>
              </a:rPr>
              <a:t>❏</a:t>
            </a:r>
            <a:r>
              <a:rPr b="0" spc="215" dirty="0">
                <a:latin typeface="Segoe UI Symbol"/>
                <a:cs typeface="Segoe UI Symbol"/>
              </a:rPr>
              <a:t> </a:t>
            </a:r>
            <a:r>
              <a:rPr b="0" dirty="0">
                <a:latin typeface="Calibri"/>
                <a:cs typeface="Calibri"/>
              </a:rPr>
              <a:t>Categories</a:t>
            </a:r>
            <a:r>
              <a:rPr b="0" spc="2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26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database</a:t>
            </a:r>
            <a:r>
              <a:rPr b="0" spc="26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users:</a:t>
            </a:r>
          </a:p>
        </p:txBody>
      </p:sp>
    </p:spTree>
  </p:cSld>
  <p:clrMapOvr>
    <a:masterClrMapping/>
  </p:clrMapOvr>
  <p:transition>
    <p:cut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7294" y="1384890"/>
            <a:ext cx="747395" cy="66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0"/>
              </a:spcBef>
            </a:pPr>
            <a:r>
              <a:rPr sz="900" dirty="0"/>
              <a:t>Figure</a:t>
            </a:r>
            <a:r>
              <a:rPr sz="900" spc="-35" dirty="0"/>
              <a:t> </a:t>
            </a:r>
            <a:r>
              <a:rPr sz="900" spc="-25" dirty="0"/>
              <a:t>15: </a:t>
            </a:r>
            <a:r>
              <a:rPr sz="900" b="0" dirty="0">
                <a:latin typeface="Calibri"/>
                <a:cs typeface="Calibri"/>
              </a:rPr>
              <a:t>Fixed</a:t>
            </a:r>
            <a:r>
              <a:rPr sz="900" b="0" spc="160" dirty="0">
                <a:latin typeface="Calibri"/>
                <a:cs typeface="Calibri"/>
              </a:rPr>
              <a:t> </a:t>
            </a:r>
            <a:r>
              <a:rPr sz="900" b="0" spc="60" dirty="0">
                <a:latin typeface="Calibri"/>
                <a:cs typeface="Calibri"/>
              </a:rPr>
              <a:t>Roles</a:t>
            </a:r>
            <a:r>
              <a:rPr sz="900" b="0" spc="160" dirty="0">
                <a:latin typeface="Calibri"/>
                <a:cs typeface="Calibri"/>
              </a:rPr>
              <a:t> </a:t>
            </a:r>
            <a:r>
              <a:rPr sz="900" b="0" spc="-25" dirty="0">
                <a:latin typeface="Calibri"/>
                <a:cs typeface="Calibri"/>
              </a:rPr>
              <a:t>in</a:t>
            </a:r>
            <a:r>
              <a:rPr sz="900" b="0" spc="500" dirty="0">
                <a:latin typeface="Calibri"/>
                <a:cs typeface="Calibri"/>
              </a:rPr>
              <a:t> </a:t>
            </a:r>
            <a:r>
              <a:rPr sz="900" b="0" dirty="0">
                <a:latin typeface="Calibri"/>
                <a:cs typeface="Calibri"/>
              </a:rPr>
              <a:t>Microsoft</a:t>
            </a:r>
            <a:r>
              <a:rPr sz="900" b="0" spc="114" dirty="0">
                <a:latin typeface="Calibri"/>
                <a:cs typeface="Calibri"/>
              </a:rPr>
              <a:t> </a:t>
            </a:r>
            <a:r>
              <a:rPr sz="900" b="0" spc="105" dirty="0">
                <a:latin typeface="Calibri"/>
                <a:cs typeface="Calibri"/>
              </a:rPr>
              <a:t>SQL </a:t>
            </a:r>
            <a:r>
              <a:rPr sz="900" b="0" spc="-10" dirty="0">
                <a:latin typeface="Calibri"/>
                <a:cs typeface="Calibri"/>
              </a:rPr>
              <a:t>Server</a:t>
            </a:r>
            <a:endParaRPr sz="9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38275" y="357826"/>
            <a:ext cx="2897817" cy="2799329"/>
          </a:xfrm>
          <a:prstGeom prst="rect">
            <a:avLst/>
          </a:prstGeom>
        </p:spPr>
      </p:pic>
    </p:spTree>
  </p:cSld>
  <p:clrMapOvr>
    <a:masterClrMapping/>
  </p:clrMapOvr>
  <p:transition>
    <p:cut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899515" y="1429763"/>
            <a:ext cx="1839595" cy="23275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00" b="1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1400" b="1" spc="125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1400" b="1" spc="-10" dirty="0">
                <a:solidFill>
                  <a:schemeClr val="tx1"/>
                </a:solidFill>
                <a:latin typeface="Arial"/>
                <a:cs typeface="Arial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  <p:transition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Database</a:t>
            </a:r>
            <a:r>
              <a:rPr cap="small" spc="280" dirty="0"/>
              <a:t> </a:t>
            </a:r>
            <a:r>
              <a:rPr cap="small" spc="15" dirty="0"/>
              <a:t>Encryption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0354" y="531700"/>
            <a:ext cx="3623945" cy="281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05130">
              <a:lnSpc>
                <a:spcPct val="114599"/>
              </a:lnSpc>
              <a:spcBef>
                <a:spcPts val="10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14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1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typically</a:t>
            </a:r>
            <a:r>
              <a:rPr sz="1000" spc="1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most</a:t>
            </a:r>
            <a:r>
              <a:rPr sz="1000" spc="1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valuable</a:t>
            </a:r>
            <a:r>
              <a:rPr sz="1000" spc="1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information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resource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any</a:t>
            </a:r>
            <a:r>
              <a:rPr sz="10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organisation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Protected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by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multiple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layers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23749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5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Firewalls,</a:t>
            </a:r>
            <a:r>
              <a:rPr sz="1000" spc="20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authentication,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general</a:t>
            </a:r>
            <a:r>
              <a:rPr sz="1000" spc="20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20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DB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access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control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systems,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encryption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384175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Encryption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becomes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last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line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defense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 database</a:t>
            </a:r>
            <a:r>
              <a:rPr sz="1000" spc="2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635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7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Can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applied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entire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database,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record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level,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attribute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level,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level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individual</a:t>
            </a:r>
            <a:r>
              <a:rPr sz="1000" spc="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feld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Disadvantages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encryption: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Key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management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508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Authorized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users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must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have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access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decryption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key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which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they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have</a:t>
            </a:r>
            <a:r>
              <a:rPr sz="1000" spc="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access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Infexibility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518795" marR="24384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9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When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part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all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is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encrypted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it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becomes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more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diffcult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perform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record</a:t>
            </a:r>
            <a:r>
              <a:rPr sz="10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searching</a:t>
            </a:r>
            <a:endParaRPr sz="10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97552" y="3214309"/>
            <a:ext cx="124460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25" dirty="0">
                <a:solidFill>
                  <a:schemeClr val="tx1"/>
                </a:solidFill>
                <a:latin typeface="Calibri"/>
                <a:cs typeface="Calibri"/>
              </a:rPr>
              <a:t>28</a:t>
            </a:r>
            <a:endParaRPr sz="7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1673986" y="6752"/>
            <a:ext cx="2839085" cy="891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7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SQL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1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Injection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Attacks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</a:t>
            </a:r>
            <a:r>
              <a:rPr sz="500" spc="4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4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Control</a:t>
            </a:r>
            <a:r>
              <a:rPr sz="500" spc="409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500" spc="2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sz="500" spc="35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500" spc="-10" dirty="0">
                <a:solidFill>
                  <a:schemeClr val="tx1"/>
                </a:solidFill>
                <a:latin typeface="Calibri"/>
                <a:cs typeface="Calibri"/>
                <a:hlinkClick r:id="rId5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Encryption</a:t>
            </a:r>
            <a:endParaRPr sz="50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4405" y="432176"/>
            <a:ext cx="3499251" cy="203434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00416" y="2540553"/>
            <a:ext cx="220726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10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16:</a:t>
            </a:r>
            <a:r>
              <a:rPr sz="900" b="1" spc="19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6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9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Encryption</a:t>
            </a:r>
            <a:r>
              <a:rPr sz="9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Scheme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29</a:t>
            </a:r>
          </a:p>
        </p:txBody>
      </p:sp>
    </p:spTree>
  </p:cSld>
  <p:clrMapOvr>
    <a:masterClrMapping/>
  </p:clrMapOvr>
  <p:transition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608195" cy="120014"/>
          </a:xfrm>
          <a:custGeom>
            <a:avLst/>
            <a:gdLst/>
            <a:ahLst/>
            <a:cxnLst/>
            <a:rect l="l" t="t" r="r" b="b"/>
            <a:pathLst>
              <a:path w="4608195" h="120014">
                <a:moveTo>
                  <a:pt x="4608004" y="0"/>
                </a:moveTo>
                <a:lnTo>
                  <a:pt x="0" y="0"/>
                </a:lnTo>
                <a:lnTo>
                  <a:pt x="0" y="119938"/>
                </a:lnTo>
                <a:lnTo>
                  <a:pt x="4608004" y="119938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>
              <a:solidFill>
                <a:schemeClr val="tx1"/>
              </a:solidFill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675449"/>
            <a:ext cx="3499239" cy="15478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49401" y="2297298"/>
            <a:ext cx="2909570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 17:</a:t>
            </a:r>
            <a:r>
              <a:rPr sz="900" b="1" spc="8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Encryption</a:t>
            </a:r>
            <a:r>
              <a:rPr sz="900" spc="60" dirty="0">
                <a:solidFill>
                  <a:schemeClr val="tx1"/>
                </a:solidFill>
                <a:latin typeface="Calibri"/>
                <a:cs typeface="Calibri"/>
              </a:rPr>
              <a:t> Scheme</a:t>
            </a:r>
            <a:r>
              <a:rPr sz="900" spc="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900" spc="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900" spc="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previous</a:t>
            </a:r>
            <a:r>
              <a:rPr sz="900" spc="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30</a:t>
            </a:r>
          </a:p>
        </p:txBody>
      </p:sp>
    </p:spTree>
  </p:cSld>
  <p:clrMapOvr>
    <a:masterClrMapping/>
  </p:clrMapOvr>
  <p:transition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4608195" cy="120014"/>
          </a:xfrm>
          <a:custGeom>
            <a:avLst/>
            <a:gdLst/>
            <a:ahLst/>
            <a:cxnLst/>
            <a:rect l="l" t="t" r="r" b="b"/>
            <a:pathLst>
              <a:path w="4608195" h="120014">
                <a:moveTo>
                  <a:pt x="4608004" y="0"/>
                </a:moveTo>
                <a:lnTo>
                  <a:pt x="0" y="0"/>
                </a:lnTo>
                <a:lnTo>
                  <a:pt x="0" y="119938"/>
                </a:lnTo>
                <a:lnTo>
                  <a:pt x="4608004" y="119938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>
              <a:solidFill>
                <a:schemeClr val="tx1"/>
              </a:solidFill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183176"/>
            <a:ext cx="3499345" cy="268717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54213" y="2944388"/>
            <a:ext cx="209994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14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18:</a:t>
            </a:r>
            <a:r>
              <a:rPr sz="900" b="1" spc="23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Encrypted</a:t>
            </a:r>
            <a:r>
              <a:rPr sz="900" spc="1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database</a:t>
            </a:r>
            <a:r>
              <a:rPr sz="900" spc="1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40" dirty="0">
                <a:solidFill>
                  <a:schemeClr val="tx1"/>
                </a:solidFill>
                <a:latin typeface="Calibri"/>
                <a:cs typeface="Calibri"/>
              </a:rPr>
              <a:t>Example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31</a:t>
            </a:r>
          </a:p>
        </p:txBody>
      </p:sp>
    </p:spTree>
  </p:cSld>
  <p:clrMapOvr>
    <a:masterClrMapping/>
  </p:clrMapOvr>
  <p:transition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4807" y="187830"/>
            <a:ext cx="2927350" cy="19684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95"/>
              </a:spcBef>
            </a:pPr>
            <a:r>
              <a:rPr cap="small" dirty="0"/>
              <a:t>Data</a:t>
            </a:r>
            <a:r>
              <a:rPr cap="small" spc="245" dirty="0"/>
              <a:t> </a:t>
            </a:r>
            <a:r>
              <a:rPr cap="small" dirty="0"/>
              <a:t>Center</a:t>
            </a:r>
            <a:r>
              <a:rPr cap="small" spc="245" dirty="0"/>
              <a:t> </a:t>
            </a:r>
            <a:r>
              <a:rPr cap="small" spc="10" dirty="0"/>
              <a:t>Security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0354" y="531700"/>
            <a:ext cx="3655695" cy="2856551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9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centre: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394335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6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An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enterprise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facility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that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houses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large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number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 servers,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storage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devices,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network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switches</a:t>
            </a:r>
            <a:r>
              <a:rPr sz="1000" spc="2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 equipment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117475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8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number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servers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storage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devices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can</a:t>
            </a:r>
            <a:r>
              <a:rPr sz="1000" spc="1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run</a:t>
            </a:r>
            <a:r>
              <a:rPr sz="1000" spc="1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0" dirty="0">
                <a:solidFill>
                  <a:schemeClr val="tx1"/>
                </a:solidFill>
                <a:latin typeface="Calibri"/>
                <a:cs typeface="Calibri"/>
              </a:rPr>
              <a:t>into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tens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thousands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in</a:t>
            </a:r>
            <a:r>
              <a:rPr sz="1000" spc="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2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facility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5080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6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Generally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includes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redundant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backup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power</a:t>
            </a:r>
            <a:r>
              <a:rPr sz="1000" spc="21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supplies,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redundant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network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connections,</a:t>
            </a:r>
            <a:r>
              <a:rPr sz="10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environmental</a:t>
            </a:r>
            <a:r>
              <a:rPr sz="1000" spc="1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10" dirty="0">
                <a:solidFill>
                  <a:schemeClr val="tx1"/>
                </a:solidFill>
                <a:latin typeface="Calibri"/>
                <a:cs typeface="Calibri"/>
              </a:rPr>
              <a:t>controls,</a:t>
            </a:r>
            <a:r>
              <a:rPr sz="1000" spc="1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 various</a:t>
            </a:r>
            <a:r>
              <a:rPr sz="1000" spc="2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r>
              <a:rPr sz="1000" spc="2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devices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 marR="23495">
              <a:lnSpc>
                <a:spcPct val="114599"/>
              </a:lnSpc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6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90" dirty="0">
                <a:solidFill>
                  <a:schemeClr val="tx1"/>
                </a:solidFill>
                <a:latin typeface="Calibri"/>
                <a:cs typeface="Calibri"/>
              </a:rPr>
              <a:t>Can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occupy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room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building,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one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more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foors,</a:t>
            </a:r>
            <a:r>
              <a:rPr sz="10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chemeClr val="tx1"/>
                </a:solidFill>
                <a:latin typeface="Calibri"/>
                <a:cs typeface="Calibri"/>
              </a:rPr>
              <a:t>or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 an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entire</a:t>
            </a:r>
            <a:r>
              <a:rPr sz="1000" spc="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building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0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Examples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uses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include: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Cloud</a:t>
            </a:r>
            <a:r>
              <a:rPr sz="1000" spc="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45" dirty="0">
                <a:solidFill>
                  <a:schemeClr val="tx1"/>
                </a:solidFill>
                <a:latin typeface="Calibri"/>
                <a:cs typeface="Calibri"/>
              </a:rPr>
              <a:t>service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providers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1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5" dirty="0">
                <a:solidFill>
                  <a:schemeClr val="tx1"/>
                </a:solidFill>
                <a:latin typeface="Calibri"/>
                <a:cs typeface="Calibri"/>
              </a:rPr>
              <a:t>Search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engines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95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60" dirty="0">
                <a:solidFill>
                  <a:schemeClr val="tx1"/>
                </a:solidFill>
                <a:latin typeface="Calibri"/>
                <a:cs typeface="Calibri"/>
              </a:rPr>
              <a:t>Large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50" dirty="0">
                <a:solidFill>
                  <a:schemeClr val="tx1"/>
                </a:solidFill>
                <a:latin typeface="Calibri"/>
                <a:cs typeface="Calibri"/>
              </a:rPr>
              <a:t>scientifc</a:t>
            </a:r>
            <a:r>
              <a:rPr sz="1000" spc="1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research</a:t>
            </a:r>
            <a:r>
              <a:rPr sz="1000" spc="1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facilities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  <a:p>
            <a:pPr marL="265430">
              <a:lnSpc>
                <a:spcPct val="100000"/>
              </a:lnSpc>
              <a:spcBef>
                <a:spcPts val="175"/>
              </a:spcBef>
            </a:pPr>
            <a:r>
              <a:rPr sz="1000" spc="-140" dirty="0">
                <a:solidFill>
                  <a:schemeClr val="tx1"/>
                </a:solidFill>
                <a:latin typeface="Segoe UI Symbol"/>
                <a:cs typeface="Segoe UI Symbol"/>
              </a:rPr>
              <a:t>❏</a:t>
            </a:r>
            <a:r>
              <a:rPr sz="1000" spc="60" dirty="0">
                <a:solidFill>
                  <a:schemeClr val="tx1"/>
                </a:solidFill>
                <a:latin typeface="Segoe UI Symbol"/>
                <a:cs typeface="Segoe UI Symbol"/>
              </a:rPr>
              <a:t> </a:t>
            </a:r>
            <a:r>
              <a:rPr sz="1000" spc="70" dirty="0">
                <a:solidFill>
                  <a:schemeClr val="tx1"/>
                </a:solidFill>
                <a:latin typeface="Calibri"/>
                <a:cs typeface="Calibri"/>
              </a:rPr>
              <a:t>IT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facilities</a:t>
            </a:r>
            <a:r>
              <a:rPr sz="10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chemeClr val="tx1"/>
                </a:solidFill>
                <a:latin typeface="Calibri"/>
                <a:cs typeface="Calibri"/>
              </a:rPr>
              <a:t>large</a:t>
            </a:r>
            <a:r>
              <a:rPr sz="1000" spc="1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1000" spc="-10" dirty="0">
                <a:solidFill>
                  <a:schemeClr val="tx1"/>
                </a:solidFill>
                <a:latin typeface="Calibri"/>
                <a:cs typeface="Calibri"/>
              </a:rPr>
              <a:t>enterprises</a:t>
            </a:r>
            <a:endParaRPr sz="10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97552" y="3214309"/>
            <a:ext cx="124460" cy="119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25" dirty="0">
                <a:solidFill>
                  <a:schemeClr val="tx1"/>
                </a:solidFill>
                <a:latin typeface="Calibri"/>
                <a:cs typeface="Calibri"/>
              </a:rPr>
              <a:t>32</a:t>
            </a:r>
            <a:endParaRPr sz="70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ransition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4608195" cy="120014"/>
          </a:xfrm>
          <a:custGeom>
            <a:avLst/>
            <a:gdLst/>
            <a:ahLst/>
            <a:cxnLst/>
            <a:rect l="l" t="t" r="r" b="b"/>
            <a:pathLst>
              <a:path w="4608195" h="120014">
                <a:moveTo>
                  <a:pt x="4608004" y="0"/>
                </a:moveTo>
                <a:lnTo>
                  <a:pt x="0" y="0"/>
                </a:lnTo>
                <a:lnTo>
                  <a:pt x="0" y="119938"/>
                </a:lnTo>
                <a:lnTo>
                  <a:pt x="4608004" y="119938"/>
                </a:lnTo>
                <a:lnTo>
                  <a:pt x="4608004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>
              <a:solidFill>
                <a:schemeClr val="tx1"/>
              </a:solidFill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183168"/>
            <a:ext cx="3499320" cy="281146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329029" y="3068670"/>
            <a:ext cx="1950085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6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19:</a:t>
            </a:r>
            <a:r>
              <a:rPr sz="900" b="1" spc="14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50" dirty="0">
                <a:solidFill>
                  <a:schemeClr val="tx1"/>
                </a:solidFill>
                <a:latin typeface="Calibri"/>
                <a:cs typeface="Calibri"/>
              </a:rPr>
              <a:t>Key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900" spc="114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dirty="0">
                <a:solidFill>
                  <a:schemeClr val="tx1"/>
                </a:solidFill>
                <a:latin typeface="Calibri"/>
                <a:cs typeface="Calibri"/>
              </a:rPr>
              <a:t>Centre</a:t>
            </a:r>
            <a:r>
              <a:rPr sz="900" spc="1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Elements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33</a:t>
            </a:r>
          </a:p>
        </p:txBody>
      </p:sp>
    </p:spTree>
  </p:cSld>
  <p:clrMapOvr>
    <a:masterClrMapping/>
  </p:clrMapOvr>
  <p:transition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05" y="366744"/>
            <a:ext cx="3499167" cy="216520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99476" y="2605984"/>
            <a:ext cx="2009139" cy="1506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00" b="1" dirty="0">
                <a:solidFill>
                  <a:schemeClr val="tx1"/>
                </a:solidFill>
                <a:latin typeface="Arial"/>
                <a:cs typeface="Arial"/>
              </a:rPr>
              <a:t>Figure</a:t>
            </a:r>
            <a:r>
              <a:rPr sz="900" b="1" spc="7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chemeClr val="tx1"/>
                </a:solidFill>
                <a:latin typeface="Arial"/>
                <a:cs typeface="Arial"/>
              </a:rPr>
              <a:t>20:</a:t>
            </a:r>
            <a:r>
              <a:rPr sz="900" b="1" spc="16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Data</a:t>
            </a:r>
            <a:r>
              <a:rPr sz="9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Centre</a:t>
            </a:r>
            <a:r>
              <a:rPr sz="900" spc="1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1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r>
              <a:rPr sz="900" spc="1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900" spc="-10" dirty="0">
                <a:solidFill>
                  <a:schemeClr val="tx1"/>
                </a:solidFill>
                <a:latin typeface="Calibri"/>
                <a:cs typeface="Calibri"/>
              </a:rPr>
              <a:t>Model</a:t>
            </a:r>
            <a:endParaRPr sz="9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4397552" y="3218471"/>
            <a:ext cx="162560" cy="116057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"/>
              </a:spcBef>
            </a:pPr>
            <a:r>
              <a:rPr spc="-25" dirty="0">
                <a:solidFill>
                  <a:schemeClr val="tx1"/>
                </a:solidFill>
              </a:rPr>
              <a:t>34</a:t>
            </a:r>
          </a:p>
        </p:txBody>
      </p:sp>
    </p:spTree>
  </p:cSld>
  <p:clrMapOvr>
    <a:masterClrMapping/>
  </p:clrMapOvr>
  <p:transition>
    <p:cut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1776</Words>
  <Application>Microsoft Office PowerPoint</Application>
  <PresentationFormat>Custom</PresentationFormat>
  <Paragraphs>250</Paragraphs>
  <Slides>44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ＭＳ Ｐゴシック</vt:lpstr>
      <vt:lpstr>Aptos</vt:lpstr>
      <vt:lpstr>Arial</vt:lpstr>
      <vt:lpstr>Calibri</vt:lpstr>
      <vt:lpstr>Segoe UI Symbol</vt:lpstr>
      <vt:lpstr>Times New Roman</vt:lpstr>
      <vt:lpstr>Webdings</vt:lpstr>
      <vt:lpstr>Wingdings</vt:lpstr>
      <vt:lpstr>Office Theme</vt:lpstr>
      <vt:lpstr>PowerPoint Presentation</vt:lpstr>
      <vt:lpstr>Outline</vt:lpstr>
      <vt:lpstr>PowerPoint Presentation</vt:lpstr>
      <vt:lpstr>PowerPoint Presentation</vt:lpstr>
      <vt:lpstr>Databases</vt:lpstr>
      <vt:lpstr>PowerPoint Presentation</vt:lpstr>
      <vt:lpstr>Relational Databases</vt:lpstr>
      <vt:lpstr>PowerPoint Presentation</vt:lpstr>
      <vt:lpstr>Relational Database Elements</vt:lpstr>
      <vt:lpstr>Figure 4: Basic Terminology for Relational Databases</vt:lpstr>
      <vt:lpstr>PowerPoint Presentation</vt:lpstr>
      <vt:lpstr>PowerPoint Presentation</vt:lpstr>
      <vt:lpstr>Structured Query Language  (SQL)</vt:lpstr>
      <vt:lpstr>PowerPoint Presentation</vt:lpstr>
      <vt:lpstr>SQL Injection Attacks (SQLi)</vt:lpstr>
      <vt:lpstr>Typical SQL Injection</vt:lpstr>
      <vt:lpstr>SQL Injection Attacks</vt:lpstr>
      <vt:lpstr>More Dangerous SQL Injection Attacks</vt:lpstr>
      <vt:lpstr>Injection Technique</vt:lpstr>
      <vt:lpstr>SQLi Attack Avenues</vt:lpstr>
      <vt:lpstr>Inband Attacks</vt:lpstr>
      <vt:lpstr>Inferential Attack</vt:lpstr>
      <vt:lpstr>Out-of-Band Attack</vt:lpstr>
      <vt:lpstr>Preventing SQL injection </vt:lpstr>
      <vt:lpstr>Mimimize the Impact of SQL injection</vt:lpstr>
      <vt:lpstr>PowerPoint Presentation</vt:lpstr>
      <vt:lpstr>PowerPoint Presentation</vt:lpstr>
      <vt:lpstr>PowerPoint Presentation</vt:lpstr>
      <vt:lpstr>PowerPoint Presentation</vt:lpstr>
      <vt:lpstr>Injection Impacts More Than SQL</vt:lpstr>
      <vt:lpstr>PowerPoint Presentation</vt:lpstr>
      <vt:lpstr>PowerPoint Presentation</vt:lpstr>
      <vt:lpstr>SQL Access Controls</vt:lpstr>
      <vt:lpstr>PowerPoint Presentation</vt:lpstr>
      <vt:lpstr>Role-Based Access Control  (RBAC)</vt:lpstr>
      <vt:lpstr>Figure 15: Fixed Roles in Microsoft SQL Server</vt:lpstr>
      <vt:lpstr>PowerPoint Presentation</vt:lpstr>
      <vt:lpstr>Database Encryption</vt:lpstr>
      <vt:lpstr>PowerPoint Presentation</vt:lpstr>
      <vt:lpstr>PowerPoint Presentation</vt:lpstr>
      <vt:lpstr>PowerPoint Presentation</vt:lpstr>
      <vt:lpstr>Data Center Security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Security</dc:title>
  <dc:subject>7BUIS022W- Cyber Security Applications</dc:subject>
  <dc:creator>Dr Ayman El Hajjar</dc:creator>
  <cp:lastModifiedBy>Ghanem, Mohamed Chahine</cp:lastModifiedBy>
  <cp:revision>42</cp:revision>
  <dcterms:created xsi:type="dcterms:W3CDTF">2024-09-29T18:40:46Z</dcterms:created>
  <dcterms:modified xsi:type="dcterms:W3CDTF">2024-10-16T08:35:32Z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2024-01-15T00:00:00Z</vt:filetime>
  </property>
  <property fmtid="{D5CDD505-2E9C-101B-9397-08002B2CF9AE}" pid="3" name="Creator">
    <vt:lpwstr>LaTeX with Beamer class</vt:lpwstr>
  </property>
  <property fmtid="{D5CDD505-2E9C-101B-9397-08002B2CF9AE}" pid="4" name="LastSaved">
    <vt:filetime>2024-09-29T00:00:00Z</vt:filetime>
  </property>
  <property fmtid="{D5CDD505-2E9C-101B-9397-08002B2CF9AE}" pid="5" name="PTEX.Fullbanner">
    <vt:lpwstr>This is MiKTeX-pdfTeX 4.15.0 (1.40.25)</vt:lpwstr>
  </property>
  <property fmtid="{D5CDD505-2E9C-101B-9397-08002B2CF9AE}" pid="6" name="Producer">
    <vt:lpwstr>MiKTeX pdfTeX-1.40.25</vt:lpwstr>
  </property>
</Properties>
</file>