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62" r:id="rId4"/>
    <p:sldId id="279" r:id="rId5"/>
    <p:sldId id="277" r:id="rId6"/>
    <p:sldId id="263" r:id="rId7"/>
    <p:sldId id="265" r:id="rId8"/>
    <p:sldId id="266" r:id="rId9"/>
    <p:sldId id="267" r:id="rId10"/>
    <p:sldId id="286" r:id="rId11"/>
    <p:sldId id="268" r:id="rId12"/>
    <p:sldId id="269" r:id="rId13"/>
    <p:sldId id="287" r:id="rId14"/>
    <p:sldId id="270" r:id="rId15"/>
    <p:sldId id="271" r:id="rId16"/>
    <p:sldId id="272" r:id="rId17"/>
    <p:sldId id="273" r:id="rId18"/>
    <p:sldId id="274" r:id="rId19"/>
    <p:sldId id="275" r:id="rId20"/>
    <p:sldId id="276" r:id="rId21"/>
    <p:sldId id="278" r:id="rId22"/>
    <p:sldId id="288" r:id="rId23"/>
    <p:sldId id="282" r:id="rId24"/>
    <p:sldId id="283" r:id="rId25"/>
    <p:sldId id="285" r:id="rId2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41922D-7EE9-47C4-632C-F23E753E1D52}" v="450" dt="2022-07-03T21:30:30.082"/>
    <p1510:client id="{5C281AB4-B622-3E48-244F-1A78807382CC}" v="644" dt="2022-07-04T10:48:47.461"/>
    <p1510:client id="{6B8C4283-3A0C-B559-29A9-AD0D3FA62D90}" v="57" dt="2022-06-25T20:43:07.154"/>
    <p1510:client id="{82B71D0A-EE23-4E72-BB95-6B29F3D52519}" v="101" dt="2022-07-02T12:29:06.596"/>
    <p1510:client id="{D7A08FC3-9A23-4E63-70BA-A69F164A109A}" v="10" dt="2022-07-01T18:05:33.030"/>
    <p1510:client id="{F1C50510-D848-C247-CC51-D29DCDCA6B92}" v="715" dt="2022-07-03T21:59:15.9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dirty="0"/>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7/5/2022</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577047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2647F38-B617-4D2F-AE0A-013F0C4D2C57}" type="datetimeFigureOut">
              <a:rPr lang="en-US" dirty="0"/>
              <a:t>7/5/2022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extLst>
      <p:ext uri="{BB962C8B-B14F-4D97-AF65-F5344CB8AC3E}">
        <p14:creationId xmlns:p14="http://schemas.microsoft.com/office/powerpoint/2010/main" val="38591549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dirty="0"/>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436805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05BFA754-D5C3-4E66-96A6-867B257F58DC}" type="datetimeFigureOut">
              <a:rPr lang="en-US" dirty="0"/>
              <a:t>7/5/2022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extLst>
      <p:ext uri="{BB962C8B-B14F-4D97-AF65-F5344CB8AC3E}">
        <p14:creationId xmlns:p14="http://schemas.microsoft.com/office/powerpoint/2010/main" val="5875749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7/5/2022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024615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7/5/2022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100424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7/5/2022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448842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861487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dirty="0"/>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820191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590313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497664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930731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339732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271793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813203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7/5/2022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027140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7/5/2022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16718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7/5/2022</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46263353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hyperlink" Target="https://www.insideworldsoccer.com/2014/10/fans-protest-rising-ticket-prices-liverpool-hull-match.html" TargetMode="External"/><Relationship Id="rId3" Type="http://schemas.openxmlformats.org/officeDocument/2006/relationships/image" Target="../media/image3.png"/><Relationship Id="rId7" Type="http://schemas.openxmlformats.org/officeDocument/2006/relationships/image" Target="../media/image7.jpe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hyperlink" Target="https://www.youtube.com/watch?v=6tcRAUjTDwk" TargetMode="External"/><Relationship Id="rId5" Type="http://schemas.openxmlformats.org/officeDocument/2006/relationships/hyperlink" Target="https://www.youtube.com/watch?v=cYczPq4q4_M" TargetMode="Externa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youtube.com/watch?v=7V9NUcF2qxo"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hyperlink" Target="https://www.tanveernaseer.com/5-strategies-to-improve-leadership-listening-skills-jackie-edwards/" TargetMode="External"/><Relationship Id="rId3" Type="http://schemas.openxmlformats.org/officeDocument/2006/relationships/image" Target="../media/image3.png"/><Relationship Id="rId7" Type="http://schemas.openxmlformats.org/officeDocument/2006/relationships/image" Target="../media/image9.jpe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hyperlink" Target="http://www.themindfulword.org/2015/communicate-better/" TargetMode="External"/><Relationship Id="rId5" Type="http://schemas.openxmlformats.org/officeDocument/2006/relationships/image" Target="../media/image8.jpeg"/><Relationship Id="rId10" Type="http://schemas.openxmlformats.org/officeDocument/2006/relationships/hyperlink" Target="https://www.youtube.com/watch?v=EXUzK0ongW4" TargetMode="External"/><Relationship Id="rId4" Type="http://schemas.openxmlformats.org/officeDocument/2006/relationships/image" Target="../media/image4.png"/><Relationship Id="rId9" Type="http://schemas.openxmlformats.org/officeDocument/2006/relationships/hyperlink" Target="https://www.youtube.com/watch?v=TgbedVREOq0"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cs typeface="Calibri Light"/>
              </a:rPr>
              <a:t>Freedom of assembly and association </a:t>
            </a:r>
            <a:endParaRPr lang="en-GB" dirty="0"/>
          </a:p>
        </p:txBody>
      </p:sp>
      <p:sp>
        <p:nvSpPr>
          <p:cNvPr id="3" name="Subtitle 2"/>
          <p:cNvSpPr>
            <a:spLocks noGrp="1"/>
          </p:cNvSpPr>
          <p:nvPr>
            <p:ph type="subTitle" idx="1"/>
          </p:nvPr>
        </p:nvSpPr>
        <p:spPr/>
        <p:txBody>
          <a:bodyPr vert="horz" lIns="91440" tIns="45720" rIns="91440" bIns="45720" rtlCol="0" anchor="t">
            <a:normAutofit/>
          </a:bodyPr>
          <a:lstStyle/>
          <a:p>
            <a:r>
              <a:rPr lang="en-GB" dirty="0">
                <a:cs typeface="Calibri"/>
              </a:rPr>
              <a:t>By Zita Draper </a:t>
            </a:r>
            <a:endParaRPr lang="en-GB"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6B405-CE6D-E71C-AF6D-CE11D62E8F03}"/>
              </a:ext>
            </a:extLst>
          </p:cNvPr>
          <p:cNvSpPr>
            <a:spLocks noGrp="1"/>
          </p:cNvSpPr>
          <p:nvPr>
            <p:ph type="title"/>
          </p:nvPr>
        </p:nvSpPr>
        <p:spPr/>
        <p:txBody>
          <a:bodyPr/>
          <a:lstStyle/>
          <a:p>
            <a:r>
              <a:rPr lang="en-GB" dirty="0"/>
              <a:t>Content </a:t>
            </a:r>
          </a:p>
        </p:txBody>
      </p:sp>
      <p:sp>
        <p:nvSpPr>
          <p:cNvPr id="3" name="Content Placeholder 2">
            <a:extLst>
              <a:ext uri="{FF2B5EF4-FFF2-40B4-BE49-F238E27FC236}">
                <a16:creationId xmlns:a16="http://schemas.microsoft.com/office/drawing/2014/main" id="{10A7A50F-98F6-8519-EF6D-EEB2D775E623}"/>
              </a:ext>
            </a:extLst>
          </p:cNvPr>
          <p:cNvSpPr>
            <a:spLocks noGrp="1"/>
          </p:cNvSpPr>
          <p:nvPr>
            <p:ph idx="1"/>
          </p:nvPr>
        </p:nvSpPr>
        <p:spPr/>
        <p:txBody>
          <a:bodyPr/>
          <a:lstStyle/>
          <a:p>
            <a:pPr marL="0" indent="0">
              <a:buNone/>
            </a:pPr>
            <a:r>
              <a:rPr lang="en-GB" dirty="0"/>
              <a:t>- Aims and learning objectives. </a:t>
            </a:r>
          </a:p>
          <a:p>
            <a:pPr marL="0" indent="0">
              <a:buNone/>
            </a:pPr>
            <a:r>
              <a:rPr lang="en-GB" dirty="0"/>
              <a:t>- Task from last week. </a:t>
            </a:r>
          </a:p>
          <a:p>
            <a:pPr marL="0" indent="0">
              <a:buNone/>
            </a:pPr>
            <a:r>
              <a:rPr lang="en-GB" dirty="0"/>
              <a:t>- Recap of the lecture content. </a:t>
            </a:r>
          </a:p>
          <a:p>
            <a:pPr marL="0" indent="0">
              <a:buNone/>
            </a:pPr>
            <a:r>
              <a:rPr lang="en-GB" dirty="0"/>
              <a:t>- Activities.</a:t>
            </a:r>
          </a:p>
          <a:p>
            <a:pPr marL="0" indent="0">
              <a:buNone/>
            </a:pPr>
            <a:r>
              <a:rPr lang="en-GB" dirty="0"/>
              <a:t>- Summary. </a:t>
            </a:r>
          </a:p>
          <a:p>
            <a:pPr marL="0" indent="0">
              <a:buNone/>
            </a:pPr>
            <a:r>
              <a:rPr lang="en-GB" dirty="0"/>
              <a:t>- Thank you, any questions?</a:t>
            </a:r>
          </a:p>
        </p:txBody>
      </p:sp>
    </p:spTree>
    <p:extLst>
      <p:ext uri="{BB962C8B-B14F-4D97-AF65-F5344CB8AC3E}">
        <p14:creationId xmlns:p14="http://schemas.microsoft.com/office/powerpoint/2010/main" val="13283373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130862-6A00-8E5E-A3E5-918AE2790DD2}"/>
              </a:ext>
            </a:extLst>
          </p:cNvPr>
          <p:cNvSpPr>
            <a:spLocks noGrp="1"/>
          </p:cNvSpPr>
          <p:nvPr>
            <p:ph type="title"/>
          </p:nvPr>
        </p:nvSpPr>
        <p:spPr/>
        <p:txBody>
          <a:bodyPr/>
          <a:lstStyle/>
          <a:p>
            <a:r>
              <a:rPr lang="en-GB" dirty="0"/>
              <a:t>Aims and Learning objectives </a:t>
            </a:r>
          </a:p>
        </p:txBody>
      </p:sp>
      <p:sp>
        <p:nvSpPr>
          <p:cNvPr id="3" name="Content Placeholder 2">
            <a:extLst>
              <a:ext uri="{FF2B5EF4-FFF2-40B4-BE49-F238E27FC236}">
                <a16:creationId xmlns:a16="http://schemas.microsoft.com/office/drawing/2014/main" id="{8BF0C22C-7C8A-3835-38E8-6CD9AAFB7933}"/>
              </a:ext>
            </a:extLst>
          </p:cNvPr>
          <p:cNvSpPr>
            <a:spLocks noGrp="1"/>
          </p:cNvSpPr>
          <p:nvPr>
            <p:ph idx="1"/>
          </p:nvPr>
        </p:nvSpPr>
        <p:spPr/>
        <p:txBody>
          <a:bodyPr/>
          <a:lstStyle/>
          <a:p>
            <a:r>
              <a:rPr lang="en-GB" dirty="0"/>
              <a:t>The aim of today's session is to recap the lecture content. </a:t>
            </a:r>
          </a:p>
          <a:p>
            <a:pPr>
              <a:buSzPct val="114999"/>
            </a:pPr>
            <a:r>
              <a:rPr lang="en-GB" dirty="0"/>
              <a:t>By the end of today's lesson students should be able to demonstrate their understanding of freedom of association and assembly and have the require knowledge to start their assignment. </a:t>
            </a:r>
          </a:p>
        </p:txBody>
      </p:sp>
    </p:spTree>
    <p:extLst>
      <p:ext uri="{BB962C8B-B14F-4D97-AF65-F5344CB8AC3E}">
        <p14:creationId xmlns:p14="http://schemas.microsoft.com/office/powerpoint/2010/main" val="26078195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53139F-AE68-71D6-1B24-21EC019F92F5}"/>
              </a:ext>
            </a:extLst>
          </p:cNvPr>
          <p:cNvSpPr>
            <a:spLocks noGrp="1"/>
          </p:cNvSpPr>
          <p:nvPr>
            <p:ph type="title"/>
          </p:nvPr>
        </p:nvSpPr>
        <p:spPr/>
        <p:txBody>
          <a:bodyPr/>
          <a:lstStyle/>
          <a:p>
            <a:r>
              <a:rPr lang="en-GB" dirty="0"/>
              <a:t>Last week's task </a:t>
            </a:r>
          </a:p>
        </p:txBody>
      </p:sp>
      <p:sp>
        <p:nvSpPr>
          <p:cNvPr id="3" name="Content Placeholder 2">
            <a:extLst>
              <a:ext uri="{FF2B5EF4-FFF2-40B4-BE49-F238E27FC236}">
                <a16:creationId xmlns:a16="http://schemas.microsoft.com/office/drawing/2014/main" id="{89C07361-8A55-4936-DD67-368407E31DCA}"/>
              </a:ext>
            </a:extLst>
          </p:cNvPr>
          <p:cNvSpPr>
            <a:spLocks noGrp="1"/>
          </p:cNvSpPr>
          <p:nvPr>
            <p:ph idx="1"/>
          </p:nvPr>
        </p:nvSpPr>
        <p:spPr/>
        <p:txBody>
          <a:bodyPr>
            <a:normAutofit fontScale="70000" lnSpcReduction="20000"/>
          </a:bodyPr>
          <a:lstStyle/>
          <a:p>
            <a:pPr>
              <a:lnSpc>
                <a:spcPct val="90000"/>
              </a:lnSpc>
              <a:spcBef>
                <a:spcPts val="1000"/>
              </a:spcBef>
              <a:spcAft>
                <a:spcPts val="0"/>
              </a:spcAft>
            </a:pPr>
            <a:r>
              <a:rPr lang="en-GB" dirty="0">
                <a:solidFill>
                  <a:schemeClr val="tx1"/>
                </a:solidFill>
                <a:latin typeface="Calibri"/>
                <a:cs typeface="Calibri"/>
              </a:rPr>
              <a:t>Consider the case of John Thomas.</a:t>
            </a:r>
            <a:endParaRPr lang="en-GB" dirty="0">
              <a:solidFill>
                <a:schemeClr val="tx1"/>
              </a:solidFill>
              <a:ea typeface="+mn-lt"/>
              <a:cs typeface="+mn-lt"/>
            </a:endParaRPr>
          </a:p>
          <a:p>
            <a:pPr>
              <a:lnSpc>
                <a:spcPct val="90000"/>
              </a:lnSpc>
              <a:spcBef>
                <a:spcPts val="1000"/>
              </a:spcBef>
              <a:spcAft>
                <a:spcPts val="0"/>
              </a:spcAft>
              <a:buSzPct val="114999"/>
            </a:pPr>
            <a:r>
              <a:rPr lang="en-GB" dirty="0">
                <a:solidFill>
                  <a:schemeClr val="tx1"/>
                </a:solidFill>
                <a:latin typeface="Calibri"/>
                <a:cs typeface="Calibri"/>
              </a:rPr>
              <a:t>The police are investigating a burglary at the local school which is said to have occurred at 6:30. Two new laptops and other computer equipment have been stolen. An eyewitness gives a description of two youths seen running from the scene. The eyewitness thinks that one of the youths is John Thomas.</a:t>
            </a:r>
            <a:endParaRPr lang="en-GB" dirty="0">
              <a:solidFill>
                <a:schemeClr val="tx1"/>
              </a:solidFill>
              <a:ea typeface="+mn-lt"/>
              <a:cs typeface="+mn-lt"/>
            </a:endParaRPr>
          </a:p>
          <a:p>
            <a:pPr>
              <a:lnSpc>
                <a:spcPct val="90000"/>
              </a:lnSpc>
              <a:spcBef>
                <a:spcPts val="1000"/>
              </a:spcBef>
              <a:spcAft>
                <a:spcPts val="0"/>
              </a:spcAft>
              <a:buSzPct val="114999"/>
            </a:pPr>
            <a:r>
              <a:rPr lang="en-GB" dirty="0">
                <a:solidFill>
                  <a:schemeClr val="tx1"/>
                </a:solidFill>
                <a:latin typeface="Calibri"/>
                <a:cs typeface="Calibri"/>
              </a:rPr>
              <a:t>John, who is 20, has a number of previous convictions for offences of dishonesty. He is a known drug user and lives with his brother.</a:t>
            </a:r>
            <a:endParaRPr lang="en-GB" dirty="0">
              <a:solidFill>
                <a:schemeClr val="tx1"/>
              </a:solidFill>
              <a:ea typeface="+mn-lt"/>
              <a:cs typeface="+mn-lt"/>
            </a:endParaRPr>
          </a:p>
          <a:p>
            <a:pPr>
              <a:lnSpc>
                <a:spcPct val="90000"/>
              </a:lnSpc>
              <a:spcBef>
                <a:spcPts val="1000"/>
              </a:spcBef>
              <a:spcAft>
                <a:spcPts val="0"/>
              </a:spcAft>
              <a:buSzPct val="114999"/>
            </a:pPr>
            <a:r>
              <a:rPr lang="en-GB" dirty="0">
                <a:solidFill>
                  <a:schemeClr val="tx1"/>
                </a:solidFill>
                <a:latin typeface="Calibri"/>
                <a:cs typeface="Calibri"/>
              </a:rPr>
              <a:t>PC Jones sees John in the street and is aware of his previous convictions and that he is suspected of the burglary. He approaches John but he attempts to run off. PC Jones chases John and catches up with him.</a:t>
            </a:r>
            <a:endParaRPr lang="en-GB" dirty="0">
              <a:solidFill>
                <a:schemeClr val="tx1"/>
              </a:solidFill>
              <a:ea typeface="+mn-lt"/>
              <a:cs typeface="+mn-lt"/>
            </a:endParaRPr>
          </a:p>
          <a:p>
            <a:pPr>
              <a:lnSpc>
                <a:spcPct val="90000"/>
              </a:lnSpc>
              <a:spcBef>
                <a:spcPts val="1000"/>
              </a:spcBef>
              <a:spcAft>
                <a:spcPts val="0"/>
              </a:spcAft>
              <a:buSzPct val="114999"/>
            </a:pPr>
            <a:r>
              <a:rPr lang="en-GB" dirty="0">
                <a:solidFill>
                  <a:schemeClr val="tx1"/>
                </a:solidFill>
                <a:latin typeface="Calibri"/>
                <a:cs typeface="Calibri"/>
              </a:rPr>
              <a:t>1. Does PC Jones have grounds for arresting John Thomas? Explain your answer using the relevant statutory authority.</a:t>
            </a:r>
            <a:endParaRPr lang="en-GB" dirty="0">
              <a:solidFill>
                <a:schemeClr val="tx1"/>
              </a:solidFill>
              <a:ea typeface="+mn-lt"/>
              <a:cs typeface="+mn-lt"/>
            </a:endParaRPr>
          </a:p>
          <a:p>
            <a:pPr>
              <a:lnSpc>
                <a:spcPct val="90000"/>
              </a:lnSpc>
              <a:spcBef>
                <a:spcPts val="1000"/>
              </a:spcBef>
              <a:spcAft>
                <a:spcPts val="0"/>
              </a:spcAft>
              <a:buSzPct val="114999"/>
            </a:pPr>
            <a:r>
              <a:rPr lang="en-GB" dirty="0">
                <a:solidFill>
                  <a:schemeClr val="tx1"/>
                </a:solidFill>
                <a:latin typeface="Calibri"/>
                <a:cs typeface="Calibri"/>
              </a:rPr>
              <a:t>2. What must PC Jones do to ensure an arrest of John Thomas is carried out lawfully?</a:t>
            </a:r>
            <a:endParaRPr lang="en-GB" dirty="0">
              <a:solidFill>
                <a:schemeClr val="tx1"/>
              </a:solidFill>
              <a:ea typeface="+mn-lt"/>
              <a:cs typeface="+mn-lt"/>
            </a:endParaRPr>
          </a:p>
          <a:p>
            <a:pPr>
              <a:lnSpc>
                <a:spcPct val="90000"/>
              </a:lnSpc>
              <a:spcBef>
                <a:spcPts val="1000"/>
              </a:spcBef>
              <a:spcAft>
                <a:spcPts val="0"/>
              </a:spcAft>
              <a:buSzPct val="114999"/>
            </a:pPr>
            <a:r>
              <a:rPr lang="en-GB" dirty="0">
                <a:solidFill>
                  <a:schemeClr val="tx1"/>
                </a:solidFill>
                <a:latin typeface="Calibri"/>
                <a:cs typeface="Calibri"/>
              </a:rPr>
              <a:t>3. Can John be searches upon arrest? Explain your answer with reference to the relevant statutory authority.</a:t>
            </a:r>
            <a:endParaRPr lang="en-GB" dirty="0">
              <a:solidFill>
                <a:schemeClr val="tx1"/>
              </a:solidFill>
              <a:ea typeface="+mn-lt"/>
              <a:cs typeface="+mn-lt"/>
            </a:endParaRPr>
          </a:p>
          <a:p>
            <a:pPr>
              <a:buSzPct val="114999"/>
            </a:pPr>
            <a:endParaRPr lang="en-GB" dirty="0"/>
          </a:p>
        </p:txBody>
      </p:sp>
    </p:spTree>
    <p:extLst>
      <p:ext uri="{BB962C8B-B14F-4D97-AF65-F5344CB8AC3E}">
        <p14:creationId xmlns:p14="http://schemas.microsoft.com/office/powerpoint/2010/main" val="22561331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2AC0F86-9A78-4E84-A4B4-ADB8B2629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4AF78B9E-8BE2-4706-9377-A05FA25AB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3" name="Picture 12">
              <a:extLst>
                <a:ext uri="{FF2B5EF4-FFF2-40B4-BE49-F238E27FC236}">
                  <a16:creationId xmlns:a16="http://schemas.microsoft.com/office/drawing/2014/main" id="{32CDFDE2-4DB3-4623-BA21-187D1B710FB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4" name="Rectangle 13">
              <a:extLst>
                <a:ext uri="{FF2B5EF4-FFF2-40B4-BE49-F238E27FC236}">
                  <a16:creationId xmlns:a16="http://schemas.microsoft.com/office/drawing/2014/main" id="{ED74B2AA-1443-4E9B-8462-F7F5B8525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9BB652B6-7300-49EC-9422-EF5342492AF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6" name="Picture 15">
              <a:extLst>
                <a:ext uri="{FF2B5EF4-FFF2-40B4-BE49-F238E27FC236}">
                  <a16:creationId xmlns:a16="http://schemas.microsoft.com/office/drawing/2014/main" id="{D0909587-01DE-424D-A15F-DAA28CF2CD3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862F9442-B8A7-0E99-30D5-70D3B8C1B7CD}"/>
              </a:ext>
            </a:extLst>
          </p:cNvPr>
          <p:cNvSpPr>
            <a:spLocks noGrp="1"/>
          </p:cNvSpPr>
          <p:nvPr>
            <p:ph type="title"/>
          </p:nvPr>
        </p:nvSpPr>
        <p:spPr>
          <a:xfrm>
            <a:off x="7535825" y="982132"/>
            <a:ext cx="3360772" cy="1303867"/>
          </a:xfrm>
        </p:spPr>
        <p:txBody>
          <a:bodyPr>
            <a:noAutofit/>
          </a:bodyPr>
          <a:lstStyle/>
          <a:p>
            <a:pPr>
              <a:lnSpc>
                <a:spcPct val="90000"/>
              </a:lnSpc>
            </a:pPr>
            <a:r>
              <a:rPr lang="en-GB" sz="3600" b="1" i="1" u="sng" dirty="0"/>
              <a:t>Freedom of association and assembly!</a:t>
            </a:r>
          </a:p>
        </p:txBody>
      </p:sp>
      <p:sp>
        <p:nvSpPr>
          <p:cNvPr id="18" name="Rectangle 17">
            <a:extLst>
              <a:ext uri="{FF2B5EF4-FFF2-40B4-BE49-F238E27FC236}">
                <a16:creationId xmlns:a16="http://schemas.microsoft.com/office/drawing/2014/main" id="{69A54E25-1C05-48E5-A5CC-3778C1D363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 name="Straight Connector 19">
            <a:extLst>
              <a:ext uri="{FF2B5EF4-FFF2-40B4-BE49-F238E27FC236}">
                <a16:creationId xmlns:a16="http://schemas.microsoft.com/office/drawing/2014/main" id="{0E5D0023-B23E-4823-8D72-B07FFF8CAE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C4D8A728-7D72-785F-20B1-9046046B4E0D}"/>
              </a:ext>
            </a:extLst>
          </p:cNvPr>
          <p:cNvSpPr>
            <a:spLocks noGrp="1"/>
          </p:cNvSpPr>
          <p:nvPr>
            <p:ph idx="1"/>
          </p:nvPr>
        </p:nvSpPr>
        <p:spPr>
          <a:xfrm>
            <a:off x="7535824" y="2556932"/>
            <a:ext cx="3360771" cy="3318936"/>
          </a:xfrm>
        </p:spPr>
        <p:txBody>
          <a:bodyPr>
            <a:normAutofit/>
          </a:bodyPr>
          <a:lstStyle/>
          <a:p>
            <a:r>
              <a:rPr lang="en-GB" dirty="0">
                <a:solidFill>
                  <a:schemeClr val="tx1"/>
                </a:solidFill>
                <a:ea typeface="+mn-lt"/>
                <a:cs typeface="+mn-lt"/>
                <a:hlinkClick r:id="rId5">
                  <a:extLst>
                    <a:ext uri="{A12FA001-AC4F-418D-AE19-62706E023703}">
                      <ahyp:hlinkClr xmlns:ahyp="http://schemas.microsoft.com/office/drawing/2018/hyperlinkcolor" val="tx"/>
                    </a:ext>
                  </a:extLst>
                </a:hlinkClick>
              </a:rPr>
              <a:t>https://www.youtube.com/watch?v=cYczPq4q4_M</a:t>
            </a:r>
            <a:r>
              <a:rPr lang="en-GB" dirty="0">
                <a:solidFill>
                  <a:schemeClr val="tx1"/>
                </a:solidFill>
                <a:ea typeface="+mn-lt"/>
                <a:cs typeface="+mn-lt"/>
              </a:rPr>
              <a:t> </a:t>
            </a:r>
          </a:p>
          <a:p>
            <a:pPr>
              <a:buSzPct val="114999"/>
            </a:pPr>
            <a:r>
              <a:rPr lang="en-GB" dirty="0">
                <a:solidFill>
                  <a:schemeClr val="tx1"/>
                </a:solidFill>
                <a:ea typeface="+mn-lt"/>
                <a:cs typeface="+mn-lt"/>
                <a:hlinkClick r:id="rId6">
                  <a:extLst>
                    <a:ext uri="{A12FA001-AC4F-418D-AE19-62706E023703}">
                      <ahyp:hlinkClr xmlns:ahyp="http://schemas.microsoft.com/office/drawing/2018/hyperlinkcolor" val="tx"/>
                    </a:ext>
                  </a:extLst>
                </a:hlinkClick>
              </a:rPr>
              <a:t>https://www.youtube.com/watch?v=6tcRAUjTDwk</a:t>
            </a:r>
            <a:r>
              <a:rPr lang="en-GB" dirty="0">
                <a:solidFill>
                  <a:schemeClr val="tx1"/>
                </a:solidFill>
                <a:ea typeface="+mn-lt"/>
                <a:cs typeface="+mn-lt"/>
              </a:rPr>
              <a:t> </a:t>
            </a:r>
            <a:endParaRPr lang="en-GB" dirty="0">
              <a:solidFill>
                <a:schemeClr val="tx1"/>
              </a:solidFill>
            </a:endParaRPr>
          </a:p>
        </p:txBody>
      </p:sp>
      <p:pic>
        <p:nvPicPr>
          <p:cNvPr id="7" name="Picture 7">
            <a:extLst>
              <a:ext uri="{FF2B5EF4-FFF2-40B4-BE49-F238E27FC236}">
                <a16:creationId xmlns:a16="http://schemas.microsoft.com/office/drawing/2014/main" id="{FCAD95FA-1AAF-86DF-B16F-8669496F667C}"/>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1089605" y="1138568"/>
            <a:ext cx="6146104" cy="4670316"/>
          </a:xfrm>
          <a:prstGeom prst="rect">
            <a:avLst/>
          </a:prstGeom>
        </p:spPr>
      </p:pic>
    </p:spTree>
    <p:extLst>
      <p:ext uri="{BB962C8B-B14F-4D97-AF65-F5344CB8AC3E}">
        <p14:creationId xmlns:p14="http://schemas.microsoft.com/office/powerpoint/2010/main" val="14162831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C22DB-FADD-35DC-7D2A-A360C5E76865}"/>
              </a:ext>
            </a:extLst>
          </p:cNvPr>
          <p:cNvSpPr>
            <a:spLocks noGrp="1"/>
          </p:cNvSpPr>
          <p:nvPr>
            <p:ph type="title"/>
          </p:nvPr>
        </p:nvSpPr>
        <p:spPr/>
        <p:txBody>
          <a:bodyPr/>
          <a:lstStyle/>
          <a:p>
            <a:r>
              <a:rPr lang="en-GB" dirty="0"/>
              <a:t>Freedom of assembly and association </a:t>
            </a:r>
          </a:p>
        </p:txBody>
      </p:sp>
      <p:sp>
        <p:nvSpPr>
          <p:cNvPr id="3" name="Content Placeholder 2">
            <a:extLst>
              <a:ext uri="{FF2B5EF4-FFF2-40B4-BE49-F238E27FC236}">
                <a16:creationId xmlns:a16="http://schemas.microsoft.com/office/drawing/2014/main" id="{79084575-7221-A856-4F9C-9BD93C1913BF}"/>
              </a:ext>
            </a:extLst>
          </p:cNvPr>
          <p:cNvSpPr>
            <a:spLocks noGrp="1"/>
          </p:cNvSpPr>
          <p:nvPr>
            <p:ph idx="1"/>
          </p:nvPr>
        </p:nvSpPr>
        <p:spPr/>
        <p:txBody>
          <a:bodyPr/>
          <a:lstStyle/>
          <a:p>
            <a:pPr marL="0" indent="0">
              <a:buNone/>
            </a:pPr>
            <a:r>
              <a:rPr lang="en-GB" dirty="0"/>
              <a:t>-  Freedom of speech.</a:t>
            </a:r>
          </a:p>
          <a:p>
            <a:pPr>
              <a:buSzPct val="114999"/>
            </a:pPr>
            <a:r>
              <a:rPr lang="en-GB" dirty="0"/>
              <a:t>The right to say or write whatever you like. </a:t>
            </a:r>
          </a:p>
          <a:p>
            <a:pPr>
              <a:buSzPct val="114999"/>
            </a:pPr>
            <a:r>
              <a:rPr lang="en-GB" dirty="0"/>
              <a:t>If it does not break the law. </a:t>
            </a:r>
          </a:p>
          <a:p>
            <a:pPr>
              <a:buSzPct val="114999"/>
            </a:pPr>
            <a:r>
              <a:rPr lang="en-GB" dirty="0"/>
              <a:t>Residual right. </a:t>
            </a:r>
          </a:p>
          <a:p>
            <a:pPr>
              <a:buSzPct val="114999"/>
            </a:pPr>
            <a:r>
              <a:rPr lang="en-GB" dirty="0"/>
              <a:t>There are restraints that include, defamation, incitement, obscenity and contempt of court. </a:t>
            </a:r>
          </a:p>
          <a:p>
            <a:pPr>
              <a:buSzPct val="114999"/>
            </a:pPr>
            <a:endParaRPr lang="en-GB" dirty="0"/>
          </a:p>
        </p:txBody>
      </p:sp>
    </p:spTree>
    <p:extLst>
      <p:ext uri="{BB962C8B-B14F-4D97-AF65-F5344CB8AC3E}">
        <p14:creationId xmlns:p14="http://schemas.microsoft.com/office/powerpoint/2010/main" val="41104228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11FE1-8A72-178D-3E84-515588B2FBE7}"/>
              </a:ext>
            </a:extLst>
          </p:cNvPr>
          <p:cNvSpPr>
            <a:spLocks noGrp="1"/>
          </p:cNvSpPr>
          <p:nvPr>
            <p:ph type="title"/>
          </p:nvPr>
        </p:nvSpPr>
        <p:spPr/>
        <p:txBody>
          <a:bodyPr/>
          <a:lstStyle/>
          <a:p>
            <a:r>
              <a:rPr lang="en-GB" dirty="0"/>
              <a:t>Incitement </a:t>
            </a:r>
          </a:p>
        </p:txBody>
      </p:sp>
      <p:sp>
        <p:nvSpPr>
          <p:cNvPr id="3" name="Content Placeholder 2">
            <a:extLst>
              <a:ext uri="{FF2B5EF4-FFF2-40B4-BE49-F238E27FC236}">
                <a16:creationId xmlns:a16="http://schemas.microsoft.com/office/drawing/2014/main" id="{8DA3785C-DC97-D27F-4556-720021C9545B}"/>
              </a:ext>
            </a:extLst>
          </p:cNvPr>
          <p:cNvSpPr>
            <a:spLocks noGrp="1"/>
          </p:cNvSpPr>
          <p:nvPr>
            <p:ph idx="1"/>
          </p:nvPr>
        </p:nvSpPr>
        <p:spPr/>
        <p:txBody>
          <a:bodyPr/>
          <a:lstStyle/>
          <a:p>
            <a:r>
              <a:rPr lang="en-GB" dirty="0"/>
              <a:t>Incitement of disaffection – rare conviction. </a:t>
            </a:r>
          </a:p>
          <a:p>
            <a:pPr>
              <a:buSzPct val="114999"/>
            </a:pPr>
            <a:r>
              <a:rPr lang="en-GB" dirty="0"/>
              <a:t>Arrowsmith [1975]. </a:t>
            </a:r>
          </a:p>
          <a:p>
            <a:pPr>
              <a:buSzPct val="114999"/>
            </a:pPr>
            <a:r>
              <a:rPr lang="en-GB" dirty="0"/>
              <a:t>Task – Research the case of Arrowsmith [1975]</a:t>
            </a:r>
          </a:p>
          <a:p>
            <a:pPr>
              <a:buSzPct val="114999"/>
            </a:pPr>
            <a:r>
              <a:rPr lang="en-GB" dirty="0"/>
              <a:t>10 minutes to do this.</a:t>
            </a:r>
          </a:p>
          <a:p>
            <a:pPr>
              <a:buSzPct val="114999"/>
            </a:pPr>
            <a:r>
              <a:rPr lang="en-GB" dirty="0"/>
              <a:t>Prepare to feedback to the class.</a:t>
            </a:r>
          </a:p>
        </p:txBody>
      </p:sp>
    </p:spTree>
    <p:extLst>
      <p:ext uri="{BB962C8B-B14F-4D97-AF65-F5344CB8AC3E}">
        <p14:creationId xmlns:p14="http://schemas.microsoft.com/office/powerpoint/2010/main" val="21611147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2406D-C67F-39A1-DA11-FCED2A204978}"/>
              </a:ext>
            </a:extLst>
          </p:cNvPr>
          <p:cNvSpPr>
            <a:spLocks noGrp="1"/>
          </p:cNvSpPr>
          <p:nvPr>
            <p:ph type="title"/>
          </p:nvPr>
        </p:nvSpPr>
        <p:spPr/>
        <p:txBody>
          <a:bodyPr/>
          <a:lstStyle/>
          <a:p>
            <a:r>
              <a:rPr lang="en-GB" dirty="0"/>
              <a:t>Obscenity </a:t>
            </a:r>
          </a:p>
        </p:txBody>
      </p:sp>
      <p:sp>
        <p:nvSpPr>
          <p:cNvPr id="3" name="Content Placeholder 2">
            <a:extLst>
              <a:ext uri="{FF2B5EF4-FFF2-40B4-BE49-F238E27FC236}">
                <a16:creationId xmlns:a16="http://schemas.microsoft.com/office/drawing/2014/main" id="{BEAC4BDF-AE7F-E365-DE47-F8B004D0AC93}"/>
              </a:ext>
            </a:extLst>
          </p:cNvPr>
          <p:cNvSpPr>
            <a:spLocks noGrp="1"/>
          </p:cNvSpPr>
          <p:nvPr>
            <p:ph idx="1"/>
          </p:nvPr>
        </p:nvSpPr>
        <p:spPr/>
        <p:txBody>
          <a:bodyPr>
            <a:normAutofit fontScale="92500" lnSpcReduction="20000"/>
          </a:bodyPr>
          <a:lstStyle/>
          <a:p>
            <a:pPr>
              <a:lnSpc>
                <a:spcPct val="200000"/>
              </a:lnSpc>
              <a:spcBef>
                <a:spcPts val="1400"/>
              </a:spcBef>
            </a:pPr>
            <a:r>
              <a:rPr lang="en-GB" dirty="0"/>
              <a:t>Postal Services Act 2000 S.58. </a:t>
            </a:r>
            <a:endParaRPr lang="en-US" dirty="0"/>
          </a:p>
          <a:p>
            <a:pPr>
              <a:lnSpc>
                <a:spcPct val="200000"/>
              </a:lnSpc>
              <a:spcBef>
                <a:spcPts val="1400"/>
              </a:spcBef>
              <a:buSzPct val="114999"/>
            </a:pPr>
            <a:r>
              <a:rPr lang="en-GB" dirty="0"/>
              <a:t>The Unsolicited Goods and Services Act 1971.</a:t>
            </a:r>
          </a:p>
          <a:p>
            <a:pPr>
              <a:lnSpc>
                <a:spcPct val="200000"/>
              </a:lnSpc>
              <a:spcBef>
                <a:spcPts val="1400"/>
              </a:spcBef>
              <a:buSzPct val="114999"/>
            </a:pPr>
            <a:r>
              <a:rPr lang="en-GB" dirty="0"/>
              <a:t>The Protection of Children Act 1978.</a:t>
            </a:r>
          </a:p>
          <a:p>
            <a:pPr>
              <a:lnSpc>
                <a:spcPct val="200000"/>
              </a:lnSpc>
              <a:spcBef>
                <a:spcPts val="1400"/>
              </a:spcBef>
              <a:buSzPct val="114999"/>
            </a:pPr>
            <a:r>
              <a:rPr lang="en-GB" dirty="0"/>
              <a:t>The Customs Consolidation Act 1876.</a:t>
            </a:r>
          </a:p>
        </p:txBody>
      </p:sp>
    </p:spTree>
    <p:extLst>
      <p:ext uri="{BB962C8B-B14F-4D97-AF65-F5344CB8AC3E}">
        <p14:creationId xmlns:p14="http://schemas.microsoft.com/office/powerpoint/2010/main" val="2755669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F4600-B535-F9BF-0ACB-5C68D6A03367}"/>
              </a:ext>
            </a:extLst>
          </p:cNvPr>
          <p:cNvSpPr>
            <a:spLocks noGrp="1"/>
          </p:cNvSpPr>
          <p:nvPr>
            <p:ph type="title"/>
          </p:nvPr>
        </p:nvSpPr>
        <p:spPr/>
        <p:txBody>
          <a:bodyPr/>
          <a:lstStyle/>
          <a:p>
            <a:r>
              <a:rPr lang="en-GB" sz="6000" b="1" i="1" u="sng" dirty="0"/>
              <a:t>Activity 1</a:t>
            </a:r>
            <a:r>
              <a:rPr lang="en-GB" dirty="0"/>
              <a:t> </a:t>
            </a:r>
          </a:p>
        </p:txBody>
      </p:sp>
      <p:sp>
        <p:nvSpPr>
          <p:cNvPr id="3" name="Content Placeholder 2">
            <a:extLst>
              <a:ext uri="{FF2B5EF4-FFF2-40B4-BE49-F238E27FC236}">
                <a16:creationId xmlns:a16="http://schemas.microsoft.com/office/drawing/2014/main" id="{1C80EB99-1FC4-68D1-F78E-6796B0C064D8}"/>
              </a:ext>
            </a:extLst>
          </p:cNvPr>
          <p:cNvSpPr>
            <a:spLocks noGrp="1"/>
          </p:cNvSpPr>
          <p:nvPr>
            <p:ph idx="1"/>
          </p:nvPr>
        </p:nvSpPr>
        <p:spPr/>
        <p:txBody>
          <a:bodyPr/>
          <a:lstStyle/>
          <a:p>
            <a:r>
              <a:rPr lang="en-GB" dirty="0">
                <a:ea typeface="+mn-lt"/>
                <a:cs typeface="+mn-lt"/>
              </a:rPr>
              <a:t>Under The Customs Consolidation Act 1876 what are HMRC allowed to do with the material in question?</a:t>
            </a:r>
            <a:endParaRPr lang="en-GB" dirty="0"/>
          </a:p>
          <a:p>
            <a:pPr>
              <a:buSzPct val="114999"/>
            </a:pPr>
            <a:endParaRPr lang="en-GB"/>
          </a:p>
          <a:p>
            <a:pPr>
              <a:buSzPct val="114999"/>
            </a:pPr>
            <a:endParaRPr lang="en-GB"/>
          </a:p>
          <a:p>
            <a:pPr>
              <a:buSzPct val="114999"/>
            </a:pPr>
            <a:r>
              <a:rPr lang="en-GB" dirty="0">
                <a:ea typeface="+mn-lt"/>
                <a:cs typeface="+mn-lt"/>
              </a:rPr>
              <a:t>What happened in </a:t>
            </a:r>
            <a:r>
              <a:rPr lang="en-GB" i="1" dirty="0" err="1">
                <a:ea typeface="+mn-lt"/>
                <a:cs typeface="+mn-lt"/>
              </a:rPr>
              <a:t>Conegate</a:t>
            </a:r>
            <a:r>
              <a:rPr lang="en-GB" i="1" dirty="0">
                <a:ea typeface="+mn-lt"/>
                <a:cs typeface="+mn-lt"/>
              </a:rPr>
              <a:t> Ltd v HM Customs &amp; Excise [1986]  </a:t>
            </a:r>
            <a:endParaRPr lang="en-GB" dirty="0"/>
          </a:p>
        </p:txBody>
      </p:sp>
    </p:spTree>
    <p:extLst>
      <p:ext uri="{BB962C8B-B14F-4D97-AF65-F5344CB8AC3E}">
        <p14:creationId xmlns:p14="http://schemas.microsoft.com/office/powerpoint/2010/main" val="3012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B73286-CD80-01F3-F62B-7123E9C3B803}"/>
              </a:ext>
            </a:extLst>
          </p:cNvPr>
          <p:cNvSpPr>
            <a:spLocks noGrp="1"/>
          </p:cNvSpPr>
          <p:nvPr>
            <p:ph type="title"/>
          </p:nvPr>
        </p:nvSpPr>
        <p:spPr/>
        <p:txBody>
          <a:bodyPr>
            <a:normAutofit/>
          </a:bodyPr>
          <a:lstStyle/>
          <a:p>
            <a:r>
              <a:rPr lang="en-GB" sz="6000" b="1" i="1" u="sng" dirty="0"/>
              <a:t>Answer </a:t>
            </a:r>
          </a:p>
        </p:txBody>
      </p:sp>
      <p:sp>
        <p:nvSpPr>
          <p:cNvPr id="3" name="Content Placeholder 2">
            <a:extLst>
              <a:ext uri="{FF2B5EF4-FFF2-40B4-BE49-F238E27FC236}">
                <a16:creationId xmlns:a16="http://schemas.microsoft.com/office/drawing/2014/main" id="{417CA030-90A4-BFFE-56DE-10F7FB3F2A85}"/>
              </a:ext>
            </a:extLst>
          </p:cNvPr>
          <p:cNvSpPr>
            <a:spLocks noGrp="1"/>
          </p:cNvSpPr>
          <p:nvPr>
            <p:ph idx="1"/>
          </p:nvPr>
        </p:nvSpPr>
        <p:spPr/>
        <p:txBody>
          <a:bodyPr>
            <a:normAutofit fontScale="85000" lnSpcReduction="20000"/>
          </a:bodyPr>
          <a:lstStyle/>
          <a:p>
            <a:r>
              <a:rPr lang="en-GB" dirty="0">
                <a:ea typeface="+mn-lt"/>
                <a:cs typeface="+mn-lt"/>
              </a:rPr>
              <a:t>Under The Customs Consolidation Act 1876 what are HMRC allowed to do with the material in question?</a:t>
            </a:r>
            <a:endParaRPr lang="en-GB" dirty="0"/>
          </a:p>
          <a:p>
            <a:pPr>
              <a:buSzPct val="114999"/>
            </a:pPr>
            <a:r>
              <a:rPr lang="en-GB" dirty="0">
                <a:ea typeface="+mn-lt"/>
                <a:cs typeface="+mn-lt"/>
              </a:rPr>
              <a:t>HMRC are allowed to seize the material in question and the owner has one month in which to object to the Magistrates Court.</a:t>
            </a:r>
            <a:endParaRPr lang="en-GB" dirty="0"/>
          </a:p>
          <a:p>
            <a:pPr>
              <a:buSzPct val="114999"/>
            </a:pPr>
            <a:r>
              <a:rPr lang="en-GB" dirty="0">
                <a:ea typeface="+mn-lt"/>
                <a:cs typeface="+mn-lt"/>
              </a:rPr>
              <a:t>The material need merely to be indecent.</a:t>
            </a:r>
            <a:endParaRPr lang="en-GB" dirty="0"/>
          </a:p>
          <a:p>
            <a:pPr>
              <a:buSzPct val="114999"/>
            </a:pPr>
            <a:r>
              <a:rPr lang="en-GB" dirty="0">
                <a:ea typeface="+mn-lt"/>
                <a:cs typeface="+mn-lt"/>
              </a:rPr>
              <a:t>What happened in </a:t>
            </a:r>
            <a:r>
              <a:rPr lang="en-GB" dirty="0" err="1">
                <a:ea typeface="+mn-lt"/>
                <a:cs typeface="+mn-lt"/>
              </a:rPr>
              <a:t>Conegate</a:t>
            </a:r>
            <a:r>
              <a:rPr lang="en-GB" dirty="0">
                <a:ea typeface="+mn-lt"/>
                <a:cs typeface="+mn-lt"/>
              </a:rPr>
              <a:t> Ltd v HM Customs &amp; Excise [1986]  </a:t>
            </a:r>
            <a:endParaRPr lang="en-GB" dirty="0"/>
          </a:p>
          <a:p>
            <a:pPr>
              <a:buSzPct val="114999"/>
            </a:pPr>
            <a:r>
              <a:rPr lang="en-GB" dirty="0">
                <a:ea typeface="+mn-lt"/>
                <a:cs typeface="+mn-lt"/>
              </a:rPr>
              <a:t>material, such as rubber sex dolls, imported from West Germany was stopped by HMRC. This was held to be contrary to the free trade provisions of Art 30 EC Treaty. Similar British-made material was not illegal, therefore, it was an unjustified restriction on trade to forbid the import of identical German material.</a:t>
            </a:r>
            <a:endParaRPr lang="en-GB" dirty="0"/>
          </a:p>
          <a:p>
            <a:pPr>
              <a:buSzPct val="114999"/>
            </a:pPr>
            <a:endParaRPr lang="en-GB" dirty="0"/>
          </a:p>
        </p:txBody>
      </p:sp>
    </p:spTree>
    <p:extLst>
      <p:ext uri="{BB962C8B-B14F-4D97-AF65-F5344CB8AC3E}">
        <p14:creationId xmlns:p14="http://schemas.microsoft.com/office/powerpoint/2010/main" val="30115603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EA1BE-02B1-5D16-6846-43D186E9BF5D}"/>
              </a:ext>
            </a:extLst>
          </p:cNvPr>
          <p:cNvSpPr>
            <a:spLocks noGrp="1"/>
          </p:cNvSpPr>
          <p:nvPr>
            <p:ph type="title"/>
          </p:nvPr>
        </p:nvSpPr>
        <p:spPr/>
        <p:txBody>
          <a:bodyPr/>
          <a:lstStyle/>
          <a:p>
            <a:r>
              <a:rPr lang="en-GB" dirty="0"/>
              <a:t>Contempt of court </a:t>
            </a:r>
          </a:p>
        </p:txBody>
      </p:sp>
      <p:sp>
        <p:nvSpPr>
          <p:cNvPr id="3" name="Content Placeholder 2">
            <a:extLst>
              <a:ext uri="{FF2B5EF4-FFF2-40B4-BE49-F238E27FC236}">
                <a16:creationId xmlns:a16="http://schemas.microsoft.com/office/drawing/2014/main" id="{72A981E8-FEA6-8A35-49C8-41904D8E6DCB}"/>
              </a:ext>
            </a:extLst>
          </p:cNvPr>
          <p:cNvSpPr>
            <a:spLocks noGrp="1"/>
          </p:cNvSpPr>
          <p:nvPr>
            <p:ph idx="1"/>
          </p:nvPr>
        </p:nvSpPr>
        <p:spPr/>
        <p:txBody>
          <a:bodyPr>
            <a:normAutofit fontScale="62500" lnSpcReduction="20000"/>
          </a:bodyPr>
          <a:lstStyle/>
          <a:p>
            <a:pPr>
              <a:lnSpc>
                <a:spcPct val="200000"/>
              </a:lnSpc>
              <a:spcBef>
                <a:spcPts val="1400"/>
              </a:spcBef>
            </a:pPr>
            <a:r>
              <a:rPr lang="en-GB" dirty="0"/>
              <a:t>Two types; </a:t>
            </a:r>
            <a:endParaRPr lang="en-US" dirty="0"/>
          </a:p>
          <a:p>
            <a:pPr>
              <a:lnSpc>
                <a:spcPct val="200000"/>
              </a:lnSpc>
              <a:spcBef>
                <a:spcPts val="1400"/>
              </a:spcBef>
              <a:buSzPct val="114999"/>
            </a:pPr>
            <a:r>
              <a:rPr lang="en-GB" dirty="0"/>
              <a:t>Civil; </a:t>
            </a:r>
          </a:p>
          <a:p>
            <a:pPr>
              <a:lnSpc>
                <a:spcPct val="200000"/>
              </a:lnSpc>
              <a:spcBef>
                <a:spcPts val="1400"/>
              </a:spcBef>
              <a:buSzPct val="114999"/>
            </a:pPr>
            <a:r>
              <a:rPr lang="en-GB" dirty="0"/>
              <a:t>Criminal. </a:t>
            </a:r>
          </a:p>
          <a:p>
            <a:pPr>
              <a:lnSpc>
                <a:spcPct val="200000"/>
              </a:lnSpc>
              <a:spcBef>
                <a:spcPts val="1400"/>
              </a:spcBef>
              <a:buSzPct val="114999"/>
            </a:pPr>
            <a:r>
              <a:rPr lang="en-GB" dirty="0"/>
              <a:t>What do both mean and what is the difference between the two?</a:t>
            </a:r>
          </a:p>
          <a:p>
            <a:pPr>
              <a:lnSpc>
                <a:spcPct val="200000"/>
              </a:lnSpc>
              <a:spcBef>
                <a:spcPts val="1400"/>
              </a:spcBef>
              <a:buSzPct val="114999"/>
            </a:pPr>
            <a:r>
              <a:rPr lang="en-GB" dirty="0">
                <a:ea typeface="+mn-lt"/>
                <a:cs typeface="+mn-lt"/>
                <a:hlinkClick r:id="rId2"/>
              </a:rPr>
              <a:t>https://www.youtube.com/watch?v=7V9NUcF2qxo</a:t>
            </a:r>
            <a:r>
              <a:rPr lang="en-GB" dirty="0">
                <a:ea typeface="+mn-lt"/>
                <a:cs typeface="+mn-lt"/>
              </a:rPr>
              <a:t> </a:t>
            </a:r>
          </a:p>
        </p:txBody>
      </p:sp>
    </p:spTree>
    <p:extLst>
      <p:ext uri="{BB962C8B-B14F-4D97-AF65-F5344CB8AC3E}">
        <p14:creationId xmlns:p14="http://schemas.microsoft.com/office/powerpoint/2010/main" val="29663807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105CC-1404-2BFF-6220-AA465A3DF337}"/>
              </a:ext>
            </a:extLst>
          </p:cNvPr>
          <p:cNvSpPr>
            <a:spLocks noGrp="1"/>
          </p:cNvSpPr>
          <p:nvPr>
            <p:ph type="title"/>
          </p:nvPr>
        </p:nvSpPr>
        <p:spPr/>
        <p:txBody>
          <a:bodyPr/>
          <a:lstStyle/>
          <a:p>
            <a:r>
              <a:rPr lang="en-GB" dirty="0"/>
              <a:t>Criminal contempt </a:t>
            </a:r>
          </a:p>
        </p:txBody>
      </p:sp>
      <p:sp>
        <p:nvSpPr>
          <p:cNvPr id="3" name="Content Placeholder 2">
            <a:extLst>
              <a:ext uri="{FF2B5EF4-FFF2-40B4-BE49-F238E27FC236}">
                <a16:creationId xmlns:a16="http://schemas.microsoft.com/office/drawing/2014/main" id="{BCD70A20-A474-4E31-5459-815BBC14ED72}"/>
              </a:ext>
            </a:extLst>
          </p:cNvPr>
          <p:cNvSpPr>
            <a:spLocks noGrp="1"/>
          </p:cNvSpPr>
          <p:nvPr>
            <p:ph idx="1"/>
          </p:nvPr>
        </p:nvSpPr>
        <p:spPr/>
        <p:txBody>
          <a:bodyPr/>
          <a:lstStyle/>
          <a:p>
            <a:r>
              <a:rPr lang="en-GB" dirty="0"/>
              <a:t>Conduct which interferes with the administration of justice.</a:t>
            </a:r>
          </a:p>
          <a:p>
            <a:pPr>
              <a:buSzPct val="114999"/>
            </a:pPr>
            <a:r>
              <a:rPr lang="en-GB" dirty="0"/>
              <a:t>Contempt in the face of court - interference with process. </a:t>
            </a:r>
          </a:p>
          <a:p>
            <a:pPr>
              <a:buSzPct val="114999"/>
            </a:pPr>
            <a:r>
              <a:rPr lang="en-GB" dirty="0"/>
              <a:t>Balogh v St Albans Crown Court [1975]. </a:t>
            </a:r>
          </a:p>
          <a:p>
            <a:pPr>
              <a:buSzPct val="114999"/>
            </a:pPr>
            <a:r>
              <a:rPr lang="en-GB" dirty="0"/>
              <a:t>Research the above case.</a:t>
            </a:r>
          </a:p>
          <a:p>
            <a:pPr>
              <a:buSzPct val="114999"/>
            </a:pPr>
            <a:r>
              <a:rPr lang="en-GB" dirty="0"/>
              <a:t>5 Minutes to research and feedback.</a:t>
            </a:r>
          </a:p>
          <a:p>
            <a:pPr>
              <a:buSzPct val="114999"/>
            </a:pPr>
            <a:endParaRPr lang="en-GB" dirty="0"/>
          </a:p>
        </p:txBody>
      </p:sp>
    </p:spTree>
    <p:extLst>
      <p:ext uri="{BB962C8B-B14F-4D97-AF65-F5344CB8AC3E}">
        <p14:creationId xmlns:p14="http://schemas.microsoft.com/office/powerpoint/2010/main" val="16310680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4E6FB-48E3-CFDE-5AC4-DCCBCAFF79E4}"/>
              </a:ext>
            </a:extLst>
          </p:cNvPr>
          <p:cNvSpPr>
            <a:spLocks noGrp="1"/>
          </p:cNvSpPr>
          <p:nvPr>
            <p:ph type="title"/>
          </p:nvPr>
        </p:nvSpPr>
        <p:spPr/>
        <p:txBody>
          <a:bodyPr/>
          <a:lstStyle/>
          <a:p>
            <a:r>
              <a:rPr lang="en-US" dirty="0"/>
              <a:t>Criminal contempt </a:t>
            </a:r>
          </a:p>
        </p:txBody>
      </p:sp>
      <p:sp>
        <p:nvSpPr>
          <p:cNvPr id="3" name="Content Placeholder 2">
            <a:extLst>
              <a:ext uri="{FF2B5EF4-FFF2-40B4-BE49-F238E27FC236}">
                <a16:creationId xmlns:a16="http://schemas.microsoft.com/office/drawing/2014/main" id="{CDE6B235-D06C-8D0E-EBB1-A717B54CC506}"/>
              </a:ext>
            </a:extLst>
          </p:cNvPr>
          <p:cNvSpPr>
            <a:spLocks noGrp="1"/>
          </p:cNvSpPr>
          <p:nvPr>
            <p:ph idx="1"/>
          </p:nvPr>
        </p:nvSpPr>
        <p:spPr/>
        <p:txBody>
          <a:bodyPr/>
          <a:lstStyle/>
          <a:p>
            <a:pPr>
              <a:lnSpc>
                <a:spcPct val="200000"/>
              </a:lnSpc>
              <a:spcBef>
                <a:spcPts val="1400"/>
              </a:spcBef>
            </a:pPr>
            <a:r>
              <a:rPr lang="en-GB" dirty="0"/>
              <a:t>Contempt out of court other than in relation to future proceedings. </a:t>
            </a:r>
            <a:endParaRPr lang="en-US" dirty="0"/>
          </a:p>
          <a:p>
            <a:pPr>
              <a:lnSpc>
                <a:spcPct val="200000"/>
              </a:lnSpc>
              <a:spcBef>
                <a:spcPts val="1400"/>
              </a:spcBef>
              <a:buSzPct val="114999"/>
            </a:pPr>
            <a:r>
              <a:rPr lang="en-GB" dirty="0"/>
              <a:t>Contempt out of court in relation to future proceedings. </a:t>
            </a:r>
          </a:p>
          <a:p>
            <a:pPr>
              <a:lnSpc>
                <a:spcPct val="200000"/>
              </a:lnSpc>
              <a:spcBef>
                <a:spcPts val="1400"/>
              </a:spcBef>
              <a:buSzPct val="114999"/>
            </a:pPr>
            <a:r>
              <a:rPr lang="en-GB" dirty="0"/>
              <a:t>Attorney General v Times Newspaper [1974].</a:t>
            </a:r>
          </a:p>
          <a:p>
            <a:pPr>
              <a:buSzPct val="114999"/>
            </a:pPr>
            <a:endParaRPr lang="en-GB" dirty="0"/>
          </a:p>
          <a:p>
            <a:pPr>
              <a:buSzPct val="114999"/>
            </a:pPr>
            <a:endParaRPr lang="en-GB" dirty="0"/>
          </a:p>
        </p:txBody>
      </p:sp>
    </p:spTree>
    <p:extLst>
      <p:ext uri="{BB962C8B-B14F-4D97-AF65-F5344CB8AC3E}">
        <p14:creationId xmlns:p14="http://schemas.microsoft.com/office/powerpoint/2010/main" val="30463069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129B2-3D94-9F8B-5046-421B26DB305B}"/>
              </a:ext>
            </a:extLst>
          </p:cNvPr>
          <p:cNvSpPr>
            <a:spLocks noGrp="1"/>
          </p:cNvSpPr>
          <p:nvPr>
            <p:ph type="title"/>
          </p:nvPr>
        </p:nvSpPr>
        <p:spPr/>
        <p:txBody>
          <a:bodyPr/>
          <a:lstStyle/>
          <a:p>
            <a:r>
              <a:rPr lang="en-GB" dirty="0"/>
              <a:t>Civil contempt </a:t>
            </a:r>
          </a:p>
        </p:txBody>
      </p:sp>
      <p:sp>
        <p:nvSpPr>
          <p:cNvPr id="3" name="Content Placeholder 2">
            <a:extLst>
              <a:ext uri="{FF2B5EF4-FFF2-40B4-BE49-F238E27FC236}">
                <a16:creationId xmlns:a16="http://schemas.microsoft.com/office/drawing/2014/main" id="{72D6B5B9-022C-994B-4305-6308385CB755}"/>
              </a:ext>
            </a:extLst>
          </p:cNvPr>
          <p:cNvSpPr>
            <a:spLocks noGrp="1"/>
          </p:cNvSpPr>
          <p:nvPr>
            <p:ph idx="1"/>
          </p:nvPr>
        </p:nvSpPr>
        <p:spPr/>
        <p:txBody>
          <a:bodyPr>
            <a:normAutofit/>
          </a:bodyPr>
          <a:lstStyle/>
          <a:p>
            <a:r>
              <a:rPr lang="en-GB" dirty="0"/>
              <a:t>Not abiding by a court order. </a:t>
            </a:r>
          </a:p>
          <a:p>
            <a:pPr>
              <a:buSzPct val="114999"/>
            </a:pPr>
            <a:r>
              <a:rPr lang="en-GB" dirty="0"/>
              <a:t>Punishable by imprisonment. </a:t>
            </a:r>
          </a:p>
          <a:p>
            <a:pPr>
              <a:buSzPct val="114999"/>
            </a:pPr>
            <a:r>
              <a:rPr lang="en-GB" dirty="0"/>
              <a:t>Punishment also includes: </a:t>
            </a:r>
          </a:p>
          <a:p>
            <a:pPr>
              <a:buSzPct val="114999"/>
            </a:pPr>
            <a:r>
              <a:rPr lang="en-GB" dirty="0"/>
              <a:t>Fines, </a:t>
            </a:r>
          </a:p>
          <a:p>
            <a:pPr>
              <a:buSzPct val="114999"/>
            </a:pPr>
            <a:r>
              <a:rPr lang="en-GB" dirty="0"/>
              <a:t>Confiscations of assets, </a:t>
            </a:r>
          </a:p>
          <a:p>
            <a:pPr>
              <a:buSzPct val="114999"/>
            </a:pPr>
            <a:r>
              <a:rPr lang="en-GB" dirty="0"/>
              <a:t>2 years in prison maximum. </a:t>
            </a:r>
          </a:p>
          <a:p>
            <a:pPr>
              <a:buSzPct val="114999"/>
            </a:pPr>
            <a:endParaRPr lang="en-GB" dirty="0"/>
          </a:p>
          <a:p>
            <a:pPr>
              <a:buSzPct val="114999"/>
            </a:pPr>
            <a:endParaRPr lang="en-GB" dirty="0"/>
          </a:p>
        </p:txBody>
      </p:sp>
    </p:spTree>
    <p:extLst>
      <p:ext uri="{BB962C8B-B14F-4D97-AF65-F5344CB8AC3E}">
        <p14:creationId xmlns:p14="http://schemas.microsoft.com/office/powerpoint/2010/main" val="22950625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96F92-4974-E0C2-7B04-1749F5D10B74}"/>
              </a:ext>
            </a:extLst>
          </p:cNvPr>
          <p:cNvSpPr>
            <a:spLocks noGrp="1"/>
          </p:cNvSpPr>
          <p:nvPr>
            <p:ph type="title"/>
          </p:nvPr>
        </p:nvSpPr>
        <p:spPr/>
        <p:txBody>
          <a:bodyPr/>
          <a:lstStyle/>
          <a:p>
            <a:r>
              <a:rPr lang="en-GB" dirty="0"/>
              <a:t>Others </a:t>
            </a:r>
          </a:p>
        </p:txBody>
      </p:sp>
      <p:sp>
        <p:nvSpPr>
          <p:cNvPr id="3" name="Content Placeholder 2">
            <a:extLst>
              <a:ext uri="{FF2B5EF4-FFF2-40B4-BE49-F238E27FC236}">
                <a16:creationId xmlns:a16="http://schemas.microsoft.com/office/drawing/2014/main" id="{DBF391F0-F233-4387-7BAD-93286FA7A688}"/>
              </a:ext>
            </a:extLst>
          </p:cNvPr>
          <p:cNvSpPr>
            <a:spLocks noGrp="1"/>
          </p:cNvSpPr>
          <p:nvPr>
            <p:ph idx="1"/>
          </p:nvPr>
        </p:nvSpPr>
        <p:spPr/>
        <p:txBody>
          <a:bodyPr/>
          <a:lstStyle/>
          <a:p>
            <a:r>
              <a:rPr lang="en-GB" dirty="0"/>
              <a:t>Breach of confidence. </a:t>
            </a:r>
            <a:endParaRPr lang="en-US" dirty="0"/>
          </a:p>
          <a:p>
            <a:pPr>
              <a:buSzPct val="114999"/>
            </a:pPr>
            <a:r>
              <a:rPr lang="en-GB" dirty="0"/>
              <a:t>Public Order Act 1986.</a:t>
            </a:r>
          </a:p>
          <a:p>
            <a:pPr>
              <a:buSzPct val="114999"/>
            </a:pPr>
            <a:r>
              <a:rPr lang="en-GB" dirty="0"/>
              <a:t>Official Secrets Act 1991 and 1989.</a:t>
            </a:r>
          </a:p>
          <a:p>
            <a:pPr>
              <a:buSzPct val="114999"/>
            </a:pPr>
            <a:r>
              <a:rPr lang="en-GB" dirty="0"/>
              <a:t>Press subjected to ' D' notices. </a:t>
            </a:r>
          </a:p>
          <a:p>
            <a:pPr>
              <a:buSzPct val="114999"/>
            </a:pPr>
            <a:r>
              <a:rPr lang="en-GB" dirty="0"/>
              <a:t>Broadcasting and electronic media. </a:t>
            </a:r>
          </a:p>
        </p:txBody>
      </p:sp>
    </p:spTree>
    <p:extLst>
      <p:ext uri="{BB962C8B-B14F-4D97-AF65-F5344CB8AC3E}">
        <p14:creationId xmlns:p14="http://schemas.microsoft.com/office/powerpoint/2010/main" val="10705194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072A6-1851-698E-8370-9E777583D9BC}"/>
              </a:ext>
            </a:extLst>
          </p:cNvPr>
          <p:cNvSpPr>
            <a:spLocks noGrp="1"/>
          </p:cNvSpPr>
          <p:nvPr>
            <p:ph type="title"/>
          </p:nvPr>
        </p:nvSpPr>
        <p:spPr/>
        <p:txBody>
          <a:bodyPr/>
          <a:lstStyle/>
          <a:p>
            <a:r>
              <a:rPr lang="en-GB" dirty="0"/>
              <a:t>Activity 2 </a:t>
            </a:r>
          </a:p>
        </p:txBody>
      </p:sp>
      <p:sp>
        <p:nvSpPr>
          <p:cNvPr id="3" name="Content Placeholder 2">
            <a:extLst>
              <a:ext uri="{FF2B5EF4-FFF2-40B4-BE49-F238E27FC236}">
                <a16:creationId xmlns:a16="http://schemas.microsoft.com/office/drawing/2014/main" id="{28738530-DAA6-CDA3-53A8-0242EB503511}"/>
              </a:ext>
            </a:extLst>
          </p:cNvPr>
          <p:cNvSpPr>
            <a:spLocks noGrp="1"/>
          </p:cNvSpPr>
          <p:nvPr>
            <p:ph idx="1"/>
          </p:nvPr>
        </p:nvSpPr>
        <p:spPr/>
        <p:txBody>
          <a:bodyPr/>
          <a:lstStyle/>
          <a:p>
            <a:r>
              <a:rPr lang="en-GB" dirty="0"/>
              <a:t>How is the right to privacy in the United Kingdom protected? </a:t>
            </a:r>
          </a:p>
          <a:p>
            <a:pPr>
              <a:buSzPct val="114999"/>
            </a:pPr>
            <a:r>
              <a:rPr lang="en-GB" dirty="0"/>
              <a:t>10 Minutes to do this activity. </a:t>
            </a:r>
          </a:p>
          <a:p>
            <a:pPr>
              <a:buSzPct val="114999"/>
            </a:pPr>
            <a:r>
              <a:rPr lang="en-GB" dirty="0"/>
              <a:t>Prepare to feedback to the class. </a:t>
            </a:r>
          </a:p>
        </p:txBody>
      </p:sp>
    </p:spTree>
    <p:extLst>
      <p:ext uri="{BB962C8B-B14F-4D97-AF65-F5344CB8AC3E}">
        <p14:creationId xmlns:p14="http://schemas.microsoft.com/office/powerpoint/2010/main" val="25651632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D2EC3-7627-0099-D367-3695177B03C9}"/>
              </a:ext>
            </a:extLst>
          </p:cNvPr>
          <p:cNvSpPr>
            <a:spLocks noGrp="1"/>
          </p:cNvSpPr>
          <p:nvPr>
            <p:ph type="title"/>
          </p:nvPr>
        </p:nvSpPr>
        <p:spPr/>
        <p:txBody>
          <a:bodyPr/>
          <a:lstStyle/>
          <a:p>
            <a:r>
              <a:rPr lang="en-GB" dirty="0"/>
              <a:t>Public interest disclosure act </a:t>
            </a:r>
          </a:p>
        </p:txBody>
      </p:sp>
      <p:sp>
        <p:nvSpPr>
          <p:cNvPr id="3" name="Content Placeholder 2">
            <a:extLst>
              <a:ext uri="{FF2B5EF4-FFF2-40B4-BE49-F238E27FC236}">
                <a16:creationId xmlns:a16="http://schemas.microsoft.com/office/drawing/2014/main" id="{77E2B8B3-9BA2-61E1-FAA3-FCF14034338D}"/>
              </a:ext>
            </a:extLst>
          </p:cNvPr>
          <p:cNvSpPr>
            <a:spLocks noGrp="1"/>
          </p:cNvSpPr>
          <p:nvPr>
            <p:ph idx="1"/>
          </p:nvPr>
        </p:nvSpPr>
        <p:spPr/>
        <p:txBody>
          <a:bodyPr/>
          <a:lstStyle/>
          <a:p>
            <a:r>
              <a:rPr lang="en-GB" dirty="0"/>
              <a:t>Encourage freedom of speech in employment. </a:t>
            </a:r>
          </a:p>
          <a:p>
            <a:pPr>
              <a:buSzPct val="114999"/>
            </a:pPr>
            <a:r>
              <a:rPr lang="en-GB" dirty="0"/>
              <a:t>Protection of workers. </a:t>
            </a:r>
          </a:p>
          <a:p>
            <a:pPr>
              <a:buSzPct val="114999"/>
            </a:pPr>
            <a:r>
              <a:rPr lang="en-GB" dirty="0"/>
              <a:t>Employment Rights Act 1996.</a:t>
            </a:r>
          </a:p>
          <a:p>
            <a:pPr>
              <a:buSzPct val="114999"/>
            </a:pPr>
            <a:endParaRPr lang="en-GB" dirty="0"/>
          </a:p>
        </p:txBody>
      </p:sp>
    </p:spTree>
    <p:extLst>
      <p:ext uri="{BB962C8B-B14F-4D97-AF65-F5344CB8AC3E}">
        <p14:creationId xmlns:p14="http://schemas.microsoft.com/office/powerpoint/2010/main" val="17565055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B6151-4F35-6EB0-1F96-71641D824C52}"/>
              </a:ext>
            </a:extLst>
          </p:cNvPr>
          <p:cNvSpPr>
            <a:spLocks noGrp="1"/>
          </p:cNvSpPr>
          <p:nvPr>
            <p:ph type="title"/>
          </p:nvPr>
        </p:nvSpPr>
        <p:spPr/>
        <p:txBody>
          <a:bodyPr/>
          <a:lstStyle/>
          <a:p>
            <a:r>
              <a:rPr lang="en-GB" dirty="0"/>
              <a:t>The Leveson enquiry </a:t>
            </a:r>
          </a:p>
        </p:txBody>
      </p:sp>
      <p:sp>
        <p:nvSpPr>
          <p:cNvPr id="3" name="Content Placeholder 2">
            <a:extLst>
              <a:ext uri="{FF2B5EF4-FFF2-40B4-BE49-F238E27FC236}">
                <a16:creationId xmlns:a16="http://schemas.microsoft.com/office/drawing/2014/main" id="{F2D8D779-E376-451F-7804-4888EC71F109}"/>
              </a:ext>
            </a:extLst>
          </p:cNvPr>
          <p:cNvSpPr>
            <a:spLocks noGrp="1"/>
          </p:cNvSpPr>
          <p:nvPr>
            <p:ph idx="1"/>
          </p:nvPr>
        </p:nvSpPr>
        <p:spPr/>
        <p:txBody>
          <a:bodyPr/>
          <a:lstStyle/>
          <a:p>
            <a:r>
              <a:rPr lang="en-GB" dirty="0"/>
              <a:t>An important factor with regards to freedom of expression is the Leveson enquiry. </a:t>
            </a:r>
          </a:p>
          <a:p>
            <a:pPr>
              <a:buSzPct val="114999"/>
            </a:pPr>
            <a:r>
              <a:rPr lang="en-GB" dirty="0"/>
              <a:t>Let's do some research......</a:t>
            </a:r>
          </a:p>
        </p:txBody>
      </p:sp>
    </p:spTree>
    <p:extLst>
      <p:ext uri="{BB962C8B-B14F-4D97-AF65-F5344CB8AC3E}">
        <p14:creationId xmlns:p14="http://schemas.microsoft.com/office/powerpoint/2010/main" val="24049085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AB1156-AD91-16B7-1DC2-CB2299CF7E7C}"/>
              </a:ext>
            </a:extLst>
          </p:cNvPr>
          <p:cNvSpPr>
            <a:spLocks noGrp="1"/>
          </p:cNvSpPr>
          <p:nvPr>
            <p:ph type="title"/>
          </p:nvPr>
        </p:nvSpPr>
        <p:spPr/>
        <p:txBody>
          <a:bodyPr/>
          <a:lstStyle/>
          <a:p>
            <a:r>
              <a:rPr lang="en-GB" dirty="0"/>
              <a:t>Activity 3</a:t>
            </a:r>
          </a:p>
        </p:txBody>
      </p:sp>
      <p:sp>
        <p:nvSpPr>
          <p:cNvPr id="3" name="Content Placeholder 2">
            <a:extLst>
              <a:ext uri="{FF2B5EF4-FFF2-40B4-BE49-F238E27FC236}">
                <a16:creationId xmlns:a16="http://schemas.microsoft.com/office/drawing/2014/main" id="{32981F8C-6307-6D7F-24BF-D72FE9BEED05}"/>
              </a:ext>
            </a:extLst>
          </p:cNvPr>
          <p:cNvSpPr>
            <a:spLocks noGrp="1"/>
          </p:cNvSpPr>
          <p:nvPr>
            <p:ph idx="1"/>
          </p:nvPr>
        </p:nvSpPr>
        <p:spPr/>
        <p:txBody>
          <a:bodyPr/>
          <a:lstStyle/>
          <a:p>
            <a:r>
              <a:rPr lang="en-GB" dirty="0"/>
              <a:t>Research what is the Leveson enquiry and why is it important to Freedom of Assembly and Association?</a:t>
            </a:r>
          </a:p>
          <a:p>
            <a:pPr>
              <a:buSzPct val="114999"/>
            </a:pPr>
            <a:r>
              <a:rPr lang="en-GB" dirty="0"/>
              <a:t>10 Minutes </a:t>
            </a:r>
          </a:p>
        </p:txBody>
      </p:sp>
    </p:spTree>
    <p:extLst>
      <p:ext uri="{BB962C8B-B14F-4D97-AF65-F5344CB8AC3E}">
        <p14:creationId xmlns:p14="http://schemas.microsoft.com/office/powerpoint/2010/main" val="11475000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AFF43104-F524-418A-A0E3-3146340AB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323E5CD5-3226-4DDD-97AC-81C8F40E09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6" name="Picture 15">
              <a:extLst>
                <a:ext uri="{FF2B5EF4-FFF2-40B4-BE49-F238E27FC236}">
                  <a16:creationId xmlns:a16="http://schemas.microsoft.com/office/drawing/2014/main" id="{858B6703-6BCA-4414-A7FC-BA111255B1A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7" name="Rectangle 16">
              <a:extLst>
                <a:ext uri="{FF2B5EF4-FFF2-40B4-BE49-F238E27FC236}">
                  <a16:creationId xmlns:a16="http://schemas.microsoft.com/office/drawing/2014/main" id="{76826A85-B5BB-4A9B-819E-AF5A0B30A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8" name="Picture 17">
              <a:extLst>
                <a:ext uri="{FF2B5EF4-FFF2-40B4-BE49-F238E27FC236}">
                  <a16:creationId xmlns:a16="http://schemas.microsoft.com/office/drawing/2014/main" id="{B8A6C787-E24E-48D0-AF26-F35E43180EB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9" name="Picture 18">
              <a:extLst>
                <a:ext uri="{FF2B5EF4-FFF2-40B4-BE49-F238E27FC236}">
                  <a16:creationId xmlns:a16="http://schemas.microsoft.com/office/drawing/2014/main" id="{E55A8260-917C-4DAC-A284-2A6E124FC9E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88EF2A53-608D-CFBD-0519-539510275F6A}"/>
              </a:ext>
            </a:extLst>
          </p:cNvPr>
          <p:cNvSpPr>
            <a:spLocks noGrp="1"/>
          </p:cNvSpPr>
          <p:nvPr>
            <p:ph type="title"/>
          </p:nvPr>
        </p:nvSpPr>
        <p:spPr>
          <a:xfrm>
            <a:off x="4626508" y="982132"/>
            <a:ext cx="6270090" cy="1303867"/>
          </a:xfrm>
        </p:spPr>
        <p:txBody>
          <a:bodyPr>
            <a:normAutofit/>
          </a:bodyPr>
          <a:lstStyle/>
          <a:p>
            <a:r>
              <a:rPr lang="en-GB" dirty="0"/>
              <a:t>The Leveson inquiry </a:t>
            </a:r>
          </a:p>
        </p:txBody>
      </p:sp>
      <p:sp>
        <p:nvSpPr>
          <p:cNvPr id="21" name="Rectangle 20">
            <a:extLst>
              <a:ext uri="{FF2B5EF4-FFF2-40B4-BE49-F238E27FC236}">
                <a16:creationId xmlns:a16="http://schemas.microsoft.com/office/drawing/2014/main" id="{B6ABA3F9-ECC4-45D8-8538-B7EEC4D276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4" y="1092200"/>
            <a:ext cx="3072384" cy="453542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7" descr="Shape, arrow&#10;&#10;Description automatically generated">
            <a:extLst>
              <a:ext uri="{FF2B5EF4-FFF2-40B4-BE49-F238E27FC236}">
                <a16:creationId xmlns:a16="http://schemas.microsoft.com/office/drawing/2014/main" id="{04D6C634-662C-8838-918E-A9F651AE011D}"/>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1257236" y="1434759"/>
            <a:ext cx="2743200" cy="1933956"/>
          </a:xfrm>
          <a:prstGeom prst="rect">
            <a:avLst/>
          </a:prstGeom>
        </p:spPr>
      </p:pic>
      <p:cxnSp>
        <p:nvCxnSpPr>
          <p:cNvPr id="23" name="Straight Connector 22">
            <a:extLst>
              <a:ext uri="{FF2B5EF4-FFF2-40B4-BE49-F238E27FC236}">
                <a16:creationId xmlns:a16="http://schemas.microsoft.com/office/drawing/2014/main" id="{420C8890-1E3E-474D-9D1E-D3E3062B61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44033" y="2400639"/>
            <a:ext cx="6035040" cy="0"/>
          </a:xfrm>
          <a:prstGeom prst="line">
            <a:avLst/>
          </a:prstGeom>
        </p:spPr>
        <p:style>
          <a:lnRef idx="2">
            <a:schemeClr val="accent1"/>
          </a:lnRef>
          <a:fillRef idx="0">
            <a:schemeClr val="accent1"/>
          </a:fillRef>
          <a:effectRef idx="1">
            <a:schemeClr val="accent1"/>
          </a:effectRef>
          <a:fontRef idx="minor">
            <a:schemeClr val="tx1"/>
          </a:fontRef>
        </p:style>
      </p:cxnSp>
      <p:pic>
        <p:nvPicPr>
          <p:cNvPr id="4" name="Picture 4">
            <a:extLst>
              <a:ext uri="{FF2B5EF4-FFF2-40B4-BE49-F238E27FC236}">
                <a16:creationId xmlns:a16="http://schemas.microsoft.com/office/drawing/2014/main" id="{2F76D02E-CDB1-86E6-EAB9-16D960F65C81}"/>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1257236" y="3533309"/>
            <a:ext cx="2743200" cy="1831086"/>
          </a:xfrm>
          <a:prstGeom prst="rect">
            <a:avLst/>
          </a:prstGeom>
        </p:spPr>
      </p:pic>
      <p:sp>
        <p:nvSpPr>
          <p:cNvPr id="3" name="Content Placeholder 2">
            <a:extLst>
              <a:ext uri="{FF2B5EF4-FFF2-40B4-BE49-F238E27FC236}">
                <a16:creationId xmlns:a16="http://schemas.microsoft.com/office/drawing/2014/main" id="{E38A10A0-F2DA-7243-C8FE-1C921CEB9D08}"/>
              </a:ext>
            </a:extLst>
          </p:cNvPr>
          <p:cNvSpPr>
            <a:spLocks noGrp="1"/>
          </p:cNvSpPr>
          <p:nvPr>
            <p:ph idx="1"/>
          </p:nvPr>
        </p:nvSpPr>
        <p:spPr>
          <a:xfrm>
            <a:off x="4631496" y="2556932"/>
            <a:ext cx="6260114" cy="3318936"/>
          </a:xfrm>
        </p:spPr>
        <p:txBody>
          <a:bodyPr>
            <a:normAutofit/>
          </a:bodyPr>
          <a:lstStyle/>
          <a:p>
            <a:r>
              <a:rPr lang="en-GB" dirty="0">
                <a:ea typeface="+mn-lt"/>
                <a:cs typeface="+mn-lt"/>
                <a:hlinkClick r:id="rId9"/>
              </a:rPr>
              <a:t>https://www.youtube.com/watch?v=TgbedVREOq0</a:t>
            </a:r>
            <a:r>
              <a:rPr lang="en-GB" dirty="0">
                <a:ea typeface="+mn-lt"/>
                <a:cs typeface="+mn-lt"/>
              </a:rPr>
              <a:t> </a:t>
            </a:r>
          </a:p>
          <a:p>
            <a:pPr>
              <a:buSzPct val="114999"/>
            </a:pPr>
            <a:r>
              <a:rPr lang="en-GB" dirty="0">
                <a:ea typeface="+mn-lt"/>
                <a:cs typeface="+mn-lt"/>
                <a:hlinkClick r:id="rId10"/>
              </a:rPr>
              <a:t>https://www.youtube.com/watch?v=EXUzK0ongW4</a:t>
            </a:r>
            <a:r>
              <a:rPr lang="en-GB" dirty="0">
                <a:ea typeface="+mn-lt"/>
                <a:cs typeface="+mn-lt"/>
              </a:rPr>
              <a:t> -</a:t>
            </a:r>
          </a:p>
          <a:p>
            <a:pPr>
              <a:buSzPct val="114999"/>
            </a:pPr>
            <a:r>
              <a:rPr lang="en-GB" dirty="0"/>
              <a:t>Explain the case of Madline McCann before listening to this video.</a:t>
            </a:r>
            <a:endParaRPr lang="en-GB"/>
          </a:p>
        </p:txBody>
      </p:sp>
    </p:spTree>
    <p:extLst>
      <p:ext uri="{BB962C8B-B14F-4D97-AF65-F5344CB8AC3E}">
        <p14:creationId xmlns:p14="http://schemas.microsoft.com/office/powerpoint/2010/main" val="19811407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B1476C-7665-8D03-71CE-7A04DEA41341}"/>
              </a:ext>
            </a:extLst>
          </p:cNvPr>
          <p:cNvSpPr>
            <a:spLocks noGrp="1"/>
          </p:cNvSpPr>
          <p:nvPr>
            <p:ph type="title"/>
          </p:nvPr>
        </p:nvSpPr>
        <p:spPr/>
        <p:txBody>
          <a:bodyPr/>
          <a:lstStyle/>
          <a:p>
            <a:r>
              <a:rPr lang="en-GB" dirty="0"/>
              <a:t>Activity 4 </a:t>
            </a:r>
          </a:p>
        </p:txBody>
      </p:sp>
      <p:sp>
        <p:nvSpPr>
          <p:cNvPr id="3" name="Content Placeholder 2">
            <a:extLst>
              <a:ext uri="{FF2B5EF4-FFF2-40B4-BE49-F238E27FC236}">
                <a16:creationId xmlns:a16="http://schemas.microsoft.com/office/drawing/2014/main" id="{3F1BFDB8-BF53-26B3-BA71-40D6FB3B0CE4}"/>
              </a:ext>
            </a:extLst>
          </p:cNvPr>
          <p:cNvSpPr>
            <a:spLocks noGrp="1"/>
          </p:cNvSpPr>
          <p:nvPr>
            <p:ph idx="1"/>
          </p:nvPr>
        </p:nvSpPr>
        <p:spPr/>
        <p:txBody>
          <a:bodyPr/>
          <a:lstStyle/>
          <a:p>
            <a:r>
              <a:rPr lang="en-GB"/>
              <a:t>What were the recommendations put forward by the Leveson</a:t>
            </a:r>
            <a:r>
              <a:rPr lang="en-GB" dirty="0"/>
              <a:t> inquiry? </a:t>
            </a:r>
          </a:p>
        </p:txBody>
      </p:sp>
    </p:spTree>
    <p:extLst>
      <p:ext uri="{BB962C8B-B14F-4D97-AF65-F5344CB8AC3E}">
        <p14:creationId xmlns:p14="http://schemas.microsoft.com/office/powerpoint/2010/main" val="28893715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E2579-B58F-45EE-CB88-0819FC785057}"/>
              </a:ext>
            </a:extLst>
          </p:cNvPr>
          <p:cNvSpPr>
            <a:spLocks noGrp="1"/>
          </p:cNvSpPr>
          <p:nvPr>
            <p:ph type="title"/>
          </p:nvPr>
        </p:nvSpPr>
        <p:spPr/>
        <p:txBody>
          <a:bodyPr/>
          <a:lstStyle/>
          <a:p>
            <a:r>
              <a:rPr lang="en-GB" dirty="0"/>
              <a:t>Activity 5 </a:t>
            </a:r>
          </a:p>
        </p:txBody>
      </p:sp>
      <p:sp>
        <p:nvSpPr>
          <p:cNvPr id="3" name="Content Placeholder 2">
            <a:extLst>
              <a:ext uri="{FF2B5EF4-FFF2-40B4-BE49-F238E27FC236}">
                <a16:creationId xmlns:a16="http://schemas.microsoft.com/office/drawing/2014/main" id="{D616E777-0F81-DE70-317B-68ECCF0AED47}"/>
              </a:ext>
            </a:extLst>
          </p:cNvPr>
          <p:cNvSpPr>
            <a:spLocks noGrp="1"/>
          </p:cNvSpPr>
          <p:nvPr>
            <p:ph idx="1"/>
          </p:nvPr>
        </p:nvSpPr>
        <p:spPr/>
        <p:txBody>
          <a:bodyPr>
            <a:normAutofit fontScale="55000" lnSpcReduction="20000"/>
          </a:bodyPr>
          <a:lstStyle/>
          <a:p>
            <a:r>
              <a:rPr lang="en-GB" dirty="0">
                <a:ea typeface="+mn-lt"/>
                <a:cs typeface="+mn-lt"/>
              </a:rPr>
              <a:t>Larry has recently been elected as Mayor of Bathurst. In a speech he made shortly after his election, he made an unexpected announcement that he planned to ban all trade union activity among employees in Bathurst City Council. The trade unions representing City Council employees held a meeting the next day in a church hall that they had hired for the purpose. After the meeting, about 250 employees decided to stage a march protesting against Larry’s plans. The protestors decided to march first to Larry’s house and then to Bathurst City Hall. As they marched towards Larry’s house, they were stopped by PC Norton, who told them that the march was illegal and that they should go no further. After discussions between PC Norton and the leader of the protestors, PC Norton informed them that they could proceed straight to the City Hall, but must avoid Larry’s house. The protestors then headed towards the City Hall. As they moved on, PC Norton thought that one of the protestors, Spencer, was behaving suspiciously as he was wearing sunglasses on a cloudy day in the middle of winter and so might be the sort of person who would carry a knife. He therefore stopped him and said, ‘I don’t like the look of you. I am going to search you.’ PC Norton then attempted to search Spencer, but Spencer pushed him out of the way and </a:t>
            </a:r>
            <a:r>
              <a:rPr lang="en-GB" dirty="0" err="1">
                <a:ea typeface="+mn-lt"/>
                <a:cs typeface="+mn-lt"/>
              </a:rPr>
              <a:t>rejoined</a:t>
            </a:r>
            <a:r>
              <a:rPr lang="en-GB" dirty="0">
                <a:ea typeface="+mn-lt"/>
                <a:cs typeface="+mn-lt"/>
              </a:rPr>
              <a:t> the protestors. The protestors then gathered on a square outside the City Hall and chanted slogans calling on Larry to resign and denouncing him as a fascist dictator. PC Merriman and Sergeant Chapman kept watch on them. On learning that Larry was due to arrive at the City Hall in about 30 minutes’ time, PC Merriman told the protestors that the bulk of them should disperse within the next 30 minutes and only 15 of them could still be there when Larry arrived. By the time Larry arrived, there were only 15 protestors left, including Spencer. As Larry arrived, Spencer and most of the other protestors were chanting, ‘Execute Larry! Burn him at the stake! We’re going to cut your throat.’ When Larry heard the chanting, he smiled and waved at the protestors. </a:t>
            </a:r>
            <a:endParaRPr lang="en-GB"/>
          </a:p>
          <a:p>
            <a:pPr>
              <a:buSzPct val="114999"/>
            </a:pPr>
            <a:r>
              <a:rPr lang="en-GB" b="1" dirty="0">
                <a:ea typeface="+mn-lt"/>
                <a:cs typeface="+mn-lt"/>
              </a:rPr>
              <a:t>Consider the legality of the conduct of the police and of Spencer. (25 marks)</a:t>
            </a:r>
            <a:endParaRPr lang="en-GB" dirty="0"/>
          </a:p>
          <a:p>
            <a:pPr>
              <a:buSzPct val="114999"/>
            </a:pPr>
            <a:endParaRPr lang="en-GB" dirty="0"/>
          </a:p>
        </p:txBody>
      </p:sp>
    </p:spTree>
    <p:extLst>
      <p:ext uri="{BB962C8B-B14F-4D97-AF65-F5344CB8AC3E}">
        <p14:creationId xmlns:p14="http://schemas.microsoft.com/office/powerpoint/2010/main" val="33139804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EC4569-8B80-DE18-2D34-DEF44C04F056}"/>
              </a:ext>
            </a:extLst>
          </p:cNvPr>
          <p:cNvSpPr>
            <a:spLocks noGrp="1"/>
          </p:cNvSpPr>
          <p:nvPr>
            <p:ph type="title"/>
          </p:nvPr>
        </p:nvSpPr>
        <p:spPr/>
        <p:txBody>
          <a:bodyPr/>
          <a:lstStyle/>
          <a:p>
            <a:r>
              <a:rPr lang="en-GB" dirty="0"/>
              <a:t>What is left?</a:t>
            </a:r>
          </a:p>
        </p:txBody>
      </p:sp>
      <p:sp>
        <p:nvSpPr>
          <p:cNvPr id="3" name="Content Placeholder 2">
            <a:extLst>
              <a:ext uri="{FF2B5EF4-FFF2-40B4-BE49-F238E27FC236}">
                <a16:creationId xmlns:a16="http://schemas.microsoft.com/office/drawing/2014/main" id="{F593DE6E-43B6-5AAA-1613-30172FA3D855}"/>
              </a:ext>
            </a:extLst>
          </p:cNvPr>
          <p:cNvSpPr>
            <a:spLocks noGrp="1"/>
          </p:cNvSpPr>
          <p:nvPr>
            <p:ph idx="1"/>
          </p:nvPr>
        </p:nvSpPr>
        <p:spPr/>
        <p:txBody>
          <a:bodyPr/>
          <a:lstStyle/>
          <a:p>
            <a:r>
              <a:rPr lang="en-GB" dirty="0"/>
              <a:t>2 Weeks left. </a:t>
            </a:r>
          </a:p>
          <a:p>
            <a:pPr>
              <a:buSzPct val="114999"/>
            </a:pPr>
            <a:r>
              <a:rPr lang="en-GB" dirty="0"/>
              <a:t>Judicial Review. </a:t>
            </a:r>
          </a:p>
          <a:p>
            <a:pPr>
              <a:buSzPct val="114999"/>
            </a:pPr>
            <a:r>
              <a:rPr lang="en-GB" dirty="0"/>
              <a:t>All assignment content is now covered. </a:t>
            </a:r>
          </a:p>
          <a:p>
            <a:pPr>
              <a:buSzPct val="114999"/>
            </a:pPr>
            <a:r>
              <a:rPr lang="en-GB" dirty="0"/>
              <a:t>You can send me a draft up until the 18th of July 2022. </a:t>
            </a:r>
          </a:p>
          <a:p>
            <a:pPr>
              <a:buSzPct val="114999"/>
            </a:pPr>
            <a:r>
              <a:rPr lang="en-GB" dirty="0"/>
              <a:t>Only see one draft per student. </a:t>
            </a:r>
          </a:p>
        </p:txBody>
      </p:sp>
    </p:spTree>
    <p:extLst>
      <p:ext uri="{BB962C8B-B14F-4D97-AF65-F5344CB8AC3E}">
        <p14:creationId xmlns:p14="http://schemas.microsoft.com/office/powerpoint/2010/main" val="7324180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EC7807-C211-FFA0-4CD9-0ACD172BACA6}"/>
              </a:ext>
            </a:extLst>
          </p:cNvPr>
          <p:cNvSpPr>
            <a:spLocks noGrp="1"/>
          </p:cNvSpPr>
          <p:nvPr>
            <p:ph type="title"/>
          </p:nvPr>
        </p:nvSpPr>
        <p:spPr/>
        <p:txBody>
          <a:bodyPr/>
          <a:lstStyle/>
          <a:p>
            <a:r>
              <a:rPr lang="en-GB" dirty="0"/>
              <a:t>Summary </a:t>
            </a:r>
          </a:p>
        </p:txBody>
      </p:sp>
      <p:sp>
        <p:nvSpPr>
          <p:cNvPr id="3" name="Content Placeholder 2">
            <a:extLst>
              <a:ext uri="{FF2B5EF4-FFF2-40B4-BE49-F238E27FC236}">
                <a16:creationId xmlns:a16="http://schemas.microsoft.com/office/drawing/2014/main" id="{01417954-A1DA-A68A-14E2-B8AF0F92EDBF}"/>
              </a:ext>
            </a:extLst>
          </p:cNvPr>
          <p:cNvSpPr>
            <a:spLocks noGrp="1"/>
          </p:cNvSpPr>
          <p:nvPr>
            <p:ph idx="1"/>
          </p:nvPr>
        </p:nvSpPr>
        <p:spPr/>
        <p:txBody>
          <a:bodyPr/>
          <a:lstStyle/>
          <a:p>
            <a:r>
              <a:rPr lang="en-GB" dirty="0"/>
              <a:t>What is freedom of association and assembly? </a:t>
            </a:r>
          </a:p>
          <a:p>
            <a:pPr>
              <a:buSzPct val="114999"/>
            </a:pPr>
            <a:r>
              <a:rPr lang="en-GB" dirty="0"/>
              <a:t>Types. </a:t>
            </a:r>
          </a:p>
          <a:p>
            <a:pPr>
              <a:buSzPct val="114999"/>
            </a:pPr>
            <a:r>
              <a:rPr lang="en-GB" dirty="0"/>
              <a:t>Civil and Criminal Contempt. </a:t>
            </a:r>
          </a:p>
        </p:txBody>
      </p:sp>
    </p:spTree>
    <p:extLst>
      <p:ext uri="{BB962C8B-B14F-4D97-AF65-F5344CB8AC3E}">
        <p14:creationId xmlns:p14="http://schemas.microsoft.com/office/powerpoint/2010/main" val="41622724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ED4506-F3BD-9A7A-9E55-8E3DCF5D7535}"/>
              </a:ext>
            </a:extLst>
          </p:cNvPr>
          <p:cNvSpPr>
            <a:spLocks noGrp="1"/>
          </p:cNvSpPr>
          <p:nvPr>
            <p:ph type="ctrTitle"/>
          </p:nvPr>
        </p:nvSpPr>
        <p:spPr/>
        <p:txBody>
          <a:bodyPr/>
          <a:lstStyle/>
          <a:p>
            <a:r>
              <a:rPr lang="en-GB" dirty="0"/>
              <a:t>Thank you!</a:t>
            </a:r>
          </a:p>
        </p:txBody>
      </p:sp>
      <p:sp>
        <p:nvSpPr>
          <p:cNvPr id="3" name="Content Placeholder 2">
            <a:extLst>
              <a:ext uri="{FF2B5EF4-FFF2-40B4-BE49-F238E27FC236}">
                <a16:creationId xmlns:a16="http://schemas.microsoft.com/office/drawing/2014/main" id="{7F88A60D-5D95-DA98-0892-357F6942A4C5}"/>
              </a:ext>
            </a:extLst>
          </p:cNvPr>
          <p:cNvSpPr>
            <a:spLocks noGrp="1"/>
          </p:cNvSpPr>
          <p:nvPr>
            <p:ph type="subTitle" idx="1"/>
          </p:nvPr>
        </p:nvSpPr>
        <p:spPr/>
        <p:txBody>
          <a:bodyPr/>
          <a:lstStyle/>
          <a:p>
            <a:r>
              <a:rPr lang="en-GB" dirty="0"/>
              <a:t>Any Questions? </a:t>
            </a:r>
          </a:p>
        </p:txBody>
      </p:sp>
    </p:spTree>
    <p:extLst>
      <p:ext uri="{BB962C8B-B14F-4D97-AF65-F5344CB8AC3E}">
        <p14:creationId xmlns:p14="http://schemas.microsoft.com/office/powerpoint/2010/main" val="4091426411"/>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25</Slides>
  <Notes>0</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Organic</vt:lpstr>
      <vt:lpstr>Freedom of assembly and association </vt:lpstr>
      <vt:lpstr>Content </vt:lpstr>
      <vt:lpstr>Aims and Learning objectives </vt:lpstr>
      <vt:lpstr>Last week's task </vt:lpstr>
      <vt:lpstr>Freedom of association and assembly!</vt:lpstr>
      <vt:lpstr>Freedom of assembly and association </vt:lpstr>
      <vt:lpstr>Incitement </vt:lpstr>
      <vt:lpstr>Obscenity </vt:lpstr>
      <vt:lpstr>Activity 1 </vt:lpstr>
      <vt:lpstr>Answer </vt:lpstr>
      <vt:lpstr>Contempt of court </vt:lpstr>
      <vt:lpstr>Criminal contempt </vt:lpstr>
      <vt:lpstr>Criminal contempt </vt:lpstr>
      <vt:lpstr>Civil contempt </vt:lpstr>
      <vt:lpstr>Others </vt:lpstr>
      <vt:lpstr>Activity 2 </vt:lpstr>
      <vt:lpstr>Public interest disclosure act </vt:lpstr>
      <vt:lpstr>The Leveson enquiry </vt:lpstr>
      <vt:lpstr>Activity 3</vt:lpstr>
      <vt:lpstr>The Leveson inquiry </vt:lpstr>
      <vt:lpstr>Activity 4 </vt:lpstr>
      <vt:lpstr>Activity 5 </vt:lpstr>
      <vt:lpstr>What is left?</vt:lpstr>
      <vt:lpstr>Summary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326</cp:revision>
  <dcterms:created xsi:type="dcterms:W3CDTF">2022-06-22T19:33:31Z</dcterms:created>
  <dcterms:modified xsi:type="dcterms:W3CDTF">2022-07-05T11:55:45Z</dcterms:modified>
</cp:coreProperties>
</file>