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sldIdLst>
    <p:sldId id="256" r:id="rId2"/>
  </p:sldIdLst>
  <p:sldSz cx="30275213" cy="21383625"/>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33" d="100"/>
          <a:sy n="33" d="100"/>
        </p:scale>
        <p:origin x="-216" y="1014"/>
      </p:cViewPr>
      <p:guideLst>
        <p:guide orient="horz" pos="6735"/>
        <p:guide pos="9536"/>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F:\Uni\USB\BEng%20Degree\Project\Testing\Revs.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F:\Uni\USB\BEng%20Degree\Project\Research\Questonare\Question%20result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defRPr lang="en-US" sz="2400"/>
            </a:pPr>
            <a:r>
              <a:rPr lang="en-GB" sz="2400" dirty="0"/>
              <a:t>Test 2.0 </a:t>
            </a:r>
            <a:r>
              <a:rPr lang="en-GB" sz="2400" dirty="0" smtClean="0"/>
              <a:t>- Tachometer </a:t>
            </a:r>
            <a:r>
              <a:rPr lang="en-GB" sz="2400" dirty="0"/>
              <a:t>Comparison Results</a:t>
            </a:r>
          </a:p>
        </c:rich>
      </c:tx>
      <c:layout/>
    </c:title>
    <c:plotArea>
      <c:layout/>
      <c:lineChart>
        <c:grouping val="standard"/>
        <c:ser>
          <c:idx val="0"/>
          <c:order val="0"/>
          <c:tx>
            <c:v>Measured Speed (RPM)</c:v>
          </c:tx>
          <c:marker>
            <c:symbol val="none"/>
          </c:marker>
          <c:dLbls>
            <c:spPr>
              <a:noFill/>
              <a:ln>
                <a:noFill/>
              </a:ln>
              <a:effectLst/>
            </c:spPr>
            <c:txPr>
              <a:bodyPr/>
              <a:lstStyle/>
              <a:p>
                <a:pPr>
                  <a:defRPr lang="en-US" sz="1400" b="1"/>
                </a:pPr>
                <a:endParaRPr lang="en-US"/>
              </a:p>
            </c:txPr>
            <c:dLblPos val="ctr"/>
            <c:showVal val="1"/>
            <c:extLst>
              <c:ext xmlns:c15="http://schemas.microsoft.com/office/drawing/2012/chart" uri="{CE6537A1-D6FC-4f65-9D91-7224C49458BB}">
                <c15:layout/>
                <c15:showLeaderLines val="0"/>
              </c:ext>
            </c:extLst>
          </c:dLbls>
          <c:cat>
            <c:numRef>
              <c:f>Rev!$B$9:$B$16</c:f>
              <c:numCache>
                <c:formatCode>General</c:formatCode>
                <c:ptCount val="8"/>
                <c:pt idx="0">
                  <c:v>2.1</c:v>
                </c:pt>
                <c:pt idx="1">
                  <c:v>2.2000000000000002</c:v>
                </c:pt>
                <c:pt idx="2">
                  <c:v>2.2999999999999998</c:v>
                </c:pt>
                <c:pt idx="3">
                  <c:v>2.4</c:v>
                </c:pt>
                <c:pt idx="4">
                  <c:v>2.5</c:v>
                </c:pt>
                <c:pt idx="5">
                  <c:v>2.6</c:v>
                </c:pt>
                <c:pt idx="6">
                  <c:v>2.7</c:v>
                </c:pt>
                <c:pt idx="7">
                  <c:v>2.8</c:v>
                </c:pt>
              </c:numCache>
            </c:numRef>
          </c:cat>
          <c:val>
            <c:numRef>
              <c:f>Rev!$D$9:$D$16</c:f>
              <c:numCache>
                <c:formatCode>General</c:formatCode>
                <c:ptCount val="8"/>
                <c:pt idx="0">
                  <c:v>240</c:v>
                </c:pt>
                <c:pt idx="1">
                  <c:v>1230</c:v>
                </c:pt>
                <c:pt idx="2">
                  <c:v>2040</c:v>
                </c:pt>
                <c:pt idx="3">
                  <c:v>3120</c:v>
                </c:pt>
                <c:pt idx="4">
                  <c:v>4200</c:v>
                </c:pt>
                <c:pt idx="5">
                  <c:v>5040</c:v>
                </c:pt>
                <c:pt idx="6">
                  <c:v>6000</c:v>
                </c:pt>
                <c:pt idx="7">
                  <c:v>7200</c:v>
                </c:pt>
              </c:numCache>
            </c:numRef>
          </c:val>
        </c:ser>
        <c:ser>
          <c:idx val="1"/>
          <c:order val="1"/>
          <c:tx>
            <c:v>Measured Frequency (Hz)</c:v>
          </c:tx>
          <c:marker>
            <c:symbol val="none"/>
          </c:marker>
          <c:dLbls>
            <c:spPr>
              <a:noFill/>
              <a:ln>
                <a:noFill/>
              </a:ln>
              <a:effectLst/>
            </c:spPr>
            <c:txPr>
              <a:bodyPr/>
              <a:lstStyle/>
              <a:p>
                <a:pPr>
                  <a:defRPr lang="en-US" sz="1400" b="1"/>
                </a:pPr>
                <a:endParaRPr lang="en-US"/>
              </a:p>
            </c:txPr>
            <c:dLblPos val="ctr"/>
            <c:showVal val="1"/>
            <c:extLst>
              <c:ext xmlns:c15="http://schemas.microsoft.com/office/drawing/2012/chart" uri="{CE6537A1-D6FC-4f65-9D91-7224C49458BB}">
                <c15:layout/>
                <c15:showLeaderLines val="0"/>
              </c:ext>
            </c:extLst>
          </c:dLbls>
          <c:cat>
            <c:numRef>
              <c:f>Rev!$B$9:$B$16</c:f>
              <c:numCache>
                <c:formatCode>General</c:formatCode>
                <c:ptCount val="8"/>
                <c:pt idx="0">
                  <c:v>2.1</c:v>
                </c:pt>
                <c:pt idx="1">
                  <c:v>2.2000000000000002</c:v>
                </c:pt>
                <c:pt idx="2">
                  <c:v>2.2999999999999998</c:v>
                </c:pt>
                <c:pt idx="3">
                  <c:v>2.4</c:v>
                </c:pt>
                <c:pt idx="4">
                  <c:v>2.5</c:v>
                </c:pt>
                <c:pt idx="5">
                  <c:v>2.6</c:v>
                </c:pt>
                <c:pt idx="6">
                  <c:v>2.7</c:v>
                </c:pt>
                <c:pt idx="7">
                  <c:v>2.8</c:v>
                </c:pt>
              </c:numCache>
            </c:numRef>
          </c:cat>
          <c:val>
            <c:numRef>
              <c:f>Rev!$C$9:$C$16</c:f>
              <c:numCache>
                <c:formatCode>General</c:formatCode>
                <c:ptCount val="8"/>
                <c:pt idx="0">
                  <c:v>40</c:v>
                </c:pt>
                <c:pt idx="1">
                  <c:v>222</c:v>
                </c:pt>
                <c:pt idx="2">
                  <c:v>340</c:v>
                </c:pt>
                <c:pt idx="3">
                  <c:v>520</c:v>
                </c:pt>
                <c:pt idx="4">
                  <c:v>700</c:v>
                </c:pt>
                <c:pt idx="5">
                  <c:v>840</c:v>
                </c:pt>
                <c:pt idx="6">
                  <c:v>990</c:v>
                </c:pt>
                <c:pt idx="7">
                  <c:v>1200</c:v>
                </c:pt>
              </c:numCache>
            </c:numRef>
          </c:val>
        </c:ser>
        <c:dLbls>
          <c:showVal val="1"/>
        </c:dLbls>
        <c:marker val="1"/>
        <c:axId val="136913280"/>
        <c:axId val="136915200"/>
      </c:lineChart>
      <c:catAx>
        <c:axId val="136913280"/>
        <c:scaling>
          <c:orientation val="minMax"/>
        </c:scaling>
        <c:axPos val="b"/>
        <c:title>
          <c:tx>
            <c:rich>
              <a:bodyPr/>
              <a:lstStyle/>
              <a:p>
                <a:pPr>
                  <a:defRPr lang="en-US" sz="1400"/>
                </a:pPr>
                <a:r>
                  <a:rPr lang="en-GB" sz="1400"/>
                  <a:t>Test</a:t>
                </a:r>
                <a:r>
                  <a:rPr lang="en-GB" sz="1400" baseline="0"/>
                  <a:t> Section</a:t>
                </a:r>
              </a:p>
            </c:rich>
          </c:tx>
          <c:layout/>
        </c:title>
        <c:numFmt formatCode="General" sourceLinked="1"/>
        <c:tickLblPos val="nextTo"/>
        <c:spPr>
          <a:ln>
            <a:solidFill>
              <a:sysClr val="windowText" lastClr="000000"/>
            </a:solidFill>
          </a:ln>
        </c:spPr>
        <c:txPr>
          <a:bodyPr/>
          <a:lstStyle/>
          <a:p>
            <a:pPr>
              <a:defRPr lang="en-US" sz="1400"/>
            </a:pPr>
            <a:endParaRPr lang="en-US"/>
          </a:p>
        </c:txPr>
        <c:crossAx val="136915200"/>
        <c:crosses val="autoZero"/>
        <c:auto val="1"/>
        <c:lblAlgn val="ctr"/>
        <c:lblOffset val="100"/>
      </c:catAx>
      <c:valAx>
        <c:axId val="136915200"/>
        <c:scaling>
          <c:orientation val="minMax"/>
        </c:scaling>
        <c:axPos val="l"/>
        <c:majorGridlines/>
        <c:numFmt formatCode="General" sourceLinked="1"/>
        <c:tickLblPos val="nextTo"/>
        <c:spPr>
          <a:ln>
            <a:solidFill>
              <a:sysClr val="windowText" lastClr="000000"/>
            </a:solidFill>
          </a:ln>
        </c:spPr>
        <c:txPr>
          <a:bodyPr/>
          <a:lstStyle/>
          <a:p>
            <a:pPr>
              <a:defRPr lang="en-US" sz="1400"/>
            </a:pPr>
            <a:endParaRPr lang="en-US"/>
          </a:p>
        </c:txPr>
        <c:crossAx val="136913280"/>
        <c:crosses val="autoZero"/>
        <c:crossBetween val="between"/>
      </c:valAx>
      <c:spPr>
        <a:ln>
          <a:solidFill>
            <a:sysClr val="windowText" lastClr="000000"/>
          </a:solidFill>
        </a:ln>
      </c:spPr>
    </c:plotArea>
    <c:legend>
      <c:legendPos val="b"/>
      <c:layout/>
      <c:txPr>
        <a:bodyPr/>
        <a:lstStyle/>
        <a:p>
          <a:pPr>
            <a:defRPr lang="en-US" sz="1400" b="1"/>
          </a:pPr>
          <a:endParaRPr lang="en-US"/>
        </a:p>
      </c:txPr>
    </c:legend>
    <c:plotVisOnly val="1"/>
    <c:dispBlanksAs val="gap"/>
  </c:chart>
  <c:spPr>
    <a:solidFill>
      <a:schemeClr val="bg1"/>
    </a:solidFill>
    <a:ln>
      <a:solidFill>
        <a:schemeClr val="tx1"/>
      </a:solidFill>
    </a:ln>
  </c:sp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GB"/>
  <c:style val="18"/>
  <c:chart>
    <c:title>
      <c:tx>
        <c:rich>
          <a:bodyPr/>
          <a:lstStyle/>
          <a:p>
            <a:pPr>
              <a:defRPr/>
            </a:pPr>
            <a:r>
              <a:rPr lang="en-GB" sz="1800" b="1" i="0" baseline="0"/>
              <a:t>Preffered Display for RPM</a:t>
            </a:r>
            <a:endParaRPr lang="en-GB"/>
          </a:p>
        </c:rich>
      </c:tx>
      <c:layout/>
    </c:title>
    <c:plotArea>
      <c:layout/>
      <c:barChart>
        <c:barDir val="col"/>
        <c:grouping val="clustered"/>
        <c:ser>
          <c:idx val="0"/>
          <c:order val="0"/>
          <c:spPr>
            <a:ln>
              <a:solidFill>
                <a:sysClr val="windowText" lastClr="000000"/>
              </a:solidFill>
            </a:ln>
          </c:spPr>
          <c:dLbls>
            <c:txPr>
              <a:bodyPr/>
              <a:lstStyle/>
              <a:p>
                <a:pPr>
                  <a:defRPr b="1"/>
                </a:pPr>
                <a:endParaRPr lang="en-US"/>
              </a:p>
            </c:txPr>
            <c:dLblPos val="inEnd"/>
            <c:showVal val="1"/>
          </c:dLbls>
          <c:cat>
            <c:strRef>
              <c:f>Sheet1!$B$34:$B$35</c:f>
              <c:strCache>
                <c:ptCount val="2"/>
                <c:pt idx="0">
                  <c:v>Digital</c:v>
                </c:pt>
                <c:pt idx="1">
                  <c:v>Analogue</c:v>
                </c:pt>
              </c:strCache>
            </c:strRef>
          </c:cat>
          <c:val>
            <c:numRef>
              <c:f>Sheet1!$C$34:$C$35</c:f>
              <c:numCache>
                <c:formatCode>General</c:formatCode>
                <c:ptCount val="2"/>
                <c:pt idx="0">
                  <c:v>48</c:v>
                </c:pt>
                <c:pt idx="1">
                  <c:v>52</c:v>
                </c:pt>
              </c:numCache>
            </c:numRef>
          </c:val>
        </c:ser>
        <c:dLbls>
          <c:showVal val="1"/>
        </c:dLbls>
        <c:axId val="136935680"/>
        <c:axId val="137105408"/>
      </c:barChart>
      <c:catAx>
        <c:axId val="136935680"/>
        <c:scaling>
          <c:orientation val="minMax"/>
        </c:scaling>
        <c:axPos val="b"/>
        <c:tickLblPos val="nextTo"/>
        <c:txPr>
          <a:bodyPr/>
          <a:lstStyle/>
          <a:p>
            <a:pPr>
              <a:defRPr sz="1200" b="1"/>
            </a:pPr>
            <a:endParaRPr lang="en-US"/>
          </a:p>
        </c:txPr>
        <c:crossAx val="137105408"/>
        <c:crosses val="autoZero"/>
        <c:auto val="1"/>
        <c:lblAlgn val="ctr"/>
        <c:lblOffset val="100"/>
      </c:catAx>
      <c:valAx>
        <c:axId val="137105408"/>
        <c:scaling>
          <c:orientation val="minMax"/>
        </c:scaling>
        <c:axPos val="l"/>
        <c:majorGridlines/>
        <c:title>
          <c:tx>
            <c:rich>
              <a:bodyPr rot="0" vert="horz"/>
              <a:lstStyle/>
              <a:p>
                <a:pPr>
                  <a:defRPr/>
                </a:pPr>
                <a:r>
                  <a:rPr lang="en-GB" sz="1200"/>
                  <a:t>Number of Participants</a:t>
                </a:r>
              </a:p>
            </c:rich>
          </c:tx>
          <c:layout/>
        </c:title>
        <c:numFmt formatCode="General" sourceLinked="1"/>
        <c:tickLblPos val="nextTo"/>
        <c:crossAx val="136935680"/>
        <c:crosses val="autoZero"/>
        <c:crossBetween val="between"/>
      </c:valAx>
    </c:plotArea>
    <c:plotVisOnly val="1"/>
  </c:chart>
  <c:spPr>
    <a:solidFill>
      <a:schemeClr val="bg1"/>
    </a:solidFill>
    <a:ln>
      <a:solidFill>
        <a:sysClr val="windowText" lastClr="000000"/>
      </a:solidFill>
    </a:ln>
  </c:spPr>
  <c:externalData r:id="rId1"/>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4402" y="3499590"/>
            <a:ext cx="22706410" cy="7444669"/>
          </a:xfrm>
        </p:spPr>
        <p:txBody>
          <a:bodyPr anchor="b"/>
          <a:lstStyle>
            <a:lvl1pPr algn="ctr">
              <a:defRPr sz="14899"/>
            </a:lvl1pPr>
          </a:lstStyle>
          <a:p>
            <a:r>
              <a:rPr lang="en-US" smtClean="0"/>
              <a:t>Click to edit Master title style</a:t>
            </a:r>
            <a:endParaRPr lang="en-GB"/>
          </a:p>
        </p:txBody>
      </p:sp>
      <p:sp>
        <p:nvSpPr>
          <p:cNvPr id="3" name="Subtitle 2"/>
          <p:cNvSpPr>
            <a:spLocks noGrp="1"/>
          </p:cNvSpPr>
          <p:nvPr>
            <p:ph type="subTitle" idx="1"/>
          </p:nvPr>
        </p:nvSpPr>
        <p:spPr>
          <a:xfrm>
            <a:off x="3784402" y="11231355"/>
            <a:ext cx="22706410" cy="5162758"/>
          </a:xfrm>
        </p:spPr>
        <p:txBody>
          <a:bodyPr/>
          <a:lstStyle>
            <a:lvl1pPr marL="0" indent="0" algn="ctr">
              <a:buNone/>
              <a:defRPr sz="5960"/>
            </a:lvl1pPr>
            <a:lvl2pPr marL="1135319" indent="0" algn="ctr">
              <a:buNone/>
              <a:defRPr sz="4966"/>
            </a:lvl2pPr>
            <a:lvl3pPr marL="2270638" indent="0" algn="ctr">
              <a:buNone/>
              <a:defRPr sz="4470"/>
            </a:lvl3pPr>
            <a:lvl4pPr marL="3405957" indent="0" algn="ctr">
              <a:buNone/>
              <a:defRPr sz="3973"/>
            </a:lvl4pPr>
            <a:lvl5pPr marL="4541276" indent="0" algn="ctr">
              <a:buNone/>
              <a:defRPr sz="3973"/>
            </a:lvl5pPr>
            <a:lvl6pPr marL="5676595" indent="0" algn="ctr">
              <a:buNone/>
              <a:defRPr sz="3973"/>
            </a:lvl6pPr>
            <a:lvl7pPr marL="6811914" indent="0" algn="ctr">
              <a:buNone/>
              <a:defRPr sz="3973"/>
            </a:lvl7pPr>
            <a:lvl8pPr marL="7947233" indent="0" algn="ctr">
              <a:buNone/>
              <a:defRPr sz="3973"/>
            </a:lvl8pPr>
            <a:lvl9pPr marL="9082552" indent="0" algn="ctr">
              <a:buNone/>
              <a:defRPr sz="3973"/>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4262034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2869997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3" y="5331060"/>
            <a:ext cx="26112371" cy="8894992"/>
          </a:xfrm>
        </p:spPr>
        <p:txBody>
          <a:bodyPr anchor="b"/>
          <a:lstStyle>
            <a:lvl1pPr>
              <a:defRPr sz="14899"/>
            </a:lvl1pPr>
          </a:lstStyle>
          <a:p>
            <a:r>
              <a:rPr lang="en-US" smtClean="0"/>
              <a:t>Click to edit Master title style</a:t>
            </a:r>
            <a:endParaRPr lang="en-GB"/>
          </a:p>
        </p:txBody>
      </p:sp>
      <p:sp>
        <p:nvSpPr>
          <p:cNvPr id="3" name="Text Placeholder 2"/>
          <p:cNvSpPr>
            <a:spLocks noGrp="1"/>
          </p:cNvSpPr>
          <p:nvPr>
            <p:ph type="body" idx="1"/>
          </p:nvPr>
        </p:nvSpPr>
        <p:spPr>
          <a:xfrm>
            <a:off x="2065653" y="14310202"/>
            <a:ext cx="26112371" cy="4677666"/>
          </a:xfrm>
        </p:spPr>
        <p:txBody>
          <a:bodyPr/>
          <a:lstStyle>
            <a:lvl1pPr marL="0" indent="0">
              <a:buNone/>
              <a:defRPr sz="5960">
                <a:solidFill>
                  <a:schemeClr val="tx1">
                    <a:tint val="75000"/>
                  </a:schemeClr>
                </a:solidFill>
              </a:defRPr>
            </a:lvl1pPr>
            <a:lvl2pPr marL="1135319" indent="0">
              <a:buNone/>
              <a:defRPr sz="4966">
                <a:solidFill>
                  <a:schemeClr val="tx1">
                    <a:tint val="75000"/>
                  </a:schemeClr>
                </a:solidFill>
              </a:defRPr>
            </a:lvl2pPr>
            <a:lvl3pPr marL="2270638" indent="0">
              <a:buNone/>
              <a:defRPr sz="4470">
                <a:solidFill>
                  <a:schemeClr val="tx1">
                    <a:tint val="75000"/>
                  </a:schemeClr>
                </a:solidFill>
              </a:defRPr>
            </a:lvl3pPr>
            <a:lvl4pPr marL="3405957" indent="0">
              <a:buNone/>
              <a:defRPr sz="3973">
                <a:solidFill>
                  <a:schemeClr val="tx1">
                    <a:tint val="75000"/>
                  </a:schemeClr>
                </a:solidFill>
              </a:defRPr>
            </a:lvl4pPr>
            <a:lvl5pPr marL="4541276" indent="0">
              <a:buNone/>
              <a:defRPr sz="3973">
                <a:solidFill>
                  <a:schemeClr val="tx1">
                    <a:tint val="75000"/>
                  </a:schemeClr>
                </a:solidFill>
              </a:defRPr>
            </a:lvl5pPr>
            <a:lvl6pPr marL="5676595" indent="0">
              <a:buNone/>
              <a:defRPr sz="3973">
                <a:solidFill>
                  <a:schemeClr val="tx1">
                    <a:tint val="75000"/>
                  </a:schemeClr>
                </a:solidFill>
              </a:defRPr>
            </a:lvl6pPr>
            <a:lvl7pPr marL="6811914" indent="0">
              <a:buNone/>
              <a:defRPr sz="3973">
                <a:solidFill>
                  <a:schemeClr val="tx1">
                    <a:tint val="75000"/>
                  </a:schemeClr>
                </a:solidFill>
              </a:defRPr>
            </a:lvl7pPr>
            <a:lvl8pPr marL="7947233" indent="0">
              <a:buNone/>
              <a:defRPr sz="3973">
                <a:solidFill>
                  <a:schemeClr val="tx1">
                    <a:tint val="75000"/>
                  </a:schemeClr>
                </a:solidFill>
              </a:defRPr>
            </a:lvl8pPr>
            <a:lvl9pPr marL="9082552" indent="0">
              <a:buNone/>
              <a:defRPr sz="397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113914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081421"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15326826"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3559038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2"/>
            <a:ext cx="26112371" cy="4133179"/>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2085365" y="5241960"/>
            <a:ext cx="12807833"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smtClean="0"/>
              <a:t>Click to edit Master text styles</a:t>
            </a:r>
          </a:p>
        </p:txBody>
      </p:sp>
      <p:sp>
        <p:nvSpPr>
          <p:cNvPr id="4" name="Content Placeholder 3"/>
          <p:cNvSpPr>
            <a:spLocks noGrp="1"/>
          </p:cNvSpPr>
          <p:nvPr>
            <p:ph sz="half" idx="2"/>
          </p:nvPr>
        </p:nvSpPr>
        <p:spPr>
          <a:xfrm>
            <a:off x="2085365" y="7810963"/>
            <a:ext cx="12807833"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15326827" y="5241960"/>
            <a:ext cx="12870909"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smtClean="0"/>
              <a:t>Click to edit Master text styles</a:t>
            </a:r>
          </a:p>
        </p:txBody>
      </p:sp>
      <p:sp>
        <p:nvSpPr>
          <p:cNvPr id="6" name="Content Placeholder 5"/>
          <p:cNvSpPr>
            <a:spLocks noGrp="1"/>
          </p:cNvSpPr>
          <p:nvPr>
            <p:ph sz="quarter" idx="4"/>
          </p:nvPr>
        </p:nvSpPr>
        <p:spPr>
          <a:xfrm>
            <a:off x="15326827" y="7810963"/>
            <a:ext cx="12870909"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4164060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1520351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3269323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6" y="1425575"/>
            <a:ext cx="9764543" cy="4989513"/>
          </a:xfrm>
        </p:spPr>
        <p:txBody>
          <a:bodyPr anchor="b"/>
          <a:lstStyle>
            <a:lvl1pPr>
              <a:defRPr sz="7946"/>
            </a:lvl1pPr>
          </a:lstStyle>
          <a:p>
            <a:r>
              <a:rPr lang="en-US" smtClean="0"/>
              <a:t>Click to edit Master title style</a:t>
            </a:r>
            <a:endParaRPr lang="en-GB"/>
          </a:p>
        </p:txBody>
      </p:sp>
      <p:sp>
        <p:nvSpPr>
          <p:cNvPr id="3" name="Content Placeholder 2"/>
          <p:cNvSpPr>
            <a:spLocks noGrp="1"/>
          </p:cNvSpPr>
          <p:nvPr>
            <p:ph idx="1"/>
          </p:nvPr>
        </p:nvSpPr>
        <p:spPr>
          <a:xfrm>
            <a:off x="12870909" y="3078847"/>
            <a:ext cx="15326827" cy="15196234"/>
          </a:xfrm>
        </p:spPr>
        <p:txBody>
          <a:bodyPr/>
          <a:lstStyle>
            <a:lvl1pPr>
              <a:defRPr sz="7946"/>
            </a:lvl1pPr>
            <a:lvl2pPr>
              <a:defRPr sz="6953"/>
            </a:lvl2pPr>
            <a:lvl3pPr>
              <a:defRPr sz="5960"/>
            </a:lvl3pPr>
            <a:lvl4pPr>
              <a:defRPr sz="4966"/>
            </a:lvl4pPr>
            <a:lvl5pPr>
              <a:defRPr sz="4966"/>
            </a:lvl5pPr>
            <a:lvl6pPr>
              <a:defRPr sz="4966"/>
            </a:lvl6pPr>
            <a:lvl7pPr>
              <a:defRPr sz="4966"/>
            </a:lvl7pPr>
            <a:lvl8pPr>
              <a:defRPr sz="4966"/>
            </a:lvl8pPr>
            <a:lvl9pPr>
              <a:defRPr sz="4966"/>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97026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6" y="1425575"/>
            <a:ext cx="9764543" cy="4989513"/>
          </a:xfrm>
        </p:spPr>
        <p:txBody>
          <a:bodyPr anchor="b"/>
          <a:lstStyle>
            <a:lvl1pPr>
              <a:defRPr sz="7946"/>
            </a:lvl1pPr>
          </a:lstStyle>
          <a:p>
            <a:r>
              <a:rPr lang="en-US" smtClean="0"/>
              <a:t>Click to edit Master title style</a:t>
            </a:r>
            <a:endParaRPr lang="en-GB"/>
          </a:p>
        </p:txBody>
      </p:sp>
      <p:sp>
        <p:nvSpPr>
          <p:cNvPr id="3" name="Picture Placeholder 2"/>
          <p:cNvSpPr>
            <a:spLocks noGrp="1"/>
          </p:cNvSpPr>
          <p:nvPr>
            <p:ph type="pic" idx="1"/>
          </p:nvPr>
        </p:nvSpPr>
        <p:spPr>
          <a:xfrm>
            <a:off x="12870909" y="3078847"/>
            <a:ext cx="15326827" cy="15196234"/>
          </a:xfrm>
        </p:spPr>
        <p:txBody>
          <a:bodyPr/>
          <a:lstStyle>
            <a:lvl1pPr marL="0" indent="0">
              <a:buNone/>
              <a:defRPr sz="7946"/>
            </a:lvl1pPr>
            <a:lvl2pPr marL="1135319" indent="0">
              <a:buNone/>
              <a:defRPr sz="6953"/>
            </a:lvl2pPr>
            <a:lvl3pPr marL="2270638" indent="0">
              <a:buNone/>
              <a:defRPr sz="5960"/>
            </a:lvl3pPr>
            <a:lvl4pPr marL="3405957" indent="0">
              <a:buNone/>
              <a:defRPr sz="4966"/>
            </a:lvl4pPr>
            <a:lvl5pPr marL="4541276" indent="0">
              <a:buNone/>
              <a:defRPr sz="4966"/>
            </a:lvl5pPr>
            <a:lvl6pPr marL="5676595" indent="0">
              <a:buNone/>
              <a:defRPr sz="4966"/>
            </a:lvl6pPr>
            <a:lvl7pPr marL="6811914" indent="0">
              <a:buNone/>
              <a:defRPr sz="4966"/>
            </a:lvl7pPr>
            <a:lvl8pPr marL="7947233" indent="0">
              <a:buNone/>
              <a:defRPr sz="4966"/>
            </a:lvl8pPr>
            <a:lvl9pPr marL="9082552" indent="0">
              <a:buNone/>
              <a:defRPr sz="4966"/>
            </a:lvl9pPr>
          </a:lstStyle>
          <a:p>
            <a:endParaRPr lang="en-GB"/>
          </a:p>
        </p:txBody>
      </p:sp>
      <p:sp>
        <p:nvSpPr>
          <p:cNvPr id="4" name="Text Placeholder 3"/>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720550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3991979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699" y="1138480"/>
            <a:ext cx="6528093" cy="1812163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081421" y="1138480"/>
            <a:ext cx="19205838" cy="181216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pPr/>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84450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2"/>
            <a:ext cx="26112371" cy="4133179"/>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081421" y="19819454"/>
            <a:ext cx="6811923" cy="1138480"/>
          </a:xfrm>
          <a:prstGeom prst="rect">
            <a:avLst/>
          </a:prstGeom>
        </p:spPr>
        <p:txBody>
          <a:bodyPr vert="horz" lIns="91440" tIns="45720" rIns="91440" bIns="45720" rtlCol="0" anchor="ctr"/>
          <a:lstStyle>
            <a:lvl1pPr algn="l">
              <a:defRPr sz="2980">
                <a:solidFill>
                  <a:schemeClr val="tx1">
                    <a:tint val="75000"/>
                  </a:schemeClr>
                </a:solidFill>
              </a:defRPr>
            </a:lvl1pPr>
          </a:lstStyle>
          <a:p>
            <a:fld id="{7CFD3F33-33E6-4261-AF37-FF9C6FA58035}" type="datetimeFigureOut">
              <a:rPr lang="en-GB" smtClean="0"/>
              <a:pPr/>
              <a:t>03/05/2018</a:t>
            </a:fld>
            <a:endParaRPr lang="en-GB"/>
          </a:p>
        </p:txBody>
      </p:sp>
      <p:sp>
        <p:nvSpPr>
          <p:cNvPr id="5" name="Footer Placeholder 4"/>
          <p:cNvSpPr>
            <a:spLocks noGrp="1"/>
          </p:cNvSpPr>
          <p:nvPr>
            <p:ph type="ftr" sz="quarter" idx="3"/>
          </p:nvPr>
        </p:nvSpPr>
        <p:spPr>
          <a:xfrm>
            <a:off x="10028665" y="19819454"/>
            <a:ext cx="10217884" cy="1138480"/>
          </a:xfrm>
          <a:prstGeom prst="rect">
            <a:avLst/>
          </a:prstGeom>
        </p:spPr>
        <p:txBody>
          <a:bodyPr vert="horz" lIns="91440" tIns="45720" rIns="91440" bIns="45720" rtlCol="0" anchor="ctr"/>
          <a:lstStyle>
            <a:lvl1pPr algn="ctr">
              <a:defRPr sz="29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4"/>
            <a:ext cx="6811923" cy="1138480"/>
          </a:xfrm>
          <a:prstGeom prst="rect">
            <a:avLst/>
          </a:prstGeom>
        </p:spPr>
        <p:txBody>
          <a:bodyPr vert="horz" lIns="91440" tIns="45720" rIns="91440" bIns="45720" rtlCol="0" anchor="ctr"/>
          <a:lstStyle>
            <a:lvl1pPr algn="r">
              <a:defRPr sz="2980">
                <a:solidFill>
                  <a:schemeClr val="tx1">
                    <a:tint val="75000"/>
                  </a:schemeClr>
                </a:solidFill>
              </a:defRPr>
            </a:lvl1pPr>
          </a:lstStyle>
          <a:p>
            <a:fld id="{5C5B8379-2F55-4757-B461-6A15418214ED}" type="slidenum">
              <a:rPr lang="en-GB" smtClean="0"/>
              <a:pPr/>
              <a:t>‹#›</a:t>
            </a:fld>
            <a:endParaRPr lang="en-GB"/>
          </a:p>
        </p:txBody>
      </p:sp>
    </p:spTree>
    <p:extLst>
      <p:ext uri="{BB962C8B-B14F-4D97-AF65-F5344CB8AC3E}">
        <p14:creationId xmlns:p14="http://schemas.microsoft.com/office/powerpoint/2010/main" xmlns="" val="4235210187"/>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Lst>
  <p:txStyles>
    <p:titleStyle>
      <a:lvl1pPr algn="l" defTabSz="2270638" rtl="0" eaLnBrk="1" latinLnBrk="0" hangingPunct="1">
        <a:lnSpc>
          <a:spcPct val="90000"/>
        </a:lnSpc>
        <a:spcBef>
          <a:spcPct val="0"/>
        </a:spcBef>
        <a:buNone/>
        <a:defRPr sz="10926" kern="1200">
          <a:solidFill>
            <a:schemeClr val="tx1"/>
          </a:solidFill>
          <a:latin typeface="+mj-lt"/>
          <a:ea typeface="+mj-ea"/>
          <a:cs typeface="+mj-cs"/>
        </a:defRPr>
      </a:lvl1pPr>
    </p:titleStyle>
    <p:bodyStyle>
      <a:lvl1pPr marL="567660" indent="-567660" algn="l" defTabSz="2270638" rtl="0" eaLnBrk="1" latinLnBrk="0" hangingPunct="1">
        <a:lnSpc>
          <a:spcPct val="90000"/>
        </a:lnSpc>
        <a:spcBef>
          <a:spcPts val="2483"/>
        </a:spcBef>
        <a:buFont typeface="Arial" panose="020B0604020202020204" pitchFamily="34" charset="0"/>
        <a:buChar char="•"/>
        <a:defRPr sz="6953" kern="1200">
          <a:solidFill>
            <a:schemeClr val="tx1"/>
          </a:solidFill>
          <a:latin typeface="+mn-lt"/>
          <a:ea typeface="+mn-ea"/>
          <a:cs typeface="+mn-cs"/>
        </a:defRPr>
      </a:lvl1pPr>
      <a:lvl2pPr marL="1702979" indent="-567660" algn="l" defTabSz="2270638" rtl="0" eaLnBrk="1" latinLnBrk="0" hangingPunct="1">
        <a:lnSpc>
          <a:spcPct val="90000"/>
        </a:lnSpc>
        <a:spcBef>
          <a:spcPts val="1242"/>
        </a:spcBef>
        <a:buFont typeface="Arial" panose="020B0604020202020204" pitchFamily="34" charset="0"/>
        <a:buChar char="•"/>
        <a:defRPr sz="5960" kern="1200">
          <a:solidFill>
            <a:schemeClr val="tx1"/>
          </a:solidFill>
          <a:latin typeface="+mn-lt"/>
          <a:ea typeface="+mn-ea"/>
          <a:cs typeface="+mn-cs"/>
        </a:defRPr>
      </a:lvl2pPr>
      <a:lvl3pPr marL="2838298" indent="-567660" algn="l" defTabSz="2270638" rtl="0" eaLnBrk="1" latinLnBrk="0" hangingPunct="1">
        <a:lnSpc>
          <a:spcPct val="90000"/>
        </a:lnSpc>
        <a:spcBef>
          <a:spcPts val="1242"/>
        </a:spcBef>
        <a:buFont typeface="Arial" panose="020B0604020202020204" pitchFamily="34" charset="0"/>
        <a:buChar char="•"/>
        <a:defRPr sz="4966" kern="1200">
          <a:solidFill>
            <a:schemeClr val="tx1"/>
          </a:solidFill>
          <a:latin typeface="+mn-lt"/>
          <a:ea typeface="+mn-ea"/>
          <a:cs typeface="+mn-cs"/>
        </a:defRPr>
      </a:lvl3pPr>
      <a:lvl4pPr marL="3973617"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8936"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4255"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79574"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4893"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0212"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0638" rtl="0" eaLnBrk="1" latinLnBrk="0" hangingPunct="1">
        <a:defRPr sz="4470" kern="1200">
          <a:solidFill>
            <a:schemeClr val="tx1"/>
          </a:solidFill>
          <a:latin typeface="+mn-lt"/>
          <a:ea typeface="+mn-ea"/>
          <a:cs typeface="+mn-cs"/>
        </a:defRPr>
      </a:lvl1pPr>
      <a:lvl2pPr marL="1135319" algn="l" defTabSz="2270638" rtl="0" eaLnBrk="1" latinLnBrk="0" hangingPunct="1">
        <a:defRPr sz="4470" kern="1200">
          <a:solidFill>
            <a:schemeClr val="tx1"/>
          </a:solidFill>
          <a:latin typeface="+mn-lt"/>
          <a:ea typeface="+mn-ea"/>
          <a:cs typeface="+mn-cs"/>
        </a:defRPr>
      </a:lvl2pPr>
      <a:lvl3pPr marL="2270638" algn="l" defTabSz="2270638" rtl="0" eaLnBrk="1" latinLnBrk="0" hangingPunct="1">
        <a:defRPr sz="4470" kern="1200">
          <a:solidFill>
            <a:schemeClr val="tx1"/>
          </a:solidFill>
          <a:latin typeface="+mn-lt"/>
          <a:ea typeface="+mn-ea"/>
          <a:cs typeface="+mn-cs"/>
        </a:defRPr>
      </a:lvl3pPr>
      <a:lvl4pPr marL="3405957" algn="l" defTabSz="2270638" rtl="0" eaLnBrk="1" latinLnBrk="0" hangingPunct="1">
        <a:defRPr sz="4470" kern="1200">
          <a:solidFill>
            <a:schemeClr val="tx1"/>
          </a:solidFill>
          <a:latin typeface="+mn-lt"/>
          <a:ea typeface="+mn-ea"/>
          <a:cs typeface="+mn-cs"/>
        </a:defRPr>
      </a:lvl4pPr>
      <a:lvl5pPr marL="4541276" algn="l" defTabSz="2270638" rtl="0" eaLnBrk="1" latinLnBrk="0" hangingPunct="1">
        <a:defRPr sz="4470" kern="1200">
          <a:solidFill>
            <a:schemeClr val="tx1"/>
          </a:solidFill>
          <a:latin typeface="+mn-lt"/>
          <a:ea typeface="+mn-ea"/>
          <a:cs typeface="+mn-cs"/>
        </a:defRPr>
      </a:lvl5pPr>
      <a:lvl6pPr marL="5676595" algn="l" defTabSz="2270638" rtl="0" eaLnBrk="1" latinLnBrk="0" hangingPunct="1">
        <a:defRPr sz="4470" kern="1200">
          <a:solidFill>
            <a:schemeClr val="tx1"/>
          </a:solidFill>
          <a:latin typeface="+mn-lt"/>
          <a:ea typeface="+mn-ea"/>
          <a:cs typeface="+mn-cs"/>
        </a:defRPr>
      </a:lvl6pPr>
      <a:lvl7pPr marL="6811914" algn="l" defTabSz="2270638" rtl="0" eaLnBrk="1" latinLnBrk="0" hangingPunct="1">
        <a:defRPr sz="4470" kern="1200">
          <a:solidFill>
            <a:schemeClr val="tx1"/>
          </a:solidFill>
          <a:latin typeface="+mn-lt"/>
          <a:ea typeface="+mn-ea"/>
          <a:cs typeface="+mn-cs"/>
        </a:defRPr>
      </a:lvl7pPr>
      <a:lvl8pPr marL="7947233" algn="l" defTabSz="2270638" rtl="0" eaLnBrk="1" latinLnBrk="0" hangingPunct="1">
        <a:defRPr sz="4470" kern="1200">
          <a:solidFill>
            <a:schemeClr val="tx1"/>
          </a:solidFill>
          <a:latin typeface="+mn-lt"/>
          <a:ea typeface="+mn-ea"/>
          <a:cs typeface="+mn-cs"/>
        </a:defRPr>
      </a:lvl8pPr>
      <a:lvl9pPr marL="9082552" algn="l" defTabSz="2270638"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image" Target="../media/image2.jpeg"/><Relationship Id="rId7"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2762195"/>
            <a:ext cx="30275213" cy="18621430"/>
          </a:xfrm>
          <a:prstGeom prst="rect">
            <a:avLst/>
          </a:prstGeom>
          <a:solidFill>
            <a:schemeClr val="accent5">
              <a:lumMod val="20000"/>
              <a:lumOff val="80000"/>
            </a:schemeClr>
          </a:solidFill>
          <a:ln>
            <a:solidFill>
              <a:schemeClr val="accent5">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p:cNvSpPr>
            <a:spLocks noGrp="1"/>
          </p:cNvSpPr>
          <p:nvPr>
            <p:ph type="ctrTitle"/>
          </p:nvPr>
        </p:nvSpPr>
        <p:spPr>
          <a:xfrm>
            <a:off x="9494004" y="1333434"/>
            <a:ext cx="10881360" cy="833899"/>
          </a:xfrm>
        </p:spPr>
        <p:txBody>
          <a:bodyPr>
            <a:noAutofit/>
          </a:bodyPr>
          <a:lstStyle/>
          <a:p>
            <a:r>
              <a:rPr lang="en-GB" sz="8500" b="1" dirty="0"/>
              <a:t>Vehicle Display System</a:t>
            </a:r>
            <a:endParaRPr lang="en-GB" sz="8500" dirty="0"/>
          </a:p>
        </p:txBody>
      </p:sp>
      <p:sp>
        <p:nvSpPr>
          <p:cNvPr id="3" name="Subtitle 2"/>
          <p:cNvSpPr>
            <a:spLocks noGrp="1"/>
          </p:cNvSpPr>
          <p:nvPr>
            <p:ph type="subTitle" idx="1"/>
          </p:nvPr>
        </p:nvSpPr>
        <p:spPr>
          <a:xfrm>
            <a:off x="349940" y="4619582"/>
            <a:ext cx="7000924" cy="9215502"/>
          </a:xfrm>
          <a:prstGeom prst="roundRect">
            <a:avLst/>
          </a:prstGeom>
          <a:solidFill>
            <a:schemeClr val="bg1"/>
          </a:solidFill>
        </p:spPr>
        <p:txBody>
          <a:bodyPr>
            <a:normAutofit/>
          </a:bodyPr>
          <a:lstStyle/>
          <a:p>
            <a:r>
              <a:rPr lang="en-GB" sz="4400" b="1" dirty="0"/>
              <a:t>1 – </a:t>
            </a:r>
            <a:r>
              <a:rPr lang="en-GB" sz="4400" b="1" dirty="0" smtClean="0"/>
              <a:t>Introduction</a:t>
            </a:r>
          </a:p>
          <a:p>
            <a:pPr algn="l"/>
            <a:r>
              <a:rPr lang="en-GB" sz="2400" dirty="0" smtClean="0"/>
              <a:t>This project involved creating a system that could measure the characteristics of a vehicle, and display the measured values to a driver in real time.</a:t>
            </a:r>
          </a:p>
          <a:p>
            <a:pPr algn="l"/>
            <a:r>
              <a:rPr lang="en-GB" sz="2400" dirty="0" smtClean="0"/>
              <a:t>The project was created with the aim of improving driver awareness, safety and overall driving experience.</a:t>
            </a:r>
          </a:p>
          <a:p>
            <a:pPr algn="l"/>
            <a:r>
              <a:rPr lang="en-GB" sz="2400" dirty="0" smtClean="0"/>
              <a:t>This project was achieved by designing individual sensor circuits which were then connected to a single electronic microcontroller.</a:t>
            </a:r>
            <a:endParaRPr lang="en-GB" sz="2400" dirty="0"/>
          </a:p>
          <a:p>
            <a:endParaRPr lang="en-GB" sz="4400" b="1" dirty="0"/>
          </a:p>
        </p:txBody>
      </p:sp>
      <p:sp>
        <p:nvSpPr>
          <p:cNvPr id="4" name="TextBox 3"/>
          <p:cNvSpPr txBox="1"/>
          <p:nvPr/>
        </p:nvSpPr>
        <p:spPr>
          <a:xfrm>
            <a:off x="8493872" y="2833632"/>
            <a:ext cx="13144592" cy="1815882"/>
          </a:xfrm>
          <a:prstGeom prst="rect">
            <a:avLst/>
          </a:prstGeom>
          <a:noFill/>
        </p:spPr>
        <p:txBody>
          <a:bodyPr wrap="square" rtlCol="0">
            <a:spAutoFit/>
          </a:bodyPr>
          <a:lstStyle/>
          <a:p>
            <a:pPr algn="ctr"/>
            <a:r>
              <a:rPr lang="en-GB" sz="5600" dirty="0" smtClean="0"/>
              <a:t>Anthony Davies - P152107</a:t>
            </a:r>
          </a:p>
          <a:p>
            <a:pPr algn="ctr"/>
            <a:r>
              <a:rPr lang="en-GB" sz="5600" dirty="0" smtClean="0"/>
              <a:t>BEng Electrical &amp; Electronic Engineering</a:t>
            </a:r>
            <a:endParaRPr lang="en-GB" sz="5600" dirty="0"/>
          </a:p>
        </p:txBody>
      </p:sp>
      <p:sp>
        <p:nvSpPr>
          <p:cNvPr id="1026" name="AutoShape 2" descr="https://moodle.uwtsd.ac.uk/pluginfile.php/33678/mod_resource/content/0/UWTSD_Logo_Transparent3.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https://moodle.uwtsd.ac.uk/pluginfile.php/33678/mod_resource/content/0/UWTSD_Logo_Transparent3.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6" descr="UWTSD_Logo_Transparent3.png"/>
          <p:cNvPicPr>
            <a:picLocks noChangeAspect="1"/>
          </p:cNvPicPr>
          <p:nvPr/>
        </p:nvPicPr>
        <p:blipFill>
          <a:blip r:embed="rId2"/>
          <a:stretch>
            <a:fillRect/>
          </a:stretch>
        </p:blipFill>
        <p:spPr>
          <a:xfrm>
            <a:off x="564254" y="476179"/>
            <a:ext cx="6072230" cy="2123480"/>
          </a:xfrm>
          <a:prstGeom prst="rect">
            <a:avLst/>
          </a:prstGeom>
        </p:spPr>
      </p:pic>
      <p:sp>
        <p:nvSpPr>
          <p:cNvPr id="9" name="Subtitle 2"/>
          <p:cNvSpPr txBox="1">
            <a:spLocks/>
          </p:cNvSpPr>
          <p:nvPr/>
        </p:nvSpPr>
        <p:spPr>
          <a:xfrm>
            <a:off x="349940" y="13977960"/>
            <a:ext cx="7000924" cy="7072362"/>
          </a:xfrm>
          <a:prstGeom prst="roundRect">
            <a:avLst/>
          </a:prstGeom>
          <a:solidFill>
            <a:schemeClr val="bg1"/>
          </a:solidFill>
        </p:spPr>
        <p:txBody>
          <a:bodyPr vert="horz" lIns="91440" tIns="45720" rIns="91440" bIns="45720" rtlCol="0">
            <a:normAutofit/>
          </a:bodyPr>
          <a:lstStyle/>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kumimoji="0" lang="en-GB" sz="4400" b="1" i="0" u="none" strike="noStrike" kern="1200" cap="none" spc="0" normalizeH="0" baseline="0" noProof="0" dirty="0" smtClean="0">
                <a:ln>
                  <a:noFill/>
                </a:ln>
                <a:solidFill>
                  <a:schemeClr val="tx1"/>
                </a:solidFill>
                <a:effectLst/>
                <a:uLnTx/>
                <a:uFillTx/>
                <a:latin typeface="+mn-lt"/>
                <a:ea typeface="+mn-ea"/>
                <a:cs typeface="+mn-cs"/>
              </a:rPr>
              <a:t>2 - Aims &amp; Objectives</a:t>
            </a:r>
          </a:p>
          <a:p>
            <a:pPr marL="0" marR="0" lvl="0" indent="0"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kumimoji="0" lang="en-GB" sz="2400" i="0" u="none" strike="noStrike" kern="1200" cap="none" spc="0" normalizeH="0" baseline="0" noProof="0" dirty="0" smtClean="0">
                <a:ln>
                  <a:noFill/>
                </a:ln>
                <a:solidFill>
                  <a:schemeClr val="tx1"/>
                </a:solidFill>
                <a:effectLst/>
                <a:uLnTx/>
                <a:uFillTx/>
                <a:latin typeface="+mn-lt"/>
                <a:ea typeface="+mn-ea"/>
                <a:cs typeface="+mn-cs"/>
              </a:rPr>
              <a:t>The set aims and objectives for this project are listed below</a:t>
            </a:r>
            <a:r>
              <a:rPr kumimoji="0" lang="en-GB" sz="2400" i="0" u="none" strike="noStrike" kern="1200" cap="none" spc="0" normalizeH="0" baseline="0" noProof="0" dirty="0" smtClean="0">
                <a:ln>
                  <a:noFill/>
                </a:ln>
                <a:solidFill>
                  <a:schemeClr val="tx1"/>
                </a:solidFill>
                <a:effectLst/>
                <a:uLnTx/>
                <a:uFillTx/>
                <a:latin typeface="+mn-lt"/>
                <a:ea typeface="+mn-ea"/>
                <a:cs typeface="+mn-cs"/>
              </a:rPr>
              <a:t>:</a:t>
            </a:r>
          </a:p>
          <a:p>
            <a:pPr marL="0" marR="0" lvl="0" indent="0"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smtClean="0">
              <a:ln>
                <a:noFill/>
              </a:ln>
              <a:solidFill>
                <a:schemeClr val="tx1"/>
              </a:solidFill>
              <a:effectLst/>
              <a:uLnTx/>
              <a:uFillTx/>
              <a:latin typeface="+mn-lt"/>
              <a:ea typeface="+mn-ea"/>
              <a:cs typeface="+mn-cs"/>
            </a:endParaRPr>
          </a:p>
          <a:p>
            <a:pPr lvl="1">
              <a:buFont typeface="Arial" pitchFamily="34" charset="0"/>
              <a:buChar char="•"/>
            </a:pPr>
            <a:r>
              <a:rPr lang="en-GB" sz="2400" dirty="0" smtClean="0"/>
              <a:t>Visual indication the system is running.</a:t>
            </a:r>
          </a:p>
          <a:p>
            <a:pPr lvl="1">
              <a:buFont typeface="Arial" pitchFamily="34" charset="0"/>
              <a:buChar char="•"/>
            </a:pPr>
            <a:r>
              <a:rPr lang="en-GB" sz="2400" dirty="0" smtClean="0"/>
              <a:t>Ambient </a:t>
            </a:r>
            <a:r>
              <a:rPr lang="en-GB" sz="2400" dirty="0" smtClean="0"/>
              <a:t>air temperature circuit</a:t>
            </a:r>
          </a:p>
          <a:p>
            <a:pPr lvl="1">
              <a:buFont typeface="Arial" pitchFamily="34" charset="0"/>
              <a:buChar char="•"/>
            </a:pPr>
            <a:r>
              <a:rPr lang="en-GB" sz="2400" dirty="0" smtClean="0"/>
              <a:t>Engine temperature circuit &amp; warning light</a:t>
            </a:r>
          </a:p>
          <a:p>
            <a:pPr lvl="1">
              <a:buFont typeface="Arial" pitchFamily="34" charset="0"/>
              <a:buChar char="•"/>
            </a:pPr>
            <a:r>
              <a:rPr lang="en-GB" sz="2400" dirty="0" smtClean="0"/>
              <a:t>Tachometer circuit with LED display system</a:t>
            </a:r>
          </a:p>
          <a:p>
            <a:pPr lvl="1">
              <a:buFont typeface="Arial" pitchFamily="34" charset="0"/>
              <a:buChar char="•"/>
            </a:pPr>
            <a:r>
              <a:rPr lang="en-GB" sz="2400" dirty="0" smtClean="0"/>
              <a:t>Speedometer circuit</a:t>
            </a:r>
          </a:p>
          <a:p>
            <a:pPr lvl="1">
              <a:buFont typeface="Arial" pitchFamily="34" charset="0"/>
              <a:buChar char="•"/>
            </a:pPr>
            <a:r>
              <a:rPr lang="en-GB" sz="2400" dirty="0" smtClean="0"/>
              <a:t>Real time clock (RTC</a:t>
            </a:r>
            <a:r>
              <a:rPr lang="en-GB" sz="2400" dirty="0" smtClean="0"/>
              <a:t>)</a:t>
            </a:r>
            <a:endParaRPr lang="en-GB" sz="2400" dirty="0" smtClean="0"/>
          </a:p>
          <a:p>
            <a:pPr lvl="1">
              <a:buFont typeface="Arial" pitchFamily="34" charset="0"/>
              <a:buChar char="•"/>
            </a:pPr>
            <a:r>
              <a:rPr lang="en-GB" sz="2400" dirty="0" smtClean="0"/>
              <a:t>LCD display screen</a:t>
            </a:r>
          </a:p>
          <a:p>
            <a:pPr lvl="1">
              <a:buFont typeface="Arial" pitchFamily="34" charset="0"/>
              <a:buChar char="•"/>
            </a:pPr>
            <a:r>
              <a:rPr lang="en-GB" sz="2400" dirty="0" smtClean="0"/>
              <a:t>System set parameter values designed to the vehicle specifications </a:t>
            </a:r>
          </a:p>
          <a:p>
            <a:pPr lvl="1">
              <a:buFont typeface="Arial" pitchFamily="34" charset="0"/>
              <a:buChar char="•"/>
            </a:pPr>
            <a:r>
              <a:rPr lang="en-GB" sz="2400" dirty="0" smtClean="0"/>
              <a:t>Microcontroller providing communication between programming and hardware.</a:t>
            </a:r>
          </a:p>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4400" b="1"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4400" b="1" i="0" u="none" strike="noStrike" kern="1200" cap="none" spc="0" normalizeH="0" baseline="0" noProof="0" dirty="0">
              <a:ln>
                <a:noFill/>
              </a:ln>
              <a:solidFill>
                <a:schemeClr val="tx1"/>
              </a:solidFill>
              <a:effectLst/>
              <a:uLnTx/>
              <a:uFillTx/>
              <a:latin typeface="+mn-lt"/>
              <a:ea typeface="+mn-ea"/>
              <a:cs typeface="+mn-cs"/>
            </a:endParaRPr>
          </a:p>
        </p:txBody>
      </p:sp>
      <p:pic>
        <p:nvPicPr>
          <p:cNvPr id="10" name="Picture 9" descr="IMG_20160605_174754.jpg"/>
          <p:cNvPicPr/>
          <p:nvPr/>
        </p:nvPicPr>
        <p:blipFill>
          <a:blip r:embed="rId3" cstate="print"/>
          <a:srcRect l="3505" t="40085" r="12858" b="22337"/>
          <a:stretch>
            <a:fillRect/>
          </a:stretch>
        </p:blipFill>
        <p:spPr>
          <a:xfrm>
            <a:off x="635692" y="10263184"/>
            <a:ext cx="6215106" cy="2898966"/>
          </a:xfrm>
          <a:prstGeom prst="rect">
            <a:avLst/>
          </a:prstGeom>
        </p:spPr>
      </p:pic>
      <p:sp>
        <p:nvSpPr>
          <p:cNvPr id="11" name="Subtitle 2"/>
          <p:cNvSpPr txBox="1">
            <a:spLocks/>
          </p:cNvSpPr>
          <p:nvPr/>
        </p:nvSpPr>
        <p:spPr>
          <a:xfrm>
            <a:off x="7493740" y="12192010"/>
            <a:ext cx="15430608" cy="8858312"/>
          </a:xfrm>
          <a:prstGeom prst="roundRect">
            <a:avLst/>
          </a:prstGeom>
          <a:solidFill>
            <a:schemeClr val="bg1"/>
          </a:solidFill>
        </p:spPr>
        <p:txBody>
          <a:bodyPr vert="horz" lIns="91440" tIns="45720" rIns="91440" bIns="45720" rtlCol="0">
            <a:normAutofit/>
          </a:bodyPr>
          <a:lstStyle/>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lang="en-GB" sz="4400" b="1" dirty="0" smtClean="0"/>
              <a:t>4</a:t>
            </a:r>
            <a:r>
              <a:rPr kumimoji="0" lang="en-GB" sz="4400" b="1" i="0" u="none" strike="noStrike" kern="1200" cap="none" spc="0" normalizeH="0" baseline="0" noProof="0" dirty="0" smtClean="0">
                <a:ln>
                  <a:noFill/>
                </a:ln>
                <a:solidFill>
                  <a:schemeClr val="tx1"/>
                </a:solidFill>
                <a:effectLst/>
                <a:uLnTx/>
                <a:uFillTx/>
                <a:latin typeface="+mn-lt"/>
                <a:ea typeface="+mn-ea"/>
                <a:cs typeface="+mn-cs"/>
              </a:rPr>
              <a:t> – </a:t>
            </a:r>
            <a:r>
              <a:rPr kumimoji="0" lang="en-GB" sz="4400" b="1" i="0" u="none" strike="noStrike" kern="1200" cap="none" spc="0" normalizeH="0" baseline="0" noProof="0" dirty="0" smtClean="0">
                <a:ln>
                  <a:noFill/>
                </a:ln>
                <a:solidFill>
                  <a:schemeClr val="tx1"/>
                </a:solidFill>
                <a:effectLst/>
                <a:uLnTx/>
                <a:uFillTx/>
                <a:latin typeface="+mn-lt"/>
                <a:ea typeface="+mn-ea"/>
                <a:cs typeface="+mn-cs"/>
              </a:rPr>
              <a:t>Design</a:t>
            </a:r>
            <a:endParaRPr kumimoji="0" lang="en-GB" sz="4400" b="1"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4400" b="1" i="0" u="none" strike="noStrike" kern="1200" cap="none" spc="0" normalizeH="0" baseline="0" noProof="0" dirty="0">
              <a:ln>
                <a:noFill/>
              </a:ln>
              <a:solidFill>
                <a:schemeClr val="tx1"/>
              </a:solidFill>
              <a:effectLst/>
              <a:uLnTx/>
              <a:uFillTx/>
              <a:latin typeface="+mn-lt"/>
              <a:ea typeface="+mn-ea"/>
              <a:cs typeface="+mn-cs"/>
            </a:endParaRPr>
          </a:p>
        </p:txBody>
      </p:sp>
      <p:sp>
        <p:nvSpPr>
          <p:cNvPr id="23" name="Subtitle 2"/>
          <p:cNvSpPr txBox="1">
            <a:spLocks/>
          </p:cNvSpPr>
          <p:nvPr/>
        </p:nvSpPr>
        <p:spPr>
          <a:xfrm>
            <a:off x="23067224" y="4691020"/>
            <a:ext cx="6858048" cy="9572692"/>
          </a:xfrm>
          <a:prstGeom prst="roundRect">
            <a:avLst/>
          </a:prstGeom>
          <a:solidFill>
            <a:schemeClr val="bg1"/>
          </a:solidFill>
          <a:scene3d>
            <a:camera prst="orthographicFront">
              <a:rot lat="0" lon="0" rev="0"/>
            </a:camera>
            <a:lightRig rig="threePt" dir="t"/>
          </a:scene3d>
        </p:spPr>
        <p:txBody>
          <a:bodyPr vert="horz" lIns="91440" tIns="45720" rIns="91440" bIns="45720" rtlCol="0">
            <a:normAutofit/>
          </a:bodyPr>
          <a:lstStyle/>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kumimoji="0" lang="en-GB" sz="4400" b="1" i="0" u="none" strike="noStrike" kern="1200" cap="none" spc="0" normalizeH="0" baseline="0" noProof="0" dirty="0" smtClean="0">
                <a:ln>
                  <a:noFill/>
                </a:ln>
                <a:solidFill>
                  <a:schemeClr val="tx1"/>
                </a:solidFill>
                <a:effectLst/>
                <a:uLnTx/>
                <a:uFillTx/>
                <a:latin typeface="+mn-lt"/>
                <a:ea typeface="+mn-ea"/>
                <a:cs typeface="+mn-cs"/>
              </a:rPr>
              <a:t>5 </a:t>
            </a:r>
            <a:r>
              <a:rPr kumimoji="0" lang="en-GB" sz="4400" b="1" i="0" u="none" strike="noStrike" kern="1200" cap="none" spc="0" normalizeH="0" baseline="0" noProof="0" dirty="0" smtClean="0">
                <a:ln>
                  <a:noFill/>
                </a:ln>
                <a:solidFill>
                  <a:schemeClr val="tx1"/>
                </a:solidFill>
                <a:effectLst/>
                <a:uLnTx/>
                <a:uFillTx/>
                <a:latin typeface="+mn-lt"/>
                <a:ea typeface="+mn-ea"/>
                <a:cs typeface="+mn-cs"/>
              </a:rPr>
              <a:t>– Testing</a:t>
            </a:r>
          </a:p>
          <a:p>
            <a:pPr marL="0" marR="0" lvl="0" indent="0"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kumimoji="0" lang="en-GB" sz="2400" i="0" u="none" strike="noStrike" kern="1200" cap="none" spc="0" normalizeH="0" baseline="0" noProof="0" dirty="0" smtClean="0">
                <a:ln>
                  <a:noFill/>
                </a:ln>
                <a:solidFill>
                  <a:schemeClr val="tx1"/>
                </a:solidFill>
                <a:effectLst/>
                <a:uLnTx/>
                <a:uFillTx/>
                <a:latin typeface="+mn-lt"/>
                <a:ea typeface="+mn-ea"/>
                <a:cs typeface="+mn-cs"/>
              </a:rPr>
              <a:t>Extensive testing</a:t>
            </a:r>
            <a:r>
              <a:rPr kumimoji="0" lang="en-GB" sz="2400" i="0" u="none" strike="noStrike" kern="1200" cap="none" spc="0" normalizeH="0" noProof="0" dirty="0" smtClean="0">
                <a:ln>
                  <a:noFill/>
                </a:ln>
                <a:solidFill>
                  <a:schemeClr val="tx1"/>
                </a:solidFill>
                <a:effectLst/>
                <a:uLnTx/>
                <a:uFillTx/>
                <a:latin typeface="+mn-lt"/>
                <a:ea typeface="+mn-ea"/>
                <a:cs typeface="+mn-cs"/>
              </a:rPr>
              <a:t> was completed, this included hardware and software testing. The aim of the testing was to ensure the system functioned as designed. The Proteus software package and various available lab equipment was used to complete the testing.</a:t>
            </a:r>
          </a:p>
          <a:p>
            <a:pPr marL="0" marR="0" lvl="0" indent="0"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lang="en-GB" sz="2400" dirty="0" smtClean="0"/>
              <a:t>Below is one example of a test result.</a:t>
            </a:r>
            <a:endParaRPr kumimoji="0" lang="en-GB" sz="2400" i="0" u="none" strike="noStrike" kern="1200" cap="none" spc="0" normalizeH="0" noProof="0" dirty="0" smtClean="0">
              <a:ln>
                <a:noFill/>
              </a:ln>
              <a:solidFill>
                <a:schemeClr val="tx1"/>
              </a:solidFill>
              <a:effectLst/>
              <a:uLnTx/>
              <a:uFillTx/>
              <a:latin typeface="+mn-lt"/>
              <a:ea typeface="+mn-ea"/>
              <a:cs typeface="+mn-cs"/>
            </a:endParaRPr>
          </a:p>
        </p:txBody>
      </p:sp>
      <p:pic>
        <p:nvPicPr>
          <p:cNvPr id="13" name="Picture 12"/>
          <p:cNvPicPr/>
          <p:nvPr/>
        </p:nvPicPr>
        <p:blipFill>
          <a:blip r:embed="rId4"/>
          <a:stretch>
            <a:fillRect/>
          </a:stretch>
        </p:blipFill>
        <p:spPr>
          <a:xfrm>
            <a:off x="13994598" y="13549332"/>
            <a:ext cx="8786874" cy="6500858"/>
          </a:xfrm>
          <a:prstGeom prst="rect">
            <a:avLst/>
          </a:prstGeom>
        </p:spPr>
      </p:pic>
      <p:pic>
        <p:nvPicPr>
          <p:cNvPr id="25" name="Picture 24" descr="C:\Users\p152107\AppData\Local\Microsoft\Windows\Temporary Internet Files\Content.Word\IMG_20180420_152642.jpg"/>
          <p:cNvPicPr/>
          <p:nvPr/>
        </p:nvPicPr>
        <p:blipFill rotWithShape="1">
          <a:blip r:embed="rId5" cstate="print">
            <a:extLst>
              <a:ext uri="{28A0092B-C50C-407E-A947-70E740481C1C}">
                <a14:useLocalDpi xmlns="" xmlns:wpc="http://schemas.microsoft.com/office/word/2010/wordprocessingCanvas"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val="0"/>
              </a:ext>
            </a:extLst>
          </a:blip>
          <a:srcRect t="17199" b="7519"/>
          <a:stretch/>
        </p:blipFill>
        <p:spPr bwMode="auto">
          <a:xfrm>
            <a:off x="7636616" y="16049662"/>
            <a:ext cx="3500462" cy="3857652"/>
          </a:xfrm>
          <a:prstGeom prst="rect">
            <a:avLst/>
          </a:prstGeom>
          <a:noFill/>
          <a:ln>
            <a:noFill/>
          </a:ln>
          <a:extLst>
            <a:ext uri="{53640926-AAD7-44D8-BBD7-CCE9431645EC}">
              <a14:shadowObscured xmlns="" xmlns:wpc="http://schemas.microsoft.com/office/word/2010/wordprocessingCanvas"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a:ext>
          </a:extLst>
        </p:spPr>
      </p:pic>
      <p:sp>
        <p:nvSpPr>
          <p:cNvPr id="26" name="Subtitle 2"/>
          <p:cNvSpPr txBox="1">
            <a:spLocks/>
          </p:cNvSpPr>
          <p:nvPr/>
        </p:nvSpPr>
        <p:spPr>
          <a:xfrm>
            <a:off x="23067224" y="14406588"/>
            <a:ext cx="6786610" cy="6643734"/>
          </a:xfrm>
          <a:prstGeom prst="roundRect">
            <a:avLst/>
          </a:prstGeom>
          <a:solidFill>
            <a:schemeClr val="bg1"/>
          </a:solidFill>
        </p:spPr>
        <p:txBody>
          <a:bodyPr vert="horz" lIns="91440" tIns="45720" rIns="91440" bIns="45720" rtlCol="0">
            <a:normAutofit/>
          </a:bodyPr>
          <a:lstStyle/>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lang="en-GB" sz="4400" b="1" dirty="0" smtClean="0"/>
              <a:t>6 – Conclusion</a:t>
            </a:r>
            <a:endParaRPr kumimoji="0" lang="en-GB" sz="4400" b="1"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4400" b="1" i="0" u="none" strike="noStrike" kern="1200" cap="none" spc="0" normalizeH="0" baseline="0" noProof="0" dirty="0">
              <a:ln>
                <a:noFill/>
              </a:ln>
              <a:solidFill>
                <a:schemeClr val="tx1"/>
              </a:solidFill>
              <a:effectLst/>
              <a:uLnTx/>
              <a:uFillTx/>
              <a:latin typeface="+mn-lt"/>
              <a:ea typeface="+mn-ea"/>
              <a:cs typeface="+mn-cs"/>
            </a:endParaRPr>
          </a:p>
        </p:txBody>
      </p:sp>
      <p:sp>
        <p:nvSpPr>
          <p:cNvPr id="29" name="TextBox 28"/>
          <p:cNvSpPr txBox="1"/>
          <p:nvPr/>
        </p:nvSpPr>
        <p:spPr>
          <a:xfrm>
            <a:off x="707130" y="13120704"/>
            <a:ext cx="3149132" cy="369332"/>
          </a:xfrm>
          <a:prstGeom prst="rect">
            <a:avLst/>
          </a:prstGeom>
          <a:noFill/>
        </p:spPr>
        <p:txBody>
          <a:bodyPr wrap="none" rtlCol="0">
            <a:spAutoFit/>
          </a:bodyPr>
          <a:lstStyle/>
          <a:p>
            <a:r>
              <a:rPr lang="en-GB" sz="1800" b="1" dirty="0" smtClean="0"/>
              <a:t>Project Vehicle – Ford Capri 3.0</a:t>
            </a:r>
            <a:endParaRPr lang="en-GB" sz="1800" b="1" dirty="0"/>
          </a:p>
        </p:txBody>
      </p:sp>
      <p:sp>
        <p:nvSpPr>
          <p:cNvPr id="32" name="TextBox 31"/>
          <p:cNvSpPr txBox="1"/>
          <p:nvPr/>
        </p:nvSpPr>
        <p:spPr>
          <a:xfrm>
            <a:off x="7565178" y="19907314"/>
            <a:ext cx="3568156" cy="369332"/>
          </a:xfrm>
          <a:prstGeom prst="rect">
            <a:avLst/>
          </a:prstGeom>
          <a:noFill/>
        </p:spPr>
        <p:txBody>
          <a:bodyPr wrap="none" rtlCol="0">
            <a:spAutoFit/>
          </a:bodyPr>
          <a:lstStyle/>
          <a:p>
            <a:r>
              <a:rPr lang="en-GB" sz="1800" b="1" dirty="0" smtClean="0"/>
              <a:t>Hardware assembly via breadboard</a:t>
            </a:r>
            <a:endParaRPr lang="en-GB" sz="1800" b="1" dirty="0"/>
          </a:p>
        </p:txBody>
      </p:sp>
      <p:sp>
        <p:nvSpPr>
          <p:cNvPr id="33" name="TextBox 32"/>
          <p:cNvSpPr txBox="1"/>
          <p:nvPr/>
        </p:nvSpPr>
        <p:spPr>
          <a:xfrm>
            <a:off x="13994598" y="19978752"/>
            <a:ext cx="2692019" cy="369332"/>
          </a:xfrm>
          <a:prstGeom prst="rect">
            <a:avLst/>
          </a:prstGeom>
          <a:noFill/>
        </p:spPr>
        <p:txBody>
          <a:bodyPr wrap="none" rtlCol="0">
            <a:spAutoFit/>
          </a:bodyPr>
          <a:lstStyle/>
          <a:p>
            <a:r>
              <a:rPr lang="en-GB" sz="1800" b="1" dirty="0" smtClean="0"/>
              <a:t>Proteus Simulation Design</a:t>
            </a:r>
            <a:endParaRPr lang="en-GB" sz="1800" b="1" dirty="0"/>
          </a:p>
        </p:txBody>
      </p:sp>
      <p:sp>
        <p:nvSpPr>
          <p:cNvPr id="34" name="Rectangle 33"/>
          <p:cNvSpPr/>
          <p:nvPr/>
        </p:nvSpPr>
        <p:spPr>
          <a:xfrm>
            <a:off x="0" y="2690756"/>
            <a:ext cx="30275212" cy="14287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35" name="Subtitle 2"/>
          <p:cNvSpPr txBox="1">
            <a:spLocks/>
          </p:cNvSpPr>
          <p:nvPr/>
        </p:nvSpPr>
        <p:spPr>
          <a:xfrm>
            <a:off x="7493740" y="4619582"/>
            <a:ext cx="15430608" cy="7429552"/>
          </a:xfrm>
          <a:prstGeom prst="roundRect">
            <a:avLst/>
          </a:prstGeom>
          <a:solidFill>
            <a:schemeClr val="bg1"/>
          </a:solidFill>
        </p:spPr>
        <p:txBody>
          <a:bodyPr vert="horz" lIns="91440" tIns="45720" rIns="91440" bIns="45720" rtlCol="0">
            <a:normAutofit/>
          </a:bodyPr>
          <a:lstStyle/>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r>
              <a:rPr kumimoji="0" lang="en-GB" sz="4400" b="1" i="0" u="none" strike="noStrike" kern="1200" cap="none" spc="0" normalizeH="0" baseline="0" noProof="0" dirty="0" smtClean="0">
                <a:ln>
                  <a:noFill/>
                </a:ln>
                <a:solidFill>
                  <a:schemeClr val="tx1"/>
                </a:solidFill>
                <a:effectLst/>
                <a:uLnTx/>
                <a:uFillTx/>
                <a:latin typeface="+mn-lt"/>
                <a:ea typeface="+mn-ea"/>
                <a:cs typeface="+mn-cs"/>
              </a:rPr>
              <a:t>3 – </a:t>
            </a:r>
            <a:r>
              <a:rPr lang="en-GB" sz="4400" b="1" dirty="0" smtClean="0"/>
              <a:t>Research</a:t>
            </a:r>
            <a:endParaRPr kumimoji="0" lang="en-GB" sz="4400" b="1" i="0" u="none" strike="noStrike" kern="1200" cap="none" spc="0" normalizeH="0" baseline="0" noProof="0" dirty="0" smtClean="0">
              <a:ln>
                <a:noFill/>
              </a:ln>
              <a:solidFill>
                <a:schemeClr val="tx1"/>
              </a:solidFill>
              <a:effectLst/>
              <a:uLnTx/>
              <a:uFillTx/>
              <a:latin typeface="+mn-lt"/>
              <a:ea typeface="+mn-ea"/>
              <a:cs typeface="+mn-cs"/>
            </a:endParaRPr>
          </a:p>
          <a:p>
            <a:pPr marL="0" marR="0" lvl="0" indent="0" algn="ctr" defTabSz="2270638" rtl="0" eaLnBrk="1" fontAlgn="auto" latinLnBrk="0" hangingPunct="1">
              <a:lnSpc>
                <a:spcPct val="90000"/>
              </a:lnSpc>
              <a:spcBef>
                <a:spcPts val="2483"/>
              </a:spcBef>
              <a:spcAft>
                <a:spcPts val="0"/>
              </a:spcAft>
              <a:buClrTx/>
              <a:buSzTx/>
              <a:buFont typeface="Arial" panose="020B0604020202020204" pitchFamily="34" charset="0"/>
              <a:buNone/>
              <a:tabLst/>
              <a:defRPr/>
            </a:pPr>
            <a:endParaRPr kumimoji="0" lang="en-GB" sz="4400" b="1" i="0" u="none" strike="noStrike" kern="1200" cap="none" spc="0" normalizeH="0" baseline="0" noProof="0" dirty="0">
              <a:ln>
                <a:noFill/>
              </a:ln>
              <a:solidFill>
                <a:schemeClr val="tx1"/>
              </a:solidFill>
              <a:effectLst/>
              <a:uLnTx/>
              <a:uFillTx/>
              <a:latin typeface="+mn-lt"/>
              <a:ea typeface="+mn-ea"/>
              <a:cs typeface="+mn-cs"/>
            </a:endParaRPr>
          </a:p>
        </p:txBody>
      </p:sp>
      <p:sp>
        <p:nvSpPr>
          <p:cNvPr id="37" name="TextBox 36"/>
          <p:cNvSpPr txBox="1"/>
          <p:nvPr/>
        </p:nvSpPr>
        <p:spPr>
          <a:xfrm>
            <a:off x="10208384" y="11406192"/>
            <a:ext cx="2659574" cy="369332"/>
          </a:xfrm>
          <a:prstGeom prst="rect">
            <a:avLst/>
          </a:prstGeom>
          <a:noFill/>
        </p:spPr>
        <p:txBody>
          <a:bodyPr wrap="none" rtlCol="0">
            <a:spAutoFit/>
          </a:bodyPr>
          <a:lstStyle/>
          <a:p>
            <a:r>
              <a:rPr lang="en-GB" sz="1800" b="1" dirty="0" smtClean="0"/>
              <a:t>Survey Question 8 Results</a:t>
            </a:r>
            <a:endParaRPr lang="en-GB" sz="1800" b="1" dirty="0"/>
          </a:p>
        </p:txBody>
      </p:sp>
      <p:pic>
        <p:nvPicPr>
          <p:cNvPr id="38" name="Picture 37"/>
          <p:cNvPicPr/>
          <p:nvPr/>
        </p:nvPicPr>
        <p:blipFill rotWithShape="1">
          <a:blip r:embed="rId6"/>
          <a:srcRect l="6914" t="8803" r="7101" b="11974"/>
          <a:stretch/>
        </p:blipFill>
        <p:spPr bwMode="auto">
          <a:xfrm>
            <a:off x="16352052" y="9548804"/>
            <a:ext cx="6000792" cy="1928826"/>
          </a:xfrm>
          <a:prstGeom prst="rect">
            <a:avLst/>
          </a:prstGeom>
          <a:noFill/>
          <a:ln>
            <a:noFill/>
          </a:ln>
          <a:extLst>
            <a:ext uri="{53640926-AAD7-44D8-BBD7-CCE9431645EC}">
              <a14:shadowObscured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wpc="http://schemas.microsoft.com/office/word/2010/wordprocessingCanvas" xmlns=""/>
            </a:ext>
          </a:extLst>
        </p:spPr>
      </p:pic>
      <p:sp>
        <p:nvSpPr>
          <p:cNvPr id="39" name="TextBox 38"/>
          <p:cNvSpPr txBox="1"/>
          <p:nvPr/>
        </p:nvSpPr>
        <p:spPr>
          <a:xfrm>
            <a:off x="16280614" y="11406192"/>
            <a:ext cx="4190506" cy="369332"/>
          </a:xfrm>
          <a:prstGeom prst="rect">
            <a:avLst/>
          </a:prstGeom>
          <a:noFill/>
        </p:spPr>
        <p:txBody>
          <a:bodyPr wrap="none" rtlCol="0">
            <a:spAutoFit/>
          </a:bodyPr>
          <a:lstStyle/>
          <a:p>
            <a:r>
              <a:rPr lang="en-GB" sz="1800" b="1" dirty="0" smtClean="0"/>
              <a:t>Working Principles of a Hall Effect Sensor</a:t>
            </a:r>
            <a:endParaRPr lang="en-GB" sz="1800" b="1" dirty="0"/>
          </a:p>
        </p:txBody>
      </p:sp>
      <p:graphicFrame>
        <p:nvGraphicFramePr>
          <p:cNvPr id="40" name="Chart 39"/>
          <p:cNvGraphicFramePr/>
          <p:nvPr/>
        </p:nvGraphicFramePr>
        <p:xfrm>
          <a:off x="23138662" y="8762986"/>
          <a:ext cx="6643734" cy="4710116"/>
        </p:xfrm>
        <a:graphic>
          <a:graphicData uri="http://schemas.openxmlformats.org/drawingml/2006/chart">
            <c:chart xmlns:c="http://schemas.openxmlformats.org/drawingml/2006/chart" xmlns:r="http://schemas.openxmlformats.org/officeDocument/2006/relationships" r:id="rId7"/>
          </a:graphicData>
        </a:graphic>
      </p:graphicFrame>
      <p:sp>
        <p:nvSpPr>
          <p:cNvPr id="41" name="TextBox 40"/>
          <p:cNvSpPr txBox="1"/>
          <p:nvPr/>
        </p:nvSpPr>
        <p:spPr>
          <a:xfrm>
            <a:off x="23138662" y="13477894"/>
            <a:ext cx="3562001" cy="369332"/>
          </a:xfrm>
          <a:prstGeom prst="rect">
            <a:avLst/>
          </a:prstGeom>
          <a:noFill/>
        </p:spPr>
        <p:txBody>
          <a:bodyPr wrap="none" rtlCol="0">
            <a:spAutoFit/>
          </a:bodyPr>
          <a:lstStyle/>
          <a:p>
            <a:r>
              <a:rPr lang="en-GB" sz="1800" b="1" dirty="0" smtClean="0"/>
              <a:t>Tachometer Simulation Test Results</a:t>
            </a:r>
            <a:endParaRPr lang="en-GB" sz="1800" b="1" dirty="0"/>
          </a:p>
        </p:txBody>
      </p:sp>
      <p:graphicFrame>
        <p:nvGraphicFramePr>
          <p:cNvPr id="42" name="Chart 41"/>
          <p:cNvGraphicFramePr/>
          <p:nvPr/>
        </p:nvGraphicFramePr>
        <p:xfrm>
          <a:off x="10208383" y="7977168"/>
          <a:ext cx="5762633" cy="3457580"/>
        </p:xfrm>
        <a:graphic>
          <a:graphicData uri="http://schemas.openxmlformats.org/drawingml/2006/chart">
            <c:chart xmlns:c="http://schemas.openxmlformats.org/drawingml/2006/chart" xmlns:r="http://schemas.openxmlformats.org/officeDocument/2006/relationships" r:id="rId8"/>
          </a:graphicData>
        </a:graphic>
      </p:graphicFrame>
      <p:pic>
        <p:nvPicPr>
          <p:cNvPr id="43" name="Picture 42"/>
          <p:cNvPicPr/>
          <p:nvPr/>
        </p:nvPicPr>
        <p:blipFill>
          <a:blip r:embed="rId9"/>
          <a:srcRect/>
          <a:stretch>
            <a:fillRect/>
          </a:stretch>
        </p:blipFill>
        <p:spPr bwMode="auto">
          <a:xfrm>
            <a:off x="16423490" y="5834028"/>
            <a:ext cx="3036734" cy="1944575"/>
          </a:xfrm>
          <a:prstGeom prst="rect">
            <a:avLst/>
          </a:prstGeom>
          <a:noFill/>
          <a:ln w="9525">
            <a:noFill/>
            <a:miter lim="800000"/>
            <a:headEnd/>
            <a:tailEnd/>
          </a:ln>
        </p:spPr>
      </p:pic>
      <p:sp>
        <p:nvSpPr>
          <p:cNvPr id="44" name="TextBox 43"/>
          <p:cNvSpPr txBox="1"/>
          <p:nvPr/>
        </p:nvSpPr>
        <p:spPr>
          <a:xfrm>
            <a:off x="16352052" y="7762854"/>
            <a:ext cx="1847942" cy="369332"/>
          </a:xfrm>
          <a:prstGeom prst="rect">
            <a:avLst/>
          </a:prstGeom>
          <a:noFill/>
        </p:spPr>
        <p:txBody>
          <a:bodyPr wrap="none" rtlCol="0">
            <a:spAutoFit/>
          </a:bodyPr>
          <a:lstStyle/>
          <a:p>
            <a:r>
              <a:rPr lang="en-GB" sz="1800" b="1" dirty="0" smtClean="0"/>
              <a:t>Hall Effect Sensor</a:t>
            </a:r>
            <a:endParaRPr lang="en-GB" sz="1800" b="1" dirty="0"/>
          </a:p>
        </p:txBody>
      </p:sp>
      <p:sp>
        <p:nvSpPr>
          <p:cNvPr id="30" name="TextBox 29"/>
          <p:cNvSpPr txBox="1"/>
          <p:nvPr/>
        </p:nvSpPr>
        <p:spPr>
          <a:xfrm>
            <a:off x="7636616" y="6191218"/>
            <a:ext cx="8786874" cy="1246495"/>
          </a:xfrm>
          <a:prstGeom prst="rect">
            <a:avLst/>
          </a:prstGeom>
          <a:noFill/>
        </p:spPr>
        <p:txBody>
          <a:bodyPr wrap="square" rtlCol="0">
            <a:spAutoFit/>
          </a:bodyPr>
          <a:lstStyle/>
          <a:p>
            <a:r>
              <a:rPr lang="en-GB" dirty="0" smtClean="0"/>
              <a:t>Research was completed on multiple aspects of the project with the aim of  gaining a high level of  knowledge, and understanding before moving forward to design stages. </a:t>
            </a:r>
            <a:endParaRPr lang="en-GB" dirty="0"/>
          </a:p>
        </p:txBody>
      </p:sp>
      <p:sp>
        <p:nvSpPr>
          <p:cNvPr id="31" name="TextBox 30"/>
          <p:cNvSpPr txBox="1"/>
          <p:nvPr/>
        </p:nvSpPr>
        <p:spPr>
          <a:xfrm>
            <a:off x="7636616" y="8120044"/>
            <a:ext cx="2428892" cy="3554819"/>
          </a:xfrm>
          <a:prstGeom prst="rect">
            <a:avLst/>
          </a:prstGeom>
          <a:noFill/>
        </p:spPr>
        <p:txBody>
          <a:bodyPr wrap="square" rtlCol="0">
            <a:spAutoFit/>
          </a:bodyPr>
          <a:lstStyle/>
          <a:p>
            <a:r>
              <a:rPr lang="en-GB" sz="2400" dirty="0" smtClean="0"/>
              <a:t>A public survey was create and distributed to 100 random participants, with the aim of collecting user feedback.</a:t>
            </a:r>
          </a:p>
          <a:p>
            <a:endParaRPr lang="en-GB" dirty="0"/>
          </a:p>
        </p:txBody>
      </p:sp>
      <p:sp>
        <p:nvSpPr>
          <p:cNvPr id="36" name="TextBox 35"/>
          <p:cNvSpPr txBox="1"/>
          <p:nvPr/>
        </p:nvSpPr>
        <p:spPr>
          <a:xfrm>
            <a:off x="19423886" y="5476838"/>
            <a:ext cx="3429024" cy="2677656"/>
          </a:xfrm>
          <a:prstGeom prst="rect">
            <a:avLst/>
          </a:prstGeom>
          <a:noFill/>
        </p:spPr>
        <p:txBody>
          <a:bodyPr wrap="square" rtlCol="0">
            <a:spAutoFit/>
          </a:bodyPr>
          <a:lstStyle/>
          <a:p>
            <a:r>
              <a:rPr lang="en-GB" sz="2400" dirty="0" smtClean="0"/>
              <a:t>Multiple sensors were researched, and their attributes compared. This information was analysed in order to select the most suitable sensors for the project.</a:t>
            </a:r>
            <a:endParaRPr lang="en-GB" sz="2400" dirty="0"/>
          </a:p>
        </p:txBody>
      </p:sp>
      <p:sp>
        <p:nvSpPr>
          <p:cNvPr id="45" name="TextBox 44"/>
          <p:cNvSpPr txBox="1"/>
          <p:nvPr/>
        </p:nvSpPr>
        <p:spPr>
          <a:xfrm>
            <a:off x="16352052" y="8334358"/>
            <a:ext cx="6500858" cy="1200329"/>
          </a:xfrm>
          <a:prstGeom prst="rect">
            <a:avLst/>
          </a:prstGeom>
          <a:noFill/>
        </p:spPr>
        <p:txBody>
          <a:bodyPr wrap="square" rtlCol="0">
            <a:spAutoFit/>
          </a:bodyPr>
          <a:lstStyle/>
          <a:p>
            <a:r>
              <a:rPr lang="en-GB" sz="2400" dirty="0" smtClean="0"/>
              <a:t>Research was completed on the working principles of different sensors, this provided knowledge and understanding of how the components function. </a:t>
            </a:r>
            <a:endParaRPr lang="en-GB" sz="2400" dirty="0"/>
          </a:p>
        </p:txBody>
      </p:sp>
      <p:sp>
        <p:nvSpPr>
          <p:cNvPr id="46" name="TextBox 45"/>
          <p:cNvSpPr txBox="1"/>
          <p:nvPr/>
        </p:nvSpPr>
        <p:spPr>
          <a:xfrm>
            <a:off x="7636616" y="13335018"/>
            <a:ext cx="6357982" cy="2693045"/>
          </a:xfrm>
          <a:prstGeom prst="rect">
            <a:avLst/>
          </a:prstGeom>
          <a:noFill/>
        </p:spPr>
        <p:txBody>
          <a:bodyPr wrap="square" rtlCol="0">
            <a:spAutoFit/>
          </a:bodyPr>
          <a:lstStyle/>
          <a:p>
            <a:r>
              <a:rPr lang="en-GB" sz="2400" dirty="0" smtClean="0"/>
              <a:t>A successful design required a combination of all the information gathered from the completed research, component data sheets, and the use of mathematical formulas. </a:t>
            </a:r>
          </a:p>
          <a:p>
            <a:endParaRPr lang="en-GB" sz="2400" dirty="0" smtClean="0"/>
          </a:p>
          <a:p>
            <a:r>
              <a:rPr lang="en-GB" sz="2400" dirty="0" smtClean="0"/>
              <a:t>Thorough design work was completed to ensure the system  functioned correctly and accurately</a:t>
            </a:r>
            <a:r>
              <a:rPr lang="en-GB" sz="2400" dirty="0" smtClean="0"/>
              <a:t>.</a:t>
            </a:r>
            <a:endParaRPr lang="en-GB" dirty="0"/>
          </a:p>
        </p:txBody>
      </p:sp>
      <p:sp>
        <p:nvSpPr>
          <p:cNvPr id="47" name="TextBox 46"/>
          <p:cNvSpPr txBox="1"/>
          <p:nvPr/>
        </p:nvSpPr>
        <p:spPr>
          <a:xfrm>
            <a:off x="11137078" y="16692604"/>
            <a:ext cx="2928958" cy="2677656"/>
          </a:xfrm>
          <a:prstGeom prst="rect">
            <a:avLst/>
          </a:prstGeom>
          <a:noFill/>
        </p:spPr>
        <p:txBody>
          <a:bodyPr wrap="square" rtlCol="0">
            <a:spAutoFit/>
          </a:bodyPr>
          <a:lstStyle/>
          <a:p>
            <a:r>
              <a:rPr lang="en-GB" sz="2400" dirty="0" smtClean="0"/>
              <a:t>Two circuit designs were completed, one software design via Proteus simulation, and a hardware assembly via breadboard.</a:t>
            </a:r>
            <a:endParaRPr lang="en-GB" sz="2400" dirty="0"/>
          </a:p>
        </p:txBody>
      </p:sp>
      <p:sp>
        <p:nvSpPr>
          <p:cNvPr id="48" name="TextBox 47"/>
          <p:cNvSpPr txBox="1"/>
          <p:nvPr/>
        </p:nvSpPr>
        <p:spPr>
          <a:xfrm>
            <a:off x="23281538" y="15621034"/>
            <a:ext cx="6429420" cy="4893647"/>
          </a:xfrm>
          <a:prstGeom prst="rect">
            <a:avLst/>
          </a:prstGeom>
          <a:noFill/>
        </p:spPr>
        <p:txBody>
          <a:bodyPr wrap="square" rtlCol="0">
            <a:spAutoFit/>
          </a:bodyPr>
          <a:lstStyle/>
          <a:p>
            <a:r>
              <a:rPr lang="en-GB" sz="2400" dirty="0" smtClean="0"/>
              <a:t>The overall project was a success. This conclusion is supported by results from extensive testing and the working prototype.</a:t>
            </a:r>
          </a:p>
          <a:p>
            <a:endParaRPr lang="en-GB" sz="2400" dirty="0" smtClean="0"/>
          </a:p>
          <a:p>
            <a:r>
              <a:rPr lang="en-GB" sz="2400" dirty="0" smtClean="0"/>
              <a:t>All aims and objective set for the project were achieved. The system works as designed, </a:t>
            </a:r>
            <a:r>
              <a:rPr lang="en-GB" sz="2400" dirty="0" smtClean="0"/>
              <a:t>t</a:t>
            </a:r>
            <a:r>
              <a:rPr lang="en-GB" sz="2400" dirty="0" smtClean="0"/>
              <a:t>he displayed values are accurate, and all desired circuits types were created.</a:t>
            </a:r>
          </a:p>
          <a:p>
            <a:endParaRPr lang="en-GB" sz="2400" dirty="0" smtClean="0"/>
          </a:p>
          <a:p>
            <a:r>
              <a:rPr lang="en-GB" sz="2400" dirty="0" smtClean="0"/>
              <a:t>Opportunities for improvements to this system can include, but are not limited to, a GPS circuit, automatic headlights, reverse sensors, heated windscreen and mirrors.</a:t>
            </a:r>
            <a:endParaRPr lang="en-GB" sz="2400" dirty="0"/>
          </a:p>
        </p:txBody>
      </p:sp>
    </p:spTree>
    <p:extLst>
      <p:ext uri="{BB962C8B-B14F-4D97-AF65-F5344CB8AC3E}">
        <p14:creationId xmlns:p14="http://schemas.microsoft.com/office/powerpoint/2010/main" xmlns="" val="1373724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3654</TotalTime>
  <Words>496</Words>
  <Application>Microsoft Office PowerPoint</Application>
  <PresentationFormat>Custom</PresentationFormat>
  <Paragraphs>49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Vehicle Display System</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Anthony D</cp:lastModifiedBy>
  <cp:revision>92</cp:revision>
  <dcterms:created xsi:type="dcterms:W3CDTF">2014-10-01T08:15:24Z</dcterms:created>
  <dcterms:modified xsi:type="dcterms:W3CDTF">2018-05-03T22:11:14Z</dcterms:modified>
</cp:coreProperties>
</file>