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>
        <p:scale>
          <a:sx n="30" d="100"/>
          <a:sy n="30" d="100"/>
        </p:scale>
        <p:origin x="2556" y="3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5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83" indent="0" algn="ctr">
              <a:buNone/>
              <a:defRPr sz="1500"/>
            </a:lvl2pPr>
            <a:lvl3pPr marL="685766" indent="0" algn="ctr">
              <a:buNone/>
              <a:defRPr sz="1350"/>
            </a:lvl3pPr>
            <a:lvl4pPr marL="1028649" indent="0" algn="ctr">
              <a:buNone/>
              <a:defRPr sz="1200"/>
            </a:lvl4pPr>
            <a:lvl5pPr marL="1371532" indent="0" algn="ctr">
              <a:buNone/>
              <a:defRPr sz="1200"/>
            </a:lvl5pPr>
            <a:lvl6pPr marL="1714415" indent="0" algn="ctr">
              <a:buNone/>
              <a:defRPr sz="1200"/>
            </a:lvl6pPr>
            <a:lvl7pPr marL="2057298" indent="0" algn="ctr">
              <a:buNone/>
              <a:defRPr sz="1200"/>
            </a:lvl7pPr>
            <a:lvl8pPr marL="2400181" indent="0" algn="ctr">
              <a:buNone/>
              <a:defRPr sz="1200"/>
            </a:lvl8pPr>
            <a:lvl9pPr marL="2743064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265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6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50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88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66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64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29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18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06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46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27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2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83" indent="0">
              <a:buNone/>
              <a:defRPr sz="1500" b="1"/>
            </a:lvl2pPr>
            <a:lvl3pPr marL="685766" indent="0">
              <a:buNone/>
              <a:defRPr sz="1350" b="1"/>
            </a:lvl3pPr>
            <a:lvl4pPr marL="1028649" indent="0">
              <a:buNone/>
              <a:defRPr sz="1200" b="1"/>
            </a:lvl4pPr>
            <a:lvl5pPr marL="1371532" indent="0">
              <a:buNone/>
              <a:defRPr sz="1200" b="1"/>
            </a:lvl5pPr>
            <a:lvl6pPr marL="1714415" indent="0">
              <a:buNone/>
              <a:defRPr sz="1200" b="1"/>
            </a:lvl6pPr>
            <a:lvl7pPr marL="2057298" indent="0">
              <a:buNone/>
              <a:defRPr sz="1200" b="1"/>
            </a:lvl7pPr>
            <a:lvl8pPr marL="2400181" indent="0">
              <a:buNone/>
              <a:defRPr sz="1200" b="1"/>
            </a:lvl8pPr>
            <a:lvl9pPr marL="2743064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2" y="4453469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4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83" indent="0">
              <a:buNone/>
              <a:defRPr sz="1500" b="1"/>
            </a:lvl2pPr>
            <a:lvl3pPr marL="685766" indent="0">
              <a:buNone/>
              <a:defRPr sz="1350" b="1"/>
            </a:lvl3pPr>
            <a:lvl4pPr marL="1028649" indent="0">
              <a:buNone/>
              <a:defRPr sz="1200" b="1"/>
            </a:lvl4pPr>
            <a:lvl5pPr marL="1371532" indent="0">
              <a:buNone/>
              <a:defRPr sz="1200" b="1"/>
            </a:lvl5pPr>
            <a:lvl6pPr marL="1714415" indent="0">
              <a:buNone/>
              <a:defRPr sz="1200" b="1"/>
            </a:lvl6pPr>
            <a:lvl7pPr marL="2057298" indent="0">
              <a:buNone/>
              <a:defRPr sz="1200" b="1"/>
            </a:lvl7pPr>
            <a:lvl8pPr marL="2400181" indent="0">
              <a:buNone/>
              <a:defRPr sz="1200" b="1"/>
            </a:lvl8pPr>
            <a:lvl9pPr marL="2743064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4" y="4453469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313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303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15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883" indent="0">
              <a:buNone/>
              <a:defRPr sz="1050"/>
            </a:lvl2pPr>
            <a:lvl3pPr marL="685766" indent="0">
              <a:buNone/>
              <a:defRPr sz="900"/>
            </a:lvl3pPr>
            <a:lvl4pPr marL="1028649" indent="0">
              <a:buNone/>
              <a:defRPr sz="750"/>
            </a:lvl4pPr>
            <a:lvl5pPr marL="1371532" indent="0">
              <a:buNone/>
              <a:defRPr sz="750"/>
            </a:lvl5pPr>
            <a:lvl6pPr marL="1714415" indent="0">
              <a:buNone/>
              <a:defRPr sz="750"/>
            </a:lvl6pPr>
            <a:lvl7pPr marL="2057298" indent="0">
              <a:buNone/>
              <a:defRPr sz="750"/>
            </a:lvl7pPr>
            <a:lvl8pPr marL="2400181" indent="0">
              <a:buNone/>
              <a:defRPr sz="750"/>
            </a:lvl8pPr>
            <a:lvl9pPr marL="2743064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84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883" indent="0">
              <a:buNone/>
              <a:defRPr sz="2100"/>
            </a:lvl2pPr>
            <a:lvl3pPr marL="685766" indent="0">
              <a:buNone/>
              <a:defRPr sz="1800"/>
            </a:lvl3pPr>
            <a:lvl4pPr marL="1028649" indent="0">
              <a:buNone/>
              <a:defRPr sz="1500"/>
            </a:lvl4pPr>
            <a:lvl5pPr marL="1371532" indent="0">
              <a:buNone/>
              <a:defRPr sz="1500"/>
            </a:lvl5pPr>
            <a:lvl6pPr marL="1714415" indent="0">
              <a:buNone/>
              <a:defRPr sz="1500"/>
            </a:lvl6pPr>
            <a:lvl7pPr marL="2057298" indent="0">
              <a:buNone/>
              <a:defRPr sz="1500"/>
            </a:lvl7pPr>
            <a:lvl8pPr marL="2400181" indent="0">
              <a:buNone/>
              <a:defRPr sz="1500"/>
            </a:lvl8pPr>
            <a:lvl9pPr marL="2743064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883" indent="0">
              <a:buNone/>
              <a:defRPr sz="1050"/>
            </a:lvl2pPr>
            <a:lvl3pPr marL="685766" indent="0">
              <a:buNone/>
              <a:defRPr sz="900"/>
            </a:lvl3pPr>
            <a:lvl4pPr marL="1028649" indent="0">
              <a:buNone/>
              <a:defRPr sz="750"/>
            </a:lvl4pPr>
            <a:lvl5pPr marL="1371532" indent="0">
              <a:buNone/>
              <a:defRPr sz="750"/>
            </a:lvl5pPr>
            <a:lvl6pPr marL="1714415" indent="0">
              <a:buNone/>
              <a:defRPr sz="750"/>
            </a:lvl6pPr>
            <a:lvl7pPr marL="2057298" indent="0">
              <a:buNone/>
              <a:defRPr sz="750"/>
            </a:lvl7pPr>
            <a:lvl8pPr marL="2400181" indent="0">
              <a:buNone/>
              <a:defRPr sz="750"/>
            </a:lvl8pPr>
            <a:lvl9pPr marL="2743064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219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109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816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3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3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3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225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766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2" indent="-171442" algn="l" defTabSz="685766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25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08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91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2974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857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40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23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06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3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66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49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32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15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298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181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064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298404-B51B-311F-FDAF-C8707BE5B0A4}"/>
              </a:ext>
            </a:extLst>
          </p:cNvPr>
          <p:cNvSpPr txBox="1"/>
          <p:nvPr/>
        </p:nvSpPr>
        <p:spPr>
          <a:xfrm rot="16200000">
            <a:off x="-5627850" y="5395908"/>
            <a:ext cx="12179031" cy="9232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399" dirty="0"/>
              <a:t>DON’T LITTER KEEP </a:t>
            </a:r>
            <a:r>
              <a:rPr lang="en-GB" sz="5399" dirty="0">
                <a:solidFill>
                  <a:srgbClr val="FFC000"/>
                </a:solidFill>
              </a:rPr>
              <a:t>OUR</a:t>
            </a:r>
            <a:r>
              <a:rPr lang="en-GB" sz="5399" dirty="0"/>
              <a:t> BEACHES CLEAN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F45902E8-92ED-B1FB-8B89-77F7F34B7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6242" y="159968"/>
            <a:ext cx="45719" cy="11561631"/>
          </a:xfrm>
          <a:prstGeom prst="rect">
            <a:avLst/>
          </a:prstGeom>
          <a:solidFill>
            <a:srgbClr val="FFC000"/>
          </a:solidFill>
          <a:ln w="25400" algn="ctr">
            <a:solidFill>
              <a:srgbClr val="FFC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628E84-BF53-5A59-98A7-759BF592A7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5069" y="119552"/>
            <a:ext cx="61173" cy="115616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A2BECF-4F95-86DE-4F3D-CE032473A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4109" y="438498"/>
            <a:ext cx="2295238" cy="16380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8F71BB0-5F7B-457E-E3C4-198563C86F7E}"/>
              </a:ext>
            </a:extLst>
          </p:cNvPr>
          <p:cNvSpPr txBox="1"/>
          <p:nvPr/>
        </p:nvSpPr>
        <p:spPr>
          <a:xfrm>
            <a:off x="752416" y="239844"/>
            <a:ext cx="3663505" cy="41545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799" dirty="0">
                <a:latin typeface="Impact" panose="020B0806030902050204" pitchFamily="34" charset="0"/>
              </a:rPr>
              <a:t>BEACH </a:t>
            </a:r>
          </a:p>
          <a:p>
            <a:r>
              <a:rPr lang="en-GB" sz="8799" dirty="0">
                <a:solidFill>
                  <a:srgbClr val="FFC000"/>
                </a:solidFill>
                <a:latin typeface="Impact" panose="020B0806030902050204" pitchFamily="34" charset="0"/>
              </a:rPr>
              <a:t>CLEAN</a:t>
            </a:r>
          </a:p>
          <a:p>
            <a:r>
              <a:rPr lang="en-GB" sz="8799" dirty="0">
                <a:solidFill>
                  <a:srgbClr val="FFC000"/>
                </a:solidFill>
                <a:latin typeface="Impact" panose="020B0806030902050204" pitchFamily="34" charset="0"/>
              </a:rPr>
              <a:t>UP</a:t>
            </a:r>
          </a:p>
        </p:txBody>
      </p:sp>
      <p:pic>
        <p:nvPicPr>
          <p:cNvPr id="1027" name="Picture 3" descr="Image result for Beach Clean Up Cartoon">
            <a:extLst>
              <a:ext uri="{FF2B5EF4-FFF2-40B4-BE49-F238E27FC236}">
                <a16:creationId xmlns:a16="http://schemas.microsoft.com/office/drawing/2014/main" id="{DE4C788D-54F5-F8BB-71AB-DFF05F70DC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942" y="4514735"/>
            <a:ext cx="3323167" cy="222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D01FF59-6D03-A479-7E46-DEC1D9FC05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1044762"/>
              </p:ext>
            </p:extLst>
          </p:nvPr>
        </p:nvGraphicFramePr>
        <p:xfrm>
          <a:off x="4657220" y="2159248"/>
          <a:ext cx="1969015" cy="9814094"/>
        </p:xfrm>
        <a:graphic>
          <a:graphicData uri="http://schemas.openxmlformats.org/drawingml/2006/table">
            <a:tbl>
              <a:tblPr/>
              <a:tblGrid>
                <a:gridCol w="1969015">
                  <a:extLst>
                    <a:ext uri="{9D8B030D-6E8A-4147-A177-3AD203B41FA5}">
                      <a16:colId xmlns:a16="http://schemas.microsoft.com/office/drawing/2014/main" val="3982177509"/>
                    </a:ext>
                  </a:extLst>
                </a:gridCol>
              </a:tblGrid>
              <a:tr h="5316492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 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Every day approximately 8 million pieces of plastic pollution find their way into our oceans.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(OSPAR, 2009)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 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100,000 marine mammals and turtles and 1 million sea birds are killed by marine plastic pollution annually.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(UK Government, 2018)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 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Approx 5,000 items of marine plastic pollution have been found per mile of beach in the UK.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(Marine Conservation Society, 2016)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 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Less than a third of all plastic in the UK is recycled.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(</a:t>
                      </a:r>
                      <a:r>
                        <a:rPr lang="en-GB" sz="1600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PlasticsEurope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, 2020)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</a:txBody>
                  <a:tcPr marL="183196" marR="33308" marT="33308" marB="23315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3537649"/>
                  </a:ext>
                </a:extLst>
              </a:tr>
              <a:tr h="18163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As a class we are doing a Beach clean up to help out 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Impact" panose="020B0806030902050204" pitchFamily="34" charset="0"/>
                        </a:rPr>
                        <a:t>OUR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 environment!</a:t>
                      </a:r>
                      <a:b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</a:b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 </a:t>
                      </a: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Impact" panose="020B0806030902050204" pitchFamily="34" charset="0"/>
                        </a:rPr>
                        <a:t>When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- 5 December 2022</a:t>
                      </a: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Impact" panose="020B0806030902050204" pitchFamily="34" charset="0"/>
                        </a:rPr>
                        <a:t>Where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– </a:t>
                      </a:r>
                      <a:r>
                        <a:rPr lang="en-GB" sz="1600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Llansteffan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 Beach</a:t>
                      </a:r>
                    </a:p>
                  </a:txBody>
                  <a:tcPr marL="183196" marR="33308" marT="33308" marB="23315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8278703"/>
                  </a:ext>
                </a:extLst>
              </a:tr>
            </a:tbl>
          </a:graphicData>
        </a:graphic>
      </p:graphicFrame>
      <p:sp>
        <p:nvSpPr>
          <p:cNvPr id="12" name="Control 4">
            <a:extLst>
              <a:ext uri="{FF2B5EF4-FFF2-40B4-BE49-F238E27FC236}">
                <a16:creationId xmlns:a16="http://schemas.microsoft.com/office/drawing/2014/main" id="{B9F4DABA-CAD4-1A0A-117B-ABBC606FD519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9750579" y="2898775"/>
            <a:ext cx="2162175" cy="8224838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F66BF6-638A-F62C-1A41-AF4132F88B60}"/>
              </a:ext>
            </a:extLst>
          </p:cNvPr>
          <p:cNvSpPr txBox="1"/>
          <p:nvPr/>
        </p:nvSpPr>
        <p:spPr>
          <a:xfrm>
            <a:off x="818149" y="7066295"/>
            <a:ext cx="3488094" cy="4917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Why we should not litter!</a:t>
            </a:r>
            <a:endParaRPr lang="en-GB" sz="11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Wildlife such as fish, dolphins, seabirds and seals can become </a:t>
            </a:r>
            <a:endParaRPr lang="en-GB" sz="11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entangled or mistake it for food. Which could be </a:t>
            </a:r>
            <a:r>
              <a:rPr lang="en-GB" sz="1800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DEADLY </a:t>
            </a: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for them!</a:t>
            </a:r>
            <a:endParaRPr lang="en-GB" sz="11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How Does it Effect </a:t>
            </a:r>
            <a:r>
              <a:rPr lang="en-GB" sz="2400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YOU </a:t>
            </a:r>
            <a:r>
              <a:rPr lang="en-GB" sz="24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? </a:t>
            </a:r>
            <a:endParaRPr lang="en-GB" sz="11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With</a:t>
            </a:r>
            <a:r>
              <a:rPr lang="en-GB" sz="1800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 1 in 3 </a:t>
            </a: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fish caught for human consumption now containing plastic </a:t>
            </a:r>
            <a:endParaRPr lang="en-GB" sz="11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And in seawater plastic absorbs chemicals like PCB’s and DDT’s which have been linked to </a:t>
            </a:r>
            <a:r>
              <a:rPr lang="en-GB" sz="1800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endocrine disruption </a:t>
            </a: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and even some  </a:t>
            </a:r>
            <a:r>
              <a:rPr lang="en-GB" sz="1800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CANCERS</a:t>
            </a: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 </a:t>
            </a:r>
            <a:endParaRPr lang="en-GB" sz="11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1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</p:txBody>
      </p:sp>
      <p:sp>
        <p:nvSpPr>
          <p:cNvPr id="15" name="Text Box 5">
            <a:extLst>
              <a:ext uri="{FF2B5EF4-FFF2-40B4-BE49-F238E27FC236}">
                <a16:creationId xmlns:a16="http://schemas.microsoft.com/office/drawing/2014/main" id="{1E5F1546-8A5A-8952-234A-E36EF68E3E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-1588"/>
            <a:ext cx="2209800" cy="1868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Kelly Rebeca Evans   2220446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BMSP4007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647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>
            <a:extLst>
              <a:ext uri="{FF2B5EF4-FFF2-40B4-BE49-F238E27FC236}">
                <a16:creationId xmlns:a16="http://schemas.microsoft.com/office/drawing/2014/main" id="{10574FF1-37C2-0DFF-86FF-64E7BB10EA87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-3713589" y="455264"/>
            <a:ext cx="8709026" cy="1585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8800" b="0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mpact" panose="020B0806030902050204" pitchFamily="34" charset="0"/>
              </a:rPr>
              <a:t>References</a:t>
            </a:r>
            <a:endParaRPr kumimoji="0" lang="en-US" altLang="en-US" sz="8800" b="0" i="0" u="none" strike="noStrike" cap="none" normalizeH="0" baseline="0" dirty="0">
              <a:ln>
                <a:noFill/>
              </a:ln>
              <a:solidFill>
                <a:srgbClr val="FFC000"/>
              </a:solidFill>
              <a:effectLst/>
              <a:latin typeface="Impact" panose="020B080603090205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3300E4-9404-980C-5BDF-352C588A8E74}"/>
              </a:ext>
            </a:extLst>
          </p:cNvPr>
          <p:cNvSpPr txBox="1"/>
          <p:nvPr/>
        </p:nvSpPr>
        <p:spPr>
          <a:xfrm>
            <a:off x="1749057" y="1248220"/>
            <a:ext cx="3668232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Plastic Pollution - Facts and Figures • Surfers Against Sewage (sas.org.uk) </a:t>
            </a: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619887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223</Words>
  <Application>Microsoft Office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Agency FB</vt:lpstr>
      <vt:lpstr>Arial</vt:lpstr>
      <vt:lpstr>Calibri</vt:lpstr>
      <vt:lpstr>Calibri Light</vt:lpstr>
      <vt:lpstr>Impact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Beckie Evans</dc:creator>
  <cp:lastModifiedBy>Beckie Evans</cp:lastModifiedBy>
  <cp:revision>1</cp:revision>
  <dcterms:created xsi:type="dcterms:W3CDTF">2022-11-23T17:25:47Z</dcterms:created>
  <dcterms:modified xsi:type="dcterms:W3CDTF">2022-11-23T17:48:25Z</dcterms:modified>
</cp:coreProperties>
</file>