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2D_3AF1F58C.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omments/modernComment_128_A1FF2A50.xml" ContentType="application/vnd.ms-powerpoint.comment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omments/modernComment_122_DC12827E.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2"/>
  </p:notesMasterIdLst>
  <p:sldIdLst>
    <p:sldId id="274" r:id="rId7"/>
    <p:sldId id="289" r:id="rId8"/>
    <p:sldId id="291" r:id="rId9"/>
    <p:sldId id="292" r:id="rId10"/>
    <p:sldId id="299" r:id="rId11"/>
    <p:sldId id="301" r:id="rId12"/>
    <p:sldId id="293" r:id="rId13"/>
    <p:sldId id="300" r:id="rId14"/>
    <p:sldId id="295" r:id="rId15"/>
    <p:sldId id="296" r:id="rId16"/>
    <p:sldId id="294" r:id="rId17"/>
    <p:sldId id="297" r:id="rId18"/>
    <p:sldId id="302" r:id="rId19"/>
    <p:sldId id="298" r:id="rId20"/>
    <p:sldId id="29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63F6E6B-92F2-1B6B-8683-CC71525580B6}" name="Natalie Owens" initials="NO" userId="S::n.owens@uwtsd.ac.uk::f36e2d3d-4cea-4f24-883c-43f6c1e91e41" providerId="AD"/>
  <p188:author id="{EF90EF6B-B89B-280B-F742-EA30A15941CF}" name="Kiri Kolt" initials="KK" userId="S::k.kolt@uwtsd.ac.uk::47d06d2f-21bc-41ee-bc43-3eafe9336021" providerId="AD"/>
  <p188:author id="{9B83F89C-18DC-4EAD-63E8-7DB3072AD0E4}" name="Suzanne Escott Sloan" initials="SS" userId="S::s.escott-sloan@uwtsd.ac.uk::35c54a89-8e1c-4c44-9cb3-c0b6519044cf" providerId="AD"/>
  <p188:author id="{4BC5DBFB-BC6B-9470-5624-6E6A5ED03597}" name="Sinead Sayer" initials="SS" userId="S::s.sayer@uwtsd.ac.uk::7e2c7733-81c8-481d-92f2-08983b090b4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9E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F01D0E-B9D4-2674-31EC-2C8DA43C1F01}" v="31" dt="2026-09-28T14:32:59.3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notesMaster" Target="notesMasters/notesMaster1.xml"/><Relationship Id="rId27" Type="http://schemas.microsoft.com/office/2015/10/relationships/revisionInfo" Target="revisionInfo.xml"/></Relationships>
</file>

<file path=ppt/comments/modernComment_12D_3AF1F58C.xml><?xml version="1.0" encoding="utf-8"?>
<p188:cmLst xmlns:a="http://schemas.openxmlformats.org/drawingml/2006/main" xmlns:r="http://schemas.openxmlformats.org/officeDocument/2006/relationships" xmlns:p188="http://schemas.microsoft.com/office/powerpoint/2018/8/main">
  <p188:cm id="{4D518007-3C19-461B-A8B9-2413D2EE1E8A}" authorId="{EF90EF6B-B89B-280B-F742-EA30A15941CF}" created="2026-07-22T09:37:16.746">
    <pc:sldMkLst xmlns:pc="http://schemas.microsoft.com/office/powerpoint/2013/main/command">
      <pc:docMk/>
      <pc:sldMk cId="988935564" sldId="301"/>
    </pc:sldMkLst>
    <p188:replyLst>
      <p188:reply id="{9F70C7C7-6ECB-4EDD-B213-A6B4EA42D336}" authorId="{9B83F89C-18DC-4EAD-63E8-7DB3072AD0E4}" created="2026-07-22T09:55:38.256">
        <p188:txBody>
          <a:bodyPr/>
          <a:lstStyle/>
          <a:p>
            <a:r>
              <a:rPr lang="en-GB"/>
              <a:t>Yes good idea. I'm happy for you to adapt if I am unable to update before going on AL.</a:t>
            </a:r>
          </a:p>
        </p188:txBody>
      </p188:reply>
    </p188:replyLst>
    <p188:txBody>
      <a:bodyPr/>
      <a:lstStyle/>
      <a:p>
        <a:r>
          <a:rPr lang="en-GB"/>
          <a:t>Can we introduce circles of impact here perhaps? (from the Red Cross website 1. Discuss Challenges). That could link with the "control your controllables point.</a:t>
        </a:r>
      </a:p>
    </p188:txBody>
  </p188:cm>
</p188:cmLst>
</file>

<file path=ppt/comments/modernComment_122_DC12827E.xml><?xml version="1.0" encoding="utf-8"?>
<p188:cmLst xmlns:a="http://schemas.openxmlformats.org/drawingml/2006/main" xmlns:r="http://schemas.openxmlformats.org/officeDocument/2006/relationships" xmlns:p188="http://schemas.microsoft.com/office/powerpoint/2018/8/main">
  <p188:cm id="{8A2878C5-2F9F-4A15-B461-CE31503447DB}" authorId="{663F6E6B-92F2-1B6B-8683-CC71525580B6}" status="resolved" created="2026-07-16T10:36:22.478" complete="100000">
    <pc:sldMkLst xmlns:pc="http://schemas.microsoft.com/office/powerpoint/2013/main/command">
      <pc:docMk/>
      <pc:sldMk cId="3692200574" sldId="290"/>
    </pc:sldMkLst>
    <p188:replyLst>
      <p188:reply id="{E1729758-5067-444D-A0E2-9D31C0543DA7}" authorId="{663F6E6B-92F2-1B6B-8683-CC71525580B6}" created="2026-07-16T10:37:10.998">
        <p188:txBody>
          <a:bodyPr/>
          <a:lstStyle/>
          <a:p>
            <a:r>
              <a:rPr lang="en-GB"/>
              <a:t>https://www.nhs.uk/every-mind-matters/mental-wellbeing-tips/self-help-cbt-techniques/bouncing-back-from-lifes-challenges/
reach out, talk to others, early proactive approach to support</a:t>
            </a:r>
          </a:p>
        </p188:txBody>
      </p188:reply>
    </p188:replyLst>
    <p188:txBody>
      <a:bodyPr/>
      <a:lstStyle/>
      <a:p>
        <a:r>
          <a:rPr lang="en-GB"/>
          <a:t>Other support https://www.nhs.uk/every-mind-matters/lifes-challenges/</a:t>
        </a:r>
      </a:p>
    </p188:txBody>
    <p188:extLst>
      <p:ext xmlns:p="http://schemas.openxmlformats.org/presentationml/2006/main" uri="{57CB4572-C831-44C2-8A1C-0ADB6CCDFE69}">
        <p223:reactions xmlns:p223="http://schemas.microsoft.com/office/powerpoint/2022/03/main">
          <p223:rxn type="👍">
            <p223:instance time="2026-07-21T08:54:06.428" authorId="{9B83F89C-18DC-4EAD-63E8-7DB3072AD0E4}"/>
          </p223:rxn>
        </p223:reactions>
      </p:ext>
    </p188:extLst>
  </p188:cm>
</p188:cmLst>
</file>

<file path=ppt/comments/modernComment_128_A1FF2A50.xml><?xml version="1.0" encoding="utf-8"?>
<p188:cmLst xmlns:a="http://schemas.openxmlformats.org/drawingml/2006/main" xmlns:r="http://schemas.openxmlformats.org/officeDocument/2006/relationships" xmlns:p188="http://schemas.microsoft.com/office/powerpoint/2018/8/main">
  <p188:cm id="{9A68267A-56B8-4469-87C0-CCFFE356403A}" authorId="{663F6E6B-92F2-1B6B-8683-CC71525580B6}" created="2026-07-16T10:41:23.344">
    <pc:sldMkLst xmlns:pc="http://schemas.microsoft.com/office/powerpoint/2013/main/command">
      <pc:docMk/>
      <pc:sldMk cId="2717854288" sldId="296"/>
    </pc:sldMkLst>
    <p188:replyLst>
      <p188:reply id="{697DB6F7-118A-4A47-BC64-90053D81ED58}" authorId="{EF90EF6B-B89B-280B-F742-EA30A15941CF}" created="2026-07-24T11:34:22.644">
        <p188:txBody>
          <a:bodyPr/>
          <a:lstStyle/>
          <a:p>
            <a:r>
              <a:rPr lang="en-GB"/>
              <a:t>We could mention here the scale of events (like the Red Cross circles exercise) briefly and then move to scenario.</a:t>
            </a:r>
          </a:p>
        </p188:txBody>
      </p188:reply>
    </p188:replyLst>
    <p188:txBody>
      <a:bodyPr/>
      <a:lstStyle/>
      <a:p>
        <a:r>
          <a:rPr lang="en-GB"/>
          <a:t>may tell students that sometimes this isnt a simple process so lets pick an example we have some control over where we could do things a bit differently next time</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C6E98-6D24-4E25-977B-0328745F8E2C}"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76AF50-8347-48E8-B623-8097A18E881A}" type="slidenum">
              <a:rPr lang="en-GB" smtClean="0"/>
              <a:t>‹#›</a:t>
            </a:fld>
            <a:endParaRPr lang="en-GB"/>
          </a:p>
        </p:txBody>
      </p:sp>
    </p:spTree>
    <p:extLst>
      <p:ext uri="{BB962C8B-B14F-4D97-AF65-F5344CB8AC3E}">
        <p14:creationId xmlns:p14="http://schemas.microsoft.com/office/powerpoint/2010/main" val="545369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sleiarPAgKc"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forms.office.com/e/95QGMrNBK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F5977-16CD-8DB7-62D6-D24FB693B9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A57D1E-F279-4D60-BF78-738829C7B5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CF5F58-845E-475C-7221-DC065B17F8ED}"/>
              </a:ext>
            </a:extLst>
          </p:cNvPr>
          <p:cNvSpPr>
            <a:spLocks noGrp="1"/>
          </p:cNvSpPr>
          <p:nvPr>
            <p:ph type="body" idx="1"/>
          </p:nvPr>
        </p:nvSpPr>
        <p:spPr/>
        <p:txBody>
          <a:bodyPr/>
          <a:lstStyle/>
          <a:p>
            <a:r>
              <a:rPr lang="en-GB"/>
              <a:t>Hi, for those of you that haven't met me yet I'm </a:t>
            </a:r>
            <a:r>
              <a:rPr lang="en-GB" i="1"/>
              <a:t>(name)</a:t>
            </a:r>
            <a:r>
              <a:rPr lang="en-GB"/>
              <a:t>, I work for the Student Success Team. Our team are here for support, advice and guidance to all </a:t>
            </a:r>
            <a:r>
              <a:rPr lang="en-GB" err="1"/>
              <a:t>CertHE</a:t>
            </a:r>
            <a:r>
              <a:rPr lang="en-GB"/>
              <a:t> students during their course. If you do need additional support, there will be a QR code at the end just scan it and complete our form and a member of our team will be in touch. I will also be around at the end of any questions.</a:t>
            </a:r>
            <a:endParaRPr lang="en-US"/>
          </a:p>
          <a:p>
            <a:r>
              <a:rPr lang="en-GB"/>
              <a:t>Today I am going to guide you through our Resilience Building workshop. Today's session is designed to be relaxed, interactive, and supportive. We encourage everyone to get involved, share their ideas, and participate in discussions. Please be respectful of different perspectives and help create a positive learning environment for all.</a:t>
            </a:r>
          </a:p>
          <a:p>
            <a:endParaRPr lang="en-GB"/>
          </a:p>
        </p:txBody>
      </p:sp>
      <p:sp>
        <p:nvSpPr>
          <p:cNvPr id="4" name="Slide Number Placeholder 3">
            <a:extLst>
              <a:ext uri="{FF2B5EF4-FFF2-40B4-BE49-F238E27FC236}">
                <a16:creationId xmlns:a16="http://schemas.microsoft.com/office/drawing/2014/main" id="{438235B2-DA12-A3B8-B73F-5CF82CF1AFC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905D58B-DD5A-4023-8889-02B6996E269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05405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783BF-280F-3719-4026-95D980432A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88BBBD-EDD7-279C-116A-4E797AD846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AF292F-3B69-600D-DE19-8A96F680019E}"/>
              </a:ext>
            </a:extLst>
          </p:cNvPr>
          <p:cNvSpPr>
            <a:spLocks noGrp="1"/>
          </p:cNvSpPr>
          <p:nvPr>
            <p:ph type="body" idx="1"/>
          </p:nvPr>
        </p:nvSpPr>
        <p:spPr/>
        <p:txBody>
          <a:bodyPr/>
          <a:lstStyle/>
          <a:p>
            <a:pPr>
              <a:defRPr/>
            </a:pPr>
            <a:r>
              <a:rPr lang="en-GB"/>
              <a:t>Just quickly going to whiz through our house rules. If there's a fire drill, please leave all your belongings and leave via the closest fire exit to congregate in the carpark. No smoking or vaping. This session takes about 1 hour in total. I am not strict if you need to stand to stretch your legs or need the toilet, please just go.  </a:t>
            </a:r>
            <a:endParaRPr lang="en-US"/>
          </a:p>
        </p:txBody>
      </p:sp>
      <p:sp>
        <p:nvSpPr>
          <p:cNvPr id="4" name="Slide Number Placeholder 3">
            <a:extLst>
              <a:ext uri="{FF2B5EF4-FFF2-40B4-BE49-F238E27FC236}">
                <a16:creationId xmlns:a16="http://schemas.microsoft.com/office/drawing/2014/main" id="{7B6BFE42-9D68-1768-25EB-6786D6D58C91}"/>
              </a:ext>
            </a:extLst>
          </p:cNvPr>
          <p:cNvSpPr>
            <a:spLocks noGrp="1"/>
          </p:cNvSpPr>
          <p:nvPr>
            <p:ph type="sldNum" sz="quarter" idx="5"/>
          </p:nvPr>
        </p:nvSpPr>
        <p:spPr/>
        <p:txBody>
          <a:bodyPr/>
          <a:lstStyle/>
          <a:p>
            <a:fld id="{E476AF50-8347-48E8-B623-8097A18E881A}" type="slidenum">
              <a:rPr lang="en-GB" smtClean="0"/>
              <a:t>2</a:t>
            </a:fld>
            <a:endParaRPr lang="en-GB"/>
          </a:p>
        </p:txBody>
      </p:sp>
    </p:spTree>
    <p:extLst>
      <p:ext uri="{BB962C8B-B14F-4D97-AF65-F5344CB8AC3E}">
        <p14:creationId xmlns:p14="http://schemas.microsoft.com/office/powerpoint/2010/main" val="2598960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1384E-47A9-FD50-3DB4-124FCF5C3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C616DE-AA9E-80B3-7439-57B01C6B96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0A84F4-C7A1-4496-853A-034DCA14DE23}"/>
              </a:ext>
            </a:extLst>
          </p:cNvPr>
          <p:cNvSpPr>
            <a:spLocks noGrp="1"/>
          </p:cNvSpPr>
          <p:nvPr>
            <p:ph type="body" idx="1"/>
          </p:nvPr>
        </p:nvSpPr>
        <p:spPr/>
        <p:txBody>
          <a:bodyPr/>
          <a:lstStyle/>
          <a:p>
            <a:pPr>
              <a:defRPr/>
            </a:pPr>
            <a:r>
              <a:rPr lang="en-GB"/>
              <a:t>We have 3 key aims for today's session.</a:t>
            </a:r>
            <a:endParaRPr lang="en-US"/>
          </a:p>
          <a:p>
            <a:pPr>
              <a:defRPr/>
            </a:pPr>
            <a:r>
              <a:rPr lang="en-GB"/>
              <a:t>1.To develop your understanding of Resilience and its significance in your academic journey.</a:t>
            </a:r>
          </a:p>
          <a:p>
            <a:pPr>
              <a:defRPr/>
            </a:pPr>
            <a:r>
              <a:rPr lang="en-GB"/>
              <a:t>2.To explore strategies for building Resilience and effectively managing challenges throughout the university experience. Link to barriers, resits disappointing result don’t bury head in sand, link in with lecturers, review feedback and get higher marks in resit,. </a:t>
            </a:r>
          </a:p>
          <a:p>
            <a:pPr>
              <a:defRPr/>
            </a:pPr>
            <a:r>
              <a:rPr lang="en-GB"/>
              <a:t>IT tech issues, visit IT helpdesk get the issue resolved straight away and try again. Encourage getting support and feedback on areas that don’t make sense in person and online i.e. Excel </a:t>
            </a:r>
            <a:r>
              <a:rPr lang="en-GB" err="1"/>
              <a:t>Linkedin</a:t>
            </a:r>
            <a:r>
              <a:rPr lang="en-GB"/>
              <a:t> learning. </a:t>
            </a:r>
          </a:p>
          <a:p>
            <a:pPr>
              <a:defRPr/>
            </a:pPr>
            <a:r>
              <a:rPr lang="en-GB"/>
              <a:t>3. To strengthen personal resilience skills that support academic achievement, wellbeing, and long-term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a:solidFill>
                <a:srgbClr val="002060"/>
              </a:solidFill>
              <a:highlight>
                <a:srgbClr val="FFFF00"/>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a:solidFill>
                <a:srgbClr val="002060"/>
              </a:solidFill>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B9B99B3-0989-1D19-5EDB-04C34BAE6455}"/>
              </a:ext>
            </a:extLst>
          </p:cNvPr>
          <p:cNvSpPr>
            <a:spLocks noGrp="1"/>
          </p:cNvSpPr>
          <p:nvPr>
            <p:ph type="sldNum" sz="quarter" idx="5"/>
          </p:nvPr>
        </p:nvSpPr>
        <p:spPr/>
        <p:txBody>
          <a:bodyPr/>
          <a:lstStyle/>
          <a:p>
            <a:fld id="{E476AF50-8347-48E8-B623-8097A18E881A}" type="slidenum">
              <a:rPr lang="en-GB" smtClean="0"/>
              <a:t>3</a:t>
            </a:fld>
            <a:endParaRPr lang="en-GB"/>
          </a:p>
        </p:txBody>
      </p:sp>
    </p:spTree>
    <p:extLst>
      <p:ext uri="{BB962C8B-B14F-4D97-AF65-F5344CB8AC3E}">
        <p14:creationId xmlns:p14="http://schemas.microsoft.com/office/powerpoint/2010/main" val="3418002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314B70-9711-F28C-883C-8CA0C9D19E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81BE48-1D4E-8758-F706-3229B42757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1AFB14-EC2E-C12F-EAF3-9D458AD0642B}"/>
              </a:ext>
            </a:extLst>
          </p:cNvPr>
          <p:cNvSpPr>
            <a:spLocks noGrp="1"/>
          </p:cNvSpPr>
          <p:nvPr>
            <p:ph type="body" idx="1"/>
          </p:nvPr>
        </p:nvSpPr>
        <p:spPr/>
        <p:txBody>
          <a:bodyPr/>
          <a:lstStyle/>
          <a:p>
            <a:r>
              <a:rPr lang="en-GB" i="1"/>
              <a:t>(Quick collaborative activity - Explore</a:t>
            </a:r>
            <a:r>
              <a:rPr lang="en-GB" sz="1200" i="1" kern="1200">
                <a:solidFill>
                  <a:schemeClr val="tx1"/>
                </a:solidFill>
                <a:effectLst/>
                <a:latin typeface="+mn-lt"/>
                <a:ea typeface="+mn-ea"/>
                <a:cs typeface="+mn-cs"/>
              </a:rPr>
              <a:t> the concept of resilience</a:t>
            </a:r>
            <a:r>
              <a:rPr lang="en-GB" i="1"/>
              <a:t>, invite class to contribute to definition)</a:t>
            </a:r>
            <a:endParaRPr lang="en-GB" sz="1600" i="1" kern="1200">
              <a:solidFill>
                <a:srgbClr val="002060"/>
              </a:solidFill>
              <a:effectLst/>
              <a:latin typeface="Arial" panose="020B0604020202020204" pitchFamily="34" charset="0"/>
              <a:cs typeface="Arial" panose="020B0604020202020204" pitchFamily="34" charset="0"/>
            </a:endParaRPr>
          </a:p>
          <a:p>
            <a:endParaRPr lang="en-GB"/>
          </a:p>
          <a:p>
            <a:r>
              <a:rPr lang="en-GB"/>
              <a:t>What is resilience? What do we mean when we say resilient ?</a:t>
            </a:r>
            <a:r>
              <a:rPr lang="en-GB" i="1"/>
              <a:t> (Read out dictionary definition on slide).</a:t>
            </a:r>
          </a:p>
          <a:p>
            <a:endParaRPr lang="en-GB"/>
          </a:p>
          <a:p>
            <a:r>
              <a:rPr lang="en-GB" i="1"/>
              <a:t> (Prompt if needed -</a:t>
            </a:r>
            <a:r>
              <a:rPr lang="en-GB"/>
              <a:t> Can anyone think of an example of a resilient character? Celebrity or sports personality ?) </a:t>
            </a:r>
            <a:r>
              <a:rPr lang="en-GB">
                <a:highlight>
                  <a:srgbClr val="FFFFFF"/>
                </a:highlight>
              </a:rPr>
              <a:t>Idea/Example - </a:t>
            </a:r>
          </a:p>
          <a:p>
            <a:endParaRPr lang="en-GB"/>
          </a:p>
          <a:p>
            <a:r>
              <a:rPr lang="en-GB"/>
              <a:t>Here's a few examples that come to mind for me. So you may not have heard of Bethany Hamilton. She's a professional</a:t>
            </a:r>
            <a:r>
              <a:rPr lang="en-GB">
                <a:solidFill>
                  <a:srgbClr val="000000"/>
                </a:solidFill>
              </a:rPr>
              <a:t> surfer. Bethany Hamilton lost her arm in a shark attack at 13. Less than a month later, she was back in the water. She went on to compete professionally, write books, and inspire millions around the world.</a:t>
            </a:r>
            <a:r>
              <a:rPr lang="en-GB"/>
              <a:t> Really cool quote of hers - </a:t>
            </a:r>
            <a:r>
              <a:rPr lang="en-GB" i="1"/>
              <a:t>“</a:t>
            </a:r>
            <a:r>
              <a:rPr lang="en-GB" i="1">
                <a:solidFill>
                  <a:srgbClr val="000000"/>
                </a:solidFill>
              </a:rPr>
              <a:t>I don’t need easy. I just need possible,” </a:t>
            </a:r>
            <a:r>
              <a:rPr lang="en-GB">
                <a:solidFill>
                  <a:srgbClr val="000000"/>
                </a:solidFill>
              </a:rPr>
              <a:t>this really shows her mindset. What we can learn: You don’t have to wait for life to be perfect to move forward. Adaptation and courage are powerful forms of resilience.</a:t>
            </a:r>
            <a:endParaRPr lang="en-GB"/>
          </a:p>
          <a:p>
            <a:pPr>
              <a:defRPr/>
            </a:pPr>
            <a:endParaRPr lang="en-GB">
              <a:solidFill>
                <a:srgbClr val="000000"/>
              </a:solidFill>
              <a:highlight>
                <a:srgbClr val="FFFFFF"/>
              </a:highlight>
              <a:latin typeface="Aptos"/>
              <a:cs typeface="Arial" panose="020B0604020202020204" pitchFamily="34" charset="0"/>
            </a:endParaRPr>
          </a:p>
          <a:p>
            <a:pPr>
              <a:defRPr/>
            </a:pPr>
            <a:r>
              <a:rPr lang="en-GB">
                <a:solidFill>
                  <a:srgbClr val="000000"/>
                </a:solidFill>
              </a:rPr>
              <a:t>Being more resilient doesn’t mean you have to have gone through severe hardships either. Think about someone really successful like Harry Styles. People expect him to constantly make great music, to share his personal life and to be nice to his fans. That’s a lot of pressure on a person and Harry has said himself that once he realised how those situations were stressful to him, he started working on becoming more resilient by going to therapy, for example. Accepting the challenges in his life and creating more healthy ways to respond to them helped him become a happier person. </a:t>
            </a:r>
            <a:endParaRPr lang="en-GB"/>
          </a:p>
          <a:p>
            <a:pPr>
              <a:defRPr/>
            </a:pPr>
            <a:endParaRPr lang="en-GB">
              <a:solidFill>
                <a:srgbClr val="000000"/>
              </a:solidFill>
              <a:latin typeface="Aptos"/>
              <a:cs typeface="Arial" panose="020B0604020202020204" pitchFamily="34" charset="0"/>
            </a:endParaRPr>
          </a:p>
          <a:p>
            <a:pPr>
              <a:defRPr/>
            </a:pPr>
            <a:r>
              <a:rPr lang="en-GB">
                <a:solidFill>
                  <a:srgbClr val="000000"/>
                </a:solidFill>
                <a:latin typeface="Aptos"/>
                <a:cs typeface="Arial" panose="020B0604020202020204" pitchFamily="34" charset="0"/>
              </a:rPr>
              <a:t>Hands up here who's watched Squid Games ? </a:t>
            </a:r>
            <a:r>
              <a:rPr lang="en-GB">
                <a:solidFill>
                  <a:srgbClr val="000000"/>
                </a:solidFill>
              </a:rPr>
              <a:t> The Squid Games writer, Hwang Dong-hyuk spent over 10 years pitching this idea to Netflix and other streaming services. After his first film flopped at the box office and another project fell through, Hwang was deeply in debt. He, his mother, and his grandmother had to take out loans, and he was so broke he even had to sell his laptop. Squid Game later turning it into a global phenomenon. In 2021 it was Netflix's most watched series and 6 Emmy awards and  1 Golden Globe. </a:t>
            </a:r>
            <a:endParaRPr lang="en-GB"/>
          </a:p>
          <a:p>
            <a:pPr>
              <a:defRPr/>
            </a:pPr>
            <a:endParaRPr lang="en-GB">
              <a:solidFill>
                <a:srgbClr val="000000"/>
              </a:solidFill>
              <a:latin typeface="Aptos"/>
              <a:cs typeface="Arial" panose="020B0604020202020204" pitchFamily="34" charset="0"/>
            </a:endParaRPr>
          </a:p>
          <a:p>
            <a:pPr>
              <a:defRPr/>
            </a:pPr>
            <a:r>
              <a:rPr lang="en-GB">
                <a:solidFill>
                  <a:srgbClr val="000000"/>
                </a:solidFill>
                <a:latin typeface="Aptos"/>
                <a:cs typeface="Arial" panose="020B0604020202020204" pitchFamily="34" charset="0"/>
              </a:rPr>
              <a:t>Another person that you may be familiar with is Malala Yousafzai, a Pakistani activist who survived an attack by the Taliban at age 14 after speaking out against the ban on education of girls. She is the youngest person ever to win the Nobel Peace Prize, she has spoken around the world about her experiences, including at the United Nations, and she has set up the Malala Fund that campaigns for girls around the world to receive education. </a:t>
            </a:r>
          </a:p>
          <a:p>
            <a:pPr>
              <a:defRPr/>
            </a:pPr>
            <a:endParaRPr lang="en-GB">
              <a:solidFill>
                <a:srgbClr val="000000"/>
              </a:solidFill>
              <a:highlight>
                <a:srgbClr val="FFFFFF"/>
              </a:highlight>
              <a:latin typeface="Aptos"/>
              <a:cs typeface="Arial" panose="020B0604020202020204" pitchFamily="34" charset="0"/>
            </a:endParaRPr>
          </a:p>
          <a:p>
            <a:pPr>
              <a:defRPr/>
            </a:pPr>
            <a:endParaRPr lang="en-GB" b="1">
              <a:solidFill>
                <a:srgbClr val="000000"/>
              </a:solidFill>
              <a:highlight>
                <a:srgbClr val="FFFFFF"/>
              </a:highlight>
              <a:latin typeface="Aptos"/>
              <a:cs typeface="Arial" panose="020B0604020202020204" pitchFamily="34" charset="0"/>
            </a:endParaRPr>
          </a:p>
          <a:p>
            <a:pPr>
              <a:defRPr/>
            </a:pPr>
            <a:endParaRPr lang="en-GB" sz="1600">
              <a:solidFill>
                <a:srgbClr val="002060"/>
              </a:solidFill>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A8AA50E-838C-4821-6B55-CF5D4BEE26C8}"/>
              </a:ext>
            </a:extLst>
          </p:cNvPr>
          <p:cNvSpPr>
            <a:spLocks noGrp="1"/>
          </p:cNvSpPr>
          <p:nvPr>
            <p:ph type="sldNum" sz="quarter" idx="5"/>
          </p:nvPr>
        </p:nvSpPr>
        <p:spPr/>
        <p:txBody>
          <a:bodyPr/>
          <a:lstStyle/>
          <a:p>
            <a:fld id="{E476AF50-8347-48E8-B623-8097A18E881A}" type="slidenum">
              <a:rPr lang="en-GB" smtClean="0"/>
              <a:t>4</a:t>
            </a:fld>
            <a:endParaRPr lang="en-GB"/>
          </a:p>
        </p:txBody>
      </p:sp>
    </p:spTree>
    <p:extLst>
      <p:ext uri="{BB962C8B-B14F-4D97-AF65-F5344CB8AC3E}">
        <p14:creationId xmlns:p14="http://schemas.microsoft.com/office/powerpoint/2010/main" val="2903086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B75C4-B96E-AD14-55D3-2D9F647BD6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428224-840C-7EB2-694A-BA4AB4050C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9EC4D6-ACDC-6F2B-E762-905B16531375}"/>
              </a:ext>
            </a:extLst>
          </p:cNvPr>
          <p:cNvSpPr>
            <a:spLocks noGrp="1"/>
          </p:cNvSpPr>
          <p:nvPr>
            <p:ph type="body" idx="1"/>
          </p:nvPr>
        </p:nvSpPr>
        <p:spPr/>
        <p:txBody>
          <a:bodyPr/>
          <a:lstStyle/>
          <a:p>
            <a:r>
              <a:rPr lang="en-GB">
                <a:latin typeface="Aptos"/>
                <a:cs typeface="Arial" panose="020B0604020202020204" pitchFamily="34" charset="0"/>
              </a:rPr>
              <a:t>I'm going to play you two short videos to provide a bit more context around the topic of Resilience. Both videos are from a </a:t>
            </a:r>
            <a:r>
              <a:rPr lang="en-GB" err="1">
                <a:latin typeface="Aptos"/>
                <a:cs typeface="Arial" panose="020B0604020202020204" pitchFamily="34" charset="0"/>
              </a:rPr>
              <a:t>TedTALK</a:t>
            </a:r>
            <a:r>
              <a:rPr lang="en-GB">
                <a:latin typeface="Aptos"/>
                <a:cs typeface="Arial" panose="020B0604020202020204" pitchFamily="34" charset="0"/>
              </a:rPr>
              <a:t> called ' The Roots of Resilience by Misty Copeland'. For anyone who doesn't know who she is, she is one of the worlds most famous ballerinas. First black woman to perform the firebird role in American Ballet Theatre history. The show was sold out with the most diverse audience recorded. She was in agony, every step sent lightening through her leg but she still carried on. After the </a:t>
            </a:r>
            <a:r>
              <a:rPr lang="en-GB" err="1">
                <a:latin typeface="Aptos"/>
                <a:cs typeface="Arial" panose="020B0604020202020204" pitchFamily="34" charset="0"/>
              </a:rPr>
              <a:t>perfromance</a:t>
            </a:r>
            <a:r>
              <a:rPr lang="en-GB">
                <a:latin typeface="Aptos"/>
                <a:cs typeface="Arial" panose="020B0604020202020204" pitchFamily="34" charset="0"/>
              </a:rPr>
              <a:t>, test results revealed she had danced an entire show on a broken leg. </a:t>
            </a:r>
          </a:p>
          <a:p>
            <a:pPr>
              <a:defRPr/>
            </a:pPr>
            <a:endParaRPr lang="en-GB">
              <a:latin typeface="Aptos"/>
              <a:cs typeface="Arial" panose="020B0604020202020204" pitchFamily="34" charset="0"/>
            </a:endParaRPr>
          </a:p>
          <a:p>
            <a:pPr>
              <a:defRPr/>
            </a:pPr>
            <a:r>
              <a:rPr lang="en-GB">
                <a:latin typeface="Aptos"/>
                <a:cs typeface="Arial" panose="020B0604020202020204" pitchFamily="34" charset="0"/>
              </a:rPr>
              <a:t>So let's listen to her definition of resilience - </a:t>
            </a:r>
            <a:r>
              <a:rPr lang="en-GB" i="1">
                <a:latin typeface="Aptos"/>
                <a:cs typeface="Arial" panose="020B0604020202020204" pitchFamily="34" charset="0"/>
              </a:rPr>
              <a:t>Play video 1 - </a:t>
            </a:r>
          </a:p>
          <a:p>
            <a:pPr>
              <a:defRPr/>
            </a:pPr>
            <a:endParaRPr lang="en-GB">
              <a:latin typeface="Aptos"/>
              <a:cs typeface="Arial" panose="020B0604020202020204" pitchFamily="34" charset="0"/>
            </a:endParaRPr>
          </a:p>
          <a:p>
            <a:pPr>
              <a:defRPr/>
            </a:pPr>
            <a:r>
              <a:rPr lang="en-GB" i="1">
                <a:latin typeface="Aptos"/>
                <a:cs typeface="Arial" panose="020B0604020202020204" pitchFamily="34" charset="0"/>
              </a:rPr>
              <a:t>Play video 2 </a:t>
            </a:r>
            <a:r>
              <a:rPr lang="en-GB">
                <a:latin typeface="Aptos"/>
                <a:cs typeface="Arial" panose="020B0604020202020204" pitchFamily="34" charset="0"/>
              </a:rPr>
              <a:t>-  She talks more about what resilience is about. Persistence, showing up even when it's not easy with </a:t>
            </a:r>
            <a:r>
              <a:rPr lang="en-GB" err="1">
                <a:latin typeface="Aptos"/>
                <a:cs typeface="Arial" panose="020B0604020202020204" pitchFamily="34" charset="0"/>
              </a:rPr>
              <a:t>lifes</a:t>
            </a:r>
            <a:r>
              <a:rPr lang="en-GB">
                <a:latin typeface="Aptos"/>
                <a:cs typeface="Arial" panose="020B0604020202020204" pitchFamily="34" charset="0"/>
              </a:rPr>
              <a:t> setbacks.</a:t>
            </a:r>
          </a:p>
          <a:p>
            <a:pPr>
              <a:defRPr/>
            </a:pPr>
            <a:endParaRPr lang="en-GB">
              <a:latin typeface="Aptos"/>
              <a:cs typeface="Arial" panose="020B0604020202020204" pitchFamily="34" charset="0"/>
            </a:endParaRPr>
          </a:p>
          <a:p>
            <a:pPr>
              <a:defRPr/>
            </a:pPr>
            <a:r>
              <a:rPr lang="en-GB">
                <a:cs typeface="Arial" panose="020B0604020202020204" pitchFamily="34" charset="0"/>
              </a:rPr>
              <a:t>Now we've covered what Resilience is. I'm going to pass you over to Sinead now who's going to talk about why we need resilience.</a:t>
            </a:r>
          </a:p>
          <a:p>
            <a:pPr>
              <a:defRPr/>
            </a:pPr>
            <a:endParaRPr lang="en-GB">
              <a:cs typeface="Arial" panose="020B0604020202020204" pitchFamily="34" charset="0"/>
            </a:endParaRPr>
          </a:p>
          <a:p>
            <a:pPr>
              <a:defRPr/>
            </a:pPr>
            <a:endParaRPr lang="en-GB"/>
          </a:p>
          <a:p>
            <a:pPr>
              <a:defRPr/>
            </a:pPr>
            <a:endParaRPr lang="en-GB"/>
          </a:p>
          <a:p>
            <a:pPr>
              <a:defRPr/>
            </a:pPr>
            <a:r>
              <a:rPr lang="en-GB"/>
              <a:t>(Video 1 3:02 – 3:20 definition of resilience, Video 2 - 11:10 – 11:49 more talk about what resilience is about. </a:t>
            </a:r>
            <a:r>
              <a:rPr lang="en-US">
                <a:hlinkClick r:id="rId3">
                  <a:extLst>
                    <a:ext uri="{A12FA001-AC4F-418D-AE19-62706E023703}">
                      <ahyp:hlinkClr xmlns:ahyp="http://schemas.microsoft.com/office/drawing/2018/hyperlinkcolor" val="tx"/>
                    </a:ext>
                  </a:extLst>
                </a:hlinkClick>
              </a:rPr>
              <a:t>The Roots of Resilience | Misty Copeland | TED</a:t>
            </a:r>
            <a:r>
              <a:rPr lang="en-US"/>
              <a:t> )</a:t>
            </a:r>
            <a:endParaRPr lang="en-GB"/>
          </a:p>
          <a:p>
            <a:pPr>
              <a:defRPr/>
            </a:pPr>
            <a:endParaRPr lang="en-GB" sz="1600">
              <a:solidFill>
                <a:srgbClr val="002060"/>
              </a:solidFill>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606FDD9-9A14-DDC3-704D-CED24EA41E40}"/>
              </a:ext>
            </a:extLst>
          </p:cNvPr>
          <p:cNvSpPr>
            <a:spLocks noGrp="1"/>
          </p:cNvSpPr>
          <p:nvPr>
            <p:ph type="sldNum" sz="quarter" idx="5"/>
          </p:nvPr>
        </p:nvSpPr>
        <p:spPr/>
        <p:txBody>
          <a:bodyPr/>
          <a:lstStyle/>
          <a:p>
            <a:fld id="{E476AF50-8347-48E8-B623-8097A18E881A}" type="slidenum">
              <a:rPr lang="en-GB" smtClean="0"/>
              <a:t>5</a:t>
            </a:fld>
            <a:endParaRPr lang="en-GB"/>
          </a:p>
        </p:txBody>
      </p:sp>
    </p:spTree>
    <p:extLst>
      <p:ext uri="{BB962C8B-B14F-4D97-AF65-F5344CB8AC3E}">
        <p14:creationId xmlns:p14="http://schemas.microsoft.com/office/powerpoint/2010/main" val="812736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A8B167-D34E-B6A6-6A47-72558AE92A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200BC0-16A1-2518-D873-E75FF675DA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547CD1-4CBD-3749-9DE8-A47C14200170}"/>
              </a:ext>
            </a:extLst>
          </p:cNvPr>
          <p:cNvSpPr>
            <a:spLocks noGrp="1"/>
          </p:cNvSpPr>
          <p:nvPr>
            <p:ph type="body" idx="1"/>
          </p:nvPr>
        </p:nvSpPr>
        <p:spPr/>
        <p:txBody>
          <a:bodyPr/>
          <a:lstStyle/>
          <a:p>
            <a:pPr>
              <a:defRPr/>
            </a:pPr>
            <a:r>
              <a:rPr lang="en-GB">
                <a:solidFill>
                  <a:srgbClr val="000000"/>
                </a:solidFill>
              </a:rPr>
              <a:t>Ask the class '</a:t>
            </a:r>
            <a:r>
              <a:rPr lang="en-GB" i="1">
                <a:solidFill>
                  <a:srgbClr val="000000"/>
                </a:solidFill>
              </a:rPr>
              <a:t>Why do we need resilience ?'</a:t>
            </a:r>
          </a:p>
          <a:p>
            <a:pPr>
              <a:defRPr/>
            </a:pPr>
            <a:endParaRPr lang="en-GB" i="1">
              <a:solidFill>
                <a:srgbClr val="000000"/>
              </a:solidFill>
            </a:endParaRPr>
          </a:p>
          <a:p>
            <a:pPr>
              <a:defRPr/>
            </a:pPr>
            <a:r>
              <a:rPr lang="en-GB">
                <a:solidFill>
                  <a:srgbClr val="000000"/>
                </a:solidFill>
              </a:rPr>
              <a:t>So, when things don't always go to plan, we can't just give up. We need resilience to be successful and to cope when life throws us curve balls. There will be times where we face rejection or feel disappointed  and how we cope with setbacks is when our resilience really gets put to the test. </a:t>
            </a:r>
          </a:p>
          <a:p>
            <a:pPr>
              <a:defRPr/>
            </a:pPr>
            <a:endParaRPr lang="en-GB">
              <a:solidFill>
                <a:srgbClr val="000000"/>
              </a:solidFill>
            </a:endParaRPr>
          </a:p>
          <a:p>
            <a:pPr>
              <a:defRPr/>
            </a:pPr>
            <a:r>
              <a:rPr lang="en-GB">
                <a:solidFill>
                  <a:srgbClr val="000000"/>
                </a:solidFill>
              </a:rPr>
              <a:t>So has  anyone ever heard of the saying, 'bad things come in 3's? when inconvenient things happen, it can feel like it causes a ripple effect and this naturally can really test our resilience. One of the major ways we can combat disappointments is by having a backup plan or goal. This is something a lot of pro athletes talk about, having to create Plan or goal A,B &amp; C for certain events or competitions, so for example, for a triathlete, Plan or goal A might be a strong PB, plan or goal B might be a marginal time improvement and plan or goal C might be simply just successfully completing the race. There are so many factors and things that could and can go wrong in these events that will no doubt slow you down or negatively affect someone's performance, but rather than giving up entirely, it's far better to try to stay positive and adapt goals based on our circumstances.</a:t>
            </a:r>
            <a:endParaRPr lang="en-GB"/>
          </a:p>
          <a:p>
            <a:pPr>
              <a:defRPr/>
            </a:pPr>
            <a:endParaRPr lang="en-GB">
              <a:solidFill>
                <a:srgbClr val="000000"/>
              </a:solidFill>
            </a:endParaRPr>
          </a:p>
          <a:p>
            <a:pPr>
              <a:defRPr/>
            </a:pPr>
            <a:r>
              <a:rPr lang="en-GB">
                <a:solidFill>
                  <a:srgbClr val="000000"/>
                </a:solidFill>
              </a:rPr>
              <a:t>So its important to note that much like an athlete trains, builds  and adapts for best </a:t>
            </a:r>
            <a:r>
              <a:rPr lang="en-GB" err="1">
                <a:solidFill>
                  <a:srgbClr val="000000"/>
                </a:solidFill>
              </a:rPr>
              <a:t>performa</a:t>
            </a:r>
            <a:r>
              <a:rPr lang="en-GB">
                <a:solidFill>
                  <a:srgbClr val="000000"/>
                </a:solidFill>
              </a:rPr>
              <a:t>nce,  resilience also needs to be worked on and built up, we just need to know how to utilise the best training and practice to do so.</a:t>
            </a:r>
          </a:p>
          <a:p>
            <a:pPr>
              <a:defRPr/>
            </a:pPr>
            <a:endParaRPr lang="en-GB">
              <a:solidFill>
                <a:srgbClr val="000000"/>
              </a:solidFill>
            </a:endParaRPr>
          </a:p>
          <a:p>
            <a:pPr>
              <a:defRPr/>
            </a:pPr>
            <a:endParaRPr lang="en-GB" sz="1600">
              <a:solidFill>
                <a:srgbClr val="002060"/>
              </a:solidFill>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7973040-927B-FF08-CCB8-A3EF4BFC7D5C}"/>
              </a:ext>
            </a:extLst>
          </p:cNvPr>
          <p:cNvSpPr>
            <a:spLocks noGrp="1"/>
          </p:cNvSpPr>
          <p:nvPr>
            <p:ph type="sldNum" sz="quarter" idx="5"/>
          </p:nvPr>
        </p:nvSpPr>
        <p:spPr/>
        <p:txBody>
          <a:bodyPr/>
          <a:lstStyle/>
          <a:p>
            <a:fld id="{E476AF50-8347-48E8-B623-8097A18E881A}" type="slidenum">
              <a:rPr lang="en-GB" smtClean="0"/>
              <a:t>6</a:t>
            </a:fld>
            <a:endParaRPr lang="en-GB"/>
          </a:p>
        </p:txBody>
      </p:sp>
    </p:spTree>
    <p:extLst>
      <p:ext uri="{BB962C8B-B14F-4D97-AF65-F5344CB8AC3E}">
        <p14:creationId xmlns:p14="http://schemas.microsoft.com/office/powerpoint/2010/main" val="2642531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A7D20-E25D-094A-E08D-FCA5D65A7B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6EA1FD-5B0A-AE17-5B9B-43EE33C2A6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B93763-45FB-1573-0D37-C96D77738A5E}"/>
              </a:ext>
            </a:extLst>
          </p:cNvPr>
          <p:cNvSpPr>
            <a:spLocks noGrp="1"/>
          </p:cNvSpPr>
          <p:nvPr>
            <p:ph type="body" idx="1"/>
          </p:nvPr>
        </p:nvSpPr>
        <p:spPr/>
        <p:txBody>
          <a:bodyPr/>
          <a:lstStyle/>
          <a:p>
            <a:pPr>
              <a:defRPr/>
            </a:pPr>
            <a:r>
              <a:rPr lang="en-GB" sz="1600">
                <a:solidFill>
                  <a:srgbClr val="002060"/>
                </a:solidFill>
                <a:latin typeface="Arial"/>
                <a:cs typeface="Arial"/>
              </a:rPr>
              <a:t>[Activity] - Pose following scenario to group:</a:t>
            </a:r>
          </a:p>
          <a:p>
            <a:pPr>
              <a:defRPr/>
            </a:pPr>
            <a:r>
              <a:rPr lang="en-GB" sz="1600">
                <a:solidFill>
                  <a:srgbClr val="002060"/>
                </a:solidFill>
                <a:latin typeface="Arial"/>
                <a:cs typeface="Arial"/>
              </a:rPr>
              <a:t>Before we discuss resilience and how to be resilient a little further, I'd like us to start with a scenario. I want you to imagine that you have worked incredibly hard to save up enough money to book a honeymoon at your dream destination (so this is a one in a lifetime experience for you). Just a day before you are due to fly out, you see that the weather forecast says it is 50% likely that there will heavy rain and even possibly storms while you are away… What are your immediate thoughts/feelings? </a:t>
            </a:r>
            <a:r>
              <a:rPr lang="en-GB">
                <a:solidFill>
                  <a:srgbClr val="002060"/>
                </a:solidFill>
              </a:rPr>
              <a:t>hands up who’d still go?</a:t>
            </a:r>
            <a:endParaRPr lang="en-GB" sz="1600">
              <a:solidFill>
                <a:srgbClr val="002060"/>
              </a:solidFill>
              <a:latin typeface="Arial"/>
              <a:cs typeface="Arial" panose="020B0604020202020204" pitchFamily="34" charset="0"/>
            </a:endParaRPr>
          </a:p>
        </p:txBody>
      </p:sp>
      <p:sp>
        <p:nvSpPr>
          <p:cNvPr id="4" name="Slide Number Placeholder 3">
            <a:extLst>
              <a:ext uri="{FF2B5EF4-FFF2-40B4-BE49-F238E27FC236}">
                <a16:creationId xmlns:a16="http://schemas.microsoft.com/office/drawing/2014/main" id="{A5605117-1AC2-657A-69E4-EABEA299F44E}"/>
              </a:ext>
            </a:extLst>
          </p:cNvPr>
          <p:cNvSpPr>
            <a:spLocks noGrp="1"/>
          </p:cNvSpPr>
          <p:nvPr>
            <p:ph type="sldNum" sz="quarter" idx="5"/>
          </p:nvPr>
        </p:nvSpPr>
        <p:spPr/>
        <p:txBody>
          <a:bodyPr/>
          <a:lstStyle/>
          <a:p>
            <a:fld id="{E476AF50-8347-48E8-B623-8097A18E881A}" type="slidenum">
              <a:rPr lang="en-GB" smtClean="0"/>
              <a:t>7</a:t>
            </a:fld>
            <a:endParaRPr lang="en-GB"/>
          </a:p>
        </p:txBody>
      </p:sp>
    </p:spTree>
    <p:extLst>
      <p:ext uri="{BB962C8B-B14F-4D97-AF65-F5344CB8AC3E}">
        <p14:creationId xmlns:p14="http://schemas.microsoft.com/office/powerpoint/2010/main" val="79957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9B2F4-C35C-DE0A-849E-BDF0EBEA49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E186DA-9FB1-44DE-83CF-F129A44035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967EDA-517F-6BC9-A86D-C2A265BD041E}"/>
              </a:ext>
            </a:extLst>
          </p:cNvPr>
          <p:cNvSpPr>
            <a:spLocks noGrp="1"/>
          </p:cNvSpPr>
          <p:nvPr>
            <p:ph type="body" idx="1"/>
          </p:nvPr>
        </p:nvSpPr>
        <p:spPr/>
        <p:txBody>
          <a:bodyPr/>
          <a:lstStyle/>
          <a:p>
            <a:pPr>
              <a:defRPr/>
            </a:pPr>
            <a:r>
              <a:rPr lang="en-GB"/>
              <a:t>So, thank you for your feedback on the previous exercise, we thought that before we look at ways we can build resilience, it may be important to explore why it sometimes feels so incredibly difficult to feel resilient in the first place... </a:t>
            </a:r>
          </a:p>
          <a:p>
            <a:pPr>
              <a:defRPr/>
            </a:pPr>
            <a:endParaRPr lang="en-GB" sz="1600">
              <a:latin typeface="Arial"/>
              <a:cs typeface="Arial" panose="020B0604020202020204" pitchFamily="34" charset="0"/>
            </a:endParaRPr>
          </a:p>
          <a:p>
            <a:pPr>
              <a:defRPr/>
            </a:pPr>
            <a:r>
              <a:rPr lang="en-GB" sz="1600">
                <a:latin typeface="Arial"/>
                <a:cs typeface="Arial"/>
              </a:rPr>
              <a:t> - A series of experiments were conducted at the university of California to understand the psychological impact of positive and negative framing on a group of people to evaluate their reactions. Like in the scenario we have just run through, an example of a hospital procedure was used, where the exact same procedure was described to two separate groups but, framed to one group by concentrating on the 70% success rate of the procedure and the other, of the 30% fail rate of the procedure. So the result initially concluded as expected (if you frame something positively to someone, they tend to think about it positively and vice versa for a negative framing. Buts what's interesting is that  A</a:t>
            </a:r>
            <a:r>
              <a:rPr lang="en-GB"/>
              <a:t>lthough the 'success rate group initially responded positively to the idea of the procedure, once they were reminded of that 30% fail rate, most immediately switched to a more negative viewpoint. Interestingly, the other group did not become more positive about the procedure when </a:t>
            </a:r>
            <a:r>
              <a:rPr lang="en-GB">
                <a:latin typeface="Aptos"/>
                <a:cs typeface="Arial"/>
              </a:rPr>
              <a:t>reminded of the success rate (so the same in reverse) Essentially, these</a:t>
            </a:r>
            <a:r>
              <a:rPr lang="en-GB" sz="1600">
                <a:latin typeface="Arial"/>
                <a:cs typeface="Arial"/>
              </a:rPr>
              <a:t> study results indicated that our brains are naturally 'hardwired' to focus on the negative.</a:t>
            </a:r>
            <a:endParaRPr lang="en-GB" sz="1600">
              <a:latin typeface="Arial"/>
              <a:cs typeface="Arial" panose="020B0604020202020204" pitchFamily="34" charset="0"/>
            </a:endParaRPr>
          </a:p>
          <a:p>
            <a:pPr>
              <a:defRPr/>
            </a:pPr>
            <a:endParaRPr lang="en-GB" sz="1600">
              <a:latin typeface="Arial"/>
              <a:cs typeface="Arial"/>
            </a:endParaRPr>
          </a:p>
          <a:p>
            <a:pPr>
              <a:defRPr/>
            </a:pPr>
            <a:r>
              <a:rPr lang="en-GB" sz="1600">
                <a:latin typeface="Arial"/>
                <a:cs typeface="Arial"/>
              </a:rPr>
              <a:t>It is thought that this is likely an evolutionary/functional response. Our brain's need to focus on the negative and this comes from a biological need to keep ourselves safe and to focus on finding ways to minimise future harm. </a:t>
            </a:r>
            <a:endParaRPr lang="en-GB" sz="1600">
              <a:latin typeface="Arial"/>
              <a:cs typeface="Arial" panose="020B0604020202020204" pitchFamily="34" charset="0"/>
            </a:endParaRPr>
          </a:p>
          <a:p>
            <a:pPr>
              <a:defRPr/>
            </a:pPr>
            <a:endParaRPr lang="en-GB" sz="1600">
              <a:latin typeface="Arial"/>
              <a:cs typeface="Arial"/>
            </a:endParaRPr>
          </a:p>
          <a:p>
            <a:pPr>
              <a:defRPr/>
            </a:pPr>
            <a:r>
              <a:rPr lang="en-GB" sz="1600">
                <a:latin typeface="Arial"/>
                <a:cs typeface="Arial"/>
              </a:rPr>
              <a:t>Unfortunately, our brains still haven’t learnt to always distinguish between dangerous and harmful situations and those that are frustrating but are more of an inconvenience, where dwelling upon the negative can become unhelpful.    </a:t>
            </a:r>
          </a:p>
          <a:p>
            <a:pPr>
              <a:defRPr/>
            </a:pPr>
            <a:r>
              <a:rPr lang="en-GB" sz="1600">
                <a:latin typeface="Arial"/>
                <a:cs typeface="Arial"/>
              </a:rPr>
              <a:t>     </a:t>
            </a:r>
            <a:endParaRPr lang="en-GB" sz="1600">
              <a:latin typeface="Arial"/>
              <a:cs typeface="Arial" panose="020B0604020202020204" pitchFamily="34" charset="0"/>
            </a:endParaRPr>
          </a:p>
          <a:p>
            <a:pPr>
              <a:defRPr/>
            </a:pPr>
            <a:r>
              <a:rPr lang="en-GB" sz="1600">
                <a:latin typeface="Arial"/>
                <a:cs typeface="Arial"/>
              </a:rPr>
              <a:t>So why is this important to know – Before we continue to talk about building resilience, It's helpful for us to understand that it's completely natural to have an immediate negative response to the bad or tough situations we sometimes go through in life, and that we </a:t>
            </a:r>
            <a:r>
              <a:rPr lang="en-GB" sz="1600" err="1">
                <a:latin typeface="Arial"/>
                <a:cs typeface="Arial"/>
              </a:rPr>
              <a:t>arent</a:t>
            </a:r>
            <a:r>
              <a:rPr lang="en-GB" sz="1600">
                <a:latin typeface="Arial"/>
                <a:cs typeface="Arial"/>
              </a:rPr>
              <a:t> failures if we don’t immediately 'bounce back'. But it's also just as important to remember that we need to work to 'see the positive'. That positive thinking is an active step that we need to consciously take rather than something we hope to expect to come about without any work. Thinking positively doesn't necessarily come naturally to us, but luckily, we can actually 'train our brains' with a little effort and guidance!  </a:t>
            </a:r>
            <a:endParaRPr lang="en-GB" sz="1600">
              <a:latin typeface="Arial"/>
              <a:cs typeface="Arial" panose="020B0604020202020204" pitchFamily="34" charset="0"/>
            </a:endParaRPr>
          </a:p>
        </p:txBody>
      </p:sp>
      <p:sp>
        <p:nvSpPr>
          <p:cNvPr id="4" name="Slide Number Placeholder 3">
            <a:extLst>
              <a:ext uri="{FF2B5EF4-FFF2-40B4-BE49-F238E27FC236}">
                <a16:creationId xmlns:a16="http://schemas.microsoft.com/office/drawing/2014/main" id="{166B9E40-0A34-6D51-9C99-13A42B21445A}"/>
              </a:ext>
            </a:extLst>
          </p:cNvPr>
          <p:cNvSpPr>
            <a:spLocks noGrp="1"/>
          </p:cNvSpPr>
          <p:nvPr>
            <p:ph type="sldNum" sz="quarter" idx="5"/>
          </p:nvPr>
        </p:nvSpPr>
        <p:spPr/>
        <p:txBody>
          <a:bodyPr/>
          <a:lstStyle/>
          <a:p>
            <a:fld id="{E476AF50-8347-48E8-B623-8097A18E881A}" type="slidenum">
              <a:rPr lang="en-GB" smtClean="0"/>
              <a:t>8</a:t>
            </a:fld>
            <a:endParaRPr lang="en-GB"/>
          </a:p>
        </p:txBody>
      </p:sp>
    </p:spTree>
    <p:extLst>
      <p:ext uri="{BB962C8B-B14F-4D97-AF65-F5344CB8AC3E}">
        <p14:creationId xmlns:p14="http://schemas.microsoft.com/office/powerpoint/2010/main" val="2326206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566A22-CC9E-3B34-1581-FDB0E60F7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3D7FAD-E954-CEAA-295B-2FB16AE1FC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F9814A-3460-C68E-521F-F4A93BF7BA14}"/>
              </a:ext>
            </a:extLst>
          </p:cNvPr>
          <p:cNvSpPr>
            <a:spLocks noGrp="1"/>
          </p:cNvSpPr>
          <p:nvPr>
            <p:ph type="body" idx="1"/>
          </p:nvPr>
        </p:nvSpPr>
        <p:spPr/>
        <p:txBody>
          <a:bodyPr/>
          <a:lstStyle/>
          <a:p>
            <a:pPr>
              <a:defRPr/>
            </a:pPr>
            <a:r>
              <a:rPr lang="en-GB" sz="1600">
                <a:latin typeface="Arial"/>
                <a:cs typeface="Arial"/>
              </a:rPr>
              <a:t>We've talked about 'training our brains' to become more resilient during times of adversity, but what steps can we actually take that will help us to do this...</a:t>
            </a:r>
            <a:endParaRPr lang="en-GB" sz="1600">
              <a:latin typeface="Arial" panose="020B0604020202020204" pitchFamily="34" charset="0"/>
              <a:cs typeface="Arial" panose="020B0604020202020204" pitchFamily="34" charset="0"/>
            </a:endParaRPr>
          </a:p>
          <a:p>
            <a:pPr>
              <a:defRPr/>
            </a:pPr>
            <a:endParaRPr lang="en-GB" sz="1600">
              <a:latin typeface="Arial"/>
              <a:cs typeface="Arial"/>
            </a:endParaRPr>
          </a:p>
          <a:p>
            <a:pPr>
              <a:defRPr/>
            </a:pPr>
            <a:r>
              <a:rPr lang="en-GB" sz="1600">
                <a:latin typeface="Arial"/>
                <a:cs typeface="Arial"/>
              </a:rPr>
              <a:t>We would like to introduce a three-step method created by somebody called Professor Lucy Hone. Dr Lucy Hone is a long-standing resilience researcher who has worked with the US army and survivors of earthquakes in New Zealand. She explains that after losing her daughter in a tragic car accident, she wanted to create a more impactful and practical guide to being resilient and came up with 'the three secrets of Resilient people'; strategies that she believes everyone can use to 'train your brain' to help you conquer personal adversity. </a:t>
            </a:r>
          </a:p>
          <a:p>
            <a:pPr>
              <a:defRPr/>
            </a:pPr>
            <a:endParaRPr lang="en-GB" sz="1600">
              <a:latin typeface="Arial"/>
              <a:cs typeface="Arial"/>
            </a:endParaRPr>
          </a:p>
          <a:p>
            <a:pPr>
              <a:defRPr/>
            </a:pPr>
            <a:r>
              <a:rPr lang="en-GB" sz="1600">
                <a:latin typeface="Arial"/>
                <a:cs typeface="Arial"/>
              </a:rPr>
              <a:t>So step 1:Accepting hard times are universal:  I just quickly want to ask you all to raise your hand if you have experienced the following - your car breaking down and/or missing the bus/train for those of you who don’t drive as much, failing a test, Not getting the job you wanted, being late for work...thanks very much for participating </a:t>
            </a:r>
            <a:r>
              <a:rPr lang="en-GB" sz="1600" err="1">
                <a:latin typeface="Arial"/>
                <a:cs typeface="Arial"/>
              </a:rPr>
              <a:t>hopefull</a:t>
            </a:r>
            <a:r>
              <a:rPr lang="en-GB" sz="1600">
                <a:latin typeface="Arial"/>
                <a:cs typeface="Arial"/>
              </a:rPr>
              <a:t> you noticed everyone around you put their hands up.</a:t>
            </a:r>
          </a:p>
          <a:p>
            <a:pPr>
              <a:defRPr/>
            </a:pPr>
            <a:endParaRPr lang="en-GB" sz="1600">
              <a:latin typeface="Arial" panose="020B0604020202020204" pitchFamily="34" charset="0"/>
              <a:cs typeface="Arial" panose="020B0604020202020204" pitchFamily="34" charset="0"/>
            </a:endParaRPr>
          </a:p>
          <a:p>
            <a:pPr>
              <a:defRPr/>
            </a:pPr>
            <a:r>
              <a:rPr lang="en-GB" b="1"/>
              <a:t>Step 1: Accept that Hard times are Universal:</a:t>
            </a:r>
            <a:endParaRPr lang="en-GB"/>
          </a:p>
          <a:p>
            <a:pPr marL="171450" indent="-171450">
              <a:buFont typeface="Calibri,Sans-Serif"/>
              <a:buChar char="-"/>
              <a:defRPr/>
            </a:pPr>
            <a:r>
              <a:rPr lang="en-GB"/>
              <a:t>When we are facing challenging situations and things get tough, it can feel like the whole world is against us, but it is important to remember that adversity and suffering are natural parts of the human experience for all of us. We all go through 'hard times' to one degree or another, and reminding ourselves of this can help us get out of feeling like victims to our situation and therefore powerless to do anything about it. It's important to avoid wasting energy on the "Why me" and try to shift your focus into the "what now"</a:t>
            </a:r>
          </a:p>
          <a:p>
            <a:pPr marL="285750" indent="-285750">
              <a:buFont typeface="Calibri,Sans-Serif"/>
              <a:buChar char="-"/>
              <a:defRPr/>
            </a:pPr>
            <a:endParaRPr lang="en-GB"/>
          </a:p>
          <a:p>
            <a:pPr>
              <a:defRPr/>
            </a:pPr>
            <a:r>
              <a:rPr lang="en-GB" b="1"/>
              <a:t>Step 2: Selective Attention or 'control your controllables':</a:t>
            </a:r>
            <a:r>
              <a:rPr lang="en-GB"/>
              <a:t> </a:t>
            </a:r>
          </a:p>
          <a:p>
            <a:pPr>
              <a:defRPr/>
            </a:pPr>
            <a:r>
              <a:rPr lang="en-GB"/>
              <a:t>Next, it's important to focus on what we can control, rather than dwelling on what is out of our hands, sometimes it may feel like we can do very little but even focusing on what little we can do is important to help us move in the right direction. Remembering that doing nothing, will give you nothing!  </a:t>
            </a:r>
          </a:p>
          <a:p>
            <a:pPr>
              <a:defRPr/>
            </a:pPr>
            <a:r>
              <a:rPr lang="en-GB"/>
              <a:t>It can be incredibly difficult to seek out and appreciate the positive things in your life in the difficult times, Dr Hone shares that even though she was going through an extremely painful loss, she was able to focus on how many people who loved and cared for her and her family came to support her in her time of need. It's important in the hardest of times to try to remind yourself of all that you are and all that you have...and even just keeping going despite adversity is an incredibly powerful and positive thing to focus on. </a:t>
            </a:r>
          </a:p>
          <a:p>
            <a:pPr marL="285750" indent="-285750">
              <a:buFont typeface="Calibri,Sans-Serif"/>
              <a:buChar char="-"/>
              <a:defRPr/>
            </a:pPr>
            <a:endParaRPr lang="en-GB"/>
          </a:p>
          <a:p>
            <a:pPr>
              <a:defRPr/>
            </a:pPr>
            <a:r>
              <a:rPr lang="en-GB" b="1"/>
              <a:t>Step 3: Helpful or Harmful:</a:t>
            </a:r>
            <a:r>
              <a:rPr lang="en-GB"/>
              <a:t> </a:t>
            </a:r>
          </a:p>
          <a:p>
            <a:pPr>
              <a:defRPr/>
            </a:pPr>
            <a:r>
              <a:rPr lang="en-GB"/>
              <a:t> Regularly pause to ask yourself, "Is what I'm doing helping or harming me?" to help to try and maintain control over your emotions and support better decision-making.  </a:t>
            </a:r>
          </a:p>
          <a:p>
            <a:pPr>
              <a:defRPr/>
            </a:pPr>
            <a:r>
              <a:rPr lang="en-GB"/>
              <a:t> Proper self-reflection helps us to make more careful and considered choices. We've touched on how it is natural to go to the negative in times of hardship and pausing to allow yourself some time to process is important and totally understandable, but it's also important to ask yourself if what you are doing and how you're continuing to react to a situation, after the initial impact is over, is helpful the situation or making things harder or worse.   </a:t>
            </a:r>
          </a:p>
          <a:p>
            <a:pPr>
              <a:defRPr/>
            </a:pPr>
            <a:endParaRPr lang="en-GB" sz="1600">
              <a:solidFill>
                <a:srgbClr val="002060"/>
              </a:solidFill>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1A82C1D-FB38-6C2D-04CA-68E0874D2881}"/>
              </a:ext>
            </a:extLst>
          </p:cNvPr>
          <p:cNvSpPr>
            <a:spLocks noGrp="1"/>
          </p:cNvSpPr>
          <p:nvPr>
            <p:ph type="sldNum" sz="quarter" idx="5"/>
          </p:nvPr>
        </p:nvSpPr>
        <p:spPr/>
        <p:txBody>
          <a:bodyPr/>
          <a:lstStyle/>
          <a:p>
            <a:fld id="{E476AF50-8347-48E8-B623-8097A18E881A}" type="slidenum">
              <a:rPr lang="en-GB" smtClean="0"/>
              <a:t>9</a:t>
            </a:fld>
            <a:endParaRPr lang="en-GB"/>
          </a:p>
        </p:txBody>
      </p:sp>
    </p:spTree>
    <p:extLst>
      <p:ext uri="{BB962C8B-B14F-4D97-AF65-F5344CB8AC3E}">
        <p14:creationId xmlns:p14="http://schemas.microsoft.com/office/powerpoint/2010/main" val="20205903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8EAD65-7B4C-198D-0A95-056EEC5A17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D1C28A-59A2-D847-AD41-CDCEC9FFE1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94EAB6-7CD5-3B74-89D0-0566C187634A}"/>
              </a:ext>
            </a:extLst>
          </p:cNvPr>
          <p:cNvSpPr>
            <a:spLocks noGrp="1"/>
          </p:cNvSpPr>
          <p:nvPr>
            <p:ph type="body" idx="1"/>
          </p:nvPr>
        </p:nvSpPr>
        <p:spPr/>
        <p:txBody>
          <a:bodyPr/>
          <a:lstStyle/>
          <a:p>
            <a:pPr>
              <a:defRPr/>
            </a:pPr>
            <a:r>
              <a:rPr lang="en-GB"/>
              <a:t>[Handout worksheet activity exercise].</a:t>
            </a:r>
          </a:p>
          <a:p>
            <a:pPr>
              <a:defRPr/>
            </a:pPr>
            <a:endParaRPr lang="en-GB"/>
          </a:p>
          <a:p>
            <a:pPr>
              <a:defRPr/>
            </a:pPr>
            <a:r>
              <a:rPr lang="en-GB"/>
              <a:t>Leading on from training the brain and the 3-step process. We are going to run through a few scenarios. Firstly we will look at Harry Styles example, I'll run through a historic one for me, before it's over to you guys. </a:t>
            </a:r>
          </a:p>
          <a:p>
            <a:pPr>
              <a:defRPr/>
            </a:pPr>
            <a:endParaRPr lang="en-GB"/>
          </a:p>
          <a:p>
            <a:pPr>
              <a:defRPr/>
            </a:pPr>
            <a:r>
              <a:rPr lang="en-GB"/>
              <a:t>Let’s say Harry Styles was here doing this course with you. He’s been working really hard on an essay and he thought he had done a great job but when he received the grade back it was a 30%, which was a much lower grade than he expected. </a:t>
            </a:r>
            <a:endParaRPr lang="en-US"/>
          </a:p>
          <a:p>
            <a:pPr>
              <a:defRPr/>
            </a:pPr>
            <a:endParaRPr lang="en-GB"/>
          </a:p>
          <a:p>
            <a:pPr>
              <a:defRPr/>
            </a:pPr>
            <a:r>
              <a:rPr lang="en-GB"/>
              <a:t>Now understandably, Harry was quite upset about this. He complained to his friend Niall that the teacher was actually not very good and hadn’t explained everything that he needed to include in the essay very well. During the next class the teacher mentioned the opportunity to come and have a chat with them about the assignment to see what could be improved next time. Harry thought about taking them up on the offer but when three other people went to talk to the teacher at the end of the class Harry thought, oh what’s the point, I already failed anyway. </a:t>
            </a:r>
          </a:p>
          <a:p>
            <a:pPr>
              <a:defRPr/>
            </a:pPr>
            <a:endParaRPr lang="en-GB"/>
          </a:p>
          <a:p>
            <a:pPr>
              <a:defRPr/>
            </a:pPr>
            <a:r>
              <a:rPr lang="en-GB"/>
              <a:t>The next day Harry saw Sinead/Suzi/Kiri from the Student Success Team in the hallway and they said: Hey Harry, how it’s going? How did your assignment go? Harry told them about his bad grade and that he didn’t understand what went wrong. The SSO offered to have a look through the feedback together to see where he could improve, but Harry declined and said it didn’t matter. He had always been told he was a bit slow in class, so he was probably not going to do well anyway. He might give it another go with the next assignment.</a:t>
            </a:r>
          </a:p>
          <a:p>
            <a:pPr>
              <a:defRPr/>
            </a:pPr>
            <a:endParaRPr lang="en-GB"/>
          </a:p>
          <a:p>
            <a:pPr>
              <a:defRPr/>
            </a:pPr>
            <a:r>
              <a:rPr lang="en-GB"/>
              <a:t>So, looking at Harry’s situation, what do you think about how he responded to getting the grade? What was helpful? What was harmful? How can he improve it next time? Think about his positives, his strengths and skills. How can he build on those?</a:t>
            </a:r>
          </a:p>
        </p:txBody>
      </p:sp>
      <p:sp>
        <p:nvSpPr>
          <p:cNvPr id="4" name="Slide Number Placeholder 3">
            <a:extLst>
              <a:ext uri="{FF2B5EF4-FFF2-40B4-BE49-F238E27FC236}">
                <a16:creationId xmlns:a16="http://schemas.microsoft.com/office/drawing/2014/main" id="{CCA48E7D-900C-BA37-4496-3DAF4748F323}"/>
              </a:ext>
            </a:extLst>
          </p:cNvPr>
          <p:cNvSpPr>
            <a:spLocks noGrp="1"/>
          </p:cNvSpPr>
          <p:nvPr>
            <p:ph type="sldNum" sz="quarter" idx="5"/>
          </p:nvPr>
        </p:nvSpPr>
        <p:spPr/>
        <p:txBody>
          <a:bodyPr/>
          <a:lstStyle/>
          <a:p>
            <a:fld id="{E476AF50-8347-48E8-B623-8097A18E881A}" type="slidenum">
              <a:rPr lang="en-GB" smtClean="0"/>
              <a:t>10</a:t>
            </a:fld>
            <a:endParaRPr lang="en-GB"/>
          </a:p>
        </p:txBody>
      </p:sp>
    </p:spTree>
    <p:extLst>
      <p:ext uri="{BB962C8B-B14F-4D97-AF65-F5344CB8AC3E}">
        <p14:creationId xmlns:p14="http://schemas.microsoft.com/office/powerpoint/2010/main" val="12110925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07F40-445E-E079-F46F-78CDD6A687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1437AA-6456-A2D5-161C-AFF66945F5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ADC73D-FE0A-262E-157E-318A8320AD82}"/>
              </a:ext>
            </a:extLst>
          </p:cNvPr>
          <p:cNvSpPr>
            <a:spLocks noGrp="1"/>
          </p:cNvSpPr>
          <p:nvPr>
            <p:ph type="body" idx="1"/>
          </p:nvPr>
        </p:nvSpPr>
        <p:spPr/>
        <p:txBody>
          <a:bodyPr/>
          <a:lstStyle/>
          <a:p>
            <a:r>
              <a:rPr lang="en-GB"/>
              <a:t>[Start with speaker example] Example 1. Maths Exam </a:t>
            </a:r>
            <a:endParaRPr lang="en-US"/>
          </a:p>
          <a:p>
            <a:r>
              <a:rPr lang="en-GB"/>
              <a:t>-What was my situation. When I was in school, I sucked at Maths, Math GCSE was a really difficult one for me. I knew way before the exam that I would not pass. I often sat in the classroom with no idea what was going on , I never asked for help, reached out for tutoring or spoke to friends/family about my worries ahead of the exam. Exam day comes and I didn't understand how to approach any of the questions, so I sat there for the hour. Results day came and I'd failed Maths. </a:t>
            </a:r>
            <a:endParaRPr lang="en-US"/>
          </a:p>
          <a:p>
            <a:pPr marL="171450" indent="-171450">
              <a:buFont typeface="Calibri,Sans-Serif"/>
              <a:buChar char="-"/>
            </a:pPr>
            <a:r>
              <a:rPr lang="en-GB"/>
              <a:t>How did I respond. Well I wasn't shocked. I sulked for about a day over it and then I decided I should resit. Maths and English are ones they tend to ask for on job applications and I pass all my other exams maybe I just need a bit of extra help on this one. I had extra tutoring I resat and I passed.</a:t>
            </a:r>
            <a:endParaRPr lang="en-US"/>
          </a:p>
          <a:p>
            <a:pPr marL="171450" indent="-171450">
              <a:buFont typeface="Calibri,Sans-Serif"/>
              <a:buChar char="-"/>
            </a:pPr>
            <a:r>
              <a:rPr lang="en-GB"/>
              <a:t>How would I respond next time. - I'd ask for help sooner. I'd put my hand up in class when I didn't understand or wait behind at the end and say I am struggling. I didn't have the confidence back then to do this and I felt embarrassed and ashamed.</a:t>
            </a:r>
            <a:endParaRPr lang="en-US"/>
          </a:p>
          <a:p>
            <a:r>
              <a:rPr lang="en-GB"/>
              <a:t>Example 2 Driving Test</a:t>
            </a:r>
            <a:endParaRPr lang="en-US"/>
          </a:p>
          <a:p>
            <a:r>
              <a:rPr lang="en-GB"/>
              <a:t>What was my situation - I lived out in the countryside, and I was desperate to learn to drive to be able to see my friends and to get a retail job in town. I failed my driving test 4 times I cried every time I failed. The nerves and the pressure got to me, I really lacked confidence despite hours of drive time. </a:t>
            </a:r>
            <a:endParaRPr lang="en-US"/>
          </a:p>
          <a:p>
            <a:r>
              <a:rPr lang="en-GB"/>
              <a:t>How did I respond – Each time I failed I continued lessons immediately after and rebooked my test. I got insured on my own car to have extra road time with family. I did mock tests with my instructor. I decided not to tell people the date of my tests to reduce pressure. I took the failed test feedback on and practiced the areas I received minors or majors. I took the final test in my own vehicle more confident with the set up of mirrors etc. I passed my test on my 5th attempt. It cost me a fortune but I never gave up and now I drive confidently every day. We know this is a better example because I struggle to think of improvements of how I'd respond next time.</a:t>
            </a:r>
          </a:p>
          <a:p>
            <a:endParaRPr lang="en-GB"/>
          </a:p>
          <a:p>
            <a:r>
              <a:rPr lang="en-GB" u="sng"/>
              <a:t>Reflective Activity - </a:t>
            </a:r>
          </a:p>
          <a:p>
            <a:endParaRPr lang="en-GB"/>
          </a:p>
          <a:p>
            <a:r>
              <a:rPr lang="en-GB"/>
              <a:t>So, let’s turn the focus on </a:t>
            </a:r>
            <a:r>
              <a:rPr lang="en-GB" kern="1200">
                <a:effectLst/>
              </a:rPr>
              <a:t>you </a:t>
            </a:r>
            <a:r>
              <a:rPr lang="en-GB"/>
              <a:t>now. Think about </a:t>
            </a:r>
            <a:r>
              <a:rPr lang="en-GB" kern="1200">
                <a:effectLst/>
              </a:rPr>
              <a:t>a </a:t>
            </a:r>
            <a:r>
              <a:rPr lang="en-GB"/>
              <a:t>tough situation you’ve been through in school, college or university</a:t>
            </a:r>
            <a:r>
              <a:rPr lang="en-GB" kern="1200">
                <a:effectLst/>
              </a:rPr>
              <a:t>. </a:t>
            </a:r>
            <a:r>
              <a:rPr lang="en-GB"/>
              <a:t> We know that for some of you school may seem like a long time ago, so you can also choose a work example. What we're trying to do is make this relevant to where you're at now and how you can use these skills during your course here. This situation we want you to think of </a:t>
            </a:r>
            <a:r>
              <a:rPr lang="en-GB" kern="1200">
                <a:effectLst/>
              </a:rPr>
              <a:t>could be where you felt under prepared or the outcome felt like a complete disaster.</a:t>
            </a:r>
            <a:r>
              <a:rPr lang="en-GB"/>
              <a:t> </a:t>
            </a:r>
          </a:p>
          <a:p>
            <a:endParaRPr lang="en-US"/>
          </a:p>
          <a:p>
            <a:r>
              <a:rPr lang="en-GB" kern="1200">
                <a:effectLst/>
              </a:rPr>
              <a:t>Have a think about the situation and then see if you can break it down into smaller chunks. What happened? What went wrong? How did you respond? </a:t>
            </a:r>
            <a:r>
              <a:rPr lang="en-GB"/>
              <a:t> </a:t>
            </a:r>
          </a:p>
          <a:p>
            <a:endParaRPr lang="en-GB"/>
          </a:p>
          <a:p>
            <a:r>
              <a:rPr lang="en-GB"/>
              <a:t>Think </a:t>
            </a:r>
            <a:r>
              <a:rPr lang="en-GB" kern="1200">
                <a:effectLst/>
              </a:rPr>
              <a:t>about the </a:t>
            </a:r>
            <a:r>
              <a:rPr lang="en-GB"/>
              <a:t>scenario with Harry and where we said he could </a:t>
            </a:r>
            <a:r>
              <a:rPr lang="en-GB" kern="1200">
                <a:effectLst/>
              </a:rPr>
              <a:t>improve and </a:t>
            </a:r>
            <a:r>
              <a:rPr lang="en-GB"/>
              <a:t>use </a:t>
            </a:r>
            <a:r>
              <a:rPr lang="en-GB" kern="1200">
                <a:effectLst/>
              </a:rPr>
              <a:t>that </a:t>
            </a:r>
            <a:r>
              <a:rPr lang="en-GB"/>
              <a:t>on your own situation</a:t>
            </a:r>
            <a:r>
              <a:rPr lang="en-GB" kern="1200">
                <a:effectLst/>
              </a:rPr>
              <a:t>. </a:t>
            </a:r>
            <a:r>
              <a:rPr lang="en-GB"/>
              <a:t>Write down </a:t>
            </a:r>
            <a:r>
              <a:rPr lang="en-GB" kern="1200">
                <a:effectLst/>
              </a:rPr>
              <a:t>the </a:t>
            </a:r>
            <a:r>
              <a:rPr lang="en-GB"/>
              <a:t>positive </a:t>
            </a:r>
            <a:r>
              <a:rPr lang="en-GB" kern="1200">
                <a:effectLst/>
              </a:rPr>
              <a:t>notes </a:t>
            </a:r>
            <a:r>
              <a:rPr lang="en-GB"/>
              <a:t>and </a:t>
            </a:r>
            <a:r>
              <a:rPr lang="en-GB" kern="1200">
                <a:effectLst/>
              </a:rPr>
              <a:t>the </a:t>
            </a:r>
            <a:r>
              <a:rPr lang="en-GB"/>
              <a:t>skills and support you can use </a:t>
            </a:r>
            <a:r>
              <a:rPr lang="en-GB" kern="1200">
                <a:effectLst/>
              </a:rPr>
              <a:t>as </a:t>
            </a:r>
            <a:r>
              <a:rPr lang="en-GB"/>
              <a:t>well</a:t>
            </a:r>
            <a:r>
              <a:rPr lang="en-GB" kern="1200">
                <a:effectLst/>
              </a:rPr>
              <a:t>. Take 5 minutes</a:t>
            </a:r>
            <a:r>
              <a:rPr lang="en-GB"/>
              <a:t> to write this down and then we’ll have a discussion</a:t>
            </a:r>
            <a:r>
              <a:rPr lang="en-GB" kern="1200">
                <a:effectLst/>
              </a:rPr>
              <a:t>.</a:t>
            </a:r>
            <a:endParaRPr lang="en-GB"/>
          </a:p>
          <a:p>
            <a:pPr marL="0" marR="0" lvl="0" indent="0" algn="l" defTabSz="914400">
              <a:lnSpc>
                <a:spcPct val="100000"/>
              </a:lnSpc>
              <a:spcBef>
                <a:spcPts val="0"/>
              </a:spcBef>
              <a:spcAft>
                <a:spcPts val="0"/>
              </a:spcAft>
              <a:buClrTx/>
              <a:buSzTx/>
              <a:buFontTx/>
              <a:buNone/>
              <a:tabLst/>
              <a:defRPr/>
            </a:pPr>
            <a:endParaRPr lang="en-GB">
              <a:solidFill>
                <a:srgbClr val="000000"/>
              </a:solidFill>
              <a:latin typeface="Aptos"/>
              <a:cs typeface="Arial" panose="020B0604020202020204" pitchFamily="34" charset="0"/>
            </a:endParaRPr>
          </a:p>
        </p:txBody>
      </p:sp>
      <p:sp>
        <p:nvSpPr>
          <p:cNvPr id="4" name="Slide Number Placeholder 3">
            <a:extLst>
              <a:ext uri="{FF2B5EF4-FFF2-40B4-BE49-F238E27FC236}">
                <a16:creationId xmlns:a16="http://schemas.microsoft.com/office/drawing/2014/main" id="{CF681415-B9FF-5ABC-6441-F5078591E805}"/>
              </a:ext>
            </a:extLst>
          </p:cNvPr>
          <p:cNvSpPr>
            <a:spLocks noGrp="1"/>
          </p:cNvSpPr>
          <p:nvPr>
            <p:ph type="sldNum" sz="quarter" idx="5"/>
          </p:nvPr>
        </p:nvSpPr>
        <p:spPr/>
        <p:txBody>
          <a:bodyPr/>
          <a:lstStyle/>
          <a:p>
            <a:fld id="{E476AF50-8347-48E8-B623-8097A18E881A}" type="slidenum">
              <a:rPr lang="en-GB" smtClean="0"/>
              <a:t>11</a:t>
            </a:fld>
            <a:endParaRPr lang="en-GB"/>
          </a:p>
        </p:txBody>
      </p:sp>
    </p:spTree>
    <p:extLst>
      <p:ext uri="{BB962C8B-B14F-4D97-AF65-F5344CB8AC3E}">
        <p14:creationId xmlns:p14="http://schemas.microsoft.com/office/powerpoint/2010/main" val="33138876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257E4-A577-77C0-D177-ABB3EE1A15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62801D-030B-15C6-C2DF-211A76BE2F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B279FF-D839-5349-3119-41A503CFD688}"/>
              </a:ext>
            </a:extLst>
          </p:cNvPr>
          <p:cNvSpPr>
            <a:spLocks noGrp="1"/>
          </p:cNvSpPr>
          <p:nvPr>
            <p:ph type="body" idx="1"/>
          </p:nvPr>
        </p:nvSpPr>
        <p:spPr/>
        <p:txBody>
          <a:bodyPr/>
          <a:lstStyle/>
          <a:p>
            <a:pPr>
              <a:defRPr/>
            </a:pPr>
            <a:r>
              <a:rPr lang="en-GB"/>
              <a:t>For our final activity, we will shift our focus to celebrating successes and recognising personal strengths. Although reflecting on improvements can support future development, resilience is also about acknowledging the qualities, actions, and support systems that helped you persevere through challenging circumstances. Taking time to recognise these strengths can enhance confidence, wellbeing, and future resilience. </a:t>
            </a:r>
            <a:endParaRPr lang="en-US"/>
          </a:p>
          <a:p>
            <a:pPr>
              <a:defRPr/>
            </a:pPr>
            <a:endParaRPr lang="en-GB"/>
          </a:p>
          <a:p>
            <a:pPr>
              <a:defRPr/>
            </a:pPr>
            <a:r>
              <a:rPr lang="en-GB"/>
              <a:t>You always feel good when you do a good deed. To finish on a positive note, we're going to create an anonymous affirmations jar. This is an opportunity to share words of encouragement, positivity, and strength that someone else might need to hear. Your message could make a real difference to another person's day.</a:t>
            </a:r>
          </a:p>
          <a:p>
            <a:pPr>
              <a:defRPr/>
            </a:pPr>
            <a:r>
              <a:rPr lang="en-GB"/>
              <a:t> </a:t>
            </a:r>
          </a:p>
          <a:p>
            <a:pPr>
              <a:defRPr/>
            </a:pPr>
            <a:r>
              <a:rPr lang="en-GB"/>
              <a:t>1.Ask each student to write one positive affirmation, encouraging message, or strength-based statement. </a:t>
            </a:r>
          </a:p>
          <a:p>
            <a:pPr>
              <a:defRPr/>
            </a:pPr>
            <a:r>
              <a:rPr lang="en-GB"/>
              <a:t> </a:t>
            </a:r>
          </a:p>
          <a:p>
            <a:pPr>
              <a:defRPr/>
            </a:pPr>
            <a:r>
              <a:rPr lang="en-GB"/>
              <a:t>Examples: You are more capable than you realise. Every challenge you have overcome demonstrates your resilience. Your effort matters, even when progress feels slow. It's okay to ask for support when you need it. Lower your shoulders, relax your jaw and take a deep breath. You've got this.</a:t>
            </a:r>
          </a:p>
          <a:p>
            <a:pPr>
              <a:defRPr/>
            </a:pPr>
            <a:r>
              <a:rPr lang="en-GB"/>
              <a:t> </a:t>
            </a:r>
          </a:p>
          <a:p>
            <a:pPr>
              <a:defRPr/>
            </a:pPr>
            <a:r>
              <a:rPr lang="en-GB"/>
              <a:t>2.Students fold their slips and place them in the jar. </a:t>
            </a:r>
          </a:p>
          <a:p>
            <a:pPr>
              <a:defRPr/>
            </a:pPr>
            <a:r>
              <a:rPr lang="en-GB"/>
              <a:t> </a:t>
            </a:r>
          </a:p>
          <a:p>
            <a:pPr>
              <a:defRPr/>
            </a:pPr>
            <a:r>
              <a:rPr lang="en-GB"/>
              <a:t>3.At the end of the session, invite each student to draw out one affirmations to keep.</a:t>
            </a:r>
          </a:p>
          <a:p>
            <a:pPr>
              <a:defRPr/>
            </a:pPr>
            <a:endParaRPr lang="en-GB" sz="1600">
              <a:solidFill>
                <a:srgbClr val="002060"/>
              </a:solidFill>
              <a:highlight>
                <a:srgbClr val="00FFFF"/>
              </a:highlight>
              <a:latin typeface="Arial"/>
              <a:cs typeface="Arial"/>
            </a:endParaRPr>
          </a:p>
          <a:p>
            <a:pPr>
              <a:defRPr/>
            </a:pPr>
            <a:endParaRPr lang="en-GB">
              <a:solidFill>
                <a:srgbClr val="002060"/>
              </a:solidFill>
              <a:highlight>
                <a:srgbClr val="00FFFF"/>
              </a:highlight>
              <a:latin typeface="Aptos"/>
              <a:cs typeface="Arial" panose="020B0604020202020204" pitchFamily="34" charset="0"/>
            </a:endParaRPr>
          </a:p>
          <a:p>
            <a:pPr>
              <a:defRPr/>
            </a:pPr>
            <a:endParaRPr lang="en-GB" sz="1600">
              <a:solidFill>
                <a:srgbClr val="002060"/>
              </a:solidFill>
              <a:highlight>
                <a:srgbClr val="00FFFF"/>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AA040CC-933A-E281-36E3-22BC5E798158}"/>
              </a:ext>
            </a:extLst>
          </p:cNvPr>
          <p:cNvSpPr>
            <a:spLocks noGrp="1"/>
          </p:cNvSpPr>
          <p:nvPr>
            <p:ph type="sldNum" sz="quarter" idx="5"/>
          </p:nvPr>
        </p:nvSpPr>
        <p:spPr/>
        <p:txBody>
          <a:bodyPr/>
          <a:lstStyle/>
          <a:p>
            <a:fld id="{E476AF50-8347-48E8-B623-8097A18E881A}" type="slidenum">
              <a:rPr lang="en-GB" smtClean="0"/>
              <a:t>12</a:t>
            </a:fld>
            <a:endParaRPr lang="en-GB"/>
          </a:p>
        </p:txBody>
      </p:sp>
    </p:spTree>
    <p:extLst>
      <p:ext uri="{BB962C8B-B14F-4D97-AF65-F5344CB8AC3E}">
        <p14:creationId xmlns:p14="http://schemas.microsoft.com/office/powerpoint/2010/main" val="16054870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A04B0-6415-EBF5-D436-A7BA05FFF7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8E7314-9E27-0D9D-78C1-11C0D29697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883267-D4F3-7E4F-D5D7-330C56E1414D}"/>
              </a:ext>
            </a:extLst>
          </p:cNvPr>
          <p:cNvSpPr>
            <a:spLocks noGrp="1"/>
          </p:cNvSpPr>
          <p:nvPr>
            <p:ph type="body" idx="1"/>
          </p:nvPr>
        </p:nvSpPr>
        <p:spPr/>
        <p:txBody>
          <a:bodyPr/>
          <a:lstStyle/>
          <a:p>
            <a:pPr>
              <a:defRPr/>
            </a:pPr>
            <a:r>
              <a:rPr lang="en-GB"/>
              <a:t>So in conclusion, we’d like you to remember…</a:t>
            </a:r>
          </a:p>
          <a:p>
            <a:pPr>
              <a:defRPr/>
            </a:pPr>
            <a:r>
              <a:rPr lang="en-GB"/>
              <a:t>-When things go wrong and you go through hard times, it's natural to feel overwhelmed in the moment, what's important is how you progress</a:t>
            </a:r>
            <a:r>
              <a:rPr lang="en-US"/>
              <a:t> </a:t>
            </a:r>
            <a:endParaRPr lang="en-GB"/>
          </a:p>
          <a:p>
            <a:pPr>
              <a:defRPr/>
            </a:pPr>
            <a:r>
              <a:rPr lang="en-GB"/>
              <a:t>-Resilience is a skill that can be built on with effort and practice </a:t>
            </a:r>
          </a:p>
          <a:p>
            <a:pPr>
              <a:defRPr/>
            </a:pPr>
            <a:r>
              <a:rPr lang="en-GB" b="1"/>
              <a:t>Remember the 3 Steps for building 'Resilience'</a:t>
            </a:r>
            <a:r>
              <a:rPr lang="en-US"/>
              <a:t> </a:t>
            </a:r>
            <a:endParaRPr lang="en-GB"/>
          </a:p>
          <a:p>
            <a:pPr>
              <a:defRPr/>
            </a:pPr>
            <a:r>
              <a:rPr lang="en-GB" b="1"/>
              <a:t>Step 1: </a:t>
            </a:r>
            <a:r>
              <a:rPr lang="en-GB"/>
              <a:t>Accept that Hard times are Universal. </a:t>
            </a:r>
          </a:p>
          <a:p>
            <a:pPr>
              <a:defRPr/>
            </a:pPr>
            <a:r>
              <a:rPr lang="en-GB" b="1"/>
              <a:t>Step 2:</a:t>
            </a:r>
            <a:r>
              <a:rPr lang="en-GB"/>
              <a:t> Selective Attention and 'control your controllables. </a:t>
            </a:r>
          </a:p>
          <a:p>
            <a:pPr>
              <a:defRPr/>
            </a:pPr>
            <a:r>
              <a:rPr lang="en-GB" b="1"/>
              <a:t>Step 3:</a:t>
            </a:r>
            <a:r>
              <a:rPr lang="en-GB"/>
              <a:t> Helpful or Harmful.</a:t>
            </a:r>
            <a:r>
              <a:rPr lang="en-US"/>
              <a:t> </a:t>
            </a:r>
          </a:p>
          <a:p>
            <a:pPr>
              <a:defRPr/>
            </a:pPr>
            <a:r>
              <a:rPr lang="en-GB"/>
              <a:t>Finally, during hard times, your wellbeing &amp; self-care is important.</a:t>
            </a:r>
          </a:p>
          <a:p>
            <a:pPr>
              <a:defRPr/>
            </a:pPr>
            <a:r>
              <a:rPr lang="en-GB"/>
              <a:t>Recognise what grounds you for your wellbeing and self-care, how do you decompress? Is it taking the dog for a walk, running, gym, cold water plunges, massage, reading, yoga, venting to a friend with a glass of wine, snacks, chocolate and good tv. Recognise the coping strategies and support networks that bring you through the tough times.</a:t>
            </a:r>
          </a:p>
          <a:p>
            <a:pPr>
              <a:defRPr/>
            </a:pPr>
            <a:endParaRPr lang="en-GB">
              <a:solidFill>
                <a:srgbClr val="002060"/>
              </a:solidFill>
              <a:highlight>
                <a:srgbClr val="FFFF00"/>
              </a:highlight>
            </a:endParaRPr>
          </a:p>
          <a:p>
            <a:pPr>
              <a:defRPr/>
            </a:pPr>
            <a:endParaRPr lang="en-GB" sz="1600">
              <a:solidFill>
                <a:srgbClr val="002060"/>
              </a:solidFill>
              <a:latin typeface="Arial" panose="020B0604020202020204" pitchFamily="34" charset="0"/>
              <a:cs typeface="Arial" panose="020B0604020202020204" pitchFamily="34" charset="0"/>
            </a:endParaRPr>
          </a:p>
          <a:p>
            <a:pPr>
              <a:defRPr/>
            </a:pPr>
            <a:endParaRPr lang="en-GB" sz="1600">
              <a:solidFill>
                <a:srgbClr val="002060"/>
              </a:solidFill>
              <a:latin typeface="Arial" panose="020B0604020202020204" pitchFamily="34" charset="0"/>
              <a:cs typeface="Arial" panose="020B0604020202020204" pitchFamily="34" charset="0"/>
            </a:endParaRPr>
          </a:p>
          <a:p>
            <a:pPr>
              <a:defRPr/>
            </a:pPr>
            <a:endParaRPr lang="en-GB" sz="1600">
              <a:solidFill>
                <a:srgbClr val="002060"/>
              </a:solidFill>
              <a:latin typeface="Arial" panose="020B0604020202020204" pitchFamily="34" charset="0"/>
              <a:cs typeface="Arial" panose="020B0604020202020204" pitchFamily="34" charset="0"/>
            </a:endParaRPr>
          </a:p>
          <a:p>
            <a:pPr>
              <a:defRPr/>
            </a:pPr>
            <a:endParaRPr lang="en-GB" sz="1600">
              <a:solidFill>
                <a:srgbClr val="002060"/>
              </a:solidFill>
              <a:latin typeface="Arial" panose="020B0604020202020204" pitchFamily="34" charset="0"/>
              <a:cs typeface="Arial" panose="020B0604020202020204" pitchFamily="34" charset="0"/>
            </a:endParaRPr>
          </a:p>
          <a:p>
            <a:pPr>
              <a:defRPr/>
            </a:pPr>
            <a:endParaRPr lang="en-GB" sz="1600">
              <a:solidFill>
                <a:srgbClr val="00206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9EC256D-CE3F-364E-119E-7D3DEEBDE545}"/>
              </a:ext>
            </a:extLst>
          </p:cNvPr>
          <p:cNvSpPr>
            <a:spLocks noGrp="1"/>
          </p:cNvSpPr>
          <p:nvPr>
            <p:ph type="sldNum" sz="quarter" idx="5"/>
          </p:nvPr>
        </p:nvSpPr>
        <p:spPr/>
        <p:txBody>
          <a:bodyPr/>
          <a:lstStyle/>
          <a:p>
            <a:fld id="{E476AF50-8347-48E8-B623-8097A18E881A}" type="slidenum">
              <a:rPr lang="en-GB" smtClean="0"/>
              <a:t>13</a:t>
            </a:fld>
            <a:endParaRPr lang="en-GB"/>
          </a:p>
        </p:txBody>
      </p:sp>
    </p:spTree>
    <p:extLst>
      <p:ext uri="{BB962C8B-B14F-4D97-AF65-F5344CB8AC3E}">
        <p14:creationId xmlns:p14="http://schemas.microsoft.com/office/powerpoint/2010/main" val="8127579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3CA588-3AF8-65FB-009E-B0077B8A02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C7029F-6D64-0F8B-F425-C8F7F59A51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9E643-E9D1-A5CA-8CF3-3D44F6B44A43}"/>
              </a:ext>
            </a:extLst>
          </p:cNvPr>
          <p:cNvSpPr>
            <a:spLocks noGrp="1"/>
          </p:cNvSpPr>
          <p:nvPr>
            <p:ph type="body" idx="1"/>
          </p:nvPr>
        </p:nvSpPr>
        <p:spPr/>
        <p:txBody>
          <a:bodyPr/>
          <a:lstStyle/>
          <a:p>
            <a:pPr>
              <a:defRPr/>
            </a:pPr>
            <a:r>
              <a:rPr lang="en-GB">
                <a:solidFill>
                  <a:srgbClr val="002060"/>
                </a:solidFill>
              </a:rPr>
              <a:t>Thank you all for your engagement and participation throughout this workshop. We are now coming to a close, with just two short slides remaining.</a:t>
            </a:r>
            <a:endParaRPr lang="en-US"/>
          </a:p>
          <a:p>
            <a:pPr>
              <a:defRPr/>
            </a:pPr>
            <a:r>
              <a:rPr lang="en-GB">
                <a:solidFill>
                  <a:srgbClr val="002060"/>
                </a:solidFill>
              </a:rPr>
              <a:t>We have created a brief feedback form. We would greatly appreciate your feedback, so if you could please scan the QR code and share your thoughts, it would be extremely helpful. (Anyone with issues scanning please take SN and email out link to form </a:t>
            </a:r>
            <a:r>
              <a:rPr lang="en-GB">
                <a:solidFill>
                  <a:srgbClr val="002060"/>
                </a:solidFill>
                <a:hlinkClick r:id="rId3"/>
              </a:rPr>
              <a:t>Resilience Workshop Feedback – Fill in form</a:t>
            </a:r>
            <a:r>
              <a:rPr lang="en-GB">
                <a:solidFill>
                  <a:srgbClr val="002060"/>
                </a:solidFill>
              </a:rPr>
              <a:t>).</a:t>
            </a:r>
          </a:p>
          <a:p>
            <a:pPr>
              <a:defRPr/>
            </a:pPr>
            <a:endParaRPr lang="en-GB" sz="1600">
              <a:solidFill>
                <a:srgbClr val="002060"/>
              </a:solidFill>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207F3E1-473F-C8BF-6080-68BB3905170A}"/>
              </a:ext>
            </a:extLst>
          </p:cNvPr>
          <p:cNvSpPr>
            <a:spLocks noGrp="1"/>
          </p:cNvSpPr>
          <p:nvPr>
            <p:ph type="sldNum" sz="quarter" idx="5"/>
          </p:nvPr>
        </p:nvSpPr>
        <p:spPr/>
        <p:txBody>
          <a:bodyPr/>
          <a:lstStyle/>
          <a:p>
            <a:fld id="{E476AF50-8347-48E8-B623-8097A18E881A}" type="slidenum">
              <a:rPr lang="en-GB" smtClean="0"/>
              <a:t>14</a:t>
            </a:fld>
            <a:endParaRPr lang="en-GB"/>
          </a:p>
        </p:txBody>
      </p:sp>
    </p:spTree>
    <p:extLst>
      <p:ext uri="{BB962C8B-B14F-4D97-AF65-F5344CB8AC3E}">
        <p14:creationId xmlns:p14="http://schemas.microsoft.com/office/powerpoint/2010/main" val="6394206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Finally, don't bury your head in the sand if you have a set back or find an area difficult there's load of support just one click away via your HWB home page/app. We've got support services for Money Support, Learning Support, Study Skills, Wellbeing, HWB, Moodle and additional resources like </a:t>
            </a:r>
            <a:r>
              <a:rPr lang="en-US" err="1">
                <a:latin typeface="Calibri"/>
                <a:ea typeface="Calibri"/>
                <a:cs typeface="Calibri"/>
              </a:rPr>
              <a:t>Linkedin</a:t>
            </a:r>
            <a:r>
              <a:rPr lang="en-US">
                <a:latin typeface="Calibri"/>
                <a:ea typeface="Calibri"/>
                <a:cs typeface="Calibri"/>
              </a:rPr>
              <a:t> Learning (Great for extra help with Excel, PP, Word </a:t>
            </a:r>
            <a:r>
              <a:rPr lang="en-US" err="1">
                <a:latin typeface="Calibri"/>
                <a:ea typeface="Calibri"/>
                <a:cs typeface="Calibri"/>
              </a:rPr>
              <a:t>etc</a:t>
            </a:r>
            <a:r>
              <a:rPr lang="en-US">
                <a:latin typeface="Calibri"/>
                <a:ea typeface="Calibri"/>
                <a:cs typeface="Calibri"/>
              </a:rPr>
              <a:t>). </a:t>
            </a:r>
            <a:endParaRPr lang="en-US"/>
          </a:p>
          <a:p>
            <a:endParaRPr lang="en-US">
              <a:latin typeface="Calibri"/>
              <a:ea typeface="Calibri"/>
              <a:cs typeface="Calibri"/>
            </a:endParaRPr>
          </a:p>
          <a:p>
            <a:r>
              <a:rPr lang="en-US">
                <a:latin typeface="Calibri"/>
                <a:ea typeface="Calibri"/>
                <a:cs typeface="Calibri"/>
              </a:rPr>
              <a:t>Opportunity to mention Student Success and QR code into service if they need additional support. Wider support services include NHS Every Mind Matters - </a:t>
            </a:r>
            <a:endParaRPr lang="en-US">
              <a:latin typeface="Aptos" panose="02110004020202020204"/>
              <a:ea typeface="Calibri"/>
              <a:cs typeface="Calibri"/>
            </a:endParaRPr>
          </a:p>
          <a:p>
            <a:endParaRPr lang="en-US">
              <a:latin typeface="Calibri"/>
              <a:ea typeface="Calibri"/>
              <a:cs typeface="Calibri"/>
            </a:endParaRPr>
          </a:p>
          <a:p>
            <a:r>
              <a:rPr lang="en-GB"/>
              <a:t>At the end of the session, invite each student to draw out one affirmations to keep.</a:t>
            </a:r>
            <a:endParaRPr lang="en-US"/>
          </a:p>
        </p:txBody>
      </p:sp>
      <p:sp>
        <p:nvSpPr>
          <p:cNvPr id="4" name="Slide Number Placeholder 3"/>
          <p:cNvSpPr>
            <a:spLocks noGrp="1"/>
          </p:cNvSpPr>
          <p:nvPr>
            <p:ph type="sldNum" sz="quarter" idx="5"/>
          </p:nvPr>
        </p:nvSpPr>
        <p:spPr/>
        <p:txBody>
          <a:bodyPr/>
          <a:lstStyle/>
          <a:p>
            <a:fld id="{E476AF50-8347-48E8-B623-8097A18E881A}" type="slidenum">
              <a:rPr lang="en-GB" smtClean="0"/>
              <a:t>15</a:t>
            </a:fld>
            <a:endParaRPr lang="en-GB"/>
          </a:p>
        </p:txBody>
      </p:sp>
    </p:spTree>
    <p:extLst>
      <p:ext uri="{BB962C8B-B14F-4D97-AF65-F5344CB8AC3E}">
        <p14:creationId xmlns:p14="http://schemas.microsoft.com/office/powerpoint/2010/main" val="802772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11.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microsoft.com/office/2007/relationships/media" Target="../media/media1.mp4"/><Relationship Id="rId1" Type="http://schemas.openxmlformats.org/officeDocument/2006/relationships/video" Target="NULL" TargetMode="External"/><Relationship Id="rId5" Type="http://schemas.openxmlformats.org/officeDocument/2006/relationships/image" Target="../media/image2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2D_3AF1F58C.xml"/><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24.jpeg"/><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18/10/relationships/comments" Target="../comments/modernComment_128_A1FF2A50.xm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0.jpeg"/></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image" Target="../media/image37.png"/><Relationship Id="rId3" Type="http://schemas.microsoft.com/office/2018/10/relationships/comments" Target="../comments/modernComment_122_DC12827E.xml"/><Relationship Id="rId7" Type="http://schemas.openxmlformats.org/officeDocument/2006/relationships/image" Target="../media/image36.jpe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392485-E5BC-9850-288D-C7E2D9AA305F}"/>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3C5F0E72-8A64-0FB6-DC20-83D3B995B603}"/>
              </a:ext>
            </a:extLst>
          </p:cNvPr>
          <p:cNvSpPr txBox="1"/>
          <p:nvPr/>
        </p:nvSpPr>
        <p:spPr>
          <a:xfrm>
            <a:off x="1876427" y="800711"/>
            <a:ext cx="8328955" cy="2000548"/>
          </a:xfrm>
          <a:prstGeom prst="rect">
            <a:avLst/>
          </a:prstGeom>
          <a:noFill/>
        </p:spPr>
        <p:txBody>
          <a:bodyPr wrap="square" lIns="91440" tIns="45720" rIns="91440" bIns="45720" anchor="t">
            <a:spAutoFit/>
          </a:bodyPr>
          <a:lstStyle/>
          <a:p>
            <a:pPr algn="ctr"/>
            <a:r>
              <a:rPr lang="en-GB" sz="4400" b="1">
                <a:solidFill>
                  <a:srgbClr val="FFC000"/>
                </a:solidFill>
                <a:latin typeface="Arial"/>
                <a:cs typeface="Arial"/>
              </a:rPr>
              <a:t>Resilience Building Workshop</a:t>
            </a:r>
          </a:p>
          <a:p>
            <a:pPr algn="ctr"/>
            <a:endParaRPr lang="en-GB" sz="4000" b="1">
              <a:solidFill>
                <a:schemeClr val="bg1"/>
              </a:solidFill>
              <a:latin typeface="Arial"/>
              <a:cs typeface="Arial"/>
            </a:endParaRPr>
          </a:p>
          <a:p>
            <a:pPr algn="ctr"/>
            <a:r>
              <a:rPr lang="en-GB" sz="3600" b="1">
                <a:solidFill>
                  <a:schemeClr val="bg1"/>
                </a:solidFill>
                <a:latin typeface="Arial"/>
                <a:cs typeface="Arial"/>
              </a:rPr>
              <a:t>Student Success Team</a:t>
            </a:r>
            <a:endParaRPr lang="en-GB" sz="3600" b="1">
              <a:solidFill>
                <a:schemeClr val="bg1"/>
              </a:solidFill>
              <a:latin typeface="Arial" panose="020B0604020202020204" pitchFamily="34" charset="0"/>
              <a:cs typeface="Arial" panose="020B0604020202020204" pitchFamily="34" charset="0"/>
            </a:endParaRPr>
          </a:p>
        </p:txBody>
      </p:sp>
      <p:pic>
        <p:nvPicPr>
          <p:cNvPr id="1026" name="Picture 2" descr="Stair Success Target Icon Can Be Stock Vector (Royalty Free) 1289870356 | Shutterstock">
            <a:extLst>
              <a:ext uri="{FF2B5EF4-FFF2-40B4-BE49-F238E27FC236}">
                <a16:creationId xmlns:a16="http://schemas.microsoft.com/office/drawing/2014/main" id="{AA9BE18C-B22A-B5D5-D1F3-517BB0215EEC}"/>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5340" b="84069" l="10000" r="90000"/>
                    </a14:imgEffect>
                    <a14:imgEffect>
                      <a14:brightnessContrast contrast="-20000"/>
                    </a14:imgEffect>
                  </a14:imgLayer>
                </a14:imgProps>
              </a:ext>
              <a:ext uri="{28A0092B-C50C-407E-A947-70E740481C1C}">
                <a14:useLocalDpi xmlns:a14="http://schemas.microsoft.com/office/drawing/2010/main" val="0"/>
              </a:ext>
            </a:extLst>
          </a:blip>
          <a:srcRect l="15262" t="33605" r="57014" b="41231"/>
          <a:stretch>
            <a:fillRect/>
          </a:stretch>
        </p:blipFill>
        <p:spPr bwMode="auto">
          <a:xfrm>
            <a:off x="7882591" y="4101657"/>
            <a:ext cx="1032808" cy="100953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B67B6BBB-242E-46F0-E792-0C8B4D1BDCA5}"/>
              </a:ext>
            </a:extLst>
          </p:cNvPr>
          <p:cNvSpPr/>
          <p:nvPr/>
        </p:nvSpPr>
        <p:spPr>
          <a:xfrm>
            <a:off x="7882591" y="5087112"/>
            <a:ext cx="514350" cy="428625"/>
          </a:xfrm>
          <a:prstGeom prst="rect">
            <a:avLst/>
          </a:prstGeom>
          <a:solidFill>
            <a:schemeClr val="tx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a:t>
            </a:r>
          </a:p>
        </p:txBody>
      </p:sp>
      <p:sp>
        <p:nvSpPr>
          <p:cNvPr id="4" name="Rectangle 3">
            <a:extLst>
              <a:ext uri="{FF2B5EF4-FFF2-40B4-BE49-F238E27FC236}">
                <a16:creationId xmlns:a16="http://schemas.microsoft.com/office/drawing/2014/main" id="{2AED10E0-9A40-2D44-0C0E-3AD00ACC3517}"/>
              </a:ext>
            </a:extLst>
          </p:cNvPr>
          <p:cNvSpPr/>
          <p:nvPr/>
        </p:nvSpPr>
        <p:spPr>
          <a:xfrm>
            <a:off x="8401049" y="4805980"/>
            <a:ext cx="514350" cy="428625"/>
          </a:xfrm>
          <a:prstGeom prst="rect">
            <a:avLst/>
          </a:prstGeom>
          <a:solidFill>
            <a:schemeClr val="tx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U</a:t>
            </a:r>
          </a:p>
        </p:txBody>
      </p:sp>
      <p:sp>
        <p:nvSpPr>
          <p:cNvPr id="5" name="Rectangle 4">
            <a:extLst>
              <a:ext uri="{FF2B5EF4-FFF2-40B4-BE49-F238E27FC236}">
                <a16:creationId xmlns:a16="http://schemas.microsoft.com/office/drawing/2014/main" id="{D6A3C001-1085-B739-1C58-9E13C929DBFC}"/>
              </a:ext>
            </a:extLst>
          </p:cNvPr>
          <p:cNvSpPr/>
          <p:nvPr/>
        </p:nvSpPr>
        <p:spPr>
          <a:xfrm>
            <a:off x="8919507" y="4563092"/>
            <a:ext cx="514350" cy="428625"/>
          </a:xfrm>
          <a:prstGeom prst="rect">
            <a:avLst/>
          </a:prstGeom>
          <a:solidFill>
            <a:schemeClr val="tx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6" name="Rectangle 5">
            <a:extLst>
              <a:ext uri="{FF2B5EF4-FFF2-40B4-BE49-F238E27FC236}">
                <a16:creationId xmlns:a16="http://schemas.microsoft.com/office/drawing/2014/main" id="{B2EB3985-F999-4C92-C131-18AEAECC332A}"/>
              </a:ext>
            </a:extLst>
          </p:cNvPr>
          <p:cNvSpPr/>
          <p:nvPr/>
        </p:nvSpPr>
        <p:spPr>
          <a:xfrm>
            <a:off x="9433857" y="4270998"/>
            <a:ext cx="514350" cy="428625"/>
          </a:xfrm>
          <a:prstGeom prst="rect">
            <a:avLst/>
          </a:prstGeom>
          <a:solidFill>
            <a:schemeClr val="tx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a:t>
            </a:r>
          </a:p>
        </p:txBody>
      </p:sp>
      <p:sp>
        <p:nvSpPr>
          <p:cNvPr id="7" name="Rectangle 6">
            <a:extLst>
              <a:ext uri="{FF2B5EF4-FFF2-40B4-BE49-F238E27FC236}">
                <a16:creationId xmlns:a16="http://schemas.microsoft.com/office/drawing/2014/main" id="{17A99E4A-9B7E-D31E-599F-81DB498DAB9E}"/>
              </a:ext>
            </a:extLst>
          </p:cNvPr>
          <p:cNvSpPr/>
          <p:nvPr/>
        </p:nvSpPr>
        <p:spPr>
          <a:xfrm>
            <a:off x="9948207" y="3947580"/>
            <a:ext cx="514350" cy="428625"/>
          </a:xfrm>
          <a:prstGeom prst="rect">
            <a:avLst/>
          </a:prstGeom>
          <a:solidFill>
            <a:schemeClr val="tx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a:t>
            </a:r>
          </a:p>
        </p:txBody>
      </p:sp>
      <p:sp>
        <p:nvSpPr>
          <p:cNvPr id="8" name="Rectangle 7">
            <a:extLst>
              <a:ext uri="{FF2B5EF4-FFF2-40B4-BE49-F238E27FC236}">
                <a16:creationId xmlns:a16="http://schemas.microsoft.com/office/drawing/2014/main" id="{445FD737-2462-3D8A-B2B2-B57E66DC2189}"/>
              </a:ext>
            </a:extLst>
          </p:cNvPr>
          <p:cNvSpPr/>
          <p:nvPr/>
        </p:nvSpPr>
        <p:spPr>
          <a:xfrm>
            <a:off x="10462557" y="3660807"/>
            <a:ext cx="514350" cy="428625"/>
          </a:xfrm>
          <a:prstGeom prst="rect">
            <a:avLst/>
          </a:prstGeom>
          <a:solidFill>
            <a:schemeClr val="tx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a:t>
            </a:r>
          </a:p>
        </p:txBody>
      </p:sp>
      <p:sp>
        <p:nvSpPr>
          <p:cNvPr id="9" name="Rectangle 8">
            <a:extLst>
              <a:ext uri="{FF2B5EF4-FFF2-40B4-BE49-F238E27FC236}">
                <a16:creationId xmlns:a16="http://schemas.microsoft.com/office/drawing/2014/main" id="{2350DCD2-D57A-4461-E15D-7835097B75C3}"/>
              </a:ext>
            </a:extLst>
          </p:cNvPr>
          <p:cNvSpPr/>
          <p:nvPr/>
        </p:nvSpPr>
        <p:spPr>
          <a:xfrm>
            <a:off x="10976907" y="3374034"/>
            <a:ext cx="514350" cy="428625"/>
          </a:xfrm>
          <a:prstGeom prst="rect">
            <a:avLst/>
          </a:prstGeom>
          <a:solidFill>
            <a:schemeClr val="tx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a:t>
            </a:r>
          </a:p>
        </p:txBody>
      </p:sp>
      <p:pic>
        <p:nvPicPr>
          <p:cNvPr id="12" name="Picture 11">
            <a:extLst>
              <a:ext uri="{FF2B5EF4-FFF2-40B4-BE49-F238E27FC236}">
                <a16:creationId xmlns:a16="http://schemas.microsoft.com/office/drawing/2014/main" id="{1A9451DF-014F-C92B-9CFA-F19DCC4CE0CB}"/>
              </a:ext>
            </a:extLst>
          </p:cNvPr>
          <p:cNvPicPr>
            <a:picLocks noChangeAspect="1"/>
          </p:cNvPicPr>
          <p:nvPr/>
        </p:nvPicPr>
        <p:blipFill>
          <a:blip r:embed="rId5"/>
          <a:stretch>
            <a:fillRect/>
          </a:stretch>
        </p:blipFill>
        <p:spPr>
          <a:xfrm>
            <a:off x="842963" y="3269995"/>
            <a:ext cx="3466447" cy="231677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17632888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D73A6-8B1F-BE42-F999-F48732C15EA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D63C6F-4FE1-B6E9-24CE-F008AC8C20B5}"/>
              </a:ext>
            </a:extLst>
          </p:cNvPr>
          <p:cNvSpPr>
            <a:spLocks noGrp="1"/>
          </p:cNvSpPr>
          <p:nvPr>
            <p:ph type="title"/>
          </p:nvPr>
        </p:nvSpPr>
        <p:spPr/>
        <p:txBody>
          <a:bodyPr/>
          <a:lstStyle/>
          <a:p>
            <a:pPr algn="ctr"/>
            <a:r>
              <a:rPr lang="en-GB">
                <a:solidFill>
                  <a:srgbClr val="002060"/>
                </a:solidFill>
                <a:latin typeface="Arial" panose="020B0604020202020204" pitchFamily="34" charset="0"/>
                <a:cs typeface="Arial" panose="020B0604020202020204" pitchFamily="34" charset="0"/>
              </a:rPr>
              <a:t>House Rules </a:t>
            </a:r>
          </a:p>
        </p:txBody>
      </p:sp>
      <p:pic>
        <p:nvPicPr>
          <p:cNvPr id="3" name="Graphic 2" descr="Fire with solid fill">
            <a:extLst>
              <a:ext uri="{FF2B5EF4-FFF2-40B4-BE49-F238E27FC236}">
                <a16:creationId xmlns:a16="http://schemas.microsoft.com/office/drawing/2014/main" id="{10A0E151-2C5B-EFFF-1286-4BD5D7B4FE8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055" y="2364240"/>
            <a:ext cx="1449040" cy="1449040"/>
          </a:xfrm>
          <a:prstGeom prst="rect">
            <a:avLst/>
          </a:prstGeom>
        </p:spPr>
      </p:pic>
      <p:pic>
        <p:nvPicPr>
          <p:cNvPr id="5" name="Graphic 4" descr="No smoking with solid fill">
            <a:extLst>
              <a:ext uri="{FF2B5EF4-FFF2-40B4-BE49-F238E27FC236}">
                <a16:creationId xmlns:a16="http://schemas.microsoft.com/office/drawing/2014/main" id="{F59CB5A3-1AE1-3A84-8595-DD8F42C606E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635519" y="2234875"/>
            <a:ext cx="1707770" cy="1707770"/>
          </a:xfrm>
          <a:prstGeom prst="rect">
            <a:avLst/>
          </a:prstGeom>
        </p:spPr>
      </p:pic>
      <p:pic>
        <p:nvPicPr>
          <p:cNvPr id="6" name="Graphic 5" descr="Clock with solid fill">
            <a:extLst>
              <a:ext uri="{FF2B5EF4-FFF2-40B4-BE49-F238E27FC236}">
                <a16:creationId xmlns:a16="http://schemas.microsoft.com/office/drawing/2014/main" id="{CEF8CCC6-1DFC-4E26-F5B5-E7695033E0A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282194" y="2274956"/>
            <a:ext cx="1627608" cy="1627608"/>
          </a:xfrm>
          <a:prstGeom prst="rect">
            <a:avLst/>
          </a:prstGeom>
        </p:spPr>
      </p:pic>
      <p:pic>
        <p:nvPicPr>
          <p:cNvPr id="7" name="Graphic 6" descr="Toilet with solid fill">
            <a:extLst>
              <a:ext uri="{FF2B5EF4-FFF2-40B4-BE49-F238E27FC236}">
                <a16:creationId xmlns:a16="http://schemas.microsoft.com/office/drawing/2014/main" id="{9067B05D-6D5E-F7EA-2EF1-E0962D7E3AA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66427" y="2274956"/>
            <a:ext cx="1627608" cy="1627608"/>
          </a:xfrm>
          <a:prstGeom prst="rect">
            <a:avLst/>
          </a:prstGeom>
        </p:spPr>
      </p:pic>
      <p:pic>
        <p:nvPicPr>
          <p:cNvPr id="8" name="Graphic 7" descr="Latte Cup with solid fill">
            <a:extLst>
              <a:ext uri="{FF2B5EF4-FFF2-40B4-BE49-F238E27FC236}">
                <a16:creationId xmlns:a16="http://schemas.microsoft.com/office/drawing/2014/main" id="{C03C1D67-72DA-726B-94C0-75151DED1A6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32573" y="2274956"/>
            <a:ext cx="1627608" cy="1627608"/>
          </a:xfrm>
          <a:prstGeom prst="rect">
            <a:avLst/>
          </a:prstGeom>
        </p:spPr>
      </p:pic>
      <p:sp>
        <p:nvSpPr>
          <p:cNvPr id="10" name="TextBox 9">
            <a:extLst>
              <a:ext uri="{FF2B5EF4-FFF2-40B4-BE49-F238E27FC236}">
                <a16:creationId xmlns:a16="http://schemas.microsoft.com/office/drawing/2014/main" id="{FEF7EDA3-C739-516D-557D-955EF63FD2B0}"/>
              </a:ext>
            </a:extLst>
          </p:cNvPr>
          <p:cNvSpPr txBox="1"/>
          <p:nvPr/>
        </p:nvSpPr>
        <p:spPr>
          <a:xfrm>
            <a:off x="128588" y="4286777"/>
            <a:ext cx="12306300" cy="400110"/>
          </a:xfrm>
          <a:prstGeom prst="rect">
            <a:avLst/>
          </a:prstGeom>
          <a:noFill/>
        </p:spPr>
        <p:txBody>
          <a:bodyPr wrap="square" lIns="91440" tIns="45720" rIns="91440" bIns="45720" rtlCol="0" anchor="t">
            <a:spAutoFit/>
          </a:bodyPr>
          <a:lstStyle/>
          <a:p>
            <a:r>
              <a:rPr lang="en-GB" sz="2000">
                <a:solidFill>
                  <a:srgbClr val="002060"/>
                </a:solidFill>
                <a:latin typeface="Arial"/>
                <a:cs typeface="Arial"/>
              </a:rPr>
              <a:t> Fire alarm/ drill         Smoking Policy            Start &amp; End time               Toilets                      Breaks </a:t>
            </a:r>
          </a:p>
        </p:txBody>
      </p:sp>
    </p:spTree>
    <p:extLst>
      <p:ext uri="{BB962C8B-B14F-4D97-AF65-F5344CB8AC3E}">
        <p14:creationId xmlns:p14="http://schemas.microsoft.com/office/powerpoint/2010/main" val="290668338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444922-0E24-6B6A-E75B-8DC05D57A89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87A5AFE-D4A0-4C35-232E-4D6643A58992}"/>
              </a:ext>
            </a:extLst>
          </p:cNvPr>
          <p:cNvSpPr>
            <a:spLocks noGrp="1"/>
          </p:cNvSpPr>
          <p:nvPr>
            <p:ph type="title"/>
          </p:nvPr>
        </p:nvSpPr>
        <p:spPr/>
        <p:txBody>
          <a:bodyPr/>
          <a:lstStyle/>
          <a:p>
            <a:pPr algn="ctr"/>
            <a:r>
              <a:rPr lang="en-GB">
                <a:solidFill>
                  <a:srgbClr val="002060"/>
                </a:solidFill>
                <a:latin typeface="Arial"/>
                <a:cs typeface="Arial"/>
              </a:rPr>
              <a:t>Aims</a:t>
            </a:r>
            <a:endParaRPr lang="en-GB">
              <a:solidFill>
                <a:srgbClr val="002060"/>
              </a:solidFill>
            </a:endParaRPr>
          </a:p>
        </p:txBody>
      </p:sp>
      <p:sp>
        <p:nvSpPr>
          <p:cNvPr id="2" name="TextBox 1">
            <a:extLst>
              <a:ext uri="{FF2B5EF4-FFF2-40B4-BE49-F238E27FC236}">
                <a16:creationId xmlns:a16="http://schemas.microsoft.com/office/drawing/2014/main" id="{B948AAC3-DDA7-8303-DEB8-40BAFEA55A52}"/>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10" name="TextBox 9">
            <a:extLst>
              <a:ext uri="{FF2B5EF4-FFF2-40B4-BE49-F238E27FC236}">
                <a16:creationId xmlns:a16="http://schemas.microsoft.com/office/drawing/2014/main" id="{93C70090-857A-784F-42EB-6B44B6A73491}"/>
              </a:ext>
            </a:extLst>
          </p:cNvPr>
          <p:cNvSpPr txBox="1"/>
          <p:nvPr/>
        </p:nvSpPr>
        <p:spPr>
          <a:xfrm>
            <a:off x="1219445" y="1929527"/>
            <a:ext cx="7900988" cy="2831544"/>
          </a:xfrm>
          <a:prstGeom prst="rect">
            <a:avLst/>
          </a:prstGeom>
          <a:noFill/>
        </p:spPr>
        <p:txBody>
          <a:bodyPr wrap="square" lIns="91440" tIns="45720" rIns="91440" bIns="45720" rtlCol="0" anchor="t">
            <a:spAutoFit/>
          </a:bodyPr>
          <a:lstStyle/>
          <a:p>
            <a:pPr marL="342900" lvl="0" indent="-342900">
              <a:buFont typeface="+mj-lt"/>
              <a:buAutoNum type="arabicPeriod"/>
            </a:pPr>
            <a:r>
              <a:rPr lang="en-GB" sz="2000">
                <a:solidFill>
                  <a:srgbClr val="002060"/>
                </a:solidFill>
                <a:latin typeface="Arial" panose="020B0604020202020204" pitchFamily="34" charset="0"/>
                <a:cs typeface="Arial" panose="020B0604020202020204" pitchFamily="34" charset="0"/>
              </a:rPr>
              <a:t>To develop an understanding of Resilience and its significance in an academic context. </a:t>
            </a:r>
          </a:p>
          <a:p>
            <a:pPr marL="342900" lvl="0" indent="-342900">
              <a:buFont typeface="+mj-lt"/>
              <a:buAutoNum type="arabicPeriod"/>
            </a:pPr>
            <a:endParaRPr lang="en-GB" sz="2000">
              <a:solidFill>
                <a:srgbClr val="002060"/>
              </a:solidFill>
              <a:latin typeface="Arial" panose="020B0604020202020204" pitchFamily="34" charset="0"/>
              <a:cs typeface="Arial" panose="020B0604020202020204" pitchFamily="34" charset="0"/>
            </a:endParaRPr>
          </a:p>
          <a:p>
            <a:pPr marL="342900" lvl="0" indent="-342900">
              <a:buFont typeface="+mj-lt"/>
              <a:buAutoNum type="arabicPeriod"/>
            </a:pPr>
            <a:r>
              <a:rPr lang="en-GB" sz="2000">
                <a:solidFill>
                  <a:srgbClr val="002060"/>
                </a:solidFill>
                <a:latin typeface="Arial"/>
                <a:cs typeface="Arial"/>
              </a:rPr>
              <a:t>To explore strategies for building Resilience and effectively managing challenges throughout your university experience. </a:t>
            </a:r>
          </a:p>
          <a:p>
            <a:pPr marL="342900" lvl="0" indent="-342900">
              <a:buFont typeface="+mj-lt"/>
              <a:buAutoNum type="arabicPeriod"/>
            </a:pPr>
            <a:endParaRPr lang="en-GB" sz="2000">
              <a:solidFill>
                <a:srgbClr val="002060"/>
              </a:solidFill>
              <a:latin typeface="Arial" panose="020B0604020202020204" pitchFamily="34" charset="0"/>
              <a:cs typeface="Arial" panose="020B0604020202020204" pitchFamily="34" charset="0"/>
            </a:endParaRPr>
          </a:p>
          <a:p>
            <a:pPr marL="342900" lvl="0" indent="-342900">
              <a:buFont typeface="+mj-lt"/>
              <a:buAutoNum type="arabicPeriod"/>
            </a:pPr>
            <a:r>
              <a:rPr lang="en-GB" sz="2000">
                <a:solidFill>
                  <a:srgbClr val="002060"/>
                </a:solidFill>
                <a:latin typeface="Arial" panose="020B0604020202020204" pitchFamily="34" charset="0"/>
                <a:cs typeface="Arial" panose="020B0604020202020204" pitchFamily="34" charset="0"/>
              </a:rPr>
              <a:t>To strengthen personal resilience skills that support academic achievement, wellbeing, and long-term success.</a:t>
            </a:r>
          </a:p>
          <a:p>
            <a:endParaRPr lang="en-GB"/>
          </a:p>
        </p:txBody>
      </p:sp>
      <p:pic>
        <p:nvPicPr>
          <p:cNvPr id="2050" name="Picture 2" descr="What Is Resilience, and Can It Help Us Bounce Back From This? | SELF">
            <a:extLst>
              <a:ext uri="{FF2B5EF4-FFF2-40B4-BE49-F238E27FC236}">
                <a16:creationId xmlns:a16="http://schemas.microsoft.com/office/drawing/2014/main" id="{9E58DF5E-7751-E103-1A19-5ECAEB0A82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0433" y="1929527"/>
            <a:ext cx="2305050" cy="2305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26455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73D63-75BF-456B-D432-9691488AF27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2AF5559-AEB2-1CE8-B3D6-4249E221C748}"/>
              </a:ext>
            </a:extLst>
          </p:cNvPr>
          <p:cNvSpPr>
            <a:spLocks noGrp="1"/>
          </p:cNvSpPr>
          <p:nvPr>
            <p:ph type="title"/>
          </p:nvPr>
        </p:nvSpPr>
        <p:spPr>
          <a:xfrm>
            <a:off x="-19152" y="386896"/>
            <a:ext cx="11481847" cy="1325563"/>
          </a:xfrm>
        </p:spPr>
        <p:txBody>
          <a:bodyPr>
            <a:normAutofit/>
          </a:bodyPr>
          <a:lstStyle/>
          <a:p>
            <a:pPr algn="ctr"/>
            <a:r>
              <a:rPr lang="en-GB" sz="4000">
                <a:solidFill>
                  <a:srgbClr val="002060"/>
                </a:solidFill>
                <a:latin typeface="Arial" panose="020B0604020202020204" pitchFamily="34" charset="0"/>
                <a:cs typeface="Arial" panose="020B0604020202020204" pitchFamily="34" charset="0"/>
              </a:rPr>
              <a:t>Resilience</a:t>
            </a:r>
          </a:p>
        </p:txBody>
      </p:sp>
      <p:sp>
        <p:nvSpPr>
          <p:cNvPr id="2" name="TextBox 1">
            <a:extLst>
              <a:ext uri="{FF2B5EF4-FFF2-40B4-BE49-F238E27FC236}">
                <a16:creationId xmlns:a16="http://schemas.microsoft.com/office/drawing/2014/main" id="{C95975CB-C253-5FB1-A342-3441FEC602E6}"/>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567E07CD-4FB9-679E-3C27-99120C5FDC14}"/>
              </a:ext>
            </a:extLst>
          </p:cNvPr>
          <p:cNvSpPr txBox="1"/>
          <p:nvPr/>
        </p:nvSpPr>
        <p:spPr>
          <a:xfrm>
            <a:off x="4223885" y="1853068"/>
            <a:ext cx="6786562" cy="1908215"/>
          </a:xfrm>
          <a:prstGeom prst="rect">
            <a:avLst/>
          </a:prstGeom>
          <a:noFill/>
        </p:spPr>
        <p:txBody>
          <a:bodyPr wrap="square" lIns="91440" tIns="45720" rIns="91440" bIns="45720" rtlCol="0" anchor="t">
            <a:spAutoFit/>
          </a:bodyPr>
          <a:lstStyle/>
          <a:p>
            <a:r>
              <a:rPr lang="en-GB" sz="2800">
                <a:solidFill>
                  <a:srgbClr val="002060"/>
                </a:solidFill>
                <a:latin typeface="Arial"/>
                <a:cs typeface="Arial"/>
              </a:rPr>
              <a:t>What is Resilience?</a:t>
            </a:r>
          </a:p>
          <a:p>
            <a:endParaRPr lang="en-GB">
              <a:solidFill>
                <a:srgbClr val="002060"/>
              </a:solidFill>
              <a:highlight>
                <a:srgbClr val="FFFF00"/>
              </a:highlight>
              <a:latin typeface="Arial"/>
              <a:cs typeface="Arial"/>
            </a:endParaRPr>
          </a:p>
          <a:p>
            <a:endParaRPr lang="en-GB">
              <a:latin typeface="Arial"/>
              <a:cs typeface="Arial"/>
            </a:endParaRPr>
          </a:p>
          <a:p>
            <a:r>
              <a:rPr lang="en-GB">
                <a:latin typeface="Arial"/>
                <a:cs typeface="Arial"/>
              </a:rPr>
              <a:t> </a:t>
            </a:r>
            <a:endParaRPr lang="en-GB">
              <a:latin typeface="Arial"/>
              <a:ea typeface="Calibri"/>
              <a:cs typeface="Arial"/>
            </a:endParaRPr>
          </a:p>
          <a:p>
            <a:endParaRPr lang="en-GB"/>
          </a:p>
          <a:p>
            <a:endParaRPr lang="en-GB"/>
          </a:p>
        </p:txBody>
      </p:sp>
      <p:sp>
        <p:nvSpPr>
          <p:cNvPr id="5" name="TextBox 4">
            <a:extLst>
              <a:ext uri="{FF2B5EF4-FFF2-40B4-BE49-F238E27FC236}">
                <a16:creationId xmlns:a16="http://schemas.microsoft.com/office/drawing/2014/main" id="{606C3C35-5BF8-1D95-5D3C-3C78C000380D}"/>
              </a:ext>
            </a:extLst>
          </p:cNvPr>
          <p:cNvSpPr txBox="1"/>
          <p:nvPr/>
        </p:nvSpPr>
        <p:spPr>
          <a:xfrm>
            <a:off x="2838046" y="2918356"/>
            <a:ext cx="616711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002060"/>
                </a:solidFill>
                <a:highlight>
                  <a:srgbClr val="FFFFFF"/>
                </a:highlight>
                <a:latin typeface="Arial"/>
                <a:ea typeface="Source Sans Pro"/>
                <a:cs typeface="Arial"/>
              </a:rPr>
              <a:t>The ability of people or things to recover quickly after something unpleasant, such as shock, injury, etc (Oxford Dictionary, 2026)</a:t>
            </a:r>
            <a:endParaRPr lang="en-US" sz="1600">
              <a:solidFill>
                <a:srgbClr val="002060"/>
              </a:solidFill>
              <a:latin typeface="Arial"/>
              <a:cs typeface="Arial"/>
            </a:endParaRPr>
          </a:p>
        </p:txBody>
      </p:sp>
      <p:sp>
        <p:nvSpPr>
          <p:cNvPr id="6" name="TextBox 5">
            <a:extLst>
              <a:ext uri="{FF2B5EF4-FFF2-40B4-BE49-F238E27FC236}">
                <a16:creationId xmlns:a16="http://schemas.microsoft.com/office/drawing/2014/main" id="{F4CA3A1F-8D85-5588-C042-6B50840D095A}"/>
              </a:ext>
            </a:extLst>
          </p:cNvPr>
          <p:cNvSpPr txBox="1"/>
          <p:nvPr/>
        </p:nvSpPr>
        <p:spPr>
          <a:xfrm>
            <a:off x="2350292" y="4517911"/>
            <a:ext cx="750093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002060"/>
                </a:solidFill>
                <a:latin typeface="Arial"/>
                <a:ea typeface="Calibri"/>
                <a:cs typeface="Arial"/>
              </a:rPr>
              <a:t>Can you think of an example of a resilient person or character? </a:t>
            </a:r>
            <a:endParaRPr lang="en-GB">
              <a:solidFill>
                <a:srgbClr val="002060"/>
              </a:solidFill>
              <a:latin typeface="Arial"/>
              <a:ea typeface="Calibri"/>
              <a:cs typeface="Arial"/>
            </a:endParaRPr>
          </a:p>
          <a:p>
            <a:endParaRPr lang="en-GB">
              <a:solidFill>
                <a:srgbClr val="002060"/>
              </a:solidFill>
              <a:latin typeface="Arial"/>
              <a:ea typeface="Calibri"/>
              <a:cs typeface="Arial"/>
            </a:endParaRPr>
          </a:p>
          <a:p>
            <a:endParaRPr lang="en-GB">
              <a:solidFill>
                <a:srgbClr val="002060"/>
              </a:solidFill>
              <a:highlight>
                <a:srgbClr val="00FFFF"/>
              </a:highlight>
              <a:latin typeface="Arial"/>
              <a:ea typeface="Calibri"/>
              <a:cs typeface="Arial"/>
            </a:endParaRPr>
          </a:p>
        </p:txBody>
      </p:sp>
      <p:pic>
        <p:nvPicPr>
          <p:cNvPr id="7" name="Picture 6">
            <a:extLst>
              <a:ext uri="{FF2B5EF4-FFF2-40B4-BE49-F238E27FC236}">
                <a16:creationId xmlns:a16="http://schemas.microsoft.com/office/drawing/2014/main" id="{2C82E1A1-0442-D3FD-B4D2-DB49D321BA95}"/>
              </a:ext>
            </a:extLst>
          </p:cNvPr>
          <p:cNvPicPr>
            <a:picLocks noChangeAspect="1"/>
          </p:cNvPicPr>
          <p:nvPr/>
        </p:nvPicPr>
        <p:blipFill>
          <a:blip r:embed="rId3"/>
          <a:stretch>
            <a:fillRect/>
          </a:stretch>
        </p:blipFill>
        <p:spPr>
          <a:xfrm>
            <a:off x="9124950" y="364898"/>
            <a:ext cx="2701472" cy="2027918"/>
          </a:xfrm>
          <a:prstGeom prst="rect">
            <a:avLst/>
          </a:prstGeom>
        </p:spPr>
      </p:pic>
      <p:pic>
        <p:nvPicPr>
          <p:cNvPr id="8" name="Picture 7" descr="Harry Styles is the best-dressed musician in the world | British GQ">
            <a:extLst>
              <a:ext uri="{FF2B5EF4-FFF2-40B4-BE49-F238E27FC236}">
                <a16:creationId xmlns:a16="http://schemas.microsoft.com/office/drawing/2014/main" id="{3597E1A7-8604-F693-1843-8A5D46F3EF6D}"/>
              </a:ext>
            </a:extLst>
          </p:cNvPr>
          <p:cNvPicPr>
            <a:picLocks noChangeAspect="1"/>
          </p:cNvPicPr>
          <p:nvPr/>
        </p:nvPicPr>
        <p:blipFill>
          <a:blip r:embed="rId4"/>
          <a:stretch>
            <a:fillRect/>
          </a:stretch>
        </p:blipFill>
        <p:spPr>
          <a:xfrm>
            <a:off x="358774" y="362404"/>
            <a:ext cx="2098222" cy="2040165"/>
          </a:xfrm>
          <a:prstGeom prst="rect">
            <a:avLst/>
          </a:prstGeom>
        </p:spPr>
      </p:pic>
      <p:pic>
        <p:nvPicPr>
          <p:cNvPr id="9" name="Picture 8" descr="Squid Game' Creator Hwang Dong-hyuk Says He's in Talks to Make a Third Season of the Show | Vanity Fair">
            <a:extLst>
              <a:ext uri="{FF2B5EF4-FFF2-40B4-BE49-F238E27FC236}">
                <a16:creationId xmlns:a16="http://schemas.microsoft.com/office/drawing/2014/main" id="{41AD9193-F9AE-E0C7-0544-E1671BCBC11E}"/>
              </a:ext>
            </a:extLst>
          </p:cNvPr>
          <p:cNvPicPr>
            <a:picLocks noChangeAspect="1"/>
          </p:cNvPicPr>
          <p:nvPr/>
        </p:nvPicPr>
        <p:blipFill>
          <a:blip r:embed="rId5"/>
          <a:srcRect l="4399" t="6058" r="17758" b="8333"/>
          <a:stretch>
            <a:fillRect/>
          </a:stretch>
        </p:blipFill>
        <p:spPr>
          <a:xfrm>
            <a:off x="9216390" y="2503289"/>
            <a:ext cx="2530615" cy="1852658"/>
          </a:xfrm>
          <a:prstGeom prst="rect">
            <a:avLst/>
          </a:prstGeom>
        </p:spPr>
      </p:pic>
      <p:pic>
        <p:nvPicPr>
          <p:cNvPr id="10" name="Picture 9" descr="https://washingtonindependent.org/wp-content/uploads/2024/01/f864b1420288a1b8/books-and-documentaries.jpeg">
            <a:extLst>
              <a:ext uri="{FF2B5EF4-FFF2-40B4-BE49-F238E27FC236}">
                <a16:creationId xmlns:a16="http://schemas.microsoft.com/office/drawing/2014/main" id="{5294A3E0-5924-A315-B3DB-27E4D7E3787B}"/>
              </a:ext>
            </a:extLst>
          </p:cNvPr>
          <p:cNvPicPr>
            <a:picLocks noChangeAspect="1"/>
          </p:cNvPicPr>
          <p:nvPr/>
        </p:nvPicPr>
        <p:blipFill>
          <a:blip r:embed="rId6"/>
          <a:stretch>
            <a:fillRect/>
          </a:stretch>
        </p:blipFill>
        <p:spPr>
          <a:xfrm>
            <a:off x="483792" y="2499858"/>
            <a:ext cx="1866500" cy="1852658"/>
          </a:xfrm>
          <a:prstGeom prst="rect">
            <a:avLst/>
          </a:prstGeom>
        </p:spPr>
      </p:pic>
    </p:spTree>
    <p:extLst>
      <p:ext uri="{BB962C8B-B14F-4D97-AF65-F5344CB8AC3E}">
        <p14:creationId xmlns:p14="http://schemas.microsoft.com/office/powerpoint/2010/main" val="35881433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97F70-0E97-5D8C-4CEF-205E469BBC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9DFD09A-30A3-B02E-321C-F9F3E29943C4}"/>
              </a:ext>
            </a:extLst>
          </p:cNvPr>
          <p:cNvSpPr>
            <a:spLocks noGrp="1"/>
          </p:cNvSpPr>
          <p:nvPr>
            <p:ph type="title"/>
          </p:nvPr>
        </p:nvSpPr>
        <p:spPr>
          <a:xfrm>
            <a:off x="358219" y="193675"/>
            <a:ext cx="11481847" cy="1325563"/>
          </a:xfrm>
        </p:spPr>
        <p:txBody>
          <a:bodyPr>
            <a:normAutofit/>
          </a:bodyPr>
          <a:lstStyle/>
          <a:p>
            <a:pPr algn="ctr"/>
            <a:r>
              <a:rPr lang="en-GB" sz="4000">
                <a:solidFill>
                  <a:srgbClr val="002060"/>
                </a:solidFill>
                <a:latin typeface="Arial" panose="020B0604020202020204" pitchFamily="34" charset="0"/>
                <a:cs typeface="Arial" panose="020B0604020202020204" pitchFamily="34" charset="0"/>
              </a:rPr>
              <a:t>Resilience</a:t>
            </a:r>
          </a:p>
        </p:txBody>
      </p:sp>
      <p:sp>
        <p:nvSpPr>
          <p:cNvPr id="2" name="TextBox 1">
            <a:extLst>
              <a:ext uri="{FF2B5EF4-FFF2-40B4-BE49-F238E27FC236}">
                <a16:creationId xmlns:a16="http://schemas.microsoft.com/office/drawing/2014/main" id="{05C2C624-FD3B-959C-CC00-C2BBFBED13B6}"/>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9F55D8D2-64A9-532D-D62B-F418A70CC5AE}"/>
              </a:ext>
            </a:extLst>
          </p:cNvPr>
          <p:cNvSpPr txBox="1"/>
          <p:nvPr/>
        </p:nvSpPr>
        <p:spPr>
          <a:xfrm>
            <a:off x="3186113" y="2128838"/>
            <a:ext cx="6786562" cy="2031325"/>
          </a:xfrm>
          <a:prstGeom prst="rect">
            <a:avLst/>
          </a:prstGeom>
          <a:noFill/>
        </p:spPr>
        <p:txBody>
          <a:bodyPr wrap="square" lIns="91440" tIns="45720" rIns="91440" bIns="45720" rtlCol="0" anchor="t">
            <a:spAutoFit/>
          </a:bodyPr>
          <a:lstStyle/>
          <a:p>
            <a:endParaRPr lang="en-GB" sz="1600">
              <a:solidFill>
                <a:srgbClr val="002060"/>
              </a:solidFill>
              <a:latin typeface="Arial"/>
              <a:cs typeface="Arial"/>
            </a:endParaRPr>
          </a:p>
          <a:p>
            <a:endParaRPr lang="en-GB">
              <a:solidFill>
                <a:srgbClr val="002060"/>
              </a:solidFill>
              <a:highlight>
                <a:srgbClr val="FFFF00"/>
              </a:highlight>
            </a:endParaRPr>
          </a:p>
          <a:p>
            <a:endParaRPr lang="en-GB">
              <a:solidFill>
                <a:srgbClr val="002060"/>
              </a:solidFill>
              <a:highlight>
                <a:srgbClr val="FFFF00"/>
              </a:highlight>
            </a:endParaRPr>
          </a:p>
          <a:p>
            <a:endParaRPr lang="en-GB"/>
          </a:p>
          <a:p>
            <a:r>
              <a:rPr lang="en-GB"/>
              <a:t> </a:t>
            </a:r>
            <a:endParaRPr lang="en-GB">
              <a:ea typeface="Calibri"/>
              <a:cs typeface="Calibri"/>
            </a:endParaRPr>
          </a:p>
          <a:p>
            <a:endParaRPr lang="en-GB"/>
          </a:p>
          <a:p>
            <a:endParaRPr lang="en-GB"/>
          </a:p>
        </p:txBody>
      </p:sp>
      <p:pic>
        <p:nvPicPr>
          <p:cNvPr id="6" name="YouTube_The-Roots-of-Resilience-Misty-Copeland-720p">
            <a:hlinkClick r:id="" action="ppaction://media"/>
            <a:extLst>
              <a:ext uri="{FF2B5EF4-FFF2-40B4-BE49-F238E27FC236}">
                <a16:creationId xmlns:a16="http://schemas.microsoft.com/office/drawing/2014/main" id="{451C6AEE-9085-823E-DEB3-4D926EA93DC7}"/>
              </a:ext>
            </a:extLst>
          </p:cNvPr>
          <p:cNvPicPr>
            <a:picLocks noChangeAspect="1"/>
          </p:cNvPicPr>
          <p:nvPr>
            <a:videoFile r:link="rId1"/>
            <p:extLst>
              <p:ext uri="{DAA4B4D4-6D71-4841-9C94-3DE7FCFB9230}">
                <p14:media xmlns:p14="http://schemas.microsoft.com/office/powerpoint/2010/main" r:embed="rId2">
                  <p14:trim st="182000" end="536162"/>
                </p14:media>
              </p:ext>
            </p:extLst>
          </p:nvPr>
        </p:nvPicPr>
        <p:blipFill>
          <a:blip r:embed="rId5"/>
          <a:stretch>
            <a:fillRect/>
          </a:stretch>
        </p:blipFill>
        <p:spPr>
          <a:xfrm>
            <a:off x="200025" y="2076450"/>
            <a:ext cx="5524500" cy="2971800"/>
          </a:xfrm>
          <a:prstGeom prst="rect">
            <a:avLst/>
          </a:prstGeom>
        </p:spPr>
      </p:pic>
      <p:pic>
        <p:nvPicPr>
          <p:cNvPr id="9" name="YouTube_The-Roots-of-Resilience-Misty-Copeland-720p">
            <a:hlinkClick r:id="" action="ppaction://media"/>
            <a:extLst>
              <a:ext uri="{FF2B5EF4-FFF2-40B4-BE49-F238E27FC236}">
                <a16:creationId xmlns:a16="http://schemas.microsoft.com/office/drawing/2014/main" id="{5EAF802C-3AC1-C436-44AB-C63775558D2B}"/>
              </a:ext>
            </a:extLst>
          </p:cNvPr>
          <p:cNvPicPr>
            <a:picLocks noChangeAspect="1"/>
          </p:cNvPicPr>
          <p:nvPr>
            <a:videoFile r:link="rId1"/>
            <p:extLst>
              <p:ext uri="{DAA4B4D4-6D71-4841-9C94-3DE7FCFB9230}">
                <p14:media xmlns:p14="http://schemas.microsoft.com/office/powerpoint/2010/main" r:embed="rId2">
                  <p14:trim st="671000" end="29162"/>
                </p14:media>
              </p:ext>
            </p:extLst>
          </p:nvPr>
        </p:nvPicPr>
        <p:blipFill>
          <a:blip r:embed="rId5"/>
          <a:stretch>
            <a:fillRect/>
          </a:stretch>
        </p:blipFill>
        <p:spPr>
          <a:xfrm>
            <a:off x="6248400" y="2133600"/>
            <a:ext cx="5686425" cy="3086100"/>
          </a:xfrm>
          <a:prstGeom prst="rect">
            <a:avLst/>
          </a:prstGeom>
        </p:spPr>
      </p:pic>
      <p:sp>
        <p:nvSpPr>
          <p:cNvPr id="10" name="TextBox 9">
            <a:extLst>
              <a:ext uri="{FF2B5EF4-FFF2-40B4-BE49-F238E27FC236}">
                <a16:creationId xmlns:a16="http://schemas.microsoft.com/office/drawing/2014/main" id="{D9B12C3C-BF1B-4596-6D79-2B572812D23E}"/>
              </a:ext>
            </a:extLst>
          </p:cNvPr>
          <p:cNvSpPr txBox="1"/>
          <p:nvPr/>
        </p:nvSpPr>
        <p:spPr>
          <a:xfrm>
            <a:off x="1573741" y="1532466"/>
            <a:ext cx="32385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002060"/>
                </a:solidFill>
                <a:latin typeface="Arial"/>
                <a:ea typeface="Calibri"/>
                <a:cs typeface="Arial"/>
              </a:rPr>
              <a:t>Video 1 </a:t>
            </a:r>
            <a:endParaRPr lang="en-US" sz="2000">
              <a:ea typeface="Calibri"/>
              <a:cs typeface="Calibri"/>
            </a:endParaRPr>
          </a:p>
        </p:txBody>
      </p:sp>
      <p:sp>
        <p:nvSpPr>
          <p:cNvPr id="11" name="TextBox 10">
            <a:extLst>
              <a:ext uri="{FF2B5EF4-FFF2-40B4-BE49-F238E27FC236}">
                <a16:creationId xmlns:a16="http://schemas.microsoft.com/office/drawing/2014/main" id="{90F72A1A-4E48-E687-04FC-5A6631077A55}"/>
              </a:ext>
            </a:extLst>
          </p:cNvPr>
          <p:cNvSpPr txBox="1"/>
          <p:nvPr/>
        </p:nvSpPr>
        <p:spPr>
          <a:xfrm>
            <a:off x="7974542" y="1531408"/>
            <a:ext cx="198966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rgbClr val="002060"/>
                </a:solidFill>
                <a:latin typeface="Arial"/>
                <a:ea typeface="Calibri"/>
                <a:cs typeface="Arial"/>
              </a:rPr>
              <a:t>Video 2 </a:t>
            </a:r>
            <a:endParaRPr lang="en-US" sz="2000">
              <a:ea typeface="Calibri"/>
              <a:cs typeface="Calibri"/>
            </a:endParaRPr>
          </a:p>
        </p:txBody>
      </p:sp>
    </p:spTree>
    <p:extLst>
      <p:ext uri="{BB962C8B-B14F-4D97-AF65-F5344CB8AC3E}">
        <p14:creationId xmlns:p14="http://schemas.microsoft.com/office/powerpoint/2010/main" val="5094387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video>
              <p:cMediaNode>
                <p:cTn id="21" fill="hold" display="0">
                  <p:stCondLst>
                    <p:cond delay="indefinite"/>
                  </p:stCondLst>
                </p:cTn>
                <p:tgtEl>
                  <p:spTgt spid="9"/>
                </p:tgtEl>
              </p:cMediaNode>
            </p:video>
            <p:seq concurrent="1" nextAc="seek">
              <p:cTn id="22" restart="whenNotActive" fill="hold" evtFilter="cancelBubble" nodeType="interactiveSeq">
                <p:stCondLst>
                  <p:cond evt="onClick" delay="0">
                    <p:tgtEl>
                      <p:spTgt spid="9"/>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9"/>
                                        </p:tgtEl>
                                      </p:cBhvr>
                                    </p:cmd>
                                  </p:childTnLst>
                                </p:cTn>
                              </p:par>
                            </p:childTnLst>
                          </p:cTn>
                        </p:par>
                      </p:childTnLst>
                    </p:cTn>
                  </p:par>
                </p:childTnLst>
              </p:cTn>
              <p:nextCondLst>
                <p:cond evt="onClick" delay="0">
                  <p:tgtEl>
                    <p:spTgt spid="9"/>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11781-DFD0-06C0-60FB-2B0200D53E5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B95BAA-93CF-8100-F64D-61C3C792F32C}"/>
              </a:ext>
            </a:extLst>
          </p:cNvPr>
          <p:cNvSpPr>
            <a:spLocks noGrp="1"/>
          </p:cNvSpPr>
          <p:nvPr>
            <p:ph type="title"/>
          </p:nvPr>
        </p:nvSpPr>
        <p:spPr>
          <a:xfrm>
            <a:off x="355076" y="276045"/>
            <a:ext cx="11481847" cy="1325563"/>
          </a:xfrm>
        </p:spPr>
        <p:txBody>
          <a:bodyPr>
            <a:normAutofit/>
          </a:bodyPr>
          <a:lstStyle/>
          <a:p>
            <a:pPr algn="ctr"/>
            <a:r>
              <a:rPr lang="en-GB" sz="4000">
                <a:solidFill>
                  <a:srgbClr val="002060"/>
                </a:solidFill>
                <a:latin typeface="Arial"/>
                <a:cs typeface="Arial"/>
              </a:rPr>
              <a:t>Why do we need Resilience ?</a:t>
            </a:r>
            <a:endParaRPr lang="en-GB" sz="4000">
              <a:solidFill>
                <a:srgbClr val="00206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81655A8-ED05-8CB0-C1CD-C49157B97498}"/>
              </a:ext>
            </a:extLst>
          </p:cNvPr>
          <p:cNvSpPr txBox="1"/>
          <p:nvPr/>
        </p:nvSpPr>
        <p:spPr>
          <a:xfrm>
            <a:off x="3186113" y="2128838"/>
            <a:ext cx="6786562" cy="2031325"/>
          </a:xfrm>
          <a:prstGeom prst="rect">
            <a:avLst/>
          </a:prstGeom>
          <a:noFill/>
        </p:spPr>
        <p:txBody>
          <a:bodyPr wrap="square" lIns="91440" tIns="45720" rIns="91440" bIns="45720" rtlCol="0" anchor="t">
            <a:spAutoFit/>
          </a:bodyPr>
          <a:lstStyle/>
          <a:p>
            <a:endParaRPr lang="en-GB" sz="1600">
              <a:solidFill>
                <a:srgbClr val="002060"/>
              </a:solidFill>
              <a:latin typeface="Arial"/>
              <a:cs typeface="Arial"/>
            </a:endParaRPr>
          </a:p>
          <a:p>
            <a:endParaRPr lang="en-GB">
              <a:solidFill>
                <a:srgbClr val="002060"/>
              </a:solidFill>
              <a:highlight>
                <a:srgbClr val="FFFF00"/>
              </a:highlight>
            </a:endParaRPr>
          </a:p>
          <a:p>
            <a:endParaRPr lang="en-GB">
              <a:solidFill>
                <a:srgbClr val="002060"/>
              </a:solidFill>
              <a:highlight>
                <a:srgbClr val="FFFF00"/>
              </a:highlight>
            </a:endParaRPr>
          </a:p>
          <a:p>
            <a:endParaRPr lang="en-GB"/>
          </a:p>
          <a:p>
            <a:r>
              <a:rPr lang="en-GB"/>
              <a:t> </a:t>
            </a:r>
            <a:endParaRPr lang="en-GB">
              <a:ea typeface="Calibri"/>
              <a:cs typeface="Calibri"/>
            </a:endParaRPr>
          </a:p>
          <a:p>
            <a:endParaRPr lang="en-GB"/>
          </a:p>
          <a:p>
            <a:endParaRPr lang="en-GB"/>
          </a:p>
        </p:txBody>
      </p:sp>
      <p:sp>
        <p:nvSpPr>
          <p:cNvPr id="7" name="TextBox 6">
            <a:extLst>
              <a:ext uri="{FF2B5EF4-FFF2-40B4-BE49-F238E27FC236}">
                <a16:creationId xmlns:a16="http://schemas.microsoft.com/office/drawing/2014/main" id="{47535AE4-BEA0-E1D2-F7EF-45D1F83A889E}"/>
              </a:ext>
            </a:extLst>
          </p:cNvPr>
          <p:cNvSpPr txBox="1"/>
          <p:nvPr/>
        </p:nvSpPr>
        <p:spPr>
          <a:xfrm>
            <a:off x="631066" y="1505044"/>
            <a:ext cx="10579890"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a:solidFill>
                  <a:srgbClr val="002060"/>
                </a:solidFill>
                <a:latin typeface="Arial"/>
                <a:ea typeface="Calibri"/>
                <a:cs typeface="Arial"/>
              </a:rPr>
              <a:t>Things don't always go to plan </a:t>
            </a:r>
          </a:p>
          <a:p>
            <a:pPr marL="342900" indent="-342900">
              <a:buFont typeface="Arial"/>
              <a:buChar char="•"/>
            </a:pPr>
            <a:endParaRPr lang="en-GB" sz="2000">
              <a:solidFill>
                <a:srgbClr val="002060"/>
              </a:solidFill>
              <a:latin typeface="Arial"/>
              <a:ea typeface="Calibri"/>
              <a:cs typeface="Arial"/>
            </a:endParaRPr>
          </a:p>
          <a:p>
            <a:pPr marL="342900" indent="-342900">
              <a:buFont typeface="Arial"/>
              <a:buChar char="•"/>
            </a:pPr>
            <a:r>
              <a:rPr lang="en-GB" sz="2000">
                <a:solidFill>
                  <a:srgbClr val="002060"/>
                </a:solidFill>
                <a:latin typeface="Arial"/>
                <a:ea typeface="Calibri"/>
                <a:cs typeface="Arial"/>
              </a:rPr>
              <a:t>Life throws curve balls </a:t>
            </a:r>
          </a:p>
          <a:p>
            <a:pPr marL="342900" indent="-342900">
              <a:buFont typeface="Arial"/>
              <a:buChar char="•"/>
            </a:pPr>
            <a:endParaRPr lang="en-GB" sz="2000">
              <a:solidFill>
                <a:srgbClr val="002060"/>
              </a:solidFill>
              <a:latin typeface="Arial"/>
              <a:ea typeface="Calibri"/>
              <a:cs typeface="Arial"/>
            </a:endParaRPr>
          </a:p>
          <a:p>
            <a:pPr marL="342900" indent="-342900">
              <a:buFont typeface="Arial"/>
              <a:buChar char="•"/>
            </a:pPr>
            <a:r>
              <a:rPr lang="en-GB" sz="2000">
                <a:solidFill>
                  <a:srgbClr val="002060"/>
                </a:solidFill>
                <a:latin typeface="Arial"/>
                <a:ea typeface="Calibri"/>
                <a:cs typeface="Arial"/>
              </a:rPr>
              <a:t>We may face rejection/disappointment when chasing goals. </a:t>
            </a:r>
          </a:p>
          <a:p>
            <a:pPr marL="342900" indent="-342900">
              <a:buFont typeface="Arial"/>
              <a:buChar char="•"/>
            </a:pPr>
            <a:endParaRPr lang="en-GB" sz="2000">
              <a:solidFill>
                <a:srgbClr val="002060"/>
              </a:solidFill>
              <a:latin typeface="Arial"/>
              <a:ea typeface="Calibri"/>
              <a:cs typeface="Arial"/>
            </a:endParaRPr>
          </a:p>
          <a:p>
            <a:pPr marL="342900" indent="-342900">
              <a:buFont typeface="Arial"/>
              <a:buChar char="•"/>
            </a:pPr>
            <a:r>
              <a:rPr lang="en-GB" sz="2000">
                <a:solidFill>
                  <a:srgbClr val="002060"/>
                </a:solidFill>
                <a:latin typeface="Arial"/>
                <a:ea typeface="Calibri"/>
                <a:cs typeface="Arial"/>
              </a:rPr>
              <a:t>Life's setbacks are when our resilience gets put to the test.</a:t>
            </a:r>
          </a:p>
          <a:p>
            <a:pPr marL="342900" indent="-342900">
              <a:buFont typeface="Arial"/>
              <a:buChar char="•"/>
            </a:pPr>
            <a:endParaRPr lang="en-GB" sz="2000">
              <a:solidFill>
                <a:srgbClr val="002060"/>
              </a:solidFill>
              <a:latin typeface="Arial"/>
              <a:ea typeface="Calibri"/>
              <a:cs typeface="Arial"/>
            </a:endParaRPr>
          </a:p>
          <a:p>
            <a:pPr marL="342900" indent="-342900">
              <a:buFont typeface="Arial"/>
              <a:buChar char="•"/>
            </a:pPr>
            <a:r>
              <a:rPr lang="en-GB" sz="2000">
                <a:solidFill>
                  <a:srgbClr val="002060"/>
                </a:solidFill>
                <a:latin typeface="Arial"/>
                <a:ea typeface="Calibri"/>
                <a:cs typeface="Arial"/>
              </a:rPr>
              <a:t>Backup plan </a:t>
            </a:r>
          </a:p>
          <a:p>
            <a:endParaRPr lang="en-GB" sz="2000">
              <a:solidFill>
                <a:srgbClr val="002060"/>
              </a:solidFill>
              <a:latin typeface="Arial"/>
              <a:ea typeface="Calibri"/>
              <a:cs typeface="Arial"/>
            </a:endParaRPr>
          </a:p>
          <a:p>
            <a:endParaRPr lang="en-GB" sz="2000">
              <a:solidFill>
                <a:srgbClr val="002060"/>
              </a:solidFill>
              <a:latin typeface="Arial"/>
              <a:ea typeface="Calibri"/>
              <a:cs typeface="Arial"/>
            </a:endParaRPr>
          </a:p>
          <a:p>
            <a:r>
              <a:rPr lang="en-GB" sz="2000">
                <a:solidFill>
                  <a:srgbClr val="002060"/>
                </a:solidFill>
                <a:latin typeface="Arial"/>
                <a:ea typeface="Calibri"/>
                <a:cs typeface="Arial"/>
              </a:rPr>
              <a:t>The good news is we can build resilience just like any other muscle in the body it requires training, practice and awareness. </a:t>
            </a:r>
          </a:p>
          <a:p>
            <a:endParaRPr lang="en-GB">
              <a:ea typeface="Calibri"/>
              <a:cs typeface="Calibri"/>
            </a:endParaRPr>
          </a:p>
        </p:txBody>
      </p:sp>
      <p:pic>
        <p:nvPicPr>
          <p:cNvPr id="8" name="Picture 7" descr="What To Do When Things Don't Go as Planned">
            <a:extLst>
              <a:ext uri="{FF2B5EF4-FFF2-40B4-BE49-F238E27FC236}">
                <a16:creationId xmlns:a16="http://schemas.microsoft.com/office/drawing/2014/main" id="{CABB5AAB-E24F-1CE0-C873-1D94F4A81AA2}"/>
              </a:ext>
            </a:extLst>
          </p:cNvPr>
          <p:cNvPicPr>
            <a:picLocks noChangeAspect="1"/>
          </p:cNvPicPr>
          <p:nvPr/>
        </p:nvPicPr>
        <p:blipFill>
          <a:blip r:embed="rId4"/>
          <a:stretch>
            <a:fillRect/>
          </a:stretch>
        </p:blipFill>
        <p:spPr>
          <a:xfrm>
            <a:off x="8499699" y="1521505"/>
            <a:ext cx="2311856" cy="1282248"/>
          </a:xfrm>
          <a:prstGeom prst="rect">
            <a:avLst/>
          </a:prstGeom>
        </p:spPr>
      </p:pic>
      <p:pic>
        <p:nvPicPr>
          <p:cNvPr id="9" name="Picture 8" descr="How to Change a Bike Tire: Bike Tire Repair Tips to Fix Your Flat">
            <a:extLst>
              <a:ext uri="{FF2B5EF4-FFF2-40B4-BE49-F238E27FC236}">
                <a16:creationId xmlns:a16="http://schemas.microsoft.com/office/drawing/2014/main" id="{94A03A9E-67BA-5865-5676-7B6E876CD583}"/>
              </a:ext>
            </a:extLst>
          </p:cNvPr>
          <p:cNvPicPr>
            <a:picLocks noChangeAspect="1"/>
          </p:cNvPicPr>
          <p:nvPr/>
        </p:nvPicPr>
        <p:blipFill>
          <a:blip r:embed="rId5"/>
          <a:stretch>
            <a:fillRect/>
          </a:stretch>
        </p:blipFill>
        <p:spPr>
          <a:xfrm>
            <a:off x="8499701" y="3023735"/>
            <a:ext cx="2319111" cy="1333047"/>
          </a:xfrm>
          <a:prstGeom prst="rect">
            <a:avLst/>
          </a:prstGeom>
        </p:spPr>
      </p:pic>
    </p:spTree>
    <p:extLst>
      <p:ext uri="{BB962C8B-B14F-4D97-AF65-F5344CB8AC3E}">
        <p14:creationId xmlns:p14="http://schemas.microsoft.com/office/powerpoint/2010/main" val="9889355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3862C3-1EA8-F751-5FF7-6B3930D9261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A4000EE-A82B-17FA-37A3-279AB3B5A2A6}"/>
              </a:ext>
            </a:extLst>
          </p:cNvPr>
          <p:cNvSpPr>
            <a:spLocks noGrp="1"/>
          </p:cNvSpPr>
          <p:nvPr>
            <p:ph type="title"/>
          </p:nvPr>
        </p:nvSpPr>
        <p:spPr/>
        <p:txBody>
          <a:bodyPr>
            <a:normAutofit/>
          </a:bodyPr>
          <a:lstStyle/>
          <a:p>
            <a:pPr algn="ctr"/>
            <a:r>
              <a:rPr lang="en-GB" sz="3600">
                <a:solidFill>
                  <a:srgbClr val="002060"/>
                </a:solidFill>
                <a:latin typeface="Arial"/>
                <a:cs typeface="Arial"/>
              </a:rPr>
              <a:t>Understanding Responses to Adversity</a:t>
            </a:r>
            <a:endParaRPr lang="en-GB" sz="3600" i="1">
              <a:solidFill>
                <a:srgbClr val="002060"/>
              </a:solidFill>
              <a:latin typeface="Arial"/>
              <a:cs typeface="Arial"/>
            </a:endParaRPr>
          </a:p>
        </p:txBody>
      </p:sp>
      <p:sp>
        <p:nvSpPr>
          <p:cNvPr id="2" name="TextBox 1">
            <a:extLst>
              <a:ext uri="{FF2B5EF4-FFF2-40B4-BE49-F238E27FC236}">
                <a16:creationId xmlns:a16="http://schemas.microsoft.com/office/drawing/2014/main" id="{4D56D99B-7440-0A0B-B374-6380DFFD9D5D}"/>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E5583B08-8BC3-B213-7F3C-ECCB9C88B76B}"/>
              </a:ext>
            </a:extLst>
          </p:cNvPr>
          <p:cNvSpPr txBox="1"/>
          <p:nvPr/>
        </p:nvSpPr>
        <p:spPr>
          <a:xfrm>
            <a:off x="3048227" y="1715181"/>
            <a:ext cx="6786562" cy="4555093"/>
          </a:xfrm>
          <a:prstGeom prst="rect">
            <a:avLst/>
          </a:prstGeom>
          <a:noFill/>
        </p:spPr>
        <p:txBody>
          <a:bodyPr wrap="square" lIns="91440" tIns="45720" rIns="91440" bIns="45720" rtlCol="0" anchor="t">
            <a:spAutoFit/>
          </a:bodyPr>
          <a:lstStyle/>
          <a:p>
            <a:endParaRPr lang="en-GB" sz="1600">
              <a:solidFill>
                <a:srgbClr val="002060"/>
              </a:solidFill>
              <a:highlight>
                <a:srgbClr val="00FFFF"/>
              </a:highlight>
              <a:ea typeface="Calibri"/>
              <a:cs typeface="Calibri"/>
            </a:endParaRPr>
          </a:p>
          <a:p>
            <a:endParaRPr lang="en-GB" sz="1600">
              <a:solidFill>
                <a:srgbClr val="002060"/>
              </a:solidFill>
              <a:highlight>
                <a:srgbClr val="00FF00"/>
              </a:highlight>
              <a:ea typeface="Calibri"/>
              <a:cs typeface="Calibri"/>
            </a:endParaRPr>
          </a:p>
          <a:p>
            <a:endParaRPr lang="en-GB" sz="1600">
              <a:solidFill>
                <a:srgbClr val="002060"/>
              </a:solidFill>
              <a:highlight>
                <a:srgbClr val="00FFFF"/>
              </a:highlight>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FF"/>
              </a:highlight>
              <a:latin typeface="Calibri"/>
              <a:ea typeface="Calibri"/>
              <a:cs typeface="Calibri"/>
            </a:endParaRPr>
          </a:p>
          <a:p>
            <a:endParaRPr lang="en-GB" sz="1600">
              <a:solidFill>
                <a:srgbClr val="002060"/>
              </a:solidFill>
              <a:highlight>
                <a:srgbClr val="00FFFF"/>
              </a:highlight>
              <a:latin typeface="Calibri"/>
              <a:ea typeface="Calibri"/>
              <a:cs typeface="Calibri"/>
            </a:endParaRPr>
          </a:p>
          <a:p>
            <a:endParaRPr lang="en-GB">
              <a:solidFill>
                <a:srgbClr val="002060"/>
              </a:solidFill>
              <a:highlight>
                <a:srgbClr val="FFFF00"/>
              </a:highlight>
              <a:latin typeface="Calibri"/>
              <a:ea typeface="Calibri" panose="020F0502020204030204"/>
              <a:cs typeface="Calibri"/>
            </a:endParaRPr>
          </a:p>
          <a:p>
            <a:endParaRPr lang="en-GB" sz="2400">
              <a:solidFill>
                <a:srgbClr val="002060"/>
              </a:solidFill>
              <a:latin typeface="Arial"/>
              <a:ea typeface="Calibri" panose="020F0502020204030204"/>
              <a:cs typeface="Arial"/>
            </a:endParaRPr>
          </a:p>
          <a:p>
            <a:endParaRPr lang="en-GB"/>
          </a:p>
          <a:p>
            <a:r>
              <a:rPr lang="en-GB"/>
              <a:t> </a:t>
            </a:r>
            <a:endParaRPr lang="en-GB">
              <a:ea typeface="Calibri"/>
              <a:cs typeface="Calibri"/>
            </a:endParaRPr>
          </a:p>
          <a:p>
            <a:endParaRPr lang="en-GB"/>
          </a:p>
          <a:p>
            <a:endParaRPr lang="en-GB"/>
          </a:p>
        </p:txBody>
      </p:sp>
      <p:sp>
        <p:nvSpPr>
          <p:cNvPr id="5" name="TextBox 4">
            <a:extLst>
              <a:ext uri="{FF2B5EF4-FFF2-40B4-BE49-F238E27FC236}">
                <a16:creationId xmlns:a16="http://schemas.microsoft.com/office/drawing/2014/main" id="{E5EE3FC7-B9D3-B98B-A0B6-B621CF90F603}"/>
              </a:ext>
            </a:extLst>
          </p:cNvPr>
          <p:cNvSpPr txBox="1"/>
          <p:nvPr/>
        </p:nvSpPr>
        <p:spPr>
          <a:xfrm>
            <a:off x="2272804" y="1811646"/>
            <a:ext cx="8326581"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2060"/>
                </a:solidFill>
                <a:latin typeface="Arial"/>
                <a:ea typeface="Calibri"/>
                <a:cs typeface="Arial"/>
              </a:rPr>
              <a:t>Activity: 'Honeymoon'</a:t>
            </a:r>
          </a:p>
          <a:p>
            <a:endParaRPr lang="en-US">
              <a:latin typeface="Arial"/>
              <a:ea typeface="Calibri"/>
              <a:cs typeface="Arial"/>
            </a:endParaRPr>
          </a:p>
          <a:p>
            <a:r>
              <a:rPr lang="en-GB" sz="2000" i="1">
                <a:solidFill>
                  <a:srgbClr val="002060"/>
                </a:solidFill>
                <a:latin typeface="Arial"/>
                <a:ea typeface="Calibri"/>
                <a:cs typeface="Arial"/>
              </a:rPr>
              <a:t>'Imagine that you have worked incredibly hard for years to save up enough money to book a honeymoon at your dream destination. Just a day before you are due to fly out, you see that the weather forecast explains it is 50% likely there will be heavy rain and possibly storms'…</a:t>
            </a:r>
          </a:p>
          <a:p>
            <a:endParaRPr lang="en-GB" sz="2000">
              <a:solidFill>
                <a:srgbClr val="002060"/>
              </a:solidFill>
              <a:latin typeface="Arial"/>
              <a:ea typeface="Calibri"/>
              <a:cs typeface="Arial"/>
            </a:endParaRPr>
          </a:p>
          <a:p>
            <a:endParaRPr lang="en-GB" sz="2000">
              <a:solidFill>
                <a:srgbClr val="002060"/>
              </a:solidFill>
              <a:latin typeface="Arial"/>
              <a:ea typeface="Calibri"/>
              <a:cs typeface="Arial"/>
            </a:endParaRPr>
          </a:p>
          <a:p>
            <a:r>
              <a:rPr lang="en-GB" sz="2000">
                <a:solidFill>
                  <a:srgbClr val="002060"/>
                </a:solidFill>
                <a:latin typeface="Arial"/>
                <a:ea typeface="Calibri"/>
                <a:cs typeface="Arial"/>
              </a:rPr>
              <a:t>Do you decide to go on the trip? What are your immediate feelings?</a:t>
            </a:r>
            <a:endParaRPr lang="en-US" sz="2000">
              <a:latin typeface="Arial"/>
              <a:ea typeface="Calibri"/>
              <a:cs typeface="Arial"/>
            </a:endParaRPr>
          </a:p>
          <a:p>
            <a:endParaRPr lang="en-US">
              <a:ea typeface="Calibri"/>
              <a:cs typeface="Calibri"/>
            </a:endParaRPr>
          </a:p>
          <a:p>
            <a:endParaRPr lang="en-US">
              <a:ea typeface="Calibri"/>
              <a:cs typeface="Calibri"/>
            </a:endParaRPr>
          </a:p>
          <a:p>
            <a:endParaRPr lang="en-US">
              <a:ea typeface="Calibri"/>
              <a:cs typeface="Calibri"/>
            </a:endParaRPr>
          </a:p>
        </p:txBody>
      </p:sp>
      <p:pic>
        <p:nvPicPr>
          <p:cNvPr id="6" name="Graphic 5">
            <a:extLst>
              <a:ext uri="{FF2B5EF4-FFF2-40B4-BE49-F238E27FC236}">
                <a16:creationId xmlns:a16="http://schemas.microsoft.com/office/drawing/2014/main" id="{44D357DA-3445-FBF7-4CC7-DCB8D9D06D6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55601" y="315686"/>
            <a:ext cx="1451428" cy="1371600"/>
          </a:xfrm>
          <a:prstGeom prst="rect">
            <a:avLst/>
          </a:prstGeom>
        </p:spPr>
      </p:pic>
    </p:spTree>
    <p:extLst>
      <p:ext uri="{BB962C8B-B14F-4D97-AF65-F5344CB8AC3E}">
        <p14:creationId xmlns:p14="http://schemas.microsoft.com/office/powerpoint/2010/main" val="86258006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2043C1-2BC9-099D-4F5D-98A84BD06DD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AE89D1-309D-0864-A0E5-011846B028C6}"/>
              </a:ext>
            </a:extLst>
          </p:cNvPr>
          <p:cNvSpPr>
            <a:spLocks noGrp="1"/>
          </p:cNvSpPr>
          <p:nvPr>
            <p:ph type="title"/>
          </p:nvPr>
        </p:nvSpPr>
        <p:spPr>
          <a:xfrm>
            <a:off x="350962" y="212725"/>
            <a:ext cx="11481847" cy="1325563"/>
          </a:xfrm>
        </p:spPr>
        <p:txBody>
          <a:bodyPr>
            <a:normAutofit/>
          </a:bodyPr>
          <a:lstStyle/>
          <a:p>
            <a:pPr algn="ctr"/>
            <a:r>
              <a:rPr lang="en-GB" sz="3600">
                <a:solidFill>
                  <a:srgbClr val="002060"/>
                </a:solidFill>
                <a:latin typeface="Arial"/>
                <a:cs typeface="Arial"/>
              </a:rPr>
              <a:t>Understanding Responses to Adversity</a:t>
            </a:r>
            <a:endParaRPr lang="en-GB" sz="3600" i="1">
              <a:solidFill>
                <a:srgbClr val="002060"/>
              </a:solidFill>
              <a:latin typeface="Arial"/>
              <a:cs typeface="Arial"/>
            </a:endParaRPr>
          </a:p>
        </p:txBody>
      </p:sp>
      <p:sp>
        <p:nvSpPr>
          <p:cNvPr id="2" name="TextBox 1">
            <a:extLst>
              <a:ext uri="{FF2B5EF4-FFF2-40B4-BE49-F238E27FC236}">
                <a16:creationId xmlns:a16="http://schemas.microsoft.com/office/drawing/2014/main" id="{C7ED8B6B-D4C3-369F-F438-6108C811EF2F}"/>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1DA0A40C-5D31-B9D4-9C9E-F8F6A393098E}"/>
              </a:ext>
            </a:extLst>
          </p:cNvPr>
          <p:cNvSpPr txBox="1"/>
          <p:nvPr/>
        </p:nvSpPr>
        <p:spPr>
          <a:xfrm>
            <a:off x="3048227" y="1715181"/>
            <a:ext cx="6786562" cy="4555093"/>
          </a:xfrm>
          <a:prstGeom prst="rect">
            <a:avLst/>
          </a:prstGeom>
          <a:noFill/>
        </p:spPr>
        <p:txBody>
          <a:bodyPr wrap="square" lIns="91440" tIns="45720" rIns="91440" bIns="45720" rtlCol="0" anchor="t">
            <a:spAutoFit/>
          </a:bodyPr>
          <a:lstStyle/>
          <a:p>
            <a:endParaRPr lang="en-GB" sz="1600">
              <a:solidFill>
                <a:srgbClr val="002060"/>
              </a:solidFill>
              <a:highlight>
                <a:srgbClr val="00FFFF"/>
              </a:highlight>
              <a:ea typeface="Calibri"/>
              <a:cs typeface="Calibri"/>
            </a:endParaRPr>
          </a:p>
          <a:p>
            <a:endParaRPr lang="en-GB" sz="1600">
              <a:solidFill>
                <a:srgbClr val="002060"/>
              </a:solidFill>
              <a:highlight>
                <a:srgbClr val="00FF00"/>
              </a:highlight>
              <a:ea typeface="Calibri"/>
              <a:cs typeface="Calibri"/>
            </a:endParaRPr>
          </a:p>
          <a:p>
            <a:endParaRPr lang="en-GB" sz="1600">
              <a:solidFill>
                <a:srgbClr val="002060"/>
              </a:solidFill>
              <a:highlight>
                <a:srgbClr val="00FFFF"/>
              </a:highlight>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00"/>
              </a:highlight>
              <a:latin typeface="Calibri"/>
              <a:ea typeface="Calibri"/>
              <a:cs typeface="Calibri"/>
            </a:endParaRPr>
          </a:p>
          <a:p>
            <a:endParaRPr lang="en-GB" sz="1600">
              <a:solidFill>
                <a:srgbClr val="002060"/>
              </a:solidFill>
              <a:highlight>
                <a:srgbClr val="00FFFF"/>
              </a:highlight>
              <a:latin typeface="Calibri"/>
              <a:ea typeface="Calibri"/>
              <a:cs typeface="Calibri"/>
            </a:endParaRPr>
          </a:p>
          <a:p>
            <a:endParaRPr lang="en-GB" sz="1600">
              <a:solidFill>
                <a:srgbClr val="002060"/>
              </a:solidFill>
              <a:highlight>
                <a:srgbClr val="00FFFF"/>
              </a:highlight>
              <a:latin typeface="Calibri"/>
              <a:ea typeface="Calibri"/>
              <a:cs typeface="Calibri"/>
            </a:endParaRPr>
          </a:p>
          <a:p>
            <a:endParaRPr lang="en-GB">
              <a:solidFill>
                <a:srgbClr val="002060"/>
              </a:solidFill>
              <a:highlight>
                <a:srgbClr val="FFFF00"/>
              </a:highlight>
              <a:latin typeface="Calibri"/>
              <a:ea typeface="Calibri" panose="020F0502020204030204"/>
              <a:cs typeface="Calibri"/>
            </a:endParaRPr>
          </a:p>
          <a:p>
            <a:endParaRPr lang="en-GB" sz="2400">
              <a:solidFill>
                <a:srgbClr val="002060"/>
              </a:solidFill>
              <a:latin typeface="Arial"/>
              <a:ea typeface="Calibri" panose="020F0502020204030204"/>
              <a:cs typeface="Arial"/>
            </a:endParaRPr>
          </a:p>
          <a:p>
            <a:endParaRPr lang="en-GB"/>
          </a:p>
          <a:p>
            <a:r>
              <a:rPr lang="en-GB"/>
              <a:t> </a:t>
            </a:r>
            <a:endParaRPr lang="en-GB">
              <a:ea typeface="Calibri"/>
              <a:cs typeface="Calibri"/>
            </a:endParaRPr>
          </a:p>
          <a:p>
            <a:endParaRPr lang="en-GB"/>
          </a:p>
          <a:p>
            <a:endParaRPr lang="en-GB"/>
          </a:p>
        </p:txBody>
      </p:sp>
      <p:sp>
        <p:nvSpPr>
          <p:cNvPr id="5" name="TextBox 4">
            <a:extLst>
              <a:ext uri="{FF2B5EF4-FFF2-40B4-BE49-F238E27FC236}">
                <a16:creationId xmlns:a16="http://schemas.microsoft.com/office/drawing/2014/main" id="{58E9A2C7-9E2E-F9C6-B98C-5FFD1DB80357}"/>
              </a:ext>
            </a:extLst>
          </p:cNvPr>
          <p:cNvSpPr txBox="1"/>
          <p:nvPr/>
        </p:nvSpPr>
        <p:spPr>
          <a:xfrm>
            <a:off x="349662" y="1310903"/>
            <a:ext cx="7542810"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solidFill>
                <a:srgbClr val="002060"/>
              </a:solidFill>
              <a:latin typeface="Arial"/>
              <a:ea typeface="Calibri"/>
              <a:cs typeface="Arial"/>
            </a:endParaRPr>
          </a:p>
          <a:p>
            <a:pPr marL="342900" indent="-342900">
              <a:buFont typeface="Arial"/>
              <a:buChar char="•"/>
            </a:pPr>
            <a:r>
              <a:rPr lang="en-US" sz="2000">
                <a:solidFill>
                  <a:srgbClr val="002060"/>
                </a:solidFill>
                <a:latin typeface="Arial"/>
                <a:ea typeface="Calibri"/>
                <a:cs typeface="Arial"/>
              </a:rPr>
              <a:t>Our brains are naturally 'hardwired' to focus on the negative</a:t>
            </a:r>
          </a:p>
          <a:p>
            <a:endParaRPr lang="en-US" sz="2000">
              <a:solidFill>
                <a:srgbClr val="002060"/>
              </a:solidFill>
              <a:latin typeface="Arial"/>
              <a:ea typeface="Calibri"/>
              <a:cs typeface="Arial"/>
            </a:endParaRPr>
          </a:p>
          <a:p>
            <a:pPr marL="342900" indent="-342900">
              <a:buFont typeface="Arial"/>
              <a:buChar char="•"/>
            </a:pPr>
            <a:r>
              <a:rPr lang="en-US" sz="2000">
                <a:solidFill>
                  <a:srgbClr val="002060"/>
                </a:solidFill>
                <a:latin typeface="Arial"/>
                <a:ea typeface="Calibri"/>
                <a:cs typeface="Arial"/>
              </a:rPr>
              <a:t>Evolutionary/functional response – To be aware of danger and keep us safe!</a:t>
            </a:r>
          </a:p>
          <a:p>
            <a:endParaRPr lang="en-US" sz="2000">
              <a:solidFill>
                <a:srgbClr val="002060"/>
              </a:solidFill>
              <a:latin typeface="Arial"/>
              <a:ea typeface="Calibri"/>
              <a:cs typeface="Arial"/>
            </a:endParaRPr>
          </a:p>
          <a:p>
            <a:pPr marL="342900" indent="-342900">
              <a:buFont typeface="Arial"/>
              <a:buChar char="•"/>
            </a:pPr>
            <a:r>
              <a:rPr lang="en-US" sz="2000">
                <a:solidFill>
                  <a:srgbClr val="002060"/>
                </a:solidFill>
                <a:latin typeface="Arial"/>
                <a:ea typeface="Calibri"/>
                <a:cs typeface="Arial"/>
              </a:rPr>
              <a:t>Brain can't always distinguish between dangerous/serious situations and situations that are an 'inconvenience'</a:t>
            </a:r>
          </a:p>
          <a:p>
            <a:endParaRPr lang="en-US" sz="2000">
              <a:solidFill>
                <a:srgbClr val="002060"/>
              </a:solidFill>
              <a:latin typeface="Arial"/>
              <a:ea typeface="Calibri"/>
              <a:cs typeface="Arial"/>
            </a:endParaRPr>
          </a:p>
          <a:p>
            <a:pPr marL="342900" indent="-342900">
              <a:buFont typeface="Arial"/>
              <a:buChar char="•"/>
            </a:pPr>
            <a:r>
              <a:rPr lang="en-US" sz="2000">
                <a:solidFill>
                  <a:srgbClr val="002060"/>
                </a:solidFill>
                <a:latin typeface="Arial"/>
                <a:ea typeface="Calibri"/>
                <a:cs typeface="Arial"/>
              </a:rPr>
              <a:t>Despite being difficult to focus on the positive, it is possible to 'train the brain' with a little effort and practice! </a:t>
            </a:r>
          </a:p>
          <a:p>
            <a:endParaRPr lang="en-US" sz="2000">
              <a:solidFill>
                <a:srgbClr val="002060"/>
              </a:solidFill>
              <a:latin typeface="Arial"/>
              <a:ea typeface="Calibri"/>
              <a:cs typeface="Arial"/>
            </a:endParaRPr>
          </a:p>
          <a:p>
            <a:endParaRPr lang="en-US" sz="2000">
              <a:solidFill>
                <a:srgbClr val="002060"/>
              </a:solidFill>
              <a:latin typeface="Arial"/>
              <a:ea typeface="Calibri"/>
              <a:cs typeface="Arial"/>
            </a:endParaRPr>
          </a:p>
          <a:p>
            <a:r>
              <a:rPr lang="en-US" sz="2000">
                <a:solidFill>
                  <a:srgbClr val="002060"/>
                </a:solidFill>
                <a:latin typeface="Arial"/>
                <a:ea typeface="Calibri"/>
                <a:cs typeface="Arial"/>
              </a:rPr>
              <a:t>(</a:t>
            </a:r>
            <a:r>
              <a:rPr lang="en-US" sz="1600">
                <a:solidFill>
                  <a:srgbClr val="002060"/>
                </a:solidFill>
                <a:latin typeface="Arial"/>
                <a:ea typeface="Calibri"/>
                <a:cs typeface="Arial"/>
              </a:rPr>
              <a:t>Professor of Psychology, Alison Ledgerwood (UC))</a:t>
            </a:r>
          </a:p>
          <a:p>
            <a:endParaRPr lang="en-US">
              <a:ea typeface="Calibri"/>
              <a:cs typeface="Calibri"/>
            </a:endParaRPr>
          </a:p>
          <a:p>
            <a:endParaRPr lang="en-US">
              <a:ea typeface="Calibri"/>
              <a:cs typeface="Calibri"/>
            </a:endParaRPr>
          </a:p>
          <a:p>
            <a:endParaRPr lang="en-US">
              <a:ea typeface="Calibri"/>
              <a:cs typeface="Calibri"/>
            </a:endParaRPr>
          </a:p>
        </p:txBody>
      </p:sp>
      <p:pic>
        <p:nvPicPr>
          <p:cNvPr id="7" name="Picture 6">
            <a:extLst>
              <a:ext uri="{FF2B5EF4-FFF2-40B4-BE49-F238E27FC236}">
                <a16:creationId xmlns:a16="http://schemas.microsoft.com/office/drawing/2014/main" id="{5C436D48-D12C-A6B6-AC52-AA1C0846B413}"/>
              </a:ext>
            </a:extLst>
          </p:cNvPr>
          <p:cNvPicPr>
            <a:picLocks noChangeAspect="1"/>
          </p:cNvPicPr>
          <p:nvPr/>
        </p:nvPicPr>
        <p:blipFill>
          <a:blip r:embed="rId3"/>
          <a:stretch>
            <a:fillRect/>
          </a:stretch>
        </p:blipFill>
        <p:spPr>
          <a:xfrm>
            <a:off x="8197459" y="1930400"/>
            <a:ext cx="3417081" cy="2198916"/>
          </a:xfrm>
          <a:prstGeom prst="rect">
            <a:avLst/>
          </a:prstGeom>
        </p:spPr>
      </p:pic>
    </p:spTree>
    <p:extLst>
      <p:ext uri="{BB962C8B-B14F-4D97-AF65-F5344CB8AC3E}">
        <p14:creationId xmlns:p14="http://schemas.microsoft.com/office/powerpoint/2010/main" val="15625236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918D1-B046-B8E5-4834-73DA4CCA28E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52FD920-C110-2988-24BF-6C5D914C5F9B}"/>
              </a:ext>
            </a:extLst>
          </p:cNvPr>
          <p:cNvSpPr>
            <a:spLocks noGrp="1"/>
          </p:cNvSpPr>
          <p:nvPr>
            <p:ph type="title"/>
          </p:nvPr>
        </p:nvSpPr>
        <p:spPr>
          <a:xfrm>
            <a:off x="350962" y="2268"/>
            <a:ext cx="11481847" cy="1325563"/>
          </a:xfrm>
        </p:spPr>
        <p:txBody>
          <a:bodyPr>
            <a:normAutofit/>
          </a:bodyPr>
          <a:lstStyle/>
          <a:p>
            <a:pPr algn="ctr"/>
            <a:r>
              <a:rPr lang="en-GB" sz="4000">
                <a:solidFill>
                  <a:srgbClr val="002060"/>
                </a:solidFill>
                <a:latin typeface="Arial"/>
                <a:cs typeface="Arial"/>
              </a:rPr>
              <a:t>'Training the Brain': How to build Resilience</a:t>
            </a:r>
            <a:endParaRPr lang="en-GB" sz="3600">
              <a:solidFill>
                <a:srgbClr val="002060"/>
              </a:solidFill>
              <a:latin typeface="Arial"/>
              <a:cs typeface="Arial"/>
            </a:endParaRPr>
          </a:p>
        </p:txBody>
      </p:sp>
      <p:sp>
        <p:nvSpPr>
          <p:cNvPr id="2" name="TextBox 1">
            <a:extLst>
              <a:ext uri="{FF2B5EF4-FFF2-40B4-BE49-F238E27FC236}">
                <a16:creationId xmlns:a16="http://schemas.microsoft.com/office/drawing/2014/main" id="{34F38E22-4E31-3AC1-6FD0-22FE4112E70B}"/>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1A138360-AD1C-49ED-F132-6EB6DFDE9915}"/>
              </a:ext>
            </a:extLst>
          </p:cNvPr>
          <p:cNvSpPr txBox="1"/>
          <p:nvPr/>
        </p:nvSpPr>
        <p:spPr>
          <a:xfrm>
            <a:off x="805327" y="1843327"/>
            <a:ext cx="6833257" cy="2554545"/>
          </a:xfrm>
          <a:prstGeom prst="rect">
            <a:avLst/>
          </a:prstGeom>
          <a:noFill/>
        </p:spPr>
        <p:txBody>
          <a:bodyPr wrap="square" lIns="91440" tIns="45720" rIns="91440" bIns="45720" rtlCol="0" anchor="t">
            <a:spAutoFit/>
          </a:bodyPr>
          <a:lstStyle/>
          <a:p>
            <a:r>
              <a:rPr lang="en-GB" sz="2000">
                <a:solidFill>
                  <a:srgbClr val="002060"/>
                </a:solidFill>
                <a:latin typeface="Arial"/>
                <a:ea typeface="+mn-lt"/>
                <a:cs typeface="Arial"/>
              </a:rPr>
              <a:t>Step 1: Accept that Hard times are Universal: (Activity)</a:t>
            </a:r>
          </a:p>
          <a:p>
            <a:endParaRPr lang="en-GB" sz="2000">
              <a:solidFill>
                <a:srgbClr val="002060"/>
              </a:solidFill>
              <a:latin typeface="Arial"/>
              <a:ea typeface="+mn-lt"/>
              <a:cs typeface="Arial"/>
            </a:endParaRPr>
          </a:p>
          <a:p>
            <a:pPr marL="285750" indent="-285750">
              <a:buFont typeface="Calibri"/>
              <a:buChar char="-"/>
            </a:pPr>
            <a:endParaRPr lang="en-GB" sz="2000">
              <a:solidFill>
                <a:srgbClr val="002060"/>
              </a:solidFill>
              <a:latin typeface="Arial"/>
              <a:ea typeface="+mn-lt"/>
              <a:cs typeface="Arial"/>
            </a:endParaRPr>
          </a:p>
          <a:p>
            <a:r>
              <a:rPr lang="en-GB" sz="2000">
                <a:solidFill>
                  <a:srgbClr val="002060"/>
                </a:solidFill>
                <a:latin typeface="Arial"/>
                <a:ea typeface="+mn-lt"/>
                <a:cs typeface="Arial"/>
              </a:rPr>
              <a:t>Step 2: Selective Attention and 'control your controllables' </a:t>
            </a:r>
          </a:p>
          <a:p>
            <a:pPr marL="285750" indent="-285750">
              <a:buFont typeface="Calibri"/>
              <a:buChar char="-"/>
            </a:pPr>
            <a:endParaRPr lang="en-GB" sz="2000">
              <a:solidFill>
                <a:srgbClr val="002060"/>
              </a:solidFill>
              <a:latin typeface="Arial"/>
              <a:ea typeface="+mn-lt"/>
              <a:cs typeface="Arial"/>
            </a:endParaRPr>
          </a:p>
          <a:p>
            <a:pPr marL="285750" indent="-285750">
              <a:buFont typeface="Calibri"/>
              <a:buChar char="-"/>
            </a:pPr>
            <a:endParaRPr lang="en-GB" sz="2000">
              <a:solidFill>
                <a:srgbClr val="002060"/>
              </a:solidFill>
              <a:latin typeface="Arial"/>
              <a:ea typeface="+mn-lt"/>
              <a:cs typeface="Arial"/>
            </a:endParaRPr>
          </a:p>
          <a:p>
            <a:r>
              <a:rPr lang="en-GB" sz="2000">
                <a:solidFill>
                  <a:srgbClr val="002060"/>
                </a:solidFill>
                <a:latin typeface="Arial"/>
                <a:ea typeface="+mn-lt"/>
                <a:cs typeface="Arial"/>
              </a:rPr>
              <a:t>Step 3: Helpful or Harmful</a:t>
            </a:r>
            <a:endParaRPr lang="en-GB" sz="2000">
              <a:solidFill>
                <a:srgbClr val="000000"/>
              </a:solidFill>
              <a:latin typeface="Arial"/>
              <a:ea typeface="+mn-lt"/>
              <a:cs typeface="Arial"/>
            </a:endParaRPr>
          </a:p>
          <a:p>
            <a:endParaRPr lang="en-GB" sz="2000">
              <a:solidFill>
                <a:srgbClr val="002060"/>
              </a:solidFill>
              <a:latin typeface="Arial"/>
              <a:ea typeface="Calibri"/>
              <a:cs typeface="Arial"/>
            </a:endParaRPr>
          </a:p>
        </p:txBody>
      </p:sp>
      <p:pic>
        <p:nvPicPr>
          <p:cNvPr id="5" name="Graphic 4">
            <a:extLst>
              <a:ext uri="{FF2B5EF4-FFF2-40B4-BE49-F238E27FC236}">
                <a16:creationId xmlns:a16="http://schemas.microsoft.com/office/drawing/2014/main" id="{AE66A4A6-1180-5D2C-2A6D-1F695A09454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59486" y="1331686"/>
            <a:ext cx="3548742" cy="3497942"/>
          </a:xfrm>
          <a:prstGeom prst="rect">
            <a:avLst/>
          </a:prstGeom>
        </p:spPr>
      </p:pic>
    </p:spTree>
    <p:extLst>
      <p:ext uri="{BB962C8B-B14F-4D97-AF65-F5344CB8AC3E}">
        <p14:creationId xmlns:p14="http://schemas.microsoft.com/office/powerpoint/2010/main" val="18118371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EFF85-C5C2-7649-697C-F7A1604FE8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E1486B5-A537-4F58-0ED9-C8106A25380F}"/>
              </a:ext>
            </a:extLst>
          </p:cNvPr>
          <p:cNvSpPr>
            <a:spLocks noGrp="1"/>
          </p:cNvSpPr>
          <p:nvPr>
            <p:ph type="title"/>
          </p:nvPr>
        </p:nvSpPr>
        <p:spPr>
          <a:xfrm>
            <a:off x="488847" y="401410"/>
            <a:ext cx="11213333" cy="1311049"/>
          </a:xfrm>
        </p:spPr>
        <p:txBody>
          <a:bodyPr>
            <a:normAutofit/>
          </a:bodyPr>
          <a:lstStyle/>
          <a:p>
            <a:pPr algn="ctr"/>
            <a:r>
              <a:rPr lang="en-GB" sz="4000">
                <a:solidFill>
                  <a:srgbClr val="002060"/>
                </a:solidFill>
                <a:latin typeface="Arial"/>
                <a:cs typeface="Arial"/>
              </a:rPr>
              <a:t>Applying Resilience: Exercise  </a:t>
            </a:r>
            <a:endParaRPr lang="en-US"/>
          </a:p>
        </p:txBody>
      </p:sp>
      <p:sp>
        <p:nvSpPr>
          <p:cNvPr id="2" name="TextBox 1">
            <a:extLst>
              <a:ext uri="{FF2B5EF4-FFF2-40B4-BE49-F238E27FC236}">
                <a16:creationId xmlns:a16="http://schemas.microsoft.com/office/drawing/2014/main" id="{CD90FF56-8321-049E-6111-1F7FA5DC7DCB}"/>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105D7496-C0D5-D3C6-5259-E3E9B87CEAF4}"/>
              </a:ext>
            </a:extLst>
          </p:cNvPr>
          <p:cNvSpPr txBox="1"/>
          <p:nvPr/>
        </p:nvSpPr>
        <p:spPr>
          <a:xfrm>
            <a:off x="907257" y="1690688"/>
            <a:ext cx="10377486" cy="2616101"/>
          </a:xfrm>
          <a:prstGeom prst="rect">
            <a:avLst/>
          </a:prstGeom>
          <a:noFill/>
        </p:spPr>
        <p:txBody>
          <a:bodyPr wrap="square" lIns="91440" tIns="45720" rIns="91440" bIns="45720" rtlCol="0" anchor="t">
            <a:spAutoFit/>
          </a:bodyPr>
          <a:lstStyle/>
          <a:p>
            <a:r>
              <a:rPr lang="en-GB" sz="2400" b="1">
                <a:solidFill>
                  <a:srgbClr val="002060"/>
                </a:solidFill>
                <a:latin typeface="Arial"/>
                <a:cs typeface="Arial"/>
              </a:rPr>
              <a:t>Harry gets a bad grade</a:t>
            </a:r>
            <a:endParaRPr lang="en-GB" sz="2400" i="1">
              <a:solidFill>
                <a:srgbClr val="002060"/>
              </a:solidFill>
              <a:latin typeface="Arial"/>
              <a:ea typeface="Calibri" panose="020F0502020204030204"/>
              <a:cs typeface="Arial"/>
            </a:endParaRPr>
          </a:p>
          <a:p>
            <a:endParaRPr lang="en-GB" sz="2000">
              <a:solidFill>
                <a:srgbClr val="002060"/>
              </a:solidFill>
              <a:latin typeface="Arial"/>
              <a:ea typeface="Calibri"/>
              <a:cs typeface="Arial"/>
            </a:endParaRPr>
          </a:p>
          <a:p>
            <a:pPr marL="457200" indent="-457200">
              <a:buFont typeface="Arial"/>
              <a:buChar char="•"/>
            </a:pPr>
            <a:r>
              <a:rPr lang="en-GB" sz="2000">
                <a:solidFill>
                  <a:srgbClr val="002060"/>
                </a:solidFill>
                <a:latin typeface="Arial"/>
                <a:cs typeface="Arial"/>
              </a:rPr>
              <a:t>How does he respond?</a:t>
            </a:r>
            <a:endParaRPr lang="en-GB" sz="2000">
              <a:solidFill>
                <a:srgbClr val="002060"/>
              </a:solidFill>
              <a:latin typeface="Arial"/>
              <a:ea typeface="Calibri"/>
              <a:cs typeface="Arial"/>
            </a:endParaRPr>
          </a:p>
          <a:p>
            <a:pPr marL="457200" indent="-457200">
              <a:buFont typeface="Arial"/>
              <a:buChar char="•"/>
            </a:pPr>
            <a:endParaRPr lang="en-GB" sz="2000">
              <a:solidFill>
                <a:srgbClr val="002060"/>
              </a:solidFill>
              <a:latin typeface="Arial"/>
              <a:ea typeface="Calibri"/>
              <a:cs typeface="Arial"/>
            </a:endParaRPr>
          </a:p>
          <a:p>
            <a:pPr marL="457200" indent="-457200">
              <a:buFont typeface="Arial"/>
              <a:buChar char="•"/>
            </a:pPr>
            <a:r>
              <a:rPr lang="en-GB" sz="2000">
                <a:solidFill>
                  <a:srgbClr val="002060"/>
                </a:solidFill>
                <a:latin typeface="Arial"/>
                <a:ea typeface="Calibri"/>
                <a:cs typeface="Arial"/>
              </a:rPr>
              <a:t>Is his response helpful or harmful?</a:t>
            </a:r>
          </a:p>
          <a:p>
            <a:pPr marL="457200" indent="-457200">
              <a:buFont typeface="Arial"/>
              <a:buChar char="•"/>
            </a:pPr>
            <a:endParaRPr lang="en-GB" sz="2000">
              <a:solidFill>
                <a:srgbClr val="002060"/>
              </a:solidFill>
              <a:latin typeface="Arial"/>
              <a:ea typeface="Calibri"/>
              <a:cs typeface="Arial"/>
            </a:endParaRPr>
          </a:p>
          <a:p>
            <a:pPr marL="457200" indent="-457200">
              <a:buFont typeface="Arial"/>
              <a:buChar char="•"/>
            </a:pPr>
            <a:r>
              <a:rPr lang="en-GB" sz="2000">
                <a:solidFill>
                  <a:srgbClr val="002060"/>
                </a:solidFill>
                <a:latin typeface="Arial"/>
                <a:ea typeface="Calibri"/>
                <a:cs typeface="Arial"/>
              </a:rPr>
              <a:t>How can he become more resilient?</a:t>
            </a:r>
          </a:p>
          <a:p>
            <a:endParaRPr lang="en-GB" sz="2000">
              <a:solidFill>
                <a:srgbClr val="002060"/>
              </a:solidFill>
              <a:latin typeface="Arial"/>
              <a:ea typeface="Calibri"/>
              <a:cs typeface="Arial"/>
            </a:endParaRPr>
          </a:p>
        </p:txBody>
      </p:sp>
      <p:pic>
        <p:nvPicPr>
          <p:cNvPr id="5" name="Picture 4">
            <a:extLst>
              <a:ext uri="{FF2B5EF4-FFF2-40B4-BE49-F238E27FC236}">
                <a16:creationId xmlns:a16="http://schemas.microsoft.com/office/drawing/2014/main" id="{FCF5D70B-FFA8-5F6A-18A2-3D8C11FF25CA}"/>
              </a:ext>
            </a:extLst>
          </p:cNvPr>
          <p:cNvPicPr>
            <a:picLocks noChangeAspect="1"/>
          </p:cNvPicPr>
          <p:nvPr/>
        </p:nvPicPr>
        <p:blipFill>
          <a:blip r:embed="rId4"/>
          <a:stretch>
            <a:fillRect/>
          </a:stretch>
        </p:blipFill>
        <p:spPr>
          <a:xfrm>
            <a:off x="8689296" y="2339521"/>
            <a:ext cx="2593068" cy="3340100"/>
          </a:xfrm>
          <a:prstGeom prst="rect">
            <a:avLst/>
          </a:prstGeom>
        </p:spPr>
      </p:pic>
    </p:spTree>
    <p:extLst>
      <p:ext uri="{BB962C8B-B14F-4D97-AF65-F5344CB8AC3E}">
        <p14:creationId xmlns:p14="http://schemas.microsoft.com/office/powerpoint/2010/main" val="271785428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extLst>
    <p:ext uri="{6950BFC3-D8DA-4A85-94F7-54DA5524770B}">
      <p188:commentRel xmlns:p188="http://schemas.microsoft.com/office/powerpoint/2018/8/main" r:id="rId3"/>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BF7FC-15CF-3CFE-7D4E-DCAB364791F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9DCD3A-75D9-ACB8-FD11-A509885402DF}"/>
              </a:ext>
            </a:extLst>
          </p:cNvPr>
          <p:cNvSpPr>
            <a:spLocks noGrp="1"/>
          </p:cNvSpPr>
          <p:nvPr>
            <p:ph type="title"/>
          </p:nvPr>
        </p:nvSpPr>
        <p:spPr>
          <a:xfrm>
            <a:off x="583191" y="1301296"/>
            <a:ext cx="8823700" cy="1204233"/>
          </a:xfrm>
        </p:spPr>
        <p:txBody>
          <a:bodyPr>
            <a:normAutofit/>
          </a:bodyPr>
          <a:lstStyle/>
          <a:p>
            <a:r>
              <a:rPr lang="en-GB" sz="2400" b="1">
                <a:solidFill>
                  <a:srgbClr val="002060"/>
                </a:solidFill>
                <a:latin typeface="Arial"/>
                <a:cs typeface="Arial"/>
              </a:rPr>
              <a:t>Write down a situation in school, college or </a:t>
            </a:r>
            <a:br>
              <a:rPr lang="en-GB" sz="2400" b="1">
                <a:solidFill>
                  <a:srgbClr val="002060"/>
                </a:solidFill>
                <a:latin typeface="Arial"/>
                <a:cs typeface="Arial"/>
              </a:rPr>
            </a:br>
            <a:r>
              <a:rPr lang="en-GB" sz="2400" b="1">
                <a:solidFill>
                  <a:srgbClr val="002060"/>
                </a:solidFill>
                <a:latin typeface="Arial"/>
                <a:cs typeface="Arial"/>
              </a:rPr>
              <a:t>university that was challenging.</a:t>
            </a:r>
            <a:endParaRPr lang="en-GB" sz="2400">
              <a:latin typeface="Arial"/>
              <a:cs typeface="Arial"/>
            </a:endParaRPr>
          </a:p>
        </p:txBody>
      </p:sp>
      <p:sp>
        <p:nvSpPr>
          <p:cNvPr id="3" name="TextBox 2">
            <a:extLst>
              <a:ext uri="{FF2B5EF4-FFF2-40B4-BE49-F238E27FC236}">
                <a16:creationId xmlns:a16="http://schemas.microsoft.com/office/drawing/2014/main" id="{C859F89D-640E-3DD9-42CB-3FC0911046CC}"/>
              </a:ext>
            </a:extLst>
          </p:cNvPr>
          <p:cNvSpPr txBox="1"/>
          <p:nvPr/>
        </p:nvSpPr>
        <p:spPr>
          <a:xfrm>
            <a:off x="583190" y="393355"/>
            <a:ext cx="9372340" cy="707886"/>
          </a:xfrm>
          <a:prstGeom prst="rect">
            <a:avLst/>
          </a:prstGeom>
          <a:noFill/>
        </p:spPr>
        <p:txBody>
          <a:bodyPr wrap="square" lIns="91440" tIns="45720" rIns="91440" bIns="45720" rtlCol="0" anchor="t">
            <a:spAutoFit/>
          </a:bodyPr>
          <a:lstStyle/>
          <a:p>
            <a:r>
              <a:rPr lang="en-GB" sz="4000">
                <a:solidFill>
                  <a:srgbClr val="002060"/>
                </a:solidFill>
                <a:latin typeface="Arial"/>
                <a:cs typeface="Arial"/>
              </a:rPr>
              <a:t>Reflective Activity </a:t>
            </a:r>
            <a:endParaRPr lang="en-GB"/>
          </a:p>
        </p:txBody>
      </p:sp>
      <p:sp>
        <p:nvSpPr>
          <p:cNvPr id="5" name="TextBox 4">
            <a:extLst>
              <a:ext uri="{FF2B5EF4-FFF2-40B4-BE49-F238E27FC236}">
                <a16:creationId xmlns:a16="http://schemas.microsoft.com/office/drawing/2014/main" id="{677A05A9-22EA-3114-A84E-AC2923F126F3}"/>
              </a:ext>
            </a:extLst>
          </p:cNvPr>
          <p:cNvSpPr txBox="1"/>
          <p:nvPr/>
        </p:nvSpPr>
        <p:spPr>
          <a:xfrm>
            <a:off x="585355" y="2905609"/>
            <a:ext cx="1094509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000">
                <a:solidFill>
                  <a:srgbClr val="002060"/>
                </a:solidFill>
                <a:latin typeface="Arial" panose="020B0604020202020204" pitchFamily="34" charset="0"/>
                <a:cs typeface="Arial" panose="020B0604020202020204" pitchFamily="34" charset="0"/>
              </a:rPr>
              <a:t>What was the situation?</a:t>
            </a:r>
          </a:p>
          <a:p>
            <a:pPr marL="457200" indent="-457200">
              <a:buFont typeface="Arial"/>
              <a:buChar char="•"/>
            </a:pPr>
            <a:endParaRPr lang="en-US" sz="2000">
              <a:solidFill>
                <a:srgbClr val="000000"/>
              </a:solidFill>
              <a:latin typeface="Arial" panose="020B0604020202020204" pitchFamily="34" charset="0"/>
              <a:ea typeface="Calibri" panose="020F0502020204030204"/>
              <a:cs typeface="Arial" panose="020B0604020202020204" pitchFamily="34" charset="0"/>
            </a:endParaRPr>
          </a:p>
          <a:p>
            <a:pPr marL="457200" indent="-457200">
              <a:buFont typeface="Arial"/>
              <a:buChar char="•"/>
            </a:pPr>
            <a:r>
              <a:rPr lang="en-GB" sz="2000">
                <a:solidFill>
                  <a:srgbClr val="002060"/>
                </a:solidFill>
                <a:latin typeface="Arial" panose="020B0604020202020204" pitchFamily="34" charset="0"/>
                <a:cs typeface="Arial" panose="020B0604020202020204" pitchFamily="34" charset="0"/>
              </a:rPr>
              <a:t>How did you respond ? (Helpful/Harmful)</a:t>
            </a:r>
          </a:p>
          <a:p>
            <a:pPr marL="457200" indent="-457200">
              <a:buFont typeface="Arial"/>
              <a:buChar char="•"/>
            </a:pPr>
            <a:endParaRPr lang="en-GB" sz="2000">
              <a:solidFill>
                <a:srgbClr val="002060"/>
              </a:solidFill>
              <a:latin typeface="Arial" panose="020B0604020202020204" pitchFamily="34" charset="0"/>
              <a:cs typeface="Arial" panose="020B0604020202020204" pitchFamily="34" charset="0"/>
            </a:endParaRPr>
          </a:p>
          <a:p>
            <a:pPr marL="457200" indent="-457200">
              <a:buFont typeface="Arial"/>
              <a:buChar char="•"/>
            </a:pPr>
            <a:r>
              <a:rPr lang="en-GB" sz="2000">
                <a:solidFill>
                  <a:srgbClr val="002060"/>
                </a:solidFill>
                <a:latin typeface="Arial" panose="020B0604020202020204" pitchFamily="34" charset="0"/>
                <a:cs typeface="Arial" panose="020B0604020202020204" pitchFamily="34" charset="0"/>
              </a:rPr>
              <a:t>How could you respond next time? (Utilise 3 steps)</a:t>
            </a:r>
            <a:endParaRPr lang="en-US" sz="2000">
              <a:latin typeface="Arial" panose="020B0604020202020204" pitchFamily="34" charset="0"/>
              <a:ea typeface="Calibri" panose="020F0502020204030204"/>
              <a:cs typeface="Arial" panose="020B0604020202020204" pitchFamily="34" charset="0"/>
            </a:endParaRPr>
          </a:p>
        </p:txBody>
      </p:sp>
      <p:pic>
        <p:nvPicPr>
          <p:cNvPr id="6" name="Picture 5" descr="Mastering GCSE Maths: Essential Tips and Strategies for Exam Success">
            <a:extLst>
              <a:ext uri="{FF2B5EF4-FFF2-40B4-BE49-F238E27FC236}">
                <a16:creationId xmlns:a16="http://schemas.microsoft.com/office/drawing/2014/main" id="{E65955FE-03EF-4618-A55A-4893E75D82DE}"/>
              </a:ext>
            </a:extLst>
          </p:cNvPr>
          <p:cNvPicPr>
            <a:picLocks noChangeAspect="1"/>
          </p:cNvPicPr>
          <p:nvPr/>
        </p:nvPicPr>
        <p:blipFill>
          <a:blip r:embed="rId3"/>
          <a:stretch>
            <a:fillRect/>
          </a:stretch>
        </p:blipFill>
        <p:spPr>
          <a:xfrm>
            <a:off x="8365722" y="1594442"/>
            <a:ext cx="2402717" cy="1636453"/>
          </a:xfrm>
          <a:prstGeom prst="rect">
            <a:avLst/>
          </a:prstGeom>
        </p:spPr>
      </p:pic>
      <p:pic>
        <p:nvPicPr>
          <p:cNvPr id="8" name="Picture 7" descr="Things to Do After Passed Your Driving Test | What To Do">
            <a:extLst>
              <a:ext uri="{FF2B5EF4-FFF2-40B4-BE49-F238E27FC236}">
                <a16:creationId xmlns:a16="http://schemas.microsoft.com/office/drawing/2014/main" id="{D2D50A2A-77E3-D1EE-CD74-095A6AB0718D}"/>
              </a:ext>
            </a:extLst>
          </p:cNvPr>
          <p:cNvPicPr>
            <a:picLocks noChangeAspect="1"/>
          </p:cNvPicPr>
          <p:nvPr/>
        </p:nvPicPr>
        <p:blipFill>
          <a:blip r:embed="rId4"/>
          <a:stretch>
            <a:fillRect/>
          </a:stretch>
        </p:blipFill>
        <p:spPr>
          <a:xfrm>
            <a:off x="8442495" y="3231058"/>
            <a:ext cx="2333625" cy="1638300"/>
          </a:xfrm>
          <a:prstGeom prst="rect">
            <a:avLst/>
          </a:prstGeom>
        </p:spPr>
      </p:pic>
    </p:spTree>
    <p:extLst>
      <p:ext uri="{BB962C8B-B14F-4D97-AF65-F5344CB8AC3E}">
        <p14:creationId xmlns:p14="http://schemas.microsoft.com/office/powerpoint/2010/main" val="4376313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A9B3D-408F-6C63-900F-E68D6EBF0A3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8822171-DC6D-A1D5-622D-433A81FB18EB}"/>
              </a:ext>
            </a:extLst>
          </p:cNvPr>
          <p:cNvSpPr>
            <a:spLocks noGrp="1"/>
          </p:cNvSpPr>
          <p:nvPr>
            <p:ph type="title"/>
          </p:nvPr>
        </p:nvSpPr>
        <p:spPr/>
        <p:txBody>
          <a:bodyPr>
            <a:normAutofit/>
          </a:bodyPr>
          <a:lstStyle/>
          <a:p>
            <a:pPr algn="ctr"/>
            <a:r>
              <a:rPr lang="en-GB" sz="4000">
                <a:solidFill>
                  <a:srgbClr val="002060"/>
                </a:solidFill>
                <a:latin typeface="Arial"/>
                <a:cs typeface="Arial"/>
              </a:rPr>
              <a:t>Positive Affirmations Jar</a:t>
            </a:r>
            <a:endParaRPr lang="en-GB" sz="4000">
              <a:solidFill>
                <a:srgbClr val="00206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388EF69-BD04-84A3-3CA1-3BB9D8452FA3}"/>
              </a:ext>
            </a:extLst>
          </p:cNvPr>
          <p:cNvSpPr txBox="1"/>
          <p:nvPr/>
        </p:nvSpPr>
        <p:spPr>
          <a:xfrm>
            <a:off x="897843" y="1422172"/>
            <a:ext cx="3825196"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6CF7802E-482A-D71E-0B03-39D7640FDFF4}"/>
              </a:ext>
            </a:extLst>
          </p:cNvPr>
          <p:cNvSpPr txBox="1"/>
          <p:nvPr/>
        </p:nvSpPr>
        <p:spPr>
          <a:xfrm>
            <a:off x="3968797" y="1806892"/>
            <a:ext cx="8085590" cy="3266985"/>
          </a:xfrm>
          <a:prstGeom prst="rect">
            <a:avLst/>
          </a:prstGeom>
          <a:noFill/>
        </p:spPr>
        <p:txBody>
          <a:bodyPr wrap="square" lIns="91440" tIns="45720" rIns="91440" bIns="45720" rtlCol="0" anchor="t">
            <a:spAutoFit/>
          </a:bodyPr>
          <a:lstStyle/>
          <a:p>
            <a:pPr marL="342900" indent="-342900">
              <a:lnSpc>
                <a:spcPct val="150000"/>
              </a:lnSpc>
              <a:buAutoNum type="arabicPeriod"/>
            </a:pPr>
            <a:r>
              <a:rPr lang="en-GB" sz="2000">
                <a:solidFill>
                  <a:srgbClr val="002060"/>
                </a:solidFill>
                <a:latin typeface="Arial" panose="020B0604020202020204" pitchFamily="34" charset="0"/>
                <a:ea typeface="Calibri"/>
                <a:cs typeface="Arial" panose="020B0604020202020204" pitchFamily="34" charset="0"/>
              </a:rPr>
              <a:t>Write one positive affirmation, encouraging messaging or strength-based statement.</a:t>
            </a:r>
          </a:p>
          <a:p>
            <a:pPr marL="342900" indent="-342900">
              <a:lnSpc>
                <a:spcPct val="150000"/>
              </a:lnSpc>
              <a:buAutoNum type="arabicPeriod"/>
            </a:pPr>
            <a:endParaRPr lang="en-GB" sz="2000">
              <a:solidFill>
                <a:srgbClr val="002060"/>
              </a:solidFill>
              <a:latin typeface="Arial" panose="020B0604020202020204" pitchFamily="34" charset="0"/>
              <a:ea typeface="Calibri"/>
              <a:cs typeface="Arial" panose="020B0604020202020204" pitchFamily="34" charset="0"/>
            </a:endParaRPr>
          </a:p>
          <a:p>
            <a:pPr marL="342900" indent="-342900">
              <a:lnSpc>
                <a:spcPct val="150000"/>
              </a:lnSpc>
              <a:buAutoNum type="arabicPeriod"/>
            </a:pPr>
            <a:r>
              <a:rPr lang="en-GB" sz="2000">
                <a:solidFill>
                  <a:srgbClr val="002060"/>
                </a:solidFill>
                <a:latin typeface="Arial" panose="020B0604020202020204" pitchFamily="34" charset="0"/>
                <a:ea typeface="Calibri"/>
                <a:cs typeface="Arial" panose="020B0604020202020204" pitchFamily="34" charset="0"/>
              </a:rPr>
              <a:t>Fold up your paper into the jar.</a:t>
            </a:r>
          </a:p>
          <a:p>
            <a:pPr marL="342900" indent="-342900">
              <a:lnSpc>
                <a:spcPct val="150000"/>
              </a:lnSpc>
              <a:buAutoNum type="arabicPeriod"/>
            </a:pPr>
            <a:endParaRPr lang="en-GB" sz="2000">
              <a:solidFill>
                <a:srgbClr val="002060"/>
              </a:solidFill>
              <a:latin typeface="Arial" panose="020B0604020202020204" pitchFamily="34" charset="0"/>
              <a:ea typeface="Calibri"/>
              <a:cs typeface="Arial" panose="020B0604020202020204" pitchFamily="34" charset="0"/>
            </a:endParaRPr>
          </a:p>
          <a:p>
            <a:pPr marL="342900" indent="-342900">
              <a:lnSpc>
                <a:spcPct val="150000"/>
              </a:lnSpc>
              <a:buAutoNum type="arabicPeriod"/>
            </a:pPr>
            <a:r>
              <a:rPr lang="en-GB" sz="2000">
                <a:solidFill>
                  <a:srgbClr val="002060"/>
                </a:solidFill>
                <a:latin typeface="Arial" panose="020B0604020202020204" pitchFamily="34" charset="0"/>
                <a:ea typeface="Calibri"/>
                <a:cs typeface="Arial" panose="020B0604020202020204" pitchFamily="34" charset="0"/>
              </a:rPr>
              <a:t>At the end of the session everyone will take a piece of paper before leaving.</a:t>
            </a:r>
            <a:endParaRPr lang="en-GB" sz="2000">
              <a:latin typeface="Arial" panose="020B0604020202020204" pitchFamily="34" charset="0"/>
              <a:ea typeface="Calibri"/>
              <a:cs typeface="Arial" panose="020B0604020202020204" pitchFamily="34" charset="0"/>
            </a:endParaRPr>
          </a:p>
        </p:txBody>
      </p:sp>
      <p:pic>
        <p:nvPicPr>
          <p:cNvPr id="6" name="Picture 5" descr="adbra | Positive Affirmations in a Jar | 100 days of Motivational Messages | Get Inspired and find peace | Unique Gift idea | Handmade Message Jar : Amazon.co.uk: Home &amp; Kitchen">
            <a:extLst>
              <a:ext uri="{FF2B5EF4-FFF2-40B4-BE49-F238E27FC236}">
                <a16:creationId xmlns:a16="http://schemas.microsoft.com/office/drawing/2014/main" id="{51672571-5124-E804-EF46-6510E817BBB8}"/>
              </a:ext>
            </a:extLst>
          </p:cNvPr>
          <p:cNvPicPr>
            <a:picLocks noChangeAspect="1"/>
          </p:cNvPicPr>
          <p:nvPr/>
        </p:nvPicPr>
        <p:blipFill>
          <a:blip r:embed="rId3"/>
          <a:stretch>
            <a:fillRect/>
          </a:stretch>
        </p:blipFill>
        <p:spPr>
          <a:xfrm>
            <a:off x="449942" y="1362981"/>
            <a:ext cx="3338286" cy="3994151"/>
          </a:xfrm>
          <a:prstGeom prst="rect">
            <a:avLst/>
          </a:prstGeom>
        </p:spPr>
      </p:pic>
    </p:spTree>
    <p:extLst>
      <p:ext uri="{BB962C8B-B14F-4D97-AF65-F5344CB8AC3E}">
        <p14:creationId xmlns:p14="http://schemas.microsoft.com/office/powerpoint/2010/main" val="12410759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AB312-7AE5-E3BF-57B4-0BFD938C841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4BE06E-2D1E-2E73-FD7D-FBD11EF6F658}"/>
              </a:ext>
            </a:extLst>
          </p:cNvPr>
          <p:cNvSpPr>
            <a:spLocks noGrp="1"/>
          </p:cNvSpPr>
          <p:nvPr>
            <p:ph type="title"/>
          </p:nvPr>
        </p:nvSpPr>
        <p:spPr/>
        <p:txBody>
          <a:bodyPr>
            <a:normAutofit/>
          </a:bodyPr>
          <a:lstStyle/>
          <a:p>
            <a:pPr algn="ctr"/>
            <a:r>
              <a:rPr lang="en-GB" sz="4000">
                <a:solidFill>
                  <a:srgbClr val="002060"/>
                </a:solidFill>
                <a:latin typeface="Arial"/>
                <a:cs typeface="Arial"/>
              </a:rPr>
              <a:t> Conclusion</a:t>
            </a:r>
            <a:endParaRPr lang="en-GB" sz="4000">
              <a:solidFill>
                <a:srgbClr val="002060"/>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80F7FFB-947A-9B16-65C3-317149856173}"/>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sp>
        <p:nvSpPr>
          <p:cNvPr id="3" name="TextBox 2">
            <a:extLst>
              <a:ext uri="{FF2B5EF4-FFF2-40B4-BE49-F238E27FC236}">
                <a16:creationId xmlns:a16="http://schemas.microsoft.com/office/drawing/2014/main" id="{E4035B2D-4EC0-E816-2351-89E613854C2A}"/>
              </a:ext>
            </a:extLst>
          </p:cNvPr>
          <p:cNvSpPr txBox="1"/>
          <p:nvPr/>
        </p:nvSpPr>
        <p:spPr>
          <a:xfrm>
            <a:off x="708660" y="1185954"/>
            <a:ext cx="10445115" cy="4708981"/>
          </a:xfrm>
          <a:prstGeom prst="rect">
            <a:avLst/>
          </a:prstGeom>
          <a:noFill/>
        </p:spPr>
        <p:txBody>
          <a:bodyPr wrap="square" lIns="91440" tIns="45720" rIns="91440" bIns="45720" rtlCol="0" anchor="t">
            <a:spAutoFit/>
          </a:bodyPr>
          <a:lstStyle/>
          <a:p>
            <a:r>
              <a:rPr lang="en-GB" sz="2000" b="1">
                <a:solidFill>
                  <a:srgbClr val="002060"/>
                </a:solidFill>
                <a:latin typeface="Arial" panose="020B0604020202020204" pitchFamily="34" charset="0"/>
                <a:cs typeface="Arial" panose="020B0604020202020204" pitchFamily="34" charset="0"/>
              </a:rPr>
              <a:t>Remember...</a:t>
            </a:r>
            <a:endParaRPr lang="en-US" sz="2000" b="1">
              <a:latin typeface="Arial" panose="020B0604020202020204" pitchFamily="34" charset="0"/>
              <a:cs typeface="Arial" panose="020B0604020202020204" pitchFamily="34" charset="0"/>
            </a:endParaRPr>
          </a:p>
          <a:p>
            <a:endParaRPr lang="en-GB" sz="2000">
              <a:solidFill>
                <a:srgbClr val="002060"/>
              </a:solidFill>
              <a:latin typeface="Arial" panose="020B0604020202020204" pitchFamily="34" charset="0"/>
              <a:cs typeface="Arial" panose="020B0604020202020204" pitchFamily="34" charset="0"/>
            </a:endParaRPr>
          </a:p>
          <a:p>
            <a:pPr marL="285750" indent="-285750">
              <a:buFont typeface="Arial"/>
              <a:buChar char="•"/>
            </a:pPr>
            <a:r>
              <a:rPr lang="en-GB" sz="2000">
                <a:solidFill>
                  <a:srgbClr val="002060"/>
                </a:solidFill>
                <a:latin typeface="Arial" panose="020B0604020202020204" pitchFamily="34" charset="0"/>
                <a:cs typeface="Arial" panose="020B0604020202020204" pitchFamily="34" charset="0"/>
              </a:rPr>
              <a:t>When things go wrong and you go through hard times, it's natural to feel overwhelmed in the moment, what's important is how you progress.</a:t>
            </a:r>
          </a:p>
          <a:p>
            <a:endParaRPr lang="en-GB" sz="2000">
              <a:solidFill>
                <a:srgbClr val="002060"/>
              </a:solidFill>
              <a:latin typeface="Arial" panose="020B0604020202020204" pitchFamily="34" charset="0"/>
              <a:cs typeface="Arial" panose="020B0604020202020204" pitchFamily="34" charset="0"/>
            </a:endParaRPr>
          </a:p>
          <a:p>
            <a:pPr marL="285750" indent="-285750">
              <a:buFont typeface="Arial"/>
              <a:buChar char="•"/>
            </a:pPr>
            <a:r>
              <a:rPr lang="en-GB" sz="2000">
                <a:solidFill>
                  <a:srgbClr val="002060"/>
                </a:solidFill>
                <a:latin typeface="Arial" panose="020B0604020202020204" pitchFamily="34" charset="0"/>
                <a:cs typeface="Arial" panose="020B0604020202020204" pitchFamily="34" charset="0"/>
              </a:rPr>
              <a:t>Resilience is a skill that can be built on with effort and practice. </a:t>
            </a:r>
            <a:endParaRPr lang="en-GB" sz="2000">
              <a:latin typeface="Arial" panose="020B0604020202020204" pitchFamily="34" charset="0"/>
              <a:ea typeface="Calibri" panose="020F0502020204030204"/>
              <a:cs typeface="Arial" panose="020B0604020202020204" pitchFamily="34" charset="0"/>
            </a:endParaRPr>
          </a:p>
          <a:p>
            <a:endParaRPr lang="en-GB" sz="2000">
              <a:solidFill>
                <a:srgbClr val="002060"/>
              </a:solidFill>
              <a:highlight>
                <a:srgbClr val="00FFFF"/>
              </a:highlight>
              <a:latin typeface="Arial" panose="020B0604020202020204" pitchFamily="34" charset="0"/>
              <a:ea typeface="Calibri"/>
              <a:cs typeface="Arial" panose="020B0604020202020204" pitchFamily="34" charset="0"/>
            </a:endParaRPr>
          </a:p>
          <a:p>
            <a:r>
              <a:rPr lang="en-GB" sz="2000" b="1">
                <a:solidFill>
                  <a:srgbClr val="002060"/>
                </a:solidFill>
                <a:latin typeface="Arial" panose="020B0604020202020204" pitchFamily="34" charset="0"/>
                <a:ea typeface="Calibri"/>
                <a:cs typeface="Arial" panose="020B0604020202020204" pitchFamily="34" charset="0"/>
              </a:rPr>
              <a:t>3 Steps for building 'Resilience'</a:t>
            </a:r>
          </a:p>
          <a:p>
            <a:endParaRPr lang="en-GB" sz="2000" b="1">
              <a:solidFill>
                <a:srgbClr val="002060"/>
              </a:solidFill>
              <a:latin typeface="Arial" panose="020B0604020202020204" pitchFamily="34" charset="0"/>
              <a:ea typeface="Calibri"/>
              <a:cs typeface="Arial" panose="020B0604020202020204" pitchFamily="34" charset="0"/>
            </a:endParaRPr>
          </a:p>
          <a:p>
            <a:r>
              <a:rPr lang="en-GB" sz="2000" b="1">
                <a:solidFill>
                  <a:srgbClr val="002060"/>
                </a:solidFill>
                <a:latin typeface="Arial" panose="020B0604020202020204" pitchFamily="34" charset="0"/>
                <a:ea typeface="Calibri"/>
                <a:cs typeface="Arial" panose="020B0604020202020204" pitchFamily="34" charset="0"/>
              </a:rPr>
              <a:t>Step 1: </a:t>
            </a:r>
            <a:r>
              <a:rPr lang="en-GB" sz="2000">
                <a:solidFill>
                  <a:srgbClr val="002060"/>
                </a:solidFill>
                <a:latin typeface="Arial" panose="020B0604020202020204" pitchFamily="34" charset="0"/>
                <a:ea typeface="Calibri"/>
                <a:cs typeface="Arial" panose="020B0604020202020204" pitchFamily="34" charset="0"/>
              </a:rPr>
              <a:t>Accept that Hard times are Universal.</a:t>
            </a:r>
            <a:endParaRPr lang="en-GB" sz="2000">
              <a:solidFill>
                <a:srgbClr val="002060"/>
              </a:solidFill>
              <a:latin typeface="Arial" panose="020B0604020202020204" pitchFamily="34" charset="0"/>
              <a:cs typeface="Arial" panose="020B0604020202020204" pitchFamily="34" charset="0"/>
            </a:endParaRPr>
          </a:p>
          <a:p>
            <a:r>
              <a:rPr lang="en-GB" sz="2000" b="1">
                <a:solidFill>
                  <a:srgbClr val="002060"/>
                </a:solidFill>
                <a:latin typeface="Arial" panose="020B0604020202020204" pitchFamily="34" charset="0"/>
                <a:ea typeface="Calibri"/>
                <a:cs typeface="Arial" panose="020B0604020202020204" pitchFamily="34" charset="0"/>
              </a:rPr>
              <a:t>Step 2:</a:t>
            </a:r>
            <a:r>
              <a:rPr lang="en-GB" sz="2000">
                <a:solidFill>
                  <a:srgbClr val="002060"/>
                </a:solidFill>
                <a:latin typeface="Arial" panose="020B0604020202020204" pitchFamily="34" charset="0"/>
                <a:ea typeface="Calibri"/>
                <a:cs typeface="Arial" panose="020B0604020202020204" pitchFamily="34" charset="0"/>
              </a:rPr>
              <a:t> Selective Attention and 'Control your Controllables'.</a:t>
            </a:r>
            <a:endParaRPr lang="en-GB" sz="2000">
              <a:solidFill>
                <a:srgbClr val="002060"/>
              </a:solidFill>
              <a:latin typeface="Arial" panose="020B0604020202020204" pitchFamily="34" charset="0"/>
              <a:cs typeface="Arial" panose="020B0604020202020204" pitchFamily="34" charset="0"/>
            </a:endParaRPr>
          </a:p>
          <a:p>
            <a:r>
              <a:rPr lang="en-GB" sz="2000" b="1">
                <a:solidFill>
                  <a:srgbClr val="002060"/>
                </a:solidFill>
                <a:latin typeface="Arial" panose="020B0604020202020204" pitchFamily="34" charset="0"/>
                <a:ea typeface="Calibri"/>
                <a:cs typeface="Arial" panose="020B0604020202020204" pitchFamily="34" charset="0"/>
              </a:rPr>
              <a:t>Step 3:</a:t>
            </a:r>
            <a:r>
              <a:rPr lang="en-GB" sz="2000">
                <a:solidFill>
                  <a:srgbClr val="002060"/>
                </a:solidFill>
                <a:latin typeface="Arial" panose="020B0604020202020204" pitchFamily="34" charset="0"/>
                <a:ea typeface="Calibri"/>
                <a:cs typeface="Arial" panose="020B0604020202020204" pitchFamily="34" charset="0"/>
              </a:rPr>
              <a:t> Helpful or Harmful.</a:t>
            </a:r>
          </a:p>
          <a:p>
            <a:endParaRPr lang="en-GB" sz="2000">
              <a:solidFill>
                <a:srgbClr val="002060"/>
              </a:solidFill>
              <a:latin typeface="Arial" panose="020B0604020202020204" pitchFamily="34" charset="0"/>
              <a:ea typeface="Calibri"/>
              <a:cs typeface="Arial" panose="020B0604020202020204" pitchFamily="34" charset="0"/>
            </a:endParaRPr>
          </a:p>
          <a:p>
            <a:pPr marL="285750" indent="-285750">
              <a:buFont typeface="Arial"/>
              <a:buChar char="•"/>
            </a:pPr>
            <a:r>
              <a:rPr lang="en-GB" sz="2000">
                <a:solidFill>
                  <a:srgbClr val="002060"/>
                </a:solidFill>
                <a:latin typeface="Arial" panose="020B0604020202020204" pitchFamily="34" charset="0"/>
                <a:ea typeface="Calibri"/>
                <a:cs typeface="Arial" panose="020B0604020202020204" pitchFamily="34" charset="0"/>
              </a:rPr>
              <a:t>During hard times, your wellbeing &amp; self-care is important.</a:t>
            </a: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65121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D636C-4D62-AA3F-E227-BBB4E58E80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D3B0EFA-67B2-54E3-42FC-0C961C8F58A6}"/>
              </a:ext>
            </a:extLst>
          </p:cNvPr>
          <p:cNvSpPr>
            <a:spLocks noGrp="1"/>
          </p:cNvSpPr>
          <p:nvPr>
            <p:ph type="title"/>
          </p:nvPr>
        </p:nvSpPr>
        <p:spPr>
          <a:xfrm>
            <a:off x="184048" y="2268"/>
            <a:ext cx="11481847" cy="1325563"/>
          </a:xfrm>
        </p:spPr>
        <p:txBody>
          <a:bodyPr>
            <a:normAutofit/>
          </a:bodyPr>
          <a:lstStyle/>
          <a:p>
            <a:pPr algn="ctr"/>
            <a:r>
              <a:rPr lang="en-GB" sz="4000">
                <a:solidFill>
                  <a:srgbClr val="002060"/>
                </a:solidFill>
                <a:latin typeface="Arial" panose="020B0604020202020204" pitchFamily="34" charset="0"/>
                <a:cs typeface="Arial" panose="020B0604020202020204" pitchFamily="34" charset="0"/>
              </a:rPr>
              <a:t>Feedback</a:t>
            </a:r>
            <a:endParaRPr lang="en-US"/>
          </a:p>
        </p:txBody>
      </p:sp>
      <p:sp>
        <p:nvSpPr>
          <p:cNvPr id="2" name="TextBox 1">
            <a:extLst>
              <a:ext uri="{FF2B5EF4-FFF2-40B4-BE49-F238E27FC236}">
                <a16:creationId xmlns:a16="http://schemas.microsoft.com/office/drawing/2014/main" id="{E0C86EB0-8844-B718-9E72-954AD590A3E2}"/>
              </a:ext>
            </a:extLst>
          </p:cNvPr>
          <p:cNvSpPr txBox="1"/>
          <p:nvPr/>
        </p:nvSpPr>
        <p:spPr>
          <a:xfrm>
            <a:off x="585788" y="1690688"/>
            <a:ext cx="7272337" cy="769441"/>
          </a:xfrm>
          <a:prstGeom prst="rect">
            <a:avLst/>
          </a:prstGeom>
          <a:noFill/>
        </p:spPr>
        <p:txBody>
          <a:bodyPr wrap="square" rtlCol="0">
            <a:spAutoFit/>
          </a:bodyPr>
          <a:lstStyle/>
          <a:p>
            <a:r>
              <a:rPr lang="en-GB" sz="4400"/>
              <a:t> </a:t>
            </a:r>
          </a:p>
        </p:txBody>
      </p:sp>
      <p:pic>
        <p:nvPicPr>
          <p:cNvPr id="5" name="Picture 4">
            <a:extLst>
              <a:ext uri="{FF2B5EF4-FFF2-40B4-BE49-F238E27FC236}">
                <a16:creationId xmlns:a16="http://schemas.microsoft.com/office/drawing/2014/main" id="{34A78D9E-CDCE-26E2-3921-64F1962477A7}"/>
              </a:ext>
            </a:extLst>
          </p:cNvPr>
          <p:cNvPicPr>
            <a:picLocks noChangeAspect="1"/>
          </p:cNvPicPr>
          <p:nvPr/>
        </p:nvPicPr>
        <p:blipFill>
          <a:blip r:embed="rId3"/>
          <a:stretch>
            <a:fillRect/>
          </a:stretch>
        </p:blipFill>
        <p:spPr>
          <a:xfrm>
            <a:off x="3827689" y="965427"/>
            <a:ext cx="4362450" cy="4448175"/>
          </a:xfrm>
          <a:prstGeom prst="rect">
            <a:avLst/>
          </a:prstGeom>
        </p:spPr>
      </p:pic>
    </p:spTree>
    <p:extLst>
      <p:ext uri="{BB962C8B-B14F-4D97-AF65-F5344CB8AC3E}">
        <p14:creationId xmlns:p14="http://schemas.microsoft.com/office/powerpoint/2010/main" val="114687614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8C0F01-0F5A-93DF-4B2B-DF241C162E5A}"/>
              </a:ext>
            </a:extLst>
          </p:cNvPr>
          <p:cNvSpPr txBox="1"/>
          <p:nvPr/>
        </p:nvSpPr>
        <p:spPr>
          <a:xfrm>
            <a:off x="2532063" y="456974"/>
            <a:ext cx="7129462" cy="707886"/>
          </a:xfrm>
          <a:prstGeom prst="rect">
            <a:avLst/>
          </a:prstGeom>
          <a:noFill/>
        </p:spPr>
        <p:txBody>
          <a:bodyPr wrap="square" lIns="91440" tIns="45720" rIns="91440" bIns="45720" rtlCol="0" anchor="t">
            <a:spAutoFit/>
          </a:bodyPr>
          <a:lstStyle/>
          <a:p>
            <a:pPr algn="ctr"/>
            <a:r>
              <a:rPr lang="en-GB" sz="4000">
                <a:solidFill>
                  <a:srgbClr val="FFC000"/>
                </a:solidFill>
                <a:latin typeface="Arial"/>
                <a:cs typeface="Arial"/>
              </a:rPr>
              <a:t> Support Services </a:t>
            </a:r>
            <a:endParaRPr lang="en-US"/>
          </a:p>
        </p:txBody>
      </p:sp>
      <p:pic>
        <p:nvPicPr>
          <p:cNvPr id="2" name="Picture 1" descr="A qr code with a few black squares&#10;&#10;AI-generated content may be incorrect.">
            <a:extLst>
              <a:ext uri="{FF2B5EF4-FFF2-40B4-BE49-F238E27FC236}">
                <a16:creationId xmlns:a16="http://schemas.microsoft.com/office/drawing/2014/main" id="{3B323BF6-5427-4DDD-8077-F56E243DD6AB}"/>
              </a:ext>
            </a:extLst>
          </p:cNvPr>
          <p:cNvPicPr>
            <a:picLocks noChangeAspect="1"/>
          </p:cNvPicPr>
          <p:nvPr/>
        </p:nvPicPr>
        <p:blipFill>
          <a:blip r:embed="rId4"/>
          <a:srcRect/>
          <a:stretch>
            <a:fillRect/>
          </a:stretch>
        </p:blipFill>
        <p:spPr>
          <a:xfrm>
            <a:off x="1668690" y="1459139"/>
            <a:ext cx="2990850" cy="2952750"/>
          </a:xfrm>
          <a:prstGeom prst="rect">
            <a:avLst/>
          </a:prstGeom>
        </p:spPr>
      </p:pic>
      <p:pic>
        <p:nvPicPr>
          <p:cNvPr id="4" name="Picture 3" descr="A cartoon of a person holding a phone&#10;&#10;AI-generated content may be incorrect.">
            <a:extLst>
              <a:ext uri="{FF2B5EF4-FFF2-40B4-BE49-F238E27FC236}">
                <a16:creationId xmlns:a16="http://schemas.microsoft.com/office/drawing/2014/main" id="{A426CDA8-B41D-C264-D62A-3CF159EEB472}"/>
              </a:ext>
            </a:extLst>
          </p:cNvPr>
          <p:cNvPicPr>
            <a:picLocks noChangeAspect="1"/>
          </p:cNvPicPr>
          <p:nvPr/>
        </p:nvPicPr>
        <p:blipFill>
          <a:blip r:embed="rId5"/>
          <a:stretch>
            <a:fillRect/>
          </a:stretch>
        </p:blipFill>
        <p:spPr>
          <a:xfrm>
            <a:off x="349704" y="3653518"/>
            <a:ext cx="1318079" cy="1488622"/>
          </a:xfrm>
          <a:prstGeom prst="rect">
            <a:avLst/>
          </a:prstGeom>
        </p:spPr>
      </p:pic>
      <p:sp>
        <p:nvSpPr>
          <p:cNvPr id="6" name="TextBox 5">
            <a:extLst>
              <a:ext uri="{FF2B5EF4-FFF2-40B4-BE49-F238E27FC236}">
                <a16:creationId xmlns:a16="http://schemas.microsoft.com/office/drawing/2014/main" id="{1072F385-973C-0CA6-4508-3A099B7B42EA}"/>
              </a:ext>
            </a:extLst>
          </p:cNvPr>
          <p:cNvSpPr txBox="1"/>
          <p:nvPr/>
        </p:nvSpPr>
        <p:spPr>
          <a:xfrm>
            <a:off x="1669144" y="4590142"/>
            <a:ext cx="296817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600" b="1" i="0" u="none" strike="noStrike" baseline="0">
                <a:solidFill>
                  <a:srgbClr val="FFC000"/>
                </a:solidFill>
                <a:latin typeface="Arial"/>
                <a:ea typeface="Segoe UI"/>
                <a:cs typeface="Arial"/>
              </a:rPr>
              <a:t>Advice</a:t>
            </a:r>
            <a:r>
              <a:rPr lang="en-US" sz="1600" b="0" i="0">
                <a:solidFill>
                  <a:srgbClr val="FFC000"/>
                </a:solidFill>
                <a:latin typeface="Arial"/>
                <a:ea typeface="Segoe UI"/>
                <a:cs typeface="Arial"/>
              </a:rPr>
              <a:t>​</a:t>
            </a:r>
          </a:p>
          <a:p>
            <a:pPr algn="ctr" rtl="0"/>
            <a:r>
              <a:rPr lang="en-GB" sz="1600" b="1" i="0" u="none" strike="noStrike" baseline="0">
                <a:solidFill>
                  <a:srgbClr val="FFC000"/>
                </a:solidFill>
                <a:latin typeface="Arial"/>
                <a:ea typeface="Segoe UI"/>
                <a:cs typeface="Arial"/>
              </a:rPr>
              <a:t>Support</a:t>
            </a:r>
            <a:r>
              <a:rPr lang="en-US" sz="1600" b="0" i="0">
                <a:solidFill>
                  <a:srgbClr val="FFC000"/>
                </a:solidFill>
                <a:latin typeface="Arial"/>
                <a:ea typeface="Segoe UI"/>
                <a:cs typeface="Arial"/>
              </a:rPr>
              <a:t>​</a:t>
            </a:r>
          </a:p>
          <a:p>
            <a:pPr algn="ctr" rtl="0"/>
            <a:r>
              <a:rPr lang="en-GB" sz="1600" b="1" i="0" u="none" strike="noStrike" baseline="0">
                <a:solidFill>
                  <a:srgbClr val="FFC000"/>
                </a:solidFill>
                <a:latin typeface="Arial"/>
                <a:ea typeface="Segoe UI"/>
                <a:cs typeface="Arial"/>
              </a:rPr>
              <a:t>Signposting </a:t>
            </a:r>
          </a:p>
          <a:p>
            <a:pPr algn="ctr"/>
            <a:endParaRPr lang="en-GB"/>
          </a:p>
        </p:txBody>
      </p:sp>
      <p:pic>
        <p:nvPicPr>
          <p:cNvPr id="7" name="Picture 6" descr="A cartoon of a person holding a phone&#10;&#10;AI-generated content may be incorrect.">
            <a:extLst>
              <a:ext uri="{FF2B5EF4-FFF2-40B4-BE49-F238E27FC236}">
                <a16:creationId xmlns:a16="http://schemas.microsoft.com/office/drawing/2014/main" id="{5DE4CAB9-0218-B5FA-7C10-6E2F5AFE9227}"/>
              </a:ext>
            </a:extLst>
          </p:cNvPr>
          <p:cNvPicPr>
            <a:picLocks noChangeAspect="1"/>
          </p:cNvPicPr>
          <p:nvPr/>
        </p:nvPicPr>
        <p:blipFill>
          <a:blip r:embed="rId6"/>
          <a:stretch>
            <a:fillRect/>
          </a:stretch>
        </p:blipFill>
        <p:spPr>
          <a:xfrm>
            <a:off x="10550298" y="3638549"/>
            <a:ext cx="1302204" cy="1504044"/>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5533C7F8-080F-8E51-FCE0-D6E174F0E904}"/>
              </a:ext>
            </a:extLst>
          </p:cNvPr>
          <p:cNvPicPr>
            <a:picLocks noChangeAspect="1"/>
          </p:cNvPicPr>
          <p:nvPr/>
        </p:nvPicPr>
        <p:blipFill>
          <a:blip r:embed="rId7"/>
          <a:stretch>
            <a:fillRect/>
          </a:stretch>
        </p:blipFill>
        <p:spPr>
          <a:xfrm>
            <a:off x="5362573" y="1459593"/>
            <a:ext cx="5117193" cy="2937329"/>
          </a:xfrm>
          <a:prstGeom prst="rect">
            <a:avLst/>
          </a:prstGeom>
        </p:spPr>
      </p:pic>
      <p:sp>
        <p:nvSpPr>
          <p:cNvPr id="9" name="TextBox 8">
            <a:extLst>
              <a:ext uri="{FF2B5EF4-FFF2-40B4-BE49-F238E27FC236}">
                <a16:creationId xmlns:a16="http://schemas.microsoft.com/office/drawing/2014/main" id="{E290EF44-8B07-F384-6F63-536AD0B6C588}"/>
              </a:ext>
            </a:extLst>
          </p:cNvPr>
          <p:cNvSpPr txBox="1"/>
          <p:nvPr/>
        </p:nvSpPr>
        <p:spPr>
          <a:xfrm>
            <a:off x="7614776" y="4675470"/>
            <a:ext cx="11291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rgbClr val="FFC000"/>
                </a:solidFill>
                <a:latin typeface="Arial"/>
                <a:ea typeface="Calibri"/>
                <a:cs typeface="Arial"/>
              </a:rPr>
              <a:t>HWB</a:t>
            </a:r>
            <a:endParaRPr lang="en-GB" b="1">
              <a:solidFill>
                <a:srgbClr val="FFC000"/>
              </a:solidFill>
              <a:latin typeface="Arial"/>
              <a:cs typeface="Arial"/>
            </a:endParaRPr>
          </a:p>
        </p:txBody>
      </p:sp>
      <p:pic>
        <p:nvPicPr>
          <p:cNvPr id="10" name="Picture 9">
            <a:extLst>
              <a:ext uri="{FF2B5EF4-FFF2-40B4-BE49-F238E27FC236}">
                <a16:creationId xmlns:a16="http://schemas.microsoft.com/office/drawing/2014/main" id="{A6FDA92F-C8C9-5D82-E729-77D483F2D43F}"/>
              </a:ext>
            </a:extLst>
          </p:cNvPr>
          <p:cNvPicPr>
            <a:picLocks noChangeAspect="1"/>
          </p:cNvPicPr>
          <p:nvPr/>
        </p:nvPicPr>
        <p:blipFill>
          <a:blip r:embed="rId8"/>
          <a:stretch>
            <a:fillRect/>
          </a:stretch>
        </p:blipFill>
        <p:spPr>
          <a:xfrm>
            <a:off x="3161392" y="5977617"/>
            <a:ext cx="4766129" cy="483508"/>
          </a:xfrm>
          <a:prstGeom prst="rect">
            <a:avLst/>
          </a:prstGeom>
        </p:spPr>
      </p:pic>
    </p:spTree>
    <p:extLst>
      <p:ext uri="{BB962C8B-B14F-4D97-AF65-F5344CB8AC3E}">
        <p14:creationId xmlns:p14="http://schemas.microsoft.com/office/powerpoint/2010/main" val="36922005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9" grpId="0"/>
    </p:bldLst>
  </p:timing>
  <p:extLst>
    <p:ext uri="{6950BFC3-D8DA-4A85-94F7-54DA5524770B}">
      <p188:commentRel xmlns:p188="http://schemas.microsoft.com/office/powerpoint/2018/8/main" r:id="rId3"/>
    </p:ext>
  </p:extLs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bbecdc60-909f-42e3-89ec-3c875aa6b53b" xsi:nil="true"/>
    <lcf76f155ced4ddcb4097134ff3c332f xmlns="71b475c3-9480-4cce-a5f9-04c41ec972e5">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15" ma:contentTypeDescription="Create a new document." ma:contentTypeScope="" ma:versionID="068205ed97c8004c490c26ae4b5cc11e">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424eff65a36fb2695dac513cabb2ea93"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DateTaken" minOccurs="0"/>
                <xsd:element ref="ns2:MediaServiceObjectDetectorVersions"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bjectDetectorVersions" ma:index="14" nillable="true" ma:displayName="MediaServiceObjectDetectorVersions" ma:hidden="true" ma:indexed="true" ma:internalName="MediaServiceObjectDetectorVersion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7e601d0d-12be-409d-aef9-47cc43d66bff}" ma:internalName="TaxCatchAll" ma:showField="CatchAllData" ma:web="bbecdc60-909f-42e3-89ec-3c875aa6b53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71b475c3-9480-4cce-a5f9-04c41ec972e5"/>
    <ds:schemaRef ds:uri="bbecdc60-909f-42e3-89ec-3c875aa6b53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49B85D9F-67E1-47EB-8574-AE4A40966F18}">
  <ds:schemaRefs>
    <ds:schemaRef ds:uri="71b475c3-9480-4cce-a5f9-04c41ec972e5"/>
    <ds:schemaRef ds:uri="bbecdc60-909f-42e3-89ec-3c875aa6b53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4787</Words>
  <Application>Microsoft Office PowerPoint</Application>
  <PresentationFormat>Widescreen</PresentationFormat>
  <Paragraphs>301</Paragraphs>
  <Slides>15</Slides>
  <Notes>15</Notes>
  <HiddenSlides>0</HiddenSlides>
  <MMClips>2</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15</vt:i4>
      </vt:variant>
    </vt:vector>
  </HeadingPairs>
  <TitlesOfParts>
    <vt:vector size="23" baseType="lpstr">
      <vt:lpstr>Calibri,Sans-Serif</vt:lpstr>
      <vt:lpstr>Aptos</vt:lpstr>
      <vt:lpstr>Arial</vt:lpstr>
      <vt:lpstr>Calibri</vt:lpstr>
      <vt:lpstr>Calibri Light</vt:lpstr>
      <vt:lpstr>UWTSD Holding Page</vt:lpstr>
      <vt:lpstr>UWTSD Text 2</vt:lpstr>
      <vt:lpstr>UWTSD Logo Variations place image in Background</vt:lpstr>
      <vt:lpstr>PowerPoint Presentation</vt:lpstr>
      <vt:lpstr>House Rules </vt:lpstr>
      <vt:lpstr>Aims</vt:lpstr>
      <vt:lpstr>Resilience</vt:lpstr>
      <vt:lpstr>Resilience</vt:lpstr>
      <vt:lpstr>Why do we need Resilience ?</vt:lpstr>
      <vt:lpstr>Understanding Responses to Adversity</vt:lpstr>
      <vt:lpstr>Understanding Responses to Adversity</vt:lpstr>
      <vt:lpstr>'Training the Brain': How to build Resilience</vt:lpstr>
      <vt:lpstr>Applying Resilience: Exercise  </vt:lpstr>
      <vt:lpstr>Write down a situation in school, college or  university that was challenging.</vt:lpstr>
      <vt:lpstr>Positive Affirmations Jar</vt:lpstr>
      <vt:lpstr> Conclusion</vt:lpstr>
      <vt:lpstr>Feedback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Philippa Fitzgerald</cp:lastModifiedBy>
  <cp:revision>2</cp:revision>
  <dcterms:created xsi:type="dcterms:W3CDTF">2021-03-09T15:35:42Z</dcterms:created>
  <dcterms:modified xsi:type="dcterms:W3CDTF">2026-10-08T11:01:59Z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0x010100BC3DB1505FEEE641A61927BA466D1135</vt:lpwstr>
  </property>
  <property fmtid="{D5CDD505-2E9C-101B-9397-08002B2CF9AE}" pid="3" name="MediaServiceImageTags">
    <vt:lpwstr/>
  </property>
</Properties>
</file>