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6" r:id="rId2"/>
    <p:sldId id="260" r:id="rId3"/>
    <p:sldId id="261" r:id="rId4"/>
    <p:sldId id="262" r:id="rId5"/>
    <p:sldId id="259" r:id="rId6"/>
    <p:sldId id="263" r:id="rId7"/>
    <p:sldId id="264" r:id="rId8"/>
    <p:sldId id="265" r:id="rId9"/>
    <p:sldId id="266" r:id="rId10"/>
    <p:sldId id="257" r:id="rId11"/>
    <p:sldId id="258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70821" autoAdjust="0"/>
  </p:normalViewPr>
  <p:slideViewPr>
    <p:cSldViewPr snapToGrid="0">
      <p:cViewPr varScale="1">
        <p:scale>
          <a:sx n="52" d="100"/>
          <a:sy n="52" d="100"/>
        </p:scale>
        <p:origin x="36" y="30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97882E-46FA-4A6A-974E-DB37A854019A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0BD6BE-A406-4C87-9F78-C891BE1FF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2634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Exercise: 10minute writing exercise</a:t>
            </a:r>
          </a:p>
          <a:p>
            <a:r>
              <a:rPr lang="en-GB" dirty="0" smtClean="0"/>
              <a:t>Who am I?</a:t>
            </a:r>
          </a:p>
          <a:p>
            <a:r>
              <a:rPr lang="en-GB" dirty="0" smtClean="0"/>
              <a:t>Where am I at this moment in time?</a:t>
            </a:r>
          </a:p>
          <a:p>
            <a:r>
              <a:rPr lang="en-GB" dirty="0" smtClean="0"/>
              <a:t>Where have I come from?</a:t>
            </a:r>
          </a:p>
          <a:p>
            <a:r>
              <a:rPr lang="en-GB" dirty="0" smtClean="0"/>
              <a:t>What do I want to achieve?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0BD6BE-A406-4C87-9F78-C891BE1FFCD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404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BAABBB70-84E8-457B-87D3-74727A5BCF2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EE1A7DE7-2342-4A29-AE46-AC08EA25683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952703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BB70-84E8-457B-87D3-74727A5BCF2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A7DE7-2342-4A29-AE46-AC08EA256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704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BB70-84E8-457B-87D3-74727A5BCF2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A7DE7-2342-4A29-AE46-AC08EA25683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296970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BB70-84E8-457B-87D3-74727A5BCF2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A7DE7-2342-4A29-AE46-AC08EA256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024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BB70-84E8-457B-87D3-74727A5BCF2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A7DE7-2342-4A29-AE46-AC08EA256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284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BB70-84E8-457B-87D3-74727A5BCF2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A7DE7-2342-4A29-AE46-AC08EA256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972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BB70-84E8-457B-87D3-74727A5BCF2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A7DE7-2342-4A29-AE46-AC08EA256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1876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BB70-84E8-457B-87D3-74727A5BCF2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A7DE7-2342-4A29-AE46-AC08EA256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698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BB70-84E8-457B-87D3-74727A5BCF2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A7DE7-2342-4A29-AE46-AC08EA256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3249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BB70-84E8-457B-87D3-74727A5BCF2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A7DE7-2342-4A29-AE46-AC08EA256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128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BBB70-84E8-457B-87D3-74727A5BCF2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A7DE7-2342-4A29-AE46-AC08EA256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998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BAABBB70-84E8-457B-87D3-74727A5BCF22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EE1A7DE7-2342-4A29-AE46-AC08EA2568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432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Communication Skills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Week One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32306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 to the module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Over the course of the next two semesters we will be developing Counselling Skills.</a:t>
            </a:r>
          </a:p>
          <a:p>
            <a:r>
              <a:rPr lang="en-GB" dirty="0" smtClean="0"/>
              <a:t>Communication skills: Counselling and Helping Skills</a:t>
            </a:r>
          </a:p>
          <a:p>
            <a:r>
              <a:rPr lang="en-GB" dirty="0" smtClean="0"/>
              <a:t>During this time we shall be looking at:</a:t>
            </a:r>
          </a:p>
          <a:p>
            <a:r>
              <a:rPr lang="en-GB" dirty="0" smtClean="0"/>
              <a:t>The therapeutic relationship (starting, developing and ending)</a:t>
            </a:r>
          </a:p>
          <a:p>
            <a:r>
              <a:rPr lang="en-GB" dirty="0" smtClean="0"/>
              <a:t>Deepening your understanding of the therapeutic skills</a:t>
            </a:r>
          </a:p>
          <a:p>
            <a:r>
              <a:rPr lang="en-GB" dirty="0" smtClean="0"/>
              <a:t>Considering your own thoughts, feelings and engaging in reflexive practice.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9024" y="4996472"/>
            <a:ext cx="3386018" cy="1514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4406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Tuesday night skill sessions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Begin with an opening round and mindfulness practice</a:t>
            </a:r>
          </a:p>
          <a:p>
            <a:r>
              <a:rPr lang="en-GB" dirty="0" smtClean="0"/>
              <a:t>Any business of the day</a:t>
            </a:r>
          </a:p>
          <a:p>
            <a:r>
              <a:rPr lang="en-GB" dirty="0" smtClean="0"/>
              <a:t>Theoretical understanding</a:t>
            </a:r>
          </a:p>
          <a:p>
            <a:r>
              <a:rPr lang="en-GB" dirty="0" smtClean="0"/>
              <a:t>Skills practice</a:t>
            </a:r>
          </a:p>
          <a:p>
            <a:r>
              <a:rPr lang="en-GB" dirty="0" smtClean="0"/>
              <a:t>Reflection </a:t>
            </a:r>
          </a:p>
          <a:p>
            <a:r>
              <a:rPr lang="en-GB" dirty="0" smtClean="0"/>
              <a:t>Closing Round.</a:t>
            </a:r>
          </a:p>
          <a:p>
            <a:endParaRPr lang="en-GB" dirty="0"/>
          </a:p>
          <a:p>
            <a:r>
              <a:rPr lang="en-GB" dirty="0" smtClean="0"/>
              <a:t>The evenings go </a:t>
            </a:r>
            <a:r>
              <a:rPr lang="en-GB" u="sng" dirty="0" smtClean="0"/>
              <a:t>very </a:t>
            </a:r>
            <a:r>
              <a:rPr lang="en-GB" dirty="0" smtClean="0"/>
              <a:t>fast!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8275" y="3726434"/>
            <a:ext cx="4249712" cy="2656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1959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 Practice and 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you undertake your practice you are asked to reflect on your work.</a:t>
            </a:r>
          </a:p>
          <a:p>
            <a:r>
              <a:rPr lang="en-GB" dirty="0" smtClean="0"/>
              <a:t>This is during the skills practice as well as after, in the group discussion.</a:t>
            </a:r>
          </a:p>
          <a:p>
            <a:r>
              <a:rPr lang="en-GB" dirty="0" smtClean="0"/>
              <a:t>You will also reflect on your work during your time away from the course.</a:t>
            </a:r>
          </a:p>
          <a:p>
            <a:endParaRPr lang="en-GB" dirty="0"/>
          </a:p>
          <a:p>
            <a:r>
              <a:rPr lang="en-GB" dirty="0" smtClean="0"/>
              <a:t>This reflection will enable you to evaluate your skills, which in turn will help you to become a more able and confident practitioner.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3213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Keeping a journal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Reflection is a key aspect of the role and throughout the course you will be invited to consider your practice, as well as reflect on your thought and feelings as you develop.</a:t>
            </a:r>
          </a:p>
          <a:p>
            <a:r>
              <a:rPr lang="en-GB" dirty="0" smtClean="0"/>
              <a:t>One way of reflecting on your development is to keep a regular journal.</a:t>
            </a:r>
          </a:p>
          <a:p>
            <a:r>
              <a:rPr lang="en-GB" dirty="0" smtClean="0"/>
              <a:t>You will not be asked to share your journal, but you are encouraged to keep one wherever possible. It will help you with your journey through the course.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0118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journal?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Physically?</a:t>
            </a:r>
          </a:p>
          <a:p>
            <a:r>
              <a:rPr lang="en-GB" dirty="0" smtClean="0"/>
              <a:t>A tool for self discovery?</a:t>
            </a:r>
            <a:endParaRPr lang="en-GB" dirty="0"/>
          </a:p>
          <a:p>
            <a:r>
              <a:rPr lang="en-GB" dirty="0" smtClean="0"/>
              <a:t>Recordings?</a:t>
            </a:r>
          </a:p>
          <a:p>
            <a:r>
              <a:rPr lang="en-GB" dirty="0" smtClean="0"/>
              <a:t>Learning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4350" y="2561535"/>
            <a:ext cx="4700588" cy="314939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859944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Different types of journals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Structured and detailed </a:t>
            </a:r>
          </a:p>
          <a:p>
            <a:r>
              <a:rPr lang="en-GB" dirty="0" smtClean="0"/>
              <a:t>Free and organic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4350" y="2373982"/>
            <a:ext cx="4700588" cy="352449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939285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Allow us to keep a record of our thoughts, feelings or things we need to remember later</a:t>
            </a:r>
          </a:p>
          <a:p>
            <a:r>
              <a:rPr lang="en-GB" dirty="0" smtClean="0"/>
              <a:t>It also helps us to ‘think’. It allows us to reflect on our actions and behaviours, feelings.</a:t>
            </a:r>
          </a:p>
          <a:p>
            <a:r>
              <a:rPr lang="en-GB" dirty="0" smtClean="0"/>
              <a:t>It gives us freedom, we write without censoring ourselves, or restrictions. Free writing can be liberating.</a:t>
            </a:r>
          </a:p>
          <a:p>
            <a:r>
              <a:rPr lang="en-GB" dirty="0" smtClean="0"/>
              <a:t>It also allows us to be silent…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5626" y="2336800"/>
            <a:ext cx="3798036" cy="35988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285289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Starting to write..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Description</a:t>
            </a:r>
          </a:p>
          <a:p>
            <a:r>
              <a:rPr lang="en-GB" dirty="0" smtClean="0"/>
              <a:t>Additional material</a:t>
            </a:r>
          </a:p>
          <a:p>
            <a:r>
              <a:rPr lang="en-GB" dirty="0" smtClean="0"/>
              <a:t>Reflection</a:t>
            </a:r>
          </a:p>
          <a:p>
            <a:r>
              <a:rPr lang="en-GB" dirty="0" smtClean="0"/>
              <a:t>Things to do</a:t>
            </a:r>
          </a:p>
          <a:p>
            <a:endParaRPr lang="en-GB" dirty="0"/>
          </a:p>
          <a:p>
            <a:r>
              <a:rPr lang="en-GB" dirty="0" smtClean="0"/>
              <a:t>There is no ‘correct’ way of writing in your journal. It is a personal activity.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5510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Contract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is this important?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7208" y="2657388"/>
            <a:ext cx="4762500" cy="4048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9791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Contract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group contract can be added to, or changed at any point. It is a fluid agreement between us all and needs to be seen as a working contract throughout.</a:t>
            </a:r>
          </a:p>
          <a:p>
            <a:r>
              <a:rPr lang="en-GB" dirty="0" smtClean="0"/>
              <a:t>This mirrors the contract that you might make with a client during your first session together.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0334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Communication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difference between Counselling and Helping?</a:t>
            </a:r>
          </a:p>
          <a:p>
            <a:endParaRPr lang="en-GB" dirty="0"/>
          </a:p>
          <a:p>
            <a:r>
              <a:rPr lang="en-GB" dirty="0" smtClean="0"/>
              <a:t>Spend a few minutes working in small groups considering the difference between the two.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13081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Theoretical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Client-Centred Therapy (Carl Rogers)</a:t>
            </a:r>
          </a:p>
          <a:p>
            <a:r>
              <a:rPr lang="en-GB" dirty="0" smtClean="0"/>
              <a:t>Gerard Egan’s Three-stage skills model</a:t>
            </a:r>
          </a:p>
          <a:p>
            <a:r>
              <a:rPr lang="en-GB" dirty="0" err="1" smtClean="0"/>
              <a:t>Culley</a:t>
            </a:r>
            <a:r>
              <a:rPr lang="en-GB" dirty="0" smtClean="0"/>
              <a:t> and Bond’s Integrative model</a:t>
            </a:r>
          </a:p>
          <a:p>
            <a:r>
              <a:rPr lang="en-GB" dirty="0" smtClean="0"/>
              <a:t>Relational Skills Model (Midwinter and Dickson)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For next week: </a:t>
            </a:r>
          </a:p>
          <a:p>
            <a:r>
              <a:rPr lang="en-GB" dirty="0" smtClean="0"/>
              <a:t>Read Chapter 1: The Skill of Communicating in</a:t>
            </a:r>
          </a:p>
          <a:p>
            <a:pPr marL="0" indent="0">
              <a:buNone/>
            </a:pPr>
            <a:r>
              <a:rPr lang="en-GB" dirty="0" smtClean="0"/>
              <a:t>Midwinter, R., &amp; Dickson, J. (2015). Embedding counselling and communication skills : A relational skills model. London: Routledge.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Online access available in library.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83552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407541"/>
            <a:ext cx="9692640" cy="1205056"/>
          </a:xfrm>
        </p:spPr>
        <p:txBody>
          <a:bodyPr/>
          <a:lstStyle/>
          <a:p>
            <a:r>
              <a:rPr lang="en-GB" dirty="0" smtClean="0"/>
              <a:t>Thoughts so far?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2251" y="2008116"/>
            <a:ext cx="5274349" cy="3955762"/>
          </a:xfrm>
        </p:spPr>
      </p:pic>
    </p:spTree>
    <p:extLst>
      <p:ext uri="{BB962C8B-B14F-4D97-AF65-F5344CB8AC3E}">
        <p14:creationId xmlns:p14="http://schemas.microsoft.com/office/powerpoint/2010/main" val="1957331397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25</TotalTime>
  <Words>572</Words>
  <Application>Microsoft Office PowerPoint</Application>
  <PresentationFormat>Widescreen</PresentationFormat>
  <Paragraphs>76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Century Schoolbook</vt:lpstr>
      <vt:lpstr>Wingdings 2</vt:lpstr>
      <vt:lpstr>View</vt:lpstr>
      <vt:lpstr>Communication Skills</vt:lpstr>
      <vt:lpstr>Introduction to the module</vt:lpstr>
      <vt:lpstr>Tuesday night skill sessions</vt:lpstr>
      <vt:lpstr>Skills Practice and Reflection</vt:lpstr>
      <vt:lpstr>Keeping a journal</vt:lpstr>
      <vt:lpstr>What is a journal?</vt:lpstr>
      <vt:lpstr>Different types of journals</vt:lpstr>
      <vt:lpstr>Benefits</vt:lpstr>
      <vt:lpstr>Starting to write..</vt:lpstr>
      <vt:lpstr>Group Contract</vt:lpstr>
      <vt:lpstr>Group Contract</vt:lpstr>
      <vt:lpstr>Communication Skills</vt:lpstr>
      <vt:lpstr>Theoretical Models</vt:lpstr>
      <vt:lpstr>Thoughts so far?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Skills</dc:title>
  <dc:creator>Catherine Slade</dc:creator>
  <cp:lastModifiedBy>Catherine Slade</cp:lastModifiedBy>
  <cp:revision>4</cp:revision>
  <dcterms:created xsi:type="dcterms:W3CDTF">2018-10-01T20:46:43Z</dcterms:created>
  <dcterms:modified xsi:type="dcterms:W3CDTF">2018-10-01T21:12:18Z</dcterms:modified>
</cp:coreProperties>
</file>