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6" autoAdjust="0"/>
    <p:restoredTop sz="82079" autoAdjust="0"/>
  </p:normalViewPr>
  <p:slideViewPr>
    <p:cSldViewPr>
      <p:cViewPr varScale="1">
        <p:scale>
          <a:sx n="67" d="100"/>
          <a:sy n="67" d="100"/>
        </p:scale>
        <p:origin x="1939" y="6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848ED8-9D13-4854-9BC9-F2BCE6675E68}" type="datetimeFigureOut">
              <a:rPr lang="en-US" smtClean="0"/>
              <a:pPr/>
              <a:t>11/30/2022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FAE3B98-2C54-4A0D-8AAA-F91C44F8259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snacknation.com/blog/employee"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hrdailyadvisor.blr.com/2018/11/13/gamifying-employe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Importance of employee</a:t>
            </a:r>
            <a:r>
              <a:rPr lang="en-US" b="1" baseline="0" dirty="0"/>
              <a:t> engagement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is impossible to overstate the significance of employee engagement because it has been shown to lower staff turnover, increase productivity and efficiency, enhance customer service and retention, and produce higher profits. In the end, having a motivated team makes managing a company simpler and frees up leaders to concentrate on higher-value tasks like innovation, process improvement, and development. In a nutshell, this is the main reason why employee engagement is crucial for the success of businesses (</a:t>
            </a:r>
            <a:r>
              <a:rPr lang="en-US" sz="1200" kern="1200" dirty="0" err="1">
                <a:solidFill>
                  <a:schemeClr val="tx1"/>
                </a:solidFill>
                <a:latin typeface="+mn-lt"/>
                <a:ea typeface="+mn-ea"/>
                <a:cs typeface="+mn-cs"/>
              </a:rPr>
              <a:t>Shour</a:t>
            </a:r>
            <a:r>
              <a:rPr lang="en-US" sz="1200" kern="1200" dirty="0">
                <a:solidFill>
                  <a:schemeClr val="tx1"/>
                </a:solidFill>
                <a:latin typeface="+mn-lt"/>
                <a:ea typeface="+mn-ea"/>
                <a:cs typeface="+mn-cs"/>
              </a:rPr>
              <a:t>, 2020).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r>
              <a:rPr lang="en-US" dirty="0"/>
              <a:t>Mental and emotional investment in one's work and the success of one's </a:t>
            </a:r>
            <a:r>
              <a:rPr lang="en-US" dirty="0" err="1"/>
              <a:t>organisation</a:t>
            </a:r>
            <a:r>
              <a:rPr lang="en-US" dirty="0"/>
              <a:t> is what we call "employee engagement.“</a:t>
            </a:r>
          </a:p>
          <a:p>
            <a:endParaRPr lang="en-US" dirty="0"/>
          </a:p>
          <a:p>
            <a:r>
              <a:rPr lang="en-US" dirty="0"/>
              <a:t>In order to contribute to the success of the company, an engaged worker is willing to give their all to their duties.</a:t>
            </a:r>
          </a:p>
          <a:p>
            <a:endParaRPr lang="en-US" dirty="0"/>
          </a:p>
          <a:p>
            <a:r>
              <a:rPr lang="en-US" dirty="0"/>
              <a:t> They are committed to the organization's success because they have faith in it.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b="1" dirty="0"/>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 motivated workforce or employee makes sure that everything they do is done with enthusiasm, purpose, and energy. Some people refer to employee engagement as the level of dedication an individual has to their employer and the objectives of the business. A person will perform well on any engagement test if they are proud of their work and the organization they work for. Now spread those emotions of commitment and pride throughout the entire organization. An increase in performance and productivity among a workforce has a cumulative effect that has a measurable positive impact on business outcomes (</a:t>
            </a:r>
            <a:r>
              <a:rPr lang="en-US" sz="1200" dirty="0" err="1"/>
              <a:t>Shour</a:t>
            </a:r>
            <a:r>
              <a:rPr lang="en-US" sz="1200" dirty="0"/>
              <a:t>, 2020. )</a:t>
            </a:r>
            <a:r>
              <a:rPr lang="en-US" sz="1200" kern="1200" dirty="0">
                <a:solidFill>
                  <a:schemeClr val="tx1"/>
                </a:solidFill>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a:buFont typeface="Wingdings" pitchFamily="2" charset="2"/>
              <a:buChar char="q"/>
            </a:pPr>
            <a:r>
              <a:rPr lang="en-US" dirty="0"/>
              <a:t>Motivated workers are more invested in their work, which leads to lower turnover, more output, and more money in the bank. The success of a hotel depends on happy, involved workers.</a:t>
            </a:r>
          </a:p>
          <a:p>
            <a:pPr>
              <a:buFont typeface="Wingdings" pitchFamily="2" charset="2"/>
              <a:buChar char="q"/>
            </a:pPr>
            <a:endParaRPr lang="en-US" dirty="0"/>
          </a:p>
          <a:p>
            <a:pPr>
              <a:buFont typeface="Wingdings" pitchFamily="2" charset="2"/>
              <a:buChar char="q"/>
            </a:pPr>
            <a:r>
              <a:rPr lang="en-US" dirty="0"/>
              <a:t>Looking at factors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Wingdings" pitchFamily="2" charset="2"/>
              <a:buNone/>
            </a:pPr>
            <a:endParaRPr lang="en-US" dirty="0"/>
          </a:p>
          <a:p>
            <a:pPr>
              <a:buFont typeface="Wingdings" pitchFamily="2" charset="2"/>
              <a:buChar char="q"/>
            </a:pPr>
            <a:r>
              <a:rPr lang="en-US" dirty="0"/>
              <a:t>The yearly turnover rate in the hospitality industry is a whopping 73.8%. Involved workers are less inclined to look elsewhere for work since they are more satisfied there.</a:t>
            </a:r>
          </a:p>
          <a:p>
            <a:pPr>
              <a:buFont typeface="Wingdings" pitchFamily="2" charset="2"/>
              <a:buChar char="q"/>
            </a:pPr>
            <a:endParaRPr lang="en-US" dirty="0"/>
          </a:p>
          <a:p>
            <a:pPr>
              <a:buFont typeface="Wingdings" pitchFamily="2" charset="2"/>
              <a:buChar char="q"/>
            </a:pPr>
            <a:r>
              <a:rPr lang="en-US" dirty="0"/>
              <a:t> According to the Cornell Institute for Hotel Research, the hospitality business loses £4,545 for every employee who leaves. </a:t>
            </a:r>
          </a:p>
          <a:p>
            <a:pPr>
              <a:buFont typeface="Wingdings" pitchFamily="2" charset="2"/>
              <a:buChar char="q"/>
            </a:pPr>
            <a:endParaRPr lang="en-US" dirty="0"/>
          </a:p>
          <a:p>
            <a:pPr>
              <a:buFont typeface="Wingdings" pitchFamily="2" charset="2"/>
              <a:buChar char="q"/>
            </a:pPr>
            <a:r>
              <a:rPr lang="en-US" dirty="0"/>
              <a:t>Imagine the impact on the hotel if it were able to engage and retain only one, five, or ten staff for a whole year.</a:t>
            </a:r>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Wingdings" pitchFamily="2" charset="2"/>
              <a:buNone/>
            </a:pPr>
            <a:r>
              <a:rPr lang="en-US" b="1" dirty="0"/>
              <a:t>Employee engagement more productive</a:t>
            </a:r>
          </a:p>
          <a:p>
            <a:pPr>
              <a:buFont typeface="Wingdings" pitchFamily="2" charset="2"/>
              <a:buChar char="q"/>
            </a:pPr>
            <a:r>
              <a:rPr lang="en-US" dirty="0"/>
              <a:t>Hotels lose thousands of pounds every time they have to hire and educate new staff members, and that has a negative impact on their bottom line (</a:t>
            </a:r>
            <a:r>
              <a:rPr lang="en-US" sz="1200" kern="1200" dirty="0">
                <a:solidFill>
                  <a:schemeClr val="tx1"/>
                </a:solidFill>
                <a:latin typeface="+mn-lt"/>
                <a:ea typeface="+mn-ea"/>
                <a:cs typeface="+mn-cs"/>
              </a:rPr>
              <a:t>Tracey </a:t>
            </a:r>
            <a:r>
              <a:rPr lang="en-US" sz="1200" kern="1200" dirty="0" err="1">
                <a:solidFill>
                  <a:schemeClr val="tx1"/>
                </a:solidFill>
                <a:latin typeface="+mn-lt"/>
                <a:ea typeface="+mn-ea"/>
                <a:cs typeface="+mn-cs"/>
              </a:rPr>
              <a:t>Hinkin</a:t>
            </a:r>
            <a:r>
              <a:rPr lang="en-US" sz="1200" kern="1200" dirty="0">
                <a:solidFill>
                  <a:schemeClr val="tx1"/>
                </a:solidFill>
                <a:latin typeface="+mn-lt"/>
                <a:ea typeface="+mn-ea"/>
                <a:cs typeface="+mn-cs"/>
              </a:rPr>
              <a:t>,  2006)</a:t>
            </a:r>
            <a:r>
              <a:rPr lang="en-US" dirty="0"/>
              <a:t>. </a:t>
            </a:r>
          </a:p>
          <a:p>
            <a:pPr marL="0" indent="0">
              <a:buFont typeface="Wingdings" pitchFamily="2" charset="2"/>
              <a:buChar char="q"/>
            </a:pPr>
            <a:endParaRPr lang="en-US" dirty="0"/>
          </a:p>
          <a:p>
            <a:pPr>
              <a:buFont typeface="Wingdings" pitchFamily="2" charset="2"/>
              <a:buChar char="q"/>
            </a:pPr>
            <a:r>
              <a:rPr lang="en-US" dirty="0"/>
              <a:t>Employees who aren't invested in their job are less productive and more likely to call in sick, and that's before they actually leave (</a:t>
            </a:r>
            <a:r>
              <a:rPr lang="en-US" sz="1200" kern="1200" dirty="0">
                <a:solidFill>
                  <a:schemeClr val="tx1"/>
                </a:solidFill>
                <a:latin typeface="+mn-lt"/>
                <a:ea typeface="+mn-ea"/>
                <a:cs typeface="+mn-cs"/>
              </a:rPr>
              <a:t>Bureau of Labor Statistics, 2020 )</a:t>
            </a:r>
            <a:r>
              <a:rPr lang="en-US" dirty="0"/>
              <a:t>. </a:t>
            </a:r>
          </a:p>
          <a:p>
            <a:pPr>
              <a:buFont typeface="Wingdings" pitchFamily="2" charset="2"/>
              <a:buChar char="q"/>
            </a:pPr>
            <a:endParaRPr lang="en-US" dirty="0"/>
          </a:p>
          <a:p>
            <a:pPr>
              <a:buFont typeface="Wingdings" pitchFamily="2" charset="2"/>
              <a:buChar char="q"/>
            </a:pPr>
            <a:r>
              <a:rPr lang="en-US" dirty="0"/>
              <a:t>Ten times fewer sick days are taken by engaged workers compared to those who are disengaged.</a:t>
            </a:r>
          </a:p>
          <a:p>
            <a:pPr>
              <a:buFont typeface="Wingdings" pitchFamily="2" charset="2"/>
              <a:buNone/>
            </a:pPr>
            <a:endParaRPr lang="en-US" b="1" dirty="0"/>
          </a:p>
          <a:p>
            <a:pPr>
              <a:buFont typeface="Wingdings" pitchFamily="2" charset="2"/>
              <a:buChar char="q"/>
            </a:pPr>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Font typeface="+mj-lt"/>
              <a:buAutoNum type="arabicPeriod"/>
            </a:pPr>
            <a:r>
              <a:rPr lang="en-US" b="1" dirty="0"/>
              <a:t>Employee engagement more revenue</a:t>
            </a:r>
          </a:p>
          <a:p>
            <a:pPr marL="228600" indent="-228600">
              <a:buFont typeface="+mj-lt"/>
              <a:buAutoNum type="arabicPeriod"/>
            </a:pPr>
            <a:endParaRPr lang="en-US" dirty="0"/>
          </a:p>
          <a:p>
            <a:pPr marL="228600" indent="-228600">
              <a:buFont typeface="+mj-lt"/>
              <a:buAutoNum type="arabicPeriod"/>
            </a:pPr>
            <a:r>
              <a:rPr lang="en-US" dirty="0"/>
              <a:t>Did you know that businesses get a 147% increase in earnings from highly engaged workers compared to those with lower levels of employee enthusiasm? </a:t>
            </a:r>
          </a:p>
          <a:p>
            <a:pPr marL="228600" indent="-228600">
              <a:buFont typeface="+mj-lt"/>
              <a:buAutoNum type="arabicPeriod"/>
            </a:pPr>
            <a:endParaRPr lang="en-US" dirty="0"/>
          </a:p>
          <a:p>
            <a:pPr marL="228600" indent="-228600">
              <a:buFont typeface="+mj-lt"/>
              <a:buAutoNum type="arabicPeriod"/>
            </a:pPr>
            <a:r>
              <a:rPr lang="en-US" dirty="0"/>
              <a:t>Motivated front-of-house workers are more likely to make </a:t>
            </a:r>
            <a:r>
              <a:rPr lang="en-US" dirty="0" err="1"/>
              <a:t>upselling</a:t>
            </a:r>
            <a:r>
              <a:rPr lang="en-US" dirty="0"/>
              <a:t> and serving consumers a genuine priority (</a:t>
            </a:r>
            <a:r>
              <a:rPr lang="en-US" sz="1200" kern="1200" dirty="0">
                <a:solidFill>
                  <a:schemeClr val="tx1"/>
                </a:solidFill>
                <a:latin typeface="+mn-lt"/>
                <a:ea typeface="+mn-ea"/>
                <a:cs typeface="+mn-cs"/>
              </a:rPr>
              <a:t>Bureau of Labor Statistics, 2020)</a:t>
            </a:r>
            <a:r>
              <a:rPr lang="en-US" dirty="0"/>
              <a:t>. </a:t>
            </a:r>
          </a:p>
          <a:p>
            <a:pPr marL="228600" indent="-228600">
              <a:buFont typeface="+mj-lt"/>
              <a:buAutoNum type="arabicPeriod"/>
            </a:pPr>
            <a:endParaRPr lang="en-US" dirty="0"/>
          </a:p>
          <a:p>
            <a:pPr marL="228600" indent="-228600">
              <a:buFont typeface="+mj-lt"/>
              <a:buAutoNum type="arabicPeriod"/>
            </a:pPr>
            <a:r>
              <a:rPr lang="en-US" dirty="0"/>
              <a:t>Engaged workers are more productive, increase client satisfaction, and boost hotel income.</a:t>
            </a:r>
          </a:p>
          <a:p>
            <a:pPr marL="228600" indent="-228600">
              <a:buFont typeface="+mj-lt"/>
              <a:buAutoNum type="arabicPeriod"/>
            </a:pPr>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How to engage</a:t>
            </a:r>
          </a:p>
          <a:p>
            <a:pPr>
              <a:buFont typeface="Wingdings" pitchFamily="2" charset="2"/>
              <a:buChar char="q"/>
            </a:pPr>
            <a:r>
              <a:rPr lang="en-US" dirty="0"/>
              <a:t>Mission / Values </a:t>
            </a:r>
          </a:p>
          <a:p>
            <a:pPr>
              <a:buFont typeface="Wingdings" pitchFamily="2" charset="2"/>
              <a:buChar char="q"/>
            </a:pPr>
            <a:endParaRPr lang="en-US" dirty="0"/>
          </a:p>
          <a:p>
            <a:pPr>
              <a:buFont typeface="Wingdings" pitchFamily="2" charset="2"/>
              <a:buChar char="q"/>
            </a:pPr>
            <a:r>
              <a:rPr lang="en-US" dirty="0"/>
              <a:t>Team bonding </a:t>
            </a:r>
          </a:p>
          <a:p>
            <a:pPr>
              <a:buFont typeface="Wingdings" pitchFamily="2" charset="2"/>
              <a:buChar char="q"/>
            </a:pPr>
            <a:r>
              <a:rPr lang="en-US" dirty="0"/>
              <a:t> Employee milestones </a:t>
            </a:r>
          </a:p>
          <a:p>
            <a:pPr>
              <a:buFont typeface="Wingdings" pitchFamily="2" charset="2"/>
              <a:buChar char="q"/>
            </a:pPr>
            <a:r>
              <a:rPr lang="en-US" dirty="0" err="1"/>
              <a:t>Gamify</a:t>
            </a:r>
            <a:r>
              <a:rPr lang="en-US" dirty="0"/>
              <a:t> performance </a:t>
            </a:r>
          </a:p>
          <a:p>
            <a:pPr>
              <a:buFont typeface="Wingdings" pitchFamily="2" charset="2"/>
              <a:buChar char="q"/>
            </a:pPr>
            <a:r>
              <a:rPr lang="en-US" dirty="0"/>
              <a:t>Mentorship </a:t>
            </a:r>
          </a:p>
          <a:p>
            <a:pPr>
              <a:buFont typeface="Wingdings" pitchFamily="2" charset="2"/>
              <a:buChar char="q"/>
            </a:pPr>
            <a:r>
              <a:rPr lang="en-US" dirty="0"/>
              <a:t>Professional development </a:t>
            </a:r>
          </a:p>
          <a:p>
            <a:pPr>
              <a:buFont typeface="Wingdings" pitchFamily="2" charset="2"/>
              <a:buChar char="q"/>
            </a:pPr>
            <a:r>
              <a:rPr lang="en-US" dirty="0"/>
              <a:t>Communication</a:t>
            </a:r>
          </a:p>
          <a:p>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How to engage</a:t>
            </a:r>
          </a:p>
          <a:p>
            <a:r>
              <a:rPr lang="en-US" dirty="0"/>
              <a:t>When workers are passionate about their jobs, they are more likely to go above and beyond the call of duty.</a:t>
            </a:r>
          </a:p>
          <a:p>
            <a:endParaRPr lang="en-US" dirty="0"/>
          </a:p>
          <a:p>
            <a:r>
              <a:rPr lang="en-US" dirty="0"/>
              <a:t> Employees that are invested in their work are more productive, generate more income, and stay with the company longer. </a:t>
            </a:r>
          </a:p>
          <a:p>
            <a:endParaRPr lang="en-US" dirty="0"/>
          </a:p>
          <a:p>
            <a:r>
              <a:rPr lang="en-US" dirty="0"/>
              <a:t>If you put in the additional effort to make your staff members feel valued and appreciated, they will return the </a:t>
            </a:r>
            <a:r>
              <a:rPr lang="en-US" dirty="0" err="1"/>
              <a:t>favour</a:t>
            </a:r>
            <a:r>
              <a:rPr lang="en-US" dirty="0"/>
              <a:t> by dedicating their time and effort to your facility.</a:t>
            </a:r>
          </a:p>
          <a:p>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How to engage 1</a:t>
            </a:r>
          </a:p>
          <a:p>
            <a:pPr>
              <a:buFont typeface="Wingdings" pitchFamily="2" charset="2"/>
              <a:buChar char="q"/>
            </a:pPr>
            <a:r>
              <a:rPr lang="en-US" dirty="0"/>
              <a:t>Establish and </a:t>
            </a:r>
            <a:r>
              <a:rPr lang="en-US" dirty="0" err="1"/>
              <a:t>emphasise</a:t>
            </a:r>
            <a:r>
              <a:rPr lang="en-US" dirty="0"/>
              <a:t> your hotel's core values, vision, and mission.</a:t>
            </a:r>
          </a:p>
          <a:p>
            <a:pPr>
              <a:buFont typeface="Wingdings" pitchFamily="2" charset="2"/>
              <a:buChar char="q"/>
            </a:pPr>
            <a:endParaRPr lang="en-US" dirty="0"/>
          </a:p>
          <a:p>
            <a:pPr>
              <a:buFont typeface="Wingdings" pitchFamily="2" charset="2"/>
              <a:buChar char="q"/>
            </a:pPr>
            <a:r>
              <a:rPr lang="en-US" dirty="0"/>
              <a:t>During the hiring process, it's important to explain the hotel's guiding principles. </a:t>
            </a:r>
          </a:p>
          <a:p>
            <a:pPr>
              <a:buFont typeface="Wingdings" pitchFamily="2" charset="2"/>
              <a:buChar char="q"/>
            </a:pPr>
            <a:endParaRPr lang="en-US" dirty="0"/>
          </a:p>
          <a:p>
            <a:pPr>
              <a:buFont typeface="Wingdings" pitchFamily="2" charset="2"/>
              <a:buChar char="q"/>
            </a:pPr>
            <a:r>
              <a:rPr lang="en-US" dirty="0"/>
              <a:t>If workers feel they are contributing to something bigger, they will be more invested in their jobs.</a:t>
            </a:r>
          </a:p>
          <a:p>
            <a:pPr>
              <a:buFont typeface="Wingdings" pitchFamily="2" charset="2"/>
              <a:buChar char="q"/>
            </a:pPr>
            <a:r>
              <a:rPr lang="en-US" dirty="0"/>
              <a:t>Reward and acknowledge team members that exemplify your values via employee of the month awards, bonuses, and other incentives (</a:t>
            </a:r>
            <a:r>
              <a:rPr lang="en-US" sz="1200" kern="1200" dirty="0">
                <a:solidFill>
                  <a:schemeClr val="tx1"/>
                </a:solidFill>
                <a:latin typeface="+mn-lt"/>
                <a:ea typeface="+mn-ea"/>
                <a:cs typeface="+mn-cs"/>
              </a:rPr>
              <a:t>Industry, 2020)</a:t>
            </a:r>
            <a:r>
              <a:rPr lang="en-US" dirty="0"/>
              <a:t>.</a:t>
            </a:r>
          </a:p>
          <a:p>
            <a:pPr>
              <a:buFont typeface="Wingdings" pitchFamily="2" charset="2"/>
              <a:buChar char="q"/>
            </a:pPr>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How to engage 2</a:t>
            </a:r>
          </a:p>
          <a:p>
            <a:pPr>
              <a:buFont typeface="Wingdings" pitchFamily="2" charset="2"/>
              <a:buChar char="q"/>
            </a:pPr>
            <a:r>
              <a:rPr lang="en-US" dirty="0"/>
              <a:t>Second, design group-building exercises.</a:t>
            </a:r>
          </a:p>
          <a:p>
            <a:pPr>
              <a:buFont typeface="Wingdings" pitchFamily="2" charset="2"/>
              <a:buChar char="q"/>
            </a:pPr>
            <a:endParaRPr lang="en-US" dirty="0"/>
          </a:p>
          <a:p>
            <a:pPr>
              <a:buFont typeface="Wingdings" pitchFamily="2" charset="2"/>
              <a:buChar char="q"/>
            </a:pPr>
            <a:r>
              <a:rPr lang="en-US" dirty="0"/>
              <a:t>According to a recent survey of those who work in the hospitality sector conducted by 7shifts (2019), the people they work with are the best aspect of the job. </a:t>
            </a:r>
          </a:p>
          <a:p>
            <a:pPr>
              <a:buFont typeface="Wingdings" pitchFamily="2" charset="2"/>
              <a:buChar char="q"/>
            </a:pPr>
            <a:endParaRPr lang="en-US" dirty="0"/>
          </a:p>
          <a:p>
            <a:pPr>
              <a:buFont typeface="Wingdings" pitchFamily="2" charset="2"/>
              <a:buChar char="q"/>
            </a:pPr>
            <a:r>
              <a:rPr lang="en-US" dirty="0"/>
              <a:t>When workers have a sense of belonging to the company, they are more invested in their jobs and look forward to coming to the office each day. </a:t>
            </a:r>
          </a:p>
          <a:p>
            <a:pPr>
              <a:buFont typeface="Wingdings" pitchFamily="2" charset="2"/>
              <a:buChar char="q"/>
            </a:pPr>
            <a:r>
              <a:rPr lang="en-US" dirty="0"/>
              <a:t>Employee happiness is increased by half if they have buddies at work.</a:t>
            </a:r>
          </a:p>
          <a:p>
            <a:pPr>
              <a:buFont typeface="Wingdings" pitchFamily="2" charset="2"/>
              <a:buChar char="q"/>
            </a:pPr>
            <a:r>
              <a:rPr lang="en-US" dirty="0"/>
              <a:t>Create a bond amongst coworkers by setting up regular team lunches, inviting staff to attend social activities outside of work, or throwing themed parties.</a:t>
            </a:r>
          </a:p>
          <a:p>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How to engage 3</a:t>
            </a:r>
          </a:p>
          <a:p>
            <a:pPr>
              <a:buFont typeface="Wingdings" pitchFamily="2" charset="2"/>
              <a:buChar char="q"/>
            </a:pPr>
            <a:r>
              <a:rPr lang="en-US" dirty="0"/>
              <a:t>Thirdly, </a:t>
            </a:r>
            <a:r>
              <a:rPr lang="en-US" dirty="0" err="1"/>
              <a:t>recognise</a:t>
            </a:r>
            <a:r>
              <a:rPr lang="en-US" dirty="0"/>
              <a:t> employee achievements and special dates.</a:t>
            </a:r>
          </a:p>
          <a:p>
            <a:pPr marL="0" indent="0">
              <a:buFont typeface="Wingdings" pitchFamily="2" charset="2"/>
              <a:buChar char="q"/>
            </a:pPr>
            <a:endParaRPr lang="en-US" dirty="0"/>
          </a:p>
          <a:p>
            <a:pPr>
              <a:buFont typeface="Wingdings" pitchFamily="2" charset="2"/>
              <a:buChar char="q"/>
            </a:pPr>
            <a:r>
              <a:rPr lang="en-US" dirty="0"/>
              <a:t>Send a message of appreciation to your staff by celebrating milestones like work anniversaries, birthdays, and other special days. </a:t>
            </a:r>
          </a:p>
          <a:p>
            <a:pPr>
              <a:buFont typeface="Wingdings" pitchFamily="2" charset="2"/>
              <a:buChar char="q"/>
            </a:pPr>
            <a:endParaRPr lang="en-US" dirty="0"/>
          </a:p>
          <a:p>
            <a:pPr>
              <a:buFont typeface="Wingdings" pitchFamily="2" charset="2"/>
              <a:buChar char="q"/>
            </a:pPr>
            <a:r>
              <a:rPr lang="en-US" dirty="0"/>
              <a:t>Sharing a team member's accomplishments on social media, singing "happy birthday" during a team meeting, or </a:t>
            </a:r>
            <a:r>
              <a:rPr lang="en-US" dirty="0" err="1"/>
              <a:t>recognising</a:t>
            </a:r>
            <a:r>
              <a:rPr lang="en-US" dirty="0"/>
              <a:t> a coworker's child's birthday via the team's internal messaging app are all thoughtful gestures that will be much </a:t>
            </a:r>
            <a:r>
              <a:rPr lang="en-US" dirty="0" err="1"/>
              <a:t>appreciated.In</a:t>
            </a:r>
            <a:r>
              <a:rPr lang="en-US" dirty="0"/>
              <a:t> order to increase workers' motivation, it's important to demonstrate that you care about them outside of the workplace.</a:t>
            </a:r>
          </a:p>
          <a:p>
            <a:pPr>
              <a:buFont typeface="Wingdings" pitchFamily="2" charset="2"/>
              <a:buChar char="q"/>
            </a:pPr>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How to engage 4</a:t>
            </a:r>
          </a:p>
          <a:p>
            <a:pPr>
              <a:buFont typeface="Wingdings" pitchFamily="2" charset="2"/>
              <a:buChar char="q"/>
            </a:pPr>
            <a:r>
              <a:rPr lang="en-US" dirty="0"/>
              <a:t>GAMIFY PERFORMANCEC</a:t>
            </a:r>
          </a:p>
          <a:p>
            <a:pPr>
              <a:buFont typeface="Wingdings" pitchFamily="2" charset="2"/>
              <a:buChar char="q"/>
            </a:pPr>
            <a:r>
              <a:rPr lang="en-US" dirty="0"/>
              <a:t>creating a healthy dose of healthy competition can do wonders for sales, morale, and staff involvement. </a:t>
            </a:r>
          </a:p>
          <a:p>
            <a:pPr>
              <a:buFont typeface="Wingdings" pitchFamily="2" charset="2"/>
              <a:buChar char="q"/>
            </a:pPr>
            <a:endParaRPr lang="en-US" dirty="0"/>
          </a:p>
          <a:p>
            <a:pPr>
              <a:buFont typeface="Wingdings" pitchFamily="2" charset="2"/>
              <a:buChar char="q"/>
            </a:pPr>
            <a:r>
              <a:rPr lang="en-US" dirty="0"/>
              <a:t>Motivate your staff to achieve targets by offering rewards for things like </a:t>
            </a:r>
            <a:r>
              <a:rPr lang="en-US" dirty="0" err="1"/>
              <a:t>upselling</a:t>
            </a:r>
            <a:r>
              <a:rPr lang="en-US" dirty="0"/>
              <a:t>, reducing ticket times, and moving a certain menu item. </a:t>
            </a:r>
          </a:p>
          <a:p>
            <a:pPr>
              <a:buFont typeface="Wingdings" pitchFamily="2" charset="2"/>
              <a:buChar char="q"/>
            </a:pPr>
            <a:endParaRPr lang="en-US" dirty="0"/>
          </a:p>
          <a:p>
            <a:pPr>
              <a:buFont typeface="Wingdings" pitchFamily="2" charset="2"/>
              <a:buChar char="q"/>
            </a:pPr>
            <a:r>
              <a:rPr lang="en-US" dirty="0"/>
              <a:t>Try to think of unique gifts that will really get people excited about participating.</a:t>
            </a:r>
          </a:p>
          <a:p>
            <a:pPr marL="0" indent="0">
              <a:buFont typeface="Wingdings" pitchFamily="2" charset="2"/>
              <a:buChar char="q"/>
            </a:pPr>
            <a:endParaRPr lang="en-US" dirty="0"/>
          </a:p>
          <a:p>
            <a:pPr>
              <a:buFont typeface="Wingdings" pitchFamily="2" charset="2"/>
              <a:buChar char="q"/>
            </a:pPr>
            <a:r>
              <a:rPr lang="en-US" dirty="0"/>
              <a:t>The winner might get concert tickets or a paid day off from work. There are many innovative approaches to boosting employee motivation, and one of them is to turn performance evaluations into games.</a:t>
            </a:r>
          </a:p>
          <a:p>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How to engage 5</a:t>
            </a:r>
          </a:p>
          <a:p>
            <a:pPr>
              <a:buFont typeface="Wingdings" pitchFamily="2" charset="2"/>
              <a:buChar char="q"/>
            </a:pPr>
            <a:r>
              <a:rPr lang="en-US" dirty="0"/>
              <a:t> DEVELOP A MENTORING PROGRAM</a:t>
            </a:r>
          </a:p>
          <a:p>
            <a:pPr>
              <a:buFont typeface="Wingdings" pitchFamily="2" charset="2"/>
              <a:buChar char="q"/>
            </a:pPr>
            <a:endParaRPr lang="en-US" dirty="0"/>
          </a:p>
          <a:p>
            <a:pPr>
              <a:buFont typeface="Wingdings" pitchFamily="2" charset="2"/>
              <a:buChar char="q"/>
            </a:pPr>
            <a:r>
              <a:rPr lang="en-US" dirty="0"/>
              <a:t>Connect new hires with seasoned workers who can guide them during their tenure. </a:t>
            </a:r>
          </a:p>
          <a:p>
            <a:pPr>
              <a:buFont typeface="Wingdings" pitchFamily="2" charset="2"/>
              <a:buChar char="q"/>
            </a:pPr>
            <a:endParaRPr lang="en-US" dirty="0"/>
          </a:p>
          <a:p>
            <a:pPr>
              <a:buFont typeface="Wingdings" pitchFamily="2" charset="2"/>
              <a:buChar char="q"/>
            </a:pPr>
            <a:r>
              <a:rPr lang="en-US" dirty="0"/>
              <a:t>Staff should see their mentors as a third party between their boss and their friends; someone they can confide in for guidance in navigating the unique challenges of the workplace, as well as someone to share in their successes.</a:t>
            </a:r>
          </a:p>
          <a:p>
            <a:pPr>
              <a:buFont typeface="Wingdings" pitchFamily="2" charset="2"/>
              <a:buChar char="q"/>
            </a:pPr>
            <a:endParaRPr lang="en-US" dirty="0"/>
          </a:p>
          <a:p>
            <a:pPr>
              <a:buFont typeface="Wingdings" pitchFamily="2" charset="2"/>
              <a:buChar char="q"/>
            </a:pPr>
            <a:r>
              <a:rPr lang="en-US" dirty="0"/>
              <a:t>Mentoring program for new hires are an excellent way to demonstrate to them that you and the venue's management team are invested in their growth and success.</a:t>
            </a:r>
          </a:p>
          <a:p>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How to engage 6</a:t>
            </a:r>
          </a:p>
          <a:p>
            <a:pPr>
              <a:buFont typeface="Wingdings" pitchFamily="2" charset="2"/>
              <a:buChar char="q"/>
            </a:pPr>
            <a:r>
              <a:rPr lang="en-US" dirty="0"/>
              <a:t>Make available opportunities for professional </a:t>
            </a:r>
            <a:r>
              <a:rPr lang="en-US" dirty="0" err="1"/>
              <a:t>growthIf</a:t>
            </a:r>
            <a:r>
              <a:rPr lang="en-US" dirty="0"/>
              <a:t> you put money into your workers' futures, they'll feel more responsible for the venue's success. </a:t>
            </a:r>
          </a:p>
          <a:p>
            <a:pPr>
              <a:buFont typeface="Wingdings" pitchFamily="2" charset="2"/>
              <a:buChar char="q"/>
            </a:pPr>
            <a:endParaRPr lang="en-US" dirty="0"/>
          </a:p>
          <a:p>
            <a:pPr>
              <a:buFont typeface="Wingdings" pitchFamily="2" charset="2"/>
              <a:buChar char="q"/>
            </a:pPr>
            <a:r>
              <a:rPr lang="en-US" dirty="0"/>
              <a:t>Reserve funds to send your staff on educational excursions. Managers might use their own money or a pooled fund allotted for training and development.</a:t>
            </a:r>
          </a:p>
          <a:p>
            <a:pPr>
              <a:buFont typeface="Wingdings" pitchFamily="2" charset="2"/>
              <a:buChar char="q"/>
            </a:pPr>
            <a:endParaRPr lang="en-US" dirty="0"/>
          </a:p>
          <a:p>
            <a:pPr>
              <a:buFont typeface="Wingdings" pitchFamily="2" charset="2"/>
              <a:buChar char="q"/>
            </a:pPr>
            <a:r>
              <a:rPr lang="en-US" dirty="0"/>
              <a:t>The online video courses are an easy and inexpensive approach to train and educate staff members in the hospitality sector.</a:t>
            </a:r>
          </a:p>
          <a:p>
            <a:endParaRPr lang="en-US" dirty="0"/>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How to engage 7</a:t>
            </a:r>
          </a:p>
          <a:p>
            <a:pPr>
              <a:buFont typeface="Wingdings" pitchFamily="2" charset="2"/>
              <a:buChar char="q"/>
            </a:pPr>
            <a:r>
              <a:rPr lang="en-US" dirty="0"/>
              <a:t>Help your team communicate easily with one another.</a:t>
            </a:r>
          </a:p>
          <a:p>
            <a:pPr>
              <a:buFont typeface="Wingdings" pitchFamily="2" charset="2"/>
              <a:buChar char="q"/>
            </a:pPr>
            <a:endParaRPr lang="en-US" dirty="0"/>
          </a:p>
          <a:p>
            <a:pPr>
              <a:buFont typeface="Wingdings" pitchFamily="2" charset="2"/>
              <a:buChar char="q"/>
            </a:pPr>
            <a:r>
              <a:rPr lang="en-US" dirty="0"/>
              <a:t>By developing a sense of camaraderie via open lines of communication, you can improve your team's productivity. </a:t>
            </a:r>
          </a:p>
          <a:p>
            <a:pPr>
              <a:buFont typeface="Wingdings" pitchFamily="2" charset="2"/>
              <a:buChar char="q"/>
            </a:pPr>
            <a:endParaRPr lang="en-US" dirty="0"/>
          </a:p>
          <a:p>
            <a:pPr>
              <a:buFont typeface="Wingdings" pitchFamily="2" charset="2"/>
              <a:buChar char="q"/>
            </a:pPr>
            <a:r>
              <a:rPr lang="en-US" dirty="0"/>
              <a:t>With a competent employee scheduling application, workers can coordinate their schedules and interact with one another from the convenience of their mobile devices.</a:t>
            </a:r>
          </a:p>
          <a:p>
            <a:pPr>
              <a:buFont typeface="Wingdings" pitchFamily="2" charset="2"/>
              <a:buChar char="q"/>
            </a:pPr>
            <a:endParaRPr lang="en-US" dirty="0"/>
          </a:p>
          <a:p>
            <a:pPr>
              <a:buFont typeface="Wingdings" pitchFamily="2" charset="2"/>
              <a:buChar char="q"/>
            </a:pPr>
            <a:r>
              <a:rPr lang="en-US" dirty="0"/>
              <a:t>Workers are more invested in their jobs when they have opportunities to talk to their coworkers both during and outside of work hours.</a:t>
            </a:r>
          </a:p>
          <a:p>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Employee engagement model</a:t>
            </a:r>
          </a:p>
          <a:p>
            <a:pPr>
              <a:buFont typeface="Wingdings" pitchFamily="2" charset="2"/>
              <a:buChar char="q"/>
            </a:pPr>
            <a:r>
              <a:rPr lang="en-US" dirty="0"/>
              <a:t>When it comes to human resource management, Aon Hewitt is among the best consulting firms in the world.</a:t>
            </a:r>
          </a:p>
          <a:p>
            <a:pPr>
              <a:buFont typeface="Wingdings" pitchFamily="2" charset="2"/>
              <a:buChar char="q"/>
            </a:pPr>
            <a:endParaRPr lang="en-US" dirty="0"/>
          </a:p>
          <a:p>
            <a:pPr>
              <a:buFont typeface="Wingdings" pitchFamily="2" charset="2"/>
              <a:buChar char="q"/>
            </a:pPr>
            <a:r>
              <a:rPr lang="en-US" dirty="0"/>
              <a:t>That's why their research and ideas on employee engagement will have an effect on every business that cares about its workers' happiness and satisfaction.</a:t>
            </a:r>
          </a:p>
          <a:p>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Wingdings" pitchFamily="2" charset="2"/>
              <a:buChar char="q"/>
            </a:pPr>
            <a:r>
              <a:rPr lang="en-US" dirty="0"/>
              <a:t>Employee involvement according to Aon Hewitt's methodology is summed up as follows: </a:t>
            </a:r>
          </a:p>
          <a:p>
            <a:pPr>
              <a:buFont typeface="Wingdings" pitchFamily="2" charset="2"/>
              <a:buChar char="q"/>
            </a:pPr>
            <a:endParaRPr lang="en-US" dirty="0"/>
          </a:p>
          <a:p>
            <a:pPr>
              <a:buFont typeface="Wingdings" pitchFamily="2" charset="2"/>
              <a:buChar char="q"/>
            </a:pPr>
            <a:r>
              <a:rPr lang="en-US" dirty="0"/>
              <a:t>These are the "activity areas," over which management has the most influence.</a:t>
            </a:r>
          </a:p>
          <a:p>
            <a:pPr>
              <a:buFont typeface="Wingdings" pitchFamily="2" charset="2"/>
              <a:buChar char="q"/>
            </a:pPr>
            <a:endParaRPr lang="en-US" dirty="0"/>
          </a:p>
          <a:p>
            <a:pPr>
              <a:buFont typeface="Wingdings" pitchFamily="2" charset="2"/>
              <a:buChar char="q"/>
            </a:pPr>
            <a:r>
              <a:rPr lang="en-US" dirty="0"/>
              <a:t>According to Aon Hewitt's research, there are six main factors that contribute to an employee's satisfaction at work: </a:t>
            </a:r>
          </a:p>
          <a:p>
            <a:pPr>
              <a:buFont typeface="Wingdings" pitchFamily="2" charset="2"/>
              <a:buChar char="q"/>
            </a:pPr>
            <a:r>
              <a:rPr lang="en-US" dirty="0"/>
              <a:t>the tasks they perform, the colleagues they interact with, the possibilities they are given, the total rewards they receive, the policies and procedures of the company, and their personal lives outside of work (</a:t>
            </a:r>
            <a:r>
              <a:rPr lang="en-US" sz="1200" kern="1200" dirty="0" err="1">
                <a:solidFill>
                  <a:schemeClr val="tx1"/>
                </a:solidFill>
                <a:latin typeface="+mn-lt"/>
                <a:ea typeface="+mn-ea"/>
                <a:cs typeface="+mn-cs"/>
              </a:rPr>
              <a:t>Srinivasan</a:t>
            </a:r>
            <a:r>
              <a:rPr lang="en-US" sz="1200" kern="1200" dirty="0">
                <a:solidFill>
                  <a:schemeClr val="tx1"/>
                </a:solidFill>
                <a:latin typeface="+mn-lt"/>
                <a:ea typeface="+mn-ea"/>
                <a:cs typeface="+mn-cs"/>
              </a:rPr>
              <a:t>, 2018)</a:t>
            </a:r>
            <a:r>
              <a:rPr lang="en-US" dirty="0"/>
              <a:t>.</a:t>
            </a:r>
          </a:p>
          <a:p>
            <a:pPr>
              <a:buFont typeface="Wingdings" pitchFamily="2" charset="2"/>
              <a:buChar char="q"/>
            </a:pPr>
            <a:endParaRPr lang="en-US" dirty="0"/>
          </a:p>
          <a:p>
            <a:pPr>
              <a:buFont typeface="Wingdings" pitchFamily="2" charset="2"/>
              <a:buChar char="q"/>
            </a:pPr>
            <a:r>
              <a:rPr lang="en-US" dirty="0"/>
              <a:t>Aon Hewitt identifies six key engagement factors that affect the engagement process.</a:t>
            </a:r>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Wingdings" pitchFamily="2" charset="2"/>
              <a:buNone/>
            </a:pPr>
            <a:r>
              <a:rPr lang="en-US" b="1" dirty="0"/>
              <a:t>Work</a:t>
            </a:r>
            <a:br>
              <a:rPr lang="en-US" dirty="0"/>
            </a:br>
            <a:endParaRPr lang="en-US" dirty="0"/>
          </a:p>
          <a:p>
            <a:pPr>
              <a:buFont typeface="Wingdings" pitchFamily="2" charset="2"/>
              <a:buChar char="q"/>
            </a:pPr>
            <a:r>
              <a:rPr lang="en-US" dirty="0"/>
              <a:t>People are happier and more successful when their work </a:t>
            </a:r>
            <a:r>
              <a:rPr lang="en-US" dirty="0" err="1"/>
              <a:t>fulfil</a:t>
            </a:r>
            <a:r>
              <a:rPr lang="en-US" dirty="0"/>
              <a:t> them and contributes to their vision. </a:t>
            </a:r>
          </a:p>
          <a:p>
            <a:pPr>
              <a:buFont typeface="Wingdings" pitchFamily="2" charset="2"/>
              <a:buChar char="q"/>
            </a:pPr>
            <a:r>
              <a:rPr lang="en-US" dirty="0"/>
              <a:t>For this reason, it incorporates features such as:</a:t>
            </a:r>
          </a:p>
          <a:p>
            <a:pPr>
              <a:buFont typeface="Wingdings" pitchFamily="2" charset="2"/>
              <a:buChar char="q"/>
            </a:pPr>
            <a:r>
              <a:rPr lang="en-US" dirty="0"/>
              <a:t>Autonomy and independence for workers.</a:t>
            </a:r>
          </a:p>
          <a:p>
            <a:pPr>
              <a:buFont typeface="Wingdings" pitchFamily="2" charset="2"/>
              <a:buChar char="q"/>
            </a:pPr>
            <a:r>
              <a:rPr lang="en-US" dirty="0"/>
              <a:t>Pride in One's Success</a:t>
            </a:r>
          </a:p>
          <a:p>
            <a:pPr>
              <a:buFont typeface="Wingdings" pitchFamily="2" charset="2"/>
              <a:buChar char="q"/>
            </a:pPr>
            <a:r>
              <a:rPr lang="en-US" dirty="0"/>
              <a:t>Activities for the workplace</a:t>
            </a:r>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Wingdings" pitchFamily="2" charset="2"/>
              <a:buNone/>
            </a:pPr>
            <a:r>
              <a:rPr lang="en-US" b="1" dirty="0"/>
              <a:t>People</a:t>
            </a:r>
          </a:p>
          <a:p>
            <a:pPr marL="0" indent="0">
              <a:buFont typeface="Wingdings" pitchFamily="2" charset="2"/>
              <a:buChar char="q"/>
            </a:pPr>
            <a:endParaRPr lang="en-US" dirty="0"/>
          </a:p>
          <a:p>
            <a:pPr>
              <a:buFont typeface="Wingdings" pitchFamily="2" charset="2"/>
              <a:buChar char="q"/>
            </a:pPr>
            <a:r>
              <a:rPr lang="en-US" dirty="0"/>
              <a:t>In the course of their workday, workers interact with many different types of individuals. </a:t>
            </a:r>
          </a:p>
          <a:p>
            <a:pPr>
              <a:buFont typeface="Wingdings" pitchFamily="2" charset="2"/>
              <a:buChar char="q"/>
            </a:pPr>
            <a:r>
              <a:rPr lang="en-US" dirty="0"/>
              <a:t>Possibilities are:</a:t>
            </a:r>
          </a:p>
          <a:p>
            <a:pPr>
              <a:buFont typeface="Wingdings" pitchFamily="2" charset="2"/>
              <a:buChar char="q"/>
            </a:pPr>
            <a:r>
              <a:rPr lang="en-US" dirty="0"/>
              <a:t>Partnerships between employers and workers</a:t>
            </a:r>
          </a:p>
          <a:p>
            <a:pPr>
              <a:buFont typeface="Wingdings" pitchFamily="2" charset="2"/>
              <a:buChar char="q"/>
            </a:pPr>
            <a:r>
              <a:rPr lang="en-US" dirty="0"/>
              <a:t>Supervision \Collaboration</a:t>
            </a:r>
          </a:p>
          <a:p>
            <a:pPr>
              <a:buFont typeface="Wingdings" pitchFamily="2" charset="2"/>
              <a:buChar char="q"/>
            </a:pPr>
            <a:r>
              <a:rPr lang="en-US" dirty="0"/>
              <a:t>Standard of Living</a:t>
            </a:r>
          </a:p>
          <a:p>
            <a:pPr>
              <a:buFont typeface="Wingdings" pitchFamily="2" charset="2"/>
              <a:buChar char="q"/>
            </a:pPr>
            <a:r>
              <a:rPr lang="en-US" dirty="0"/>
              <a:t>Indicators of work-life balance include:</a:t>
            </a:r>
          </a:p>
          <a:p>
            <a:pPr>
              <a:buFont typeface="Wingdings" pitchFamily="2" charset="2"/>
              <a:buChar char="q"/>
            </a:pPr>
            <a:r>
              <a:rPr lang="en-US" dirty="0"/>
              <a:t>Securing One's Position in the Workforce</a:t>
            </a:r>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Safety</a:t>
            </a:r>
          </a:p>
          <a:p>
            <a:pPr>
              <a:buFont typeface="Wingdings" pitchFamily="2" charset="2"/>
              <a:buChar char="q"/>
            </a:pPr>
            <a:r>
              <a:rPr lang="en-US" dirty="0"/>
              <a:t>Finding a happy medium between work and personal life</a:t>
            </a:r>
          </a:p>
          <a:p>
            <a:pPr>
              <a:buFont typeface="Wingdings" pitchFamily="2" charset="2"/>
              <a:buChar char="q"/>
            </a:pPr>
            <a:r>
              <a:rPr lang="en-US" dirty="0"/>
              <a:t>Policies and Procedures of the Company The company policies and procedures have a substantial impact on employee participation (</a:t>
            </a:r>
            <a:r>
              <a:rPr lang="en-US" dirty="0" err="1"/>
              <a:t>Nikolskaya</a:t>
            </a:r>
            <a:r>
              <a:rPr lang="en-US" dirty="0"/>
              <a:t> et al., 2018).</a:t>
            </a:r>
          </a:p>
          <a:p>
            <a:pPr>
              <a:buFont typeface="Wingdings" pitchFamily="2" charset="2"/>
              <a:buChar char="q"/>
            </a:pPr>
            <a:r>
              <a:rPr lang="en-US" dirty="0"/>
              <a:t>Support and promoting diversity and acceptance</a:t>
            </a:r>
          </a:p>
          <a:p>
            <a:pPr>
              <a:buFont typeface="Wingdings" pitchFamily="2" charset="2"/>
              <a:buChar char="q"/>
            </a:pPr>
            <a:r>
              <a:rPr lang="en-US" dirty="0"/>
              <a:t>Communication \Innovation</a:t>
            </a:r>
          </a:p>
          <a:p>
            <a:pPr>
              <a:buFont typeface="Wingdings" pitchFamily="2" charset="2"/>
              <a:buChar char="q"/>
            </a:pPr>
            <a:r>
              <a:rPr lang="en-US" dirty="0"/>
              <a:t>Competence and personnel</a:t>
            </a:r>
          </a:p>
          <a:p>
            <a:pPr>
              <a:buFont typeface="Wingdings" pitchFamily="2" charset="2"/>
              <a:buChar char="q"/>
            </a:pPr>
            <a:r>
              <a:rPr lang="en-US" dirty="0"/>
              <a:t>Leadership based on performance</a:t>
            </a:r>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Wingdings" pitchFamily="2" charset="2"/>
              <a:buChar char="q"/>
            </a:pPr>
            <a:r>
              <a:rPr lang="en-US" dirty="0"/>
              <a:t>Rewards in Full</a:t>
            </a:r>
          </a:p>
          <a:p>
            <a:pPr>
              <a:buFont typeface="Wingdings" pitchFamily="2" charset="2"/>
              <a:buChar char="q"/>
            </a:pPr>
            <a:r>
              <a:rPr lang="en-US" dirty="0"/>
              <a:t>A person's sense of self-worth and identity may be greatly influenced by feeling appreciated by their employer. </a:t>
            </a:r>
          </a:p>
          <a:p>
            <a:pPr>
              <a:buFont typeface="Wingdings" pitchFamily="2" charset="2"/>
              <a:buChar char="q"/>
            </a:pPr>
            <a:r>
              <a:rPr lang="en-US" dirty="0"/>
              <a:t>As a result, we need to focus on the following:</a:t>
            </a:r>
          </a:p>
          <a:p>
            <a:pPr>
              <a:buFont typeface="Wingdings" pitchFamily="2" charset="2"/>
              <a:buChar char="q"/>
            </a:pPr>
            <a:r>
              <a:rPr lang="en-US" dirty="0"/>
              <a:t>Recognition Rewards \Pay \Compensation Benefits \Opportunities</a:t>
            </a:r>
          </a:p>
          <a:p>
            <a:pPr>
              <a:buFont typeface="Wingdings" pitchFamily="2" charset="2"/>
              <a:buChar char="q"/>
            </a:pPr>
            <a:r>
              <a:rPr lang="en-US" dirty="0"/>
              <a:t>One of the most important factors in keeping people invested is the possibility of personal and professional development (</a:t>
            </a:r>
            <a:r>
              <a:rPr lang="en-US" sz="1200" dirty="0"/>
              <a:t>Industry, 2020)</a:t>
            </a:r>
            <a:r>
              <a:rPr lang="en-US" dirty="0"/>
              <a:t>.</a:t>
            </a:r>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Wingdings" pitchFamily="2" charset="2"/>
              <a:buChar char="q"/>
            </a:pPr>
            <a:r>
              <a:rPr lang="en-US" dirty="0"/>
              <a:t>Possibilities for Education and Growth</a:t>
            </a:r>
          </a:p>
          <a:p>
            <a:pPr>
              <a:buFont typeface="Wingdings" pitchFamily="2" charset="2"/>
              <a:buChar char="q"/>
            </a:pPr>
            <a:r>
              <a:rPr lang="en-US" dirty="0"/>
              <a:t>job openings</a:t>
            </a:r>
          </a:p>
          <a:p>
            <a:pPr>
              <a:buFont typeface="Wingdings" pitchFamily="2" charset="2"/>
              <a:buChar char="q"/>
            </a:pPr>
            <a:r>
              <a:rPr lang="en-US" dirty="0"/>
              <a:t>Training \Promotions</a:t>
            </a:r>
          </a:p>
          <a:p>
            <a:pPr>
              <a:buFont typeface="Wingdings" pitchFamily="2" charset="2"/>
              <a:buChar char="q"/>
            </a:pPr>
            <a:r>
              <a:rPr lang="en-US" dirty="0"/>
              <a:t>Greater employee engagement, as predicted by Aon  Hewitt, will show itself as the following.</a:t>
            </a:r>
          </a:p>
          <a:p>
            <a:pPr>
              <a:buFont typeface="Wingdings" pitchFamily="2" charset="2"/>
              <a:buChar char="q"/>
            </a:pPr>
            <a:r>
              <a:rPr lang="en-US" dirty="0"/>
              <a:t>Employees that are invested in their work and the success of the firm are more likely to promote it to their   friends, colleagues, and customers (</a:t>
            </a:r>
            <a:r>
              <a:rPr lang="en-US" sz="1200" dirty="0" err="1"/>
              <a:t>Zengeni</a:t>
            </a:r>
            <a:r>
              <a:rPr lang="en-US" sz="1200" dirty="0"/>
              <a:t> et al., 2013)</a:t>
            </a:r>
            <a:r>
              <a:rPr lang="en-US" dirty="0"/>
              <a:t>.</a:t>
            </a:r>
          </a:p>
          <a:p>
            <a:pPr>
              <a:buFont typeface="Wingdings" pitchFamily="2" charset="2"/>
              <a:buChar char="q"/>
            </a:pPr>
            <a:r>
              <a:rPr lang="en-US" dirty="0"/>
              <a:t>Employees who are invested in their job and the company's success are less likely to consider abandoning    their positions.</a:t>
            </a:r>
          </a:p>
          <a:p>
            <a:pPr>
              <a:buFont typeface="Wingdings" pitchFamily="2" charset="2"/>
              <a:buChar char="q"/>
            </a:pPr>
            <a:r>
              <a:rPr lang="en-US" dirty="0"/>
              <a:t>Exert extra effort: workers who feel that they are part of the company's success will do so.</a:t>
            </a:r>
          </a:p>
          <a:p>
            <a:endParaRPr lang="en-US"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22</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Statistics</a:t>
            </a:r>
          </a:p>
          <a:p>
            <a:pPr>
              <a:buFont typeface="Wingdings" pitchFamily="2" charset="2"/>
              <a:buChar char="q"/>
            </a:pPr>
            <a:r>
              <a:rPr lang="en-US" dirty="0"/>
              <a:t>Company with happy employee outperform the competition by 20%</a:t>
            </a:r>
          </a:p>
          <a:p>
            <a:pPr>
              <a:buFont typeface="Wingdings" pitchFamily="2" charset="2"/>
              <a:buChar char="q"/>
            </a:pPr>
            <a:endParaRPr lang="en-US" dirty="0"/>
          </a:p>
          <a:p>
            <a:pPr>
              <a:buFont typeface="Wingdings" pitchFamily="2" charset="2"/>
              <a:buChar char="q"/>
            </a:pPr>
            <a:r>
              <a:rPr lang="en-US" dirty="0"/>
              <a:t>67% of full time employee to access the free food.</a:t>
            </a:r>
          </a:p>
          <a:p>
            <a:pPr>
              <a:buFont typeface="Wingdings" pitchFamily="2" charset="2"/>
              <a:buChar char="q"/>
            </a:pPr>
            <a:endParaRPr lang="en-US" dirty="0"/>
          </a:p>
          <a:p>
            <a:pPr>
              <a:buFont typeface="Wingdings" pitchFamily="2" charset="2"/>
              <a:buChar char="q"/>
            </a:pPr>
            <a:r>
              <a:rPr lang="en-US" dirty="0"/>
              <a:t>Happy salespeople produced 37% Greater sales.</a:t>
            </a:r>
          </a:p>
          <a:p>
            <a:pPr>
              <a:buFont typeface="Wingdings" pitchFamily="2" charset="2"/>
              <a:buChar char="q"/>
            </a:pPr>
            <a:endParaRPr lang="en-US" dirty="0"/>
          </a:p>
          <a:p>
            <a:pPr>
              <a:buFont typeface="Wingdings" pitchFamily="2" charset="2"/>
              <a:buChar char="q"/>
            </a:pPr>
            <a:r>
              <a:rPr lang="en-US" dirty="0"/>
              <a:t>Only 42% employees happy with their company rewards and bonuses (</a:t>
            </a:r>
            <a:r>
              <a:rPr lang="en-US" sz="1200" kern="1200" dirty="0">
                <a:solidFill>
                  <a:schemeClr val="tx1"/>
                </a:solidFill>
                <a:latin typeface="+mn-lt"/>
                <a:ea typeface="+mn-ea"/>
                <a:cs typeface="+mn-cs"/>
              </a:rPr>
              <a:t>Prasad et al., 2014)</a:t>
            </a:r>
            <a:r>
              <a:rPr lang="en-US" dirty="0"/>
              <a:t>.</a:t>
            </a:r>
          </a:p>
          <a:p>
            <a:endParaRPr lang="en-US" b="1" dirty="0"/>
          </a:p>
        </p:txBody>
      </p:sp>
      <p:sp>
        <p:nvSpPr>
          <p:cNvPr id="4" name="Slide Number Placeholder 3"/>
          <p:cNvSpPr>
            <a:spLocks noGrp="1"/>
          </p:cNvSpPr>
          <p:nvPr>
            <p:ph type="sldNum" sz="quarter" idx="10"/>
          </p:nvPr>
        </p:nvSpPr>
        <p:spPr/>
        <p:txBody>
          <a:bodyPr/>
          <a:lstStyle/>
          <a:p>
            <a:fld id="{0FAE3B98-2C54-4A0D-8AAA-F91C44F8259E}" type="slidenum">
              <a:rPr lang="en-US" smtClean="0"/>
              <a:pPr/>
              <a:t>23</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t>References</a:t>
            </a:r>
          </a:p>
          <a:p>
            <a:pPr marL="514350" indent="-514350" algn="just">
              <a:buFont typeface="+mj-lt"/>
              <a:buAutoNum type="arabicPeriod"/>
            </a:pPr>
            <a:r>
              <a:rPr lang="en-US" sz="1200" dirty="0" err="1"/>
              <a:t>Shour</a:t>
            </a:r>
            <a:r>
              <a:rPr lang="en-US" sz="1200" dirty="0"/>
              <a:t>, E., 2020. 11 Shocking Employee Happiness Statistics That Will Blow Your Mind [</a:t>
            </a:r>
            <a:r>
              <a:rPr lang="en-US" sz="1200" dirty="0" err="1"/>
              <a:t>Infographic</a:t>
            </a:r>
            <a:r>
              <a:rPr lang="en-US" sz="1200" dirty="0"/>
              <a:t>]. [online] Snack Nation. Available at: </a:t>
            </a:r>
            <a:r>
              <a:rPr lang="en-US" sz="1200" dirty="0">
                <a:hlinkClick r:id="rId3"/>
              </a:rPr>
              <a:t>https://snacknation.com/blog/employee</a:t>
            </a:r>
            <a:r>
              <a:rPr lang="en-US" sz="1200" dirty="0"/>
              <a:t> happiness/ (Accessed: 24 </a:t>
            </a:r>
            <a:r>
              <a:rPr lang="en-US" sz="1200" dirty="0" err="1"/>
              <a:t>november</a:t>
            </a:r>
            <a:r>
              <a:rPr lang="en-US" sz="1200" dirty="0"/>
              <a:t> 2022)</a:t>
            </a:r>
          </a:p>
          <a:p>
            <a:pPr marL="514350" indent="-514350" algn="just">
              <a:buFont typeface="+mj-lt"/>
              <a:buAutoNum type="arabicPeriod"/>
            </a:pPr>
            <a:r>
              <a:rPr lang="en-US" sz="1200" dirty="0"/>
              <a:t>Tracey, J. B., &amp; </a:t>
            </a:r>
            <a:r>
              <a:rPr lang="en-US" sz="1200" dirty="0" err="1"/>
              <a:t>Hinkin</a:t>
            </a:r>
            <a:r>
              <a:rPr lang="en-US" sz="1200" dirty="0"/>
              <a:t>, T. R., 2006. The costs of employee turnover: When the devil is in the details [Electronic article]. Cornell Hospitality Report, 6(15), 6-13.</a:t>
            </a:r>
          </a:p>
          <a:p>
            <a:pPr marL="514350" indent="-514350" algn="just">
              <a:buFont typeface="+mj-lt"/>
              <a:buAutoNum type="arabicPeriod"/>
            </a:pPr>
            <a:r>
              <a:rPr lang="en-US" sz="1200" dirty="0"/>
              <a:t>Bureau of Labor Statistics, 2020. JOB OPENINGS AND LABOR TURNOVER – AUGUST 2020. [online] Available at: https://www.bls.gov/news.release/pdf/jolts.pdf (Accessed: 24 </a:t>
            </a:r>
            <a:r>
              <a:rPr lang="en-US" sz="1200" dirty="0" err="1"/>
              <a:t>november</a:t>
            </a:r>
            <a:r>
              <a:rPr lang="en-US" sz="1200" dirty="0"/>
              <a:t> 2022). </a:t>
            </a:r>
          </a:p>
          <a:p>
            <a:pPr marL="514350" indent="-514350" algn="just">
              <a:buFont typeface="+mj-lt"/>
              <a:buAutoNum type="arabicPeriod"/>
            </a:pPr>
            <a:r>
              <a:rPr lang="en-US" sz="1200" dirty="0"/>
              <a:t>Industry, 2020. 4 Reasons Restaurants Need Mentorship Programs. [online] App.industry.co. Available at: https://app.industry.co/blog/4-reasons-restaurants-need-mentorship-programs (Accessed: 24 </a:t>
            </a:r>
            <a:r>
              <a:rPr lang="en-US" sz="1200" dirty="0" err="1"/>
              <a:t>november</a:t>
            </a:r>
            <a:r>
              <a:rPr lang="en-US" sz="1200" dirty="0"/>
              <a:t> 2022).</a:t>
            </a:r>
          </a:p>
          <a:p>
            <a:pPr marL="514350" indent="-514350" algn="just">
              <a:buFont typeface="+mj-lt"/>
              <a:buAutoNum type="arabicPeriod"/>
            </a:pPr>
            <a:r>
              <a:rPr lang="en-US" sz="1200" dirty="0" err="1"/>
              <a:t>Srinivasan</a:t>
            </a:r>
            <a:r>
              <a:rPr lang="en-US" sz="1200" dirty="0"/>
              <a:t>, A., 2018. </a:t>
            </a:r>
            <a:r>
              <a:rPr lang="en-US" sz="1200" dirty="0" err="1"/>
              <a:t>Gamifying</a:t>
            </a:r>
            <a:r>
              <a:rPr lang="en-US" sz="1200" dirty="0"/>
              <a:t> Employee Engagement - HR Daily Advisor. [online] HR Daily Advisor. Available at: </a:t>
            </a:r>
            <a:r>
              <a:rPr lang="en-US" sz="1200" dirty="0">
                <a:hlinkClick r:id="rId4"/>
              </a:rPr>
              <a:t>https://hrdailyadvisor.blr.com/2018/11/13/gamifying-employee</a:t>
            </a:r>
            <a:r>
              <a:rPr lang="en-US" sz="1200" dirty="0"/>
              <a:t> engagement/ (Accessed: 24 </a:t>
            </a:r>
            <a:r>
              <a:rPr lang="en-US" sz="1200" dirty="0" err="1"/>
              <a:t>november</a:t>
            </a:r>
            <a:r>
              <a:rPr lang="en-US" sz="1200" dirty="0"/>
              <a:t> 2022). </a:t>
            </a:r>
            <a:r>
              <a:rPr lang="en-US" sz="1200" dirty="0" err="1"/>
              <a:t>Nikolskaya</a:t>
            </a:r>
            <a:r>
              <a:rPr lang="en-US" sz="1200" dirty="0"/>
              <a:t>, E.Y., </a:t>
            </a:r>
            <a:r>
              <a:rPr lang="en-US" sz="1200" dirty="0" err="1"/>
              <a:t>Anzorova</a:t>
            </a:r>
            <a:r>
              <a:rPr lang="en-US" sz="1200" dirty="0"/>
              <a:t>, S.P., </a:t>
            </a:r>
            <a:r>
              <a:rPr lang="en-US" sz="1200" dirty="0" err="1"/>
              <a:t>Potapov</a:t>
            </a:r>
            <a:r>
              <a:rPr lang="en-US" sz="1200" dirty="0"/>
              <a:t>, S.V., </a:t>
            </a:r>
            <a:r>
              <a:rPr lang="en-US" sz="1200" dirty="0" err="1"/>
              <a:t>Dekhtyar</a:t>
            </a:r>
            <a:r>
              <a:rPr lang="en-US" sz="1200" dirty="0"/>
              <a:t>, G.M. and </a:t>
            </a:r>
            <a:r>
              <a:rPr lang="en-US" sz="1200" dirty="0" err="1"/>
              <a:t>Lebedev</a:t>
            </a:r>
            <a:r>
              <a:rPr lang="en-US" sz="1200" dirty="0"/>
              <a:t>, K.A.E., 2018. Methodical Approaches to Estimate Hotel Facilities' Efficiency. </a:t>
            </a:r>
            <a:r>
              <a:rPr lang="en-US" sz="1200" i="1" dirty="0"/>
              <a:t>Journal of Environmental Management &amp; Tourism</a:t>
            </a:r>
            <a:r>
              <a:rPr lang="en-US" sz="1200" dirty="0"/>
              <a:t>, </a:t>
            </a:r>
            <a:r>
              <a:rPr lang="en-US" sz="1200" i="1" dirty="0"/>
              <a:t>9</a:t>
            </a:r>
            <a:r>
              <a:rPr lang="en-US" sz="1200" dirty="0"/>
              <a:t>(8 (32)), pp.1664-1669.</a:t>
            </a:r>
          </a:p>
          <a:p>
            <a:pPr marL="514350" indent="-514350" algn="just">
              <a:buFont typeface="+mj-lt"/>
              <a:buAutoNum type="arabicPeriod"/>
            </a:pPr>
            <a:r>
              <a:rPr lang="en-US" sz="1200" dirty="0" err="1"/>
              <a:t>Zengeni</a:t>
            </a:r>
            <a:r>
              <a:rPr lang="en-US" sz="1200" dirty="0"/>
              <a:t>, N., </a:t>
            </a:r>
            <a:r>
              <a:rPr lang="en-US" sz="1200" dirty="0" err="1"/>
              <a:t>Zengeni</a:t>
            </a:r>
            <a:r>
              <a:rPr lang="en-US" sz="1200" dirty="0"/>
              <a:t>, D.M.F. and </a:t>
            </a:r>
            <a:r>
              <a:rPr lang="en-US" sz="1200" dirty="0" err="1"/>
              <a:t>Muzambi</a:t>
            </a:r>
            <a:r>
              <a:rPr lang="en-US" sz="1200" dirty="0"/>
              <a:t>, S., 2013. Hoteliers' perceptions of the impacts of green tourism on hotel operating costs in Zimbabwe: The case of Selected Harare Hotels. </a:t>
            </a:r>
            <a:r>
              <a:rPr lang="en-US" sz="1200" i="1" dirty="0"/>
              <a:t>Australian journal of business and management research</a:t>
            </a:r>
            <a:r>
              <a:rPr lang="en-US" sz="1200" dirty="0"/>
              <a:t>, </a:t>
            </a:r>
            <a:r>
              <a:rPr lang="en-US" sz="1200" i="1" dirty="0"/>
              <a:t>2</a:t>
            </a:r>
            <a:r>
              <a:rPr lang="en-US" sz="1200" dirty="0"/>
              <a:t>(11), p.64. </a:t>
            </a:r>
          </a:p>
          <a:p>
            <a:pPr marL="514350" indent="-514350" algn="just">
              <a:buFont typeface="+mj-lt"/>
              <a:buAutoNum type="arabicPeriod"/>
            </a:pPr>
            <a:r>
              <a:rPr lang="en-US" sz="1200" dirty="0"/>
              <a:t>Prasad, K., </a:t>
            </a:r>
            <a:r>
              <a:rPr lang="en-US" sz="1200" dirty="0" err="1"/>
              <a:t>Wirtz</a:t>
            </a:r>
            <a:r>
              <a:rPr lang="en-US" sz="1200" dirty="0"/>
              <a:t>, P.W. and Yu, L., 2014. Measuring hotel guest satisfaction by using an online quality management system. </a:t>
            </a:r>
            <a:r>
              <a:rPr lang="en-US" sz="1200" i="1" dirty="0"/>
              <a:t>Journal of Hospitality Marketing &amp; Management</a:t>
            </a:r>
            <a:r>
              <a:rPr lang="en-US" sz="1200" dirty="0"/>
              <a:t>, </a:t>
            </a:r>
            <a:r>
              <a:rPr lang="en-US" sz="1200" i="1" dirty="0"/>
              <a:t>23</a:t>
            </a:r>
            <a:r>
              <a:rPr lang="en-US" sz="1200" dirty="0"/>
              <a:t>(4), pp.445-463.</a:t>
            </a:r>
          </a:p>
          <a:p>
            <a:pPr marL="514350" indent="-514350" algn="just">
              <a:buFont typeface="+mj-lt"/>
              <a:buAutoNum type="arabicPeriod"/>
            </a:pPr>
            <a:r>
              <a:rPr lang="en-US" sz="1200" dirty="0"/>
              <a:t>Chen, Y.C. and Chen, Y.T., 2012. The advantage of green management for hotel competitiveness in Taiwan: In the viewpoint of senior hotel managers. </a:t>
            </a:r>
            <a:r>
              <a:rPr lang="en-US" sz="1200" i="1" dirty="0"/>
              <a:t>J. Mgmt. &amp; Sustainability</a:t>
            </a:r>
            <a:r>
              <a:rPr lang="en-US" sz="1200" dirty="0"/>
              <a:t>, </a:t>
            </a:r>
            <a:r>
              <a:rPr lang="en-US" sz="1200" i="1" dirty="0"/>
              <a:t>2</a:t>
            </a:r>
            <a:r>
              <a:rPr lang="en-US" sz="1200" dirty="0"/>
              <a:t>, p.211.</a:t>
            </a:r>
          </a:p>
          <a:p>
            <a:pPr marL="514350" indent="-514350" algn="just">
              <a:buFont typeface="+mj-lt"/>
              <a:buAutoNum type="arabicPeriod"/>
            </a:pPr>
            <a:r>
              <a:rPr lang="en-US" sz="1200" dirty="0" err="1"/>
              <a:t>Razalli</a:t>
            </a:r>
            <a:r>
              <a:rPr lang="en-US" sz="1200" dirty="0"/>
              <a:t>, M.R., Ismail, R.M. and </a:t>
            </a:r>
            <a:r>
              <a:rPr lang="en-US" sz="1200" dirty="0" err="1"/>
              <a:t>Yaacob</a:t>
            </a:r>
            <a:r>
              <a:rPr lang="en-US" sz="1200" dirty="0"/>
              <a:t>, N.A., 2015. SIHAT: an assessment tool for </a:t>
            </a:r>
            <a:r>
              <a:rPr lang="en-US" sz="1200" dirty="0" err="1"/>
              <a:t>Shariah</a:t>
            </a:r>
            <a:r>
              <a:rPr lang="en-US" sz="1200" dirty="0"/>
              <a:t>–compliant hotel operations. </a:t>
            </a:r>
            <a:r>
              <a:rPr lang="en-US" sz="1200" i="1" dirty="0"/>
              <a:t>International Journal of Islamic Marketing and Branding</a:t>
            </a:r>
            <a:r>
              <a:rPr lang="en-US" sz="1200" dirty="0"/>
              <a:t>, </a:t>
            </a:r>
            <a:r>
              <a:rPr lang="en-US" sz="1200" i="1" dirty="0"/>
              <a:t>1</a:t>
            </a:r>
            <a:r>
              <a:rPr lang="en-US" sz="1200" dirty="0"/>
              <a:t>(1), pp.55-68</a:t>
            </a:r>
          </a:p>
          <a:p>
            <a:pPr marL="514350" indent="-514350" algn="just">
              <a:buFont typeface="+mj-lt"/>
              <a:buAutoNum type="arabicPeriod"/>
            </a:pPr>
            <a:r>
              <a:rPr lang="en-US" sz="1200" dirty="0" err="1"/>
              <a:t>Xu</a:t>
            </a:r>
            <a:r>
              <a:rPr lang="en-US" sz="1200" dirty="0"/>
              <a:t>, X. and Li, Y., 2016. The antecedents of customer satisfaction and dissatisfaction toward various types of hotels: A text mining approach. </a:t>
            </a:r>
            <a:r>
              <a:rPr lang="en-US" sz="1200" i="1" dirty="0"/>
              <a:t>International journal of hospitality management</a:t>
            </a:r>
            <a:r>
              <a:rPr lang="en-US" sz="1200" dirty="0"/>
              <a:t>, </a:t>
            </a:r>
            <a:r>
              <a:rPr lang="en-US" sz="1200" i="1" dirty="0"/>
              <a:t>55</a:t>
            </a:r>
            <a:r>
              <a:rPr lang="en-US" sz="1200" dirty="0"/>
              <a:t>, pp.57-69.</a:t>
            </a:r>
          </a:p>
        </p:txBody>
      </p:sp>
      <p:sp>
        <p:nvSpPr>
          <p:cNvPr id="4" name="Slide Number Placeholder 3"/>
          <p:cNvSpPr>
            <a:spLocks noGrp="1"/>
          </p:cNvSpPr>
          <p:nvPr>
            <p:ph type="sldNum" sz="quarter" idx="10"/>
          </p:nvPr>
        </p:nvSpPr>
        <p:spPr/>
        <p:txBody>
          <a:bodyPr/>
          <a:lstStyle/>
          <a:p>
            <a:fld id="{0FAE3B98-2C54-4A0D-8AAA-F91C44F8259E}" type="slidenum">
              <a:rPr lang="en-US" smtClean="0"/>
              <a:pPr/>
              <a:t>24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9C5F5921-3609-444D-969B-6B9CCA2E735A}" type="datetimeFigureOut">
              <a:rPr lang="en-US" smtClean="0"/>
              <a:pPr/>
              <a:t>11/30/2022</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322738E5-AD98-4493-B89D-CA45EF31F324}"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5F5921-3609-444D-969B-6B9CCA2E735A}" type="datetimeFigureOut">
              <a:rPr lang="en-US" smtClean="0"/>
              <a:pPr/>
              <a:t>11/30/2022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2738E5-AD98-4493-B89D-CA45EF31F32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9C5F5921-3609-444D-969B-6B9CCA2E735A}" type="datetimeFigureOut">
              <a:rPr lang="en-US" smtClean="0"/>
              <a:pPr/>
              <a:t>11/30/2022</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322738E5-AD98-4493-B89D-CA45EF31F324}"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C5F5921-3609-444D-969B-6B9CCA2E735A}" type="datetimeFigureOut">
              <a:rPr lang="en-US" smtClean="0"/>
              <a:pPr/>
              <a:t>11/30/2022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2738E5-AD98-4493-B89D-CA45EF31F32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C5F5921-3609-444D-969B-6B9CCA2E735A}" type="datetimeFigureOut">
              <a:rPr lang="en-US" smtClean="0"/>
              <a:pPr/>
              <a:t>11/30/2022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2738E5-AD98-4493-B89D-CA45EF31F32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5F5921-3609-444D-969B-6B9CCA2E735A}" type="datetimeFigureOut">
              <a:rPr lang="en-US" smtClean="0"/>
              <a:pPr/>
              <a:t>11/30/2022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2738E5-AD98-4493-B89D-CA45EF31F32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9C5F5921-3609-444D-969B-6B9CCA2E735A}" type="datetimeFigureOut">
              <a:rPr lang="en-US" smtClean="0"/>
              <a:pPr/>
              <a:t>11/30/2022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322738E5-AD98-4493-B89D-CA45EF31F32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C5F5921-3609-444D-969B-6B9CCA2E735A}" type="datetimeFigureOut">
              <a:rPr lang="en-US" smtClean="0"/>
              <a:pPr/>
              <a:t>11/30/2022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2738E5-AD98-4493-B89D-CA45EF31F32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9C5F5921-3609-444D-969B-6B9CCA2E735A}" type="datetimeFigureOut">
              <a:rPr lang="en-US" smtClean="0"/>
              <a:pPr/>
              <a:t>11/30/2022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2738E5-AD98-4493-B89D-CA45EF31F324}"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5F5921-3609-444D-969B-6B9CCA2E735A}" type="datetimeFigureOut">
              <a:rPr lang="en-US" smtClean="0"/>
              <a:pPr/>
              <a:t>11/30/2022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2738E5-AD98-4493-B89D-CA45EF31F32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9C5F5921-3609-444D-969B-6B9CCA2E735A}" type="datetimeFigureOut">
              <a:rPr lang="en-US" smtClean="0"/>
              <a:pPr/>
              <a:t>11/30/2022</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322738E5-AD98-4493-B89D-CA45EF31F32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9C5F5921-3609-444D-969B-6B9CCA2E735A}" type="datetimeFigureOut">
              <a:rPr lang="en-US" smtClean="0"/>
              <a:pPr/>
              <a:t>11/30/2022</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322738E5-AD98-4493-B89D-CA45EF31F32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MODULE NAME: Operating Hotel Facilities (BMIH4006)</a:t>
            </a:r>
            <a:endParaRPr lang="en-US" dirty="0"/>
          </a:p>
        </p:txBody>
      </p:sp>
      <p:sp>
        <p:nvSpPr>
          <p:cNvPr id="3" name="Subtitle 2"/>
          <p:cNvSpPr>
            <a:spLocks noGrp="1"/>
          </p:cNvSpPr>
          <p:nvPr>
            <p:ph type="subTitle" idx="1"/>
          </p:nvPr>
        </p:nvSpPr>
        <p:spPr/>
        <p:txBody>
          <a:bodyPr>
            <a:normAutofit lnSpcReduction="10000"/>
          </a:bodyPr>
          <a:lstStyle/>
          <a:p>
            <a:pPr algn="ctr"/>
            <a:r>
              <a:rPr lang="en-US" dirty="0"/>
              <a:t>Student Name: Saima Aamir</a:t>
            </a:r>
          </a:p>
          <a:p>
            <a:pPr algn="ctr"/>
            <a:r>
              <a:rPr lang="en-US" dirty="0"/>
              <a:t>Student Id:2117592</a:t>
            </a:r>
          </a:p>
          <a:p>
            <a:pPr algn="ctr"/>
            <a:r>
              <a:rPr lang="en-US" dirty="0"/>
              <a:t>Lecturer: Kathryn Roberts</a:t>
            </a:r>
          </a:p>
        </p:txBody>
      </p:sp>
    </p:spTree>
    <p:extLst>
      <p:ext uri="{BB962C8B-B14F-4D97-AF65-F5344CB8AC3E}">
        <p14:creationId xmlns:p14="http://schemas.microsoft.com/office/powerpoint/2010/main" val="251141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is employee engagement</a:t>
            </a:r>
          </a:p>
        </p:txBody>
      </p:sp>
      <p:sp>
        <p:nvSpPr>
          <p:cNvPr id="3" name="Content Placeholder 2"/>
          <p:cNvSpPr>
            <a:spLocks noGrp="1"/>
          </p:cNvSpPr>
          <p:nvPr>
            <p:ph idx="1"/>
          </p:nvPr>
        </p:nvSpPr>
        <p:spPr/>
        <p:txBody>
          <a:bodyPr>
            <a:normAutofit/>
          </a:bodyPr>
          <a:lstStyle/>
          <a:p>
            <a:endParaRPr lang="en-US" dirty="0"/>
          </a:p>
          <a:p>
            <a:r>
              <a:rPr lang="en-US" sz="2000" dirty="0"/>
              <a:t>Mental and emotional investment in one's work and the success of one's </a:t>
            </a:r>
            <a:r>
              <a:rPr lang="en-US" sz="2000" dirty="0" err="1"/>
              <a:t>organisation</a:t>
            </a:r>
            <a:r>
              <a:rPr lang="en-US" sz="2000" dirty="0"/>
              <a:t> is what we call "employee engagement.“</a:t>
            </a:r>
          </a:p>
          <a:p>
            <a:endParaRPr lang="en-US" sz="2000" dirty="0"/>
          </a:p>
          <a:p>
            <a:r>
              <a:rPr lang="en-US" sz="2000" dirty="0"/>
              <a:t>In order to contribute to the success of the company, an engaged worker is willing to give their all to their duties.</a:t>
            </a:r>
          </a:p>
          <a:p>
            <a:endParaRPr lang="en-US" sz="2000" dirty="0"/>
          </a:p>
          <a:p>
            <a:r>
              <a:rPr lang="en-US" sz="2000" dirty="0"/>
              <a:t> They are committed to the organization's success because they have faith in it.</a:t>
            </a:r>
          </a:p>
        </p:txBody>
      </p:sp>
    </p:spTree>
    <p:extLst>
      <p:ext uri="{BB962C8B-B14F-4D97-AF65-F5344CB8AC3E}">
        <p14:creationId xmlns:p14="http://schemas.microsoft.com/office/powerpoint/2010/main" val="4123307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Importance of employee engagement</a:t>
            </a:r>
          </a:p>
        </p:txBody>
      </p:sp>
      <p:sp>
        <p:nvSpPr>
          <p:cNvPr id="3" name="Content Placeholder 2"/>
          <p:cNvSpPr>
            <a:spLocks noGrp="1"/>
          </p:cNvSpPr>
          <p:nvPr>
            <p:ph idx="1"/>
          </p:nvPr>
        </p:nvSpPr>
        <p:spPr/>
        <p:txBody>
          <a:bodyPr/>
          <a:lstStyle/>
          <a:p>
            <a:endParaRPr lang="en-US" dirty="0"/>
          </a:p>
          <a:p>
            <a:endParaRPr lang="en-US" dirty="0"/>
          </a:p>
          <a:p>
            <a:r>
              <a:rPr lang="en-US" sz="2000" dirty="0"/>
              <a:t>Motivated workers are more invested in their work, which leads to lower turnover, more output, and more money in the bank. The success of a hotel depends on happy, involved workers (</a:t>
            </a:r>
            <a:r>
              <a:rPr lang="en-US" sz="2000" dirty="0" err="1"/>
              <a:t>Shour</a:t>
            </a:r>
            <a:r>
              <a:rPr lang="en-US" sz="2000" dirty="0"/>
              <a:t>, 2020).</a:t>
            </a:r>
          </a:p>
          <a:p>
            <a:endParaRPr lang="en-US" sz="2000" dirty="0"/>
          </a:p>
          <a:p>
            <a:r>
              <a:rPr lang="en-US" sz="2000" dirty="0"/>
              <a:t>Looking at factors</a:t>
            </a:r>
          </a:p>
        </p:txBody>
      </p:sp>
    </p:spTree>
    <p:extLst>
      <p:ext uri="{BB962C8B-B14F-4D97-AF65-F5344CB8AC3E}">
        <p14:creationId xmlns:p14="http://schemas.microsoft.com/office/powerpoint/2010/main" val="3091045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reduces turnover</a:t>
            </a:r>
          </a:p>
        </p:txBody>
      </p:sp>
      <p:sp>
        <p:nvSpPr>
          <p:cNvPr id="3" name="Content Placeholder 2"/>
          <p:cNvSpPr>
            <a:spLocks noGrp="1"/>
          </p:cNvSpPr>
          <p:nvPr>
            <p:ph idx="1"/>
          </p:nvPr>
        </p:nvSpPr>
        <p:spPr>
          <a:xfrm>
            <a:off x="457200" y="1609416"/>
            <a:ext cx="7467600" cy="4846320"/>
          </a:xfrm>
        </p:spPr>
        <p:txBody>
          <a:bodyPr>
            <a:normAutofit/>
          </a:bodyPr>
          <a:lstStyle/>
          <a:p>
            <a:endParaRPr lang="en-US" dirty="0"/>
          </a:p>
          <a:p>
            <a:r>
              <a:rPr lang="en-US" sz="2000" dirty="0"/>
              <a:t>The yearly turnover rate in the hospitality industry is a whopping 73.8%. Involved workers are less inclined to look elsewhere for work since they are more satisfied there.</a:t>
            </a:r>
          </a:p>
          <a:p>
            <a:endParaRPr lang="en-US" sz="2000" dirty="0"/>
          </a:p>
          <a:p>
            <a:r>
              <a:rPr lang="en-US" sz="2000" dirty="0"/>
              <a:t> According to the Cornell Institute for Hotel Research, the hospitality business loses £4,545 for every employee who leaves (Tracey and </a:t>
            </a:r>
            <a:r>
              <a:rPr lang="en-US" sz="2000" dirty="0" err="1"/>
              <a:t>Hinkin</a:t>
            </a:r>
            <a:r>
              <a:rPr lang="en-US" sz="2000" dirty="0"/>
              <a:t>, 2016). </a:t>
            </a:r>
          </a:p>
          <a:p>
            <a:endParaRPr lang="en-US" sz="2000" dirty="0"/>
          </a:p>
          <a:p>
            <a:r>
              <a:rPr lang="en-US" sz="2000" dirty="0"/>
              <a:t>Imagine the impact on the hotel if it were able to engage and retain only one, five, or ten staff for a whole year.</a:t>
            </a:r>
          </a:p>
        </p:txBody>
      </p:sp>
    </p:spTree>
    <p:extLst>
      <p:ext uri="{BB962C8B-B14F-4D97-AF65-F5344CB8AC3E}">
        <p14:creationId xmlns:p14="http://schemas.microsoft.com/office/powerpoint/2010/main" val="3210810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more productive</a:t>
            </a:r>
          </a:p>
        </p:txBody>
      </p:sp>
      <p:sp>
        <p:nvSpPr>
          <p:cNvPr id="3" name="Content Placeholder 2"/>
          <p:cNvSpPr>
            <a:spLocks noGrp="1"/>
          </p:cNvSpPr>
          <p:nvPr>
            <p:ph idx="1"/>
          </p:nvPr>
        </p:nvSpPr>
        <p:spPr/>
        <p:txBody>
          <a:bodyPr>
            <a:normAutofit lnSpcReduction="10000"/>
          </a:bodyPr>
          <a:lstStyle/>
          <a:p>
            <a:endParaRPr lang="en-US" dirty="0"/>
          </a:p>
          <a:p>
            <a:endParaRPr lang="en-US" sz="2200" dirty="0"/>
          </a:p>
          <a:p>
            <a:r>
              <a:rPr lang="en-US" sz="2200" dirty="0"/>
              <a:t>Hotels lose thousands of pounds every time they have to hire and educate new staff members, and that has a negative impact on their bottom line. </a:t>
            </a:r>
          </a:p>
          <a:p>
            <a:pPr marL="0" indent="0">
              <a:buNone/>
            </a:pPr>
            <a:endParaRPr lang="en-US" sz="2200" dirty="0"/>
          </a:p>
          <a:p>
            <a:r>
              <a:rPr lang="en-US" sz="2200" dirty="0"/>
              <a:t>Employees who aren't invested in their job are less productive and more likely to call in sick, and that's before they actually leave </a:t>
            </a:r>
            <a:r>
              <a:rPr lang="en-US" sz="2000" dirty="0"/>
              <a:t>(Bureau of Labor Statistics, 2020)</a:t>
            </a:r>
            <a:r>
              <a:rPr lang="en-US" sz="2200" dirty="0"/>
              <a:t>. </a:t>
            </a:r>
          </a:p>
          <a:p>
            <a:endParaRPr lang="en-US" sz="2200" dirty="0"/>
          </a:p>
          <a:p>
            <a:r>
              <a:rPr lang="en-US" sz="2200" dirty="0"/>
              <a:t>Ten times fewer sick days are taken by engaged workers compared to those who are disengaged.</a:t>
            </a:r>
          </a:p>
        </p:txBody>
      </p:sp>
    </p:spTree>
    <p:extLst>
      <p:ext uri="{BB962C8B-B14F-4D97-AF65-F5344CB8AC3E}">
        <p14:creationId xmlns:p14="http://schemas.microsoft.com/office/powerpoint/2010/main" val="3035345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7239000" cy="1005840"/>
          </a:xfrm>
        </p:spPr>
        <p:txBody>
          <a:bodyPr>
            <a:normAutofit fontScale="90000"/>
          </a:bodyPr>
          <a:lstStyle/>
          <a:p>
            <a:br>
              <a:rPr lang="en-US" dirty="0"/>
            </a:br>
            <a:br>
              <a:rPr lang="en-US" dirty="0"/>
            </a:br>
            <a:br>
              <a:rPr lang="en-US" dirty="0"/>
            </a:br>
            <a:r>
              <a:rPr lang="en-US" sz="3100" dirty="0"/>
              <a:t>employee engagement More revenue</a:t>
            </a:r>
            <a:br>
              <a:rPr lang="en-US" dirty="0"/>
            </a:br>
            <a:endParaRPr lang="en-US" dirty="0"/>
          </a:p>
        </p:txBody>
      </p:sp>
      <p:sp>
        <p:nvSpPr>
          <p:cNvPr id="3" name="Content Placeholder 2"/>
          <p:cNvSpPr>
            <a:spLocks noGrp="1"/>
          </p:cNvSpPr>
          <p:nvPr>
            <p:ph idx="1"/>
          </p:nvPr>
        </p:nvSpPr>
        <p:spPr/>
        <p:txBody>
          <a:bodyPr>
            <a:normAutofit fontScale="92500" lnSpcReduction="10000"/>
          </a:bodyPr>
          <a:lstStyle/>
          <a:p>
            <a:endParaRPr lang="en-US" dirty="0"/>
          </a:p>
          <a:p>
            <a:r>
              <a:rPr lang="en-US" dirty="0"/>
              <a:t>Did you know that businesses get a 147% increase in earnings from highly engaged workers compared to those with lower levels of employee enthusiasm? </a:t>
            </a:r>
          </a:p>
          <a:p>
            <a:pPr marL="0" indent="0">
              <a:buNone/>
            </a:pPr>
            <a:endParaRPr lang="en-US" dirty="0"/>
          </a:p>
          <a:p>
            <a:r>
              <a:rPr lang="en-US" dirty="0"/>
              <a:t>Motivated front-of-house workers are more likely to make upselling and serving consumers a genuine priority. </a:t>
            </a:r>
          </a:p>
          <a:p>
            <a:pPr marL="0" indent="0">
              <a:buNone/>
            </a:pPr>
            <a:endParaRPr lang="en-US" dirty="0"/>
          </a:p>
          <a:p>
            <a:r>
              <a:rPr lang="en-US" dirty="0"/>
              <a:t>Engaged workers are more productive, increase client satisfaction, and boost hotel income.</a:t>
            </a:r>
          </a:p>
        </p:txBody>
      </p:sp>
    </p:spTree>
    <p:extLst>
      <p:ext uri="{BB962C8B-B14F-4D97-AF65-F5344CB8AC3E}">
        <p14:creationId xmlns:p14="http://schemas.microsoft.com/office/powerpoint/2010/main" val="1684209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a:t>
            </a:r>
          </a:p>
        </p:txBody>
      </p:sp>
      <p:sp>
        <p:nvSpPr>
          <p:cNvPr id="3" name="Content Placeholder 2"/>
          <p:cNvSpPr>
            <a:spLocks noGrp="1"/>
          </p:cNvSpPr>
          <p:nvPr>
            <p:ph idx="1"/>
          </p:nvPr>
        </p:nvSpPr>
        <p:spPr/>
        <p:txBody>
          <a:bodyPr/>
          <a:lstStyle/>
          <a:p>
            <a:r>
              <a:rPr lang="en-US" dirty="0"/>
              <a:t>Mission / Values </a:t>
            </a:r>
          </a:p>
          <a:p>
            <a:endParaRPr lang="en-US" dirty="0"/>
          </a:p>
          <a:p>
            <a:r>
              <a:rPr lang="en-US" dirty="0"/>
              <a:t>Team bonding </a:t>
            </a:r>
          </a:p>
          <a:p>
            <a:r>
              <a:rPr lang="en-US" dirty="0"/>
              <a:t> Employee milestones </a:t>
            </a:r>
          </a:p>
          <a:p>
            <a:r>
              <a:rPr lang="en-US" dirty="0" err="1"/>
              <a:t>Gamify</a:t>
            </a:r>
            <a:r>
              <a:rPr lang="en-US" dirty="0"/>
              <a:t> performance </a:t>
            </a:r>
          </a:p>
          <a:p>
            <a:r>
              <a:rPr lang="en-US" dirty="0"/>
              <a:t>Mentorship </a:t>
            </a:r>
          </a:p>
          <a:p>
            <a:r>
              <a:rPr lang="en-US" dirty="0"/>
              <a:t>Professional development </a:t>
            </a:r>
          </a:p>
          <a:p>
            <a:r>
              <a:rPr lang="en-US" dirty="0"/>
              <a:t>Communication</a:t>
            </a:r>
          </a:p>
        </p:txBody>
      </p:sp>
    </p:spTree>
    <p:extLst>
      <p:ext uri="{BB962C8B-B14F-4D97-AF65-F5344CB8AC3E}">
        <p14:creationId xmlns:p14="http://schemas.microsoft.com/office/powerpoint/2010/main" val="3968551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a:t>
            </a:r>
          </a:p>
        </p:txBody>
      </p:sp>
      <p:sp>
        <p:nvSpPr>
          <p:cNvPr id="3" name="Content Placeholder 2"/>
          <p:cNvSpPr>
            <a:spLocks noGrp="1"/>
          </p:cNvSpPr>
          <p:nvPr>
            <p:ph idx="1"/>
          </p:nvPr>
        </p:nvSpPr>
        <p:spPr/>
        <p:txBody>
          <a:bodyPr>
            <a:normAutofit fontScale="92500"/>
          </a:bodyPr>
          <a:lstStyle/>
          <a:p>
            <a:r>
              <a:rPr lang="en-US" dirty="0"/>
              <a:t>When workers are passionate about their jobs, they are more likely to go above and beyond the call of duty.</a:t>
            </a:r>
          </a:p>
          <a:p>
            <a:endParaRPr lang="en-US" dirty="0"/>
          </a:p>
          <a:p>
            <a:r>
              <a:rPr lang="en-US" dirty="0"/>
              <a:t> Employees that are invested in their work are more productive, generate more income, and stay with the company longer. </a:t>
            </a:r>
          </a:p>
          <a:p>
            <a:endParaRPr lang="en-US" dirty="0"/>
          </a:p>
          <a:p>
            <a:r>
              <a:rPr lang="en-US" dirty="0"/>
              <a:t>If you put in the additional effort to make your staff members feel valued and appreciated, they will return the </a:t>
            </a:r>
            <a:r>
              <a:rPr lang="en-US" dirty="0" err="1"/>
              <a:t>favour</a:t>
            </a:r>
            <a:r>
              <a:rPr lang="en-US" dirty="0"/>
              <a:t> by dedicating their time and effort to your facility.</a:t>
            </a:r>
          </a:p>
        </p:txBody>
      </p:sp>
    </p:spTree>
    <p:extLst>
      <p:ext uri="{BB962C8B-B14F-4D97-AF65-F5344CB8AC3E}">
        <p14:creationId xmlns:p14="http://schemas.microsoft.com/office/powerpoint/2010/main" val="1600174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 1</a:t>
            </a:r>
          </a:p>
        </p:txBody>
      </p:sp>
      <p:sp>
        <p:nvSpPr>
          <p:cNvPr id="3" name="Content Placeholder 2"/>
          <p:cNvSpPr>
            <a:spLocks noGrp="1"/>
          </p:cNvSpPr>
          <p:nvPr>
            <p:ph idx="1"/>
          </p:nvPr>
        </p:nvSpPr>
        <p:spPr/>
        <p:txBody>
          <a:bodyPr>
            <a:normAutofit fontScale="92500" lnSpcReduction="10000"/>
          </a:bodyPr>
          <a:lstStyle/>
          <a:p>
            <a:r>
              <a:rPr lang="en-US" dirty="0"/>
              <a:t>Establish and </a:t>
            </a:r>
            <a:r>
              <a:rPr lang="en-US" dirty="0" err="1"/>
              <a:t>emphasise</a:t>
            </a:r>
            <a:r>
              <a:rPr lang="en-US" dirty="0"/>
              <a:t> your hotel's core values, vision, and mission.</a:t>
            </a:r>
          </a:p>
          <a:p>
            <a:endParaRPr lang="en-US" dirty="0"/>
          </a:p>
          <a:p>
            <a:r>
              <a:rPr lang="en-US" dirty="0"/>
              <a:t>During the hiring process, it's important to explain the hotel's guiding principles. </a:t>
            </a:r>
          </a:p>
          <a:p>
            <a:endParaRPr lang="en-US" dirty="0"/>
          </a:p>
          <a:p>
            <a:r>
              <a:rPr lang="en-US" dirty="0"/>
              <a:t>If workers feel they are contributing to something bigger, they will be more invested in their jobs.</a:t>
            </a:r>
          </a:p>
          <a:p>
            <a:r>
              <a:rPr lang="en-US" dirty="0"/>
              <a:t>Reward and acknowledge team members that exemplify your values via employee of the month awards, bonuses, and other incentives.</a:t>
            </a:r>
          </a:p>
        </p:txBody>
      </p:sp>
    </p:spTree>
    <p:extLst>
      <p:ext uri="{BB962C8B-B14F-4D97-AF65-F5344CB8AC3E}">
        <p14:creationId xmlns:p14="http://schemas.microsoft.com/office/powerpoint/2010/main" val="1859571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 2</a:t>
            </a:r>
          </a:p>
        </p:txBody>
      </p:sp>
      <p:sp>
        <p:nvSpPr>
          <p:cNvPr id="3" name="Content Placeholder 2"/>
          <p:cNvSpPr>
            <a:spLocks noGrp="1"/>
          </p:cNvSpPr>
          <p:nvPr>
            <p:ph idx="1"/>
          </p:nvPr>
        </p:nvSpPr>
        <p:spPr/>
        <p:txBody>
          <a:bodyPr>
            <a:normAutofit fontScale="85000" lnSpcReduction="20000"/>
          </a:bodyPr>
          <a:lstStyle/>
          <a:p>
            <a:r>
              <a:rPr lang="en-US" dirty="0"/>
              <a:t>Second, design group-building exercises.</a:t>
            </a:r>
          </a:p>
          <a:p>
            <a:endParaRPr lang="en-US" dirty="0"/>
          </a:p>
          <a:p>
            <a:r>
              <a:rPr lang="en-US" dirty="0"/>
              <a:t>According to a recent survey of those who work in the hospitality sector conducted by 7shifts (2019), the people they work with are the best aspect of the job. </a:t>
            </a:r>
          </a:p>
          <a:p>
            <a:endParaRPr lang="en-US" dirty="0"/>
          </a:p>
          <a:p>
            <a:r>
              <a:rPr lang="en-US" dirty="0"/>
              <a:t>When workers have a sense of belonging to the company, they are more invested in their jobs and look forward to coming to the office each day. </a:t>
            </a:r>
          </a:p>
          <a:p>
            <a:r>
              <a:rPr lang="en-US" dirty="0"/>
              <a:t>Employee happiness is increased by half if they have buddies at work.</a:t>
            </a:r>
          </a:p>
          <a:p>
            <a:r>
              <a:rPr lang="en-US" dirty="0"/>
              <a:t>Create a bond amongst coworkers by setting up regular team lunches, inviting staff to attend social activities outside of work, or throwing themed parties.</a:t>
            </a:r>
          </a:p>
        </p:txBody>
      </p:sp>
    </p:spTree>
    <p:extLst>
      <p:ext uri="{BB962C8B-B14F-4D97-AF65-F5344CB8AC3E}">
        <p14:creationId xmlns:p14="http://schemas.microsoft.com/office/powerpoint/2010/main" val="328362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 3</a:t>
            </a:r>
          </a:p>
        </p:txBody>
      </p:sp>
      <p:sp>
        <p:nvSpPr>
          <p:cNvPr id="3" name="Content Placeholder 2"/>
          <p:cNvSpPr>
            <a:spLocks noGrp="1"/>
          </p:cNvSpPr>
          <p:nvPr>
            <p:ph idx="1"/>
          </p:nvPr>
        </p:nvSpPr>
        <p:spPr/>
        <p:txBody>
          <a:bodyPr>
            <a:normAutofit fontScale="92500" lnSpcReduction="20000"/>
          </a:bodyPr>
          <a:lstStyle/>
          <a:p>
            <a:r>
              <a:rPr lang="en-US" dirty="0"/>
              <a:t>Thirdly, </a:t>
            </a:r>
            <a:r>
              <a:rPr lang="en-US" dirty="0" err="1"/>
              <a:t>recognise</a:t>
            </a:r>
            <a:r>
              <a:rPr lang="en-US" dirty="0"/>
              <a:t> employee achievements and special dates.</a:t>
            </a:r>
          </a:p>
          <a:p>
            <a:pPr marL="0" indent="0">
              <a:buNone/>
            </a:pPr>
            <a:endParaRPr lang="en-US" dirty="0"/>
          </a:p>
          <a:p>
            <a:r>
              <a:rPr lang="en-US" dirty="0"/>
              <a:t>Send a message of appreciation to your staff by celebrating milestones like work anniversaries, birthdays, and other special days. </a:t>
            </a:r>
          </a:p>
          <a:p>
            <a:endParaRPr lang="en-US" dirty="0"/>
          </a:p>
          <a:p>
            <a:r>
              <a:rPr lang="en-US" dirty="0"/>
              <a:t>Sharing a team member's accomplishments on social media, singing "happy birthday" during a team meeting, or </a:t>
            </a:r>
            <a:r>
              <a:rPr lang="en-US" dirty="0" err="1"/>
              <a:t>recognising</a:t>
            </a:r>
            <a:r>
              <a:rPr lang="en-US" dirty="0"/>
              <a:t> a coworker's child's birthday via the team's internal messaging app are all thoughtful gestures that will be much appreciated. In order to increase workers' motivation, it's important to demonstrate that you care about them outside of the workplace.</a:t>
            </a:r>
          </a:p>
        </p:txBody>
      </p:sp>
    </p:spTree>
    <p:extLst>
      <p:ext uri="{BB962C8B-B14F-4D97-AF65-F5344CB8AC3E}">
        <p14:creationId xmlns:p14="http://schemas.microsoft.com/office/powerpoint/2010/main" val="18630778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 4</a:t>
            </a:r>
          </a:p>
        </p:txBody>
      </p:sp>
      <p:sp>
        <p:nvSpPr>
          <p:cNvPr id="3" name="Content Placeholder 2"/>
          <p:cNvSpPr>
            <a:spLocks noGrp="1"/>
          </p:cNvSpPr>
          <p:nvPr>
            <p:ph idx="1"/>
          </p:nvPr>
        </p:nvSpPr>
        <p:spPr/>
        <p:txBody>
          <a:bodyPr>
            <a:normAutofit fontScale="85000" lnSpcReduction="20000"/>
          </a:bodyPr>
          <a:lstStyle/>
          <a:p>
            <a:r>
              <a:rPr lang="en-US" dirty="0"/>
              <a:t> GAMIFY PERFORMANCEC</a:t>
            </a:r>
          </a:p>
          <a:p>
            <a:r>
              <a:rPr lang="en-US" dirty="0"/>
              <a:t>creating a healthy dose of healthy competition can do wonders for sales, morale, and staff involvement. </a:t>
            </a:r>
          </a:p>
          <a:p>
            <a:endParaRPr lang="en-US" dirty="0"/>
          </a:p>
          <a:p>
            <a:r>
              <a:rPr lang="en-US" dirty="0"/>
              <a:t>Motivate your staff to achieve targets by offering rewards for things like upselling, reducing ticket times, and moving a certain menu item. </a:t>
            </a:r>
          </a:p>
          <a:p>
            <a:endParaRPr lang="en-US" dirty="0"/>
          </a:p>
          <a:p>
            <a:r>
              <a:rPr lang="en-US" dirty="0"/>
              <a:t>Try to think of unique gifts that will really get people excited about participating.</a:t>
            </a:r>
          </a:p>
          <a:p>
            <a:pPr marL="0" indent="0">
              <a:buNone/>
            </a:pPr>
            <a:endParaRPr lang="en-US" dirty="0"/>
          </a:p>
          <a:p>
            <a:r>
              <a:rPr lang="en-US" dirty="0"/>
              <a:t>The winner might get concert tickets or a paid day off from work. There are many innovative approaches to boosting employee motivation, and one of them is to turn performance evaluations into games.</a:t>
            </a:r>
          </a:p>
        </p:txBody>
      </p:sp>
    </p:spTree>
    <p:extLst>
      <p:ext uri="{BB962C8B-B14F-4D97-AF65-F5344CB8AC3E}">
        <p14:creationId xmlns:p14="http://schemas.microsoft.com/office/powerpoint/2010/main" val="2966176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 5</a:t>
            </a:r>
          </a:p>
        </p:txBody>
      </p:sp>
      <p:sp>
        <p:nvSpPr>
          <p:cNvPr id="3" name="Content Placeholder 2"/>
          <p:cNvSpPr>
            <a:spLocks noGrp="1"/>
          </p:cNvSpPr>
          <p:nvPr>
            <p:ph idx="1"/>
          </p:nvPr>
        </p:nvSpPr>
        <p:spPr/>
        <p:txBody>
          <a:bodyPr>
            <a:normAutofit fontScale="85000" lnSpcReduction="20000"/>
          </a:bodyPr>
          <a:lstStyle/>
          <a:p>
            <a:r>
              <a:rPr lang="en-US" dirty="0"/>
              <a:t> DEVELOP A MENTORING PROGRAM</a:t>
            </a:r>
          </a:p>
          <a:p>
            <a:endParaRPr lang="en-US" dirty="0"/>
          </a:p>
          <a:p>
            <a:r>
              <a:rPr lang="en-US" dirty="0"/>
              <a:t>Connect new hires with seasoned workers who can guide them during their tenure. </a:t>
            </a:r>
          </a:p>
          <a:p>
            <a:endParaRPr lang="en-US" dirty="0"/>
          </a:p>
          <a:p>
            <a:r>
              <a:rPr lang="en-US" dirty="0"/>
              <a:t>Staff should see their mentors as a third party between their boss and their friends; someone they can confide in for guidance in navigating the unique challenges of the workplace, as well as someone to share in their successes.</a:t>
            </a:r>
          </a:p>
          <a:p>
            <a:endParaRPr lang="en-US" dirty="0"/>
          </a:p>
          <a:p>
            <a:r>
              <a:rPr lang="en-US" dirty="0"/>
              <a:t>Mentoring program for new hires are an excellent way to demonstrate to them that you and the venue's management team are invested in their growth and success.</a:t>
            </a:r>
          </a:p>
        </p:txBody>
      </p:sp>
    </p:spTree>
    <p:extLst>
      <p:ext uri="{BB962C8B-B14F-4D97-AF65-F5344CB8AC3E}">
        <p14:creationId xmlns:p14="http://schemas.microsoft.com/office/powerpoint/2010/main" val="2660138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 6</a:t>
            </a:r>
          </a:p>
        </p:txBody>
      </p:sp>
      <p:sp>
        <p:nvSpPr>
          <p:cNvPr id="3" name="Content Placeholder 2"/>
          <p:cNvSpPr>
            <a:spLocks noGrp="1"/>
          </p:cNvSpPr>
          <p:nvPr>
            <p:ph idx="1"/>
          </p:nvPr>
        </p:nvSpPr>
        <p:spPr/>
        <p:txBody>
          <a:bodyPr>
            <a:normAutofit fontScale="92500" lnSpcReduction="10000"/>
          </a:bodyPr>
          <a:lstStyle/>
          <a:p>
            <a:r>
              <a:rPr lang="en-US" dirty="0"/>
              <a:t> Make available opportunities for professional growth If you put money into your workers' futures, they'll feel more responsible for the venue's success. </a:t>
            </a:r>
          </a:p>
          <a:p>
            <a:endParaRPr lang="en-US" dirty="0"/>
          </a:p>
          <a:p>
            <a:r>
              <a:rPr lang="en-US" dirty="0"/>
              <a:t>Reserve funds to send your staff on educational excursions. Managers might use their own money or a pooled fund allotted for training and development.</a:t>
            </a:r>
          </a:p>
          <a:p>
            <a:endParaRPr lang="en-US" dirty="0"/>
          </a:p>
          <a:p>
            <a:r>
              <a:rPr lang="en-US" dirty="0"/>
              <a:t>The online video courses are an easy and inexpensive approach to train and educate staff members in the hospitality sector.</a:t>
            </a:r>
          </a:p>
        </p:txBody>
      </p:sp>
    </p:spTree>
    <p:extLst>
      <p:ext uri="{BB962C8B-B14F-4D97-AF65-F5344CB8AC3E}">
        <p14:creationId xmlns:p14="http://schemas.microsoft.com/office/powerpoint/2010/main" val="2449020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to engage 7</a:t>
            </a:r>
          </a:p>
        </p:txBody>
      </p:sp>
      <p:sp>
        <p:nvSpPr>
          <p:cNvPr id="3" name="Content Placeholder 2"/>
          <p:cNvSpPr>
            <a:spLocks noGrp="1"/>
          </p:cNvSpPr>
          <p:nvPr>
            <p:ph idx="1"/>
          </p:nvPr>
        </p:nvSpPr>
        <p:spPr/>
        <p:txBody>
          <a:bodyPr>
            <a:normAutofit fontScale="85000" lnSpcReduction="20000"/>
          </a:bodyPr>
          <a:lstStyle/>
          <a:p>
            <a:r>
              <a:rPr lang="en-US" dirty="0"/>
              <a:t> Help your team communicate easily with one another.</a:t>
            </a:r>
          </a:p>
          <a:p>
            <a:endParaRPr lang="en-US" dirty="0"/>
          </a:p>
          <a:p>
            <a:r>
              <a:rPr lang="en-US" dirty="0"/>
              <a:t>By developing a sense of camaraderie via open lines of communication, you can improve your team's productivity. </a:t>
            </a:r>
          </a:p>
          <a:p>
            <a:endParaRPr lang="en-US" dirty="0"/>
          </a:p>
          <a:p>
            <a:r>
              <a:rPr lang="en-US" dirty="0"/>
              <a:t>With a competent employee scheduling application, workers can coordinate their schedules and interact with one another from the convenience of their mobile devices.</a:t>
            </a:r>
          </a:p>
          <a:p>
            <a:endParaRPr lang="en-US" dirty="0"/>
          </a:p>
          <a:p>
            <a:r>
              <a:rPr lang="en-US" dirty="0"/>
              <a:t>Workers are more invested in their jobs when they have opportunities to talk to their coworkers both during and outside of work hours.</a:t>
            </a:r>
          </a:p>
        </p:txBody>
      </p:sp>
    </p:spTree>
    <p:extLst>
      <p:ext uri="{BB962C8B-B14F-4D97-AF65-F5344CB8AC3E}">
        <p14:creationId xmlns:p14="http://schemas.microsoft.com/office/powerpoint/2010/main" val="1760270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model</a:t>
            </a:r>
          </a:p>
        </p:txBody>
      </p:sp>
      <p:sp>
        <p:nvSpPr>
          <p:cNvPr id="3" name="Content Placeholder 2"/>
          <p:cNvSpPr>
            <a:spLocks noGrp="1"/>
          </p:cNvSpPr>
          <p:nvPr>
            <p:ph idx="1"/>
          </p:nvPr>
        </p:nvSpPr>
        <p:spPr/>
        <p:txBody>
          <a:bodyPr>
            <a:normAutofit/>
          </a:bodyPr>
          <a:lstStyle/>
          <a:p>
            <a:r>
              <a:rPr lang="en-US" sz="2000" dirty="0"/>
              <a:t>When it comes to human resource management, Aon Hewitt is among the best consulting firms in the world.</a:t>
            </a:r>
          </a:p>
          <a:p>
            <a:endParaRPr lang="en-US" sz="2000" dirty="0"/>
          </a:p>
          <a:p>
            <a:r>
              <a:rPr lang="en-US" sz="2000" dirty="0"/>
              <a:t>That's why their research and ideas on employee engagement will have an effect on every business that cares about its workers' happiness and satisfaction.</a:t>
            </a:r>
          </a:p>
          <a:p>
            <a:endParaRPr lang="en-US" dirty="0"/>
          </a:p>
        </p:txBody>
      </p:sp>
    </p:spTree>
    <p:extLst>
      <p:ext uri="{BB962C8B-B14F-4D97-AF65-F5344CB8AC3E}">
        <p14:creationId xmlns:p14="http://schemas.microsoft.com/office/powerpoint/2010/main" val="2894502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model</a:t>
            </a:r>
          </a:p>
        </p:txBody>
      </p:sp>
      <p:sp>
        <p:nvSpPr>
          <p:cNvPr id="3" name="Content Placeholder 2"/>
          <p:cNvSpPr>
            <a:spLocks noGrp="1"/>
          </p:cNvSpPr>
          <p:nvPr>
            <p:ph idx="1"/>
          </p:nvPr>
        </p:nvSpPr>
        <p:spPr/>
        <p:txBody>
          <a:bodyPr>
            <a:normAutofit fontScale="77500" lnSpcReduction="20000"/>
          </a:bodyPr>
          <a:lstStyle/>
          <a:p>
            <a:r>
              <a:rPr lang="en-US" dirty="0"/>
              <a:t>Employee involvement according to Aon Hewitt's methodology is summed up as follows: </a:t>
            </a:r>
          </a:p>
          <a:p>
            <a:endParaRPr lang="en-US" dirty="0"/>
          </a:p>
          <a:p>
            <a:r>
              <a:rPr lang="en-US" dirty="0"/>
              <a:t>These are the "activity areas," over which management has the most influence.</a:t>
            </a:r>
          </a:p>
          <a:p>
            <a:endParaRPr lang="en-US" dirty="0"/>
          </a:p>
          <a:p>
            <a:r>
              <a:rPr lang="en-US" dirty="0"/>
              <a:t>According to Aon Hewitt's research, there are six main factors that contribute to an employee's satisfaction at work: </a:t>
            </a:r>
          </a:p>
          <a:p>
            <a:r>
              <a:rPr lang="en-US" dirty="0"/>
              <a:t>the tasks they perform, the colleagues they interact with, the possibilities they are given, the total rewards they receive, the policies and procedures of the company, and their personal lives outside of work.</a:t>
            </a:r>
          </a:p>
          <a:p>
            <a:endParaRPr lang="en-US" dirty="0"/>
          </a:p>
          <a:p>
            <a:r>
              <a:rPr lang="en-US" dirty="0"/>
              <a:t>Aon Hewitt identifies six key engagement factors that affect the engagement process.</a:t>
            </a:r>
          </a:p>
          <a:p>
            <a:endParaRPr lang="en-US" dirty="0"/>
          </a:p>
        </p:txBody>
      </p:sp>
    </p:spTree>
    <p:extLst>
      <p:ext uri="{BB962C8B-B14F-4D97-AF65-F5344CB8AC3E}">
        <p14:creationId xmlns:p14="http://schemas.microsoft.com/office/powerpoint/2010/main" val="21449600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model</a:t>
            </a:r>
          </a:p>
        </p:txBody>
      </p:sp>
      <p:sp>
        <p:nvSpPr>
          <p:cNvPr id="3" name="Content Placeholder 2"/>
          <p:cNvSpPr>
            <a:spLocks noGrp="1"/>
          </p:cNvSpPr>
          <p:nvPr>
            <p:ph idx="1"/>
          </p:nvPr>
        </p:nvSpPr>
        <p:spPr>
          <a:xfrm>
            <a:off x="304800" y="1609416"/>
            <a:ext cx="7696200" cy="4846320"/>
          </a:xfrm>
        </p:spPr>
        <p:txBody>
          <a:bodyPr>
            <a:normAutofit/>
          </a:bodyPr>
          <a:lstStyle/>
          <a:p>
            <a:r>
              <a:rPr lang="en-US" sz="2400" dirty="0"/>
              <a:t>Work</a:t>
            </a:r>
            <a:br>
              <a:rPr lang="en-US" sz="2400" dirty="0"/>
            </a:br>
            <a:endParaRPr lang="en-US" sz="2400" dirty="0"/>
          </a:p>
          <a:p>
            <a:r>
              <a:rPr lang="en-US" sz="2400" dirty="0"/>
              <a:t>People are happier and more successful when their work fulfill them and contributes to their vision. </a:t>
            </a:r>
          </a:p>
          <a:p>
            <a:r>
              <a:rPr lang="en-US" sz="2400" dirty="0"/>
              <a:t>For this reason, it incorporates features such as:</a:t>
            </a:r>
          </a:p>
          <a:p>
            <a:pPr>
              <a:buFont typeface="Wingdings" pitchFamily="2" charset="2"/>
              <a:buChar char="§"/>
            </a:pPr>
            <a:r>
              <a:rPr lang="en-US" sz="2400" dirty="0"/>
              <a:t>Autonomy and independence for workers.</a:t>
            </a:r>
          </a:p>
          <a:p>
            <a:pPr>
              <a:buFont typeface="Wingdings" pitchFamily="2" charset="2"/>
              <a:buChar char="§"/>
            </a:pPr>
            <a:r>
              <a:rPr lang="en-US" sz="2400" dirty="0"/>
              <a:t>Pride in One's Success</a:t>
            </a:r>
          </a:p>
          <a:p>
            <a:pPr>
              <a:buFont typeface="Wingdings" pitchFamily="2" charset="2"/>
              <a:buChar char="§"/>
            </a:pPr>
            <a:r>
              <a:rPr lang="en-US" sz="2400" dirty="0"/>
              <a:t>Activities for the workplace</a:t>
            </a:r>
          </a:p>
          <a:p>
            <a:endParaRPr lang="en-US" dirty="0"/>
          </a:p>
        </p:txBody>
      </p:sp>
    </p:spTree>
    <p:extLst>
      <p:ext uri="{BB962C8B-B14F-4D97-AF65-F5344CB8AC3E}">
        <p14:creationId xmlns:p14="http://schemas.microsoft.com/office/powerpoint/2010/main" val="3269228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model</a:t>
            </a:r>
          </a:p>
        </p:txBody>
      </p:sp>
      <p:sp>
        <p:nvSpPr>
          <p:cNvPr id="3" name="Content Placeholder 2"/>
          <p:cNvSpPr>
            <a:spLocks noGrp="1"/>
          </p:cNvSpPr>
          <p:nvPr>
            <p:ph idx="1"/>
          </p:nvPr>
        </p:nvSpPr>
        <p:spPr/>
        <p:txBody>
          <a:bodyPr>
            <a:normAutofit/>
          </a:bodyPr>
          <a:lstStyle/>
          <a:p>
            <a:r>
              <a:rPr lang="en-US" dirty="0"/>
              <a:t>People</a:t>
            </a:r>
          </a:p>
          <a:p>
            <a:pPr marL="0" indent="0">
              <a:buNone/>
            </a:pPr>
            <a:endParaRPr lang="en-US" dirty="0"/>
          </a:p>
          <a:p>
            <a:r>
              <a:rPr lang="en-US" dirty="0"/>
              <a:t>In the course of their workday, workers interact with many different types of individuals. </a:t>
            </a:r>
          </a:p>
          <a:p>
            <a:r>
              <a:rPr lang="en-US" dirty="0"/>
              <a:t>Possibilities are:</a:t>
            </a:r>
          </a:p>
          <a:p>
            <a:r>
              <a:rPr lang="en-US" dirty="0"/>
              <a:t>Partnerships between employers and workers</a:t>
            </a:r>
          </a:p>
          <a:p>
            <a:r>
              <a:rPr lang="en-US" dirty="0"/>
              <a:t>Supervision \Collaboration</a:t>
            </a:r>
          </a:p>
          <a:p>
            <a:r>
              <a:rPr lang="en-US" dirty="0"/>
              <a:t>Standard of Living</a:t>
            </a:r>
          </a:p>
          <a:p>
            <a:r>
              <a:rPr lang="en-US" dirty="0"/>
              <a:t>Indicators of work-life balance include:</a:t>
            </a:r>
          </a:p>
          <a:p>
            <a:r>
              <a:rPr lang="en-US" dirty="0"/>
              <a:t>Securing One's Position in the Workforce</a:t>
            </a:r>
          </a:p>
          <a:p>
            <a:endParaRPr lang="en-US" dirty="0"/>
          </a:p>
        </p:txBody>
      </p:sp>
    </p:spTree>
    <p:extLst>
      <p:ext uri="{BB962C8B-B14F-4D97-AF65-F5344CB8AC3E}">
        <p14:creationId xmlns:p14="http://schemas.microsoft.com/office/powerpoint/2010/main" val="3848977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model</a:t>
            </a:r>
          </a:p>
        </p:txBody>
      </p:sp>
      <p:sp>
        <p:nvSpPr>
          <p:cNvPr id="3" name="Content Placeholder 2"/>
          <p:cNvSpPr>
            <a:spLocks noGrp="1"/>
          </p:cNvSpPr>
          <p:nvPr>
            <p:ph idx="1"/>
          </p:nvPr>
        </p:nvSpPr>
        <p:spPr/>
        <p:txBody>
          <a:bodyPr>
            <a:normAutofit lnSpcReduction="10000"/>
          </a:bodyPr>
          <a:lstStyle/>
          <a:p>
            <a:r>
              <a:rPr lang="en-US" dirty="0"/>
              <a:t>Safety</a:t>
            </a:r>
          </a:p>
          <a:p>
            <a:r>
              <a:rPr lang="en-US" dirty="0"/>
              <a:t>Finding a happy medium between work and personal life</a:t>
            </a:r>
          </a:p>
          <a:p>
            <a:r>
              <a:rPr lang="en-US" dirty="0"/>
              <a:t>Policies and Procedures of the Company The company policies and procedures have a substantial impact on employee participation (</a:t>
            </a:r>
            <a:r>
              <a:rPr lang="en-US" dirty="0" err="1"/>
              <a:t>Nikolskaya</a:t>
            </a:r>
            <a:r>
              <a:rPr lang="en-US" dirty="0"/>
              <a:t> et al., 2018).</a:t>
            </a:r>
          </a:p>
          <a:p>
            <a:r>
              <a:rPr lang="en-US" dirty="0"/>
              <a:t>Support and promoting diversity and acceptance</a:t>
            </a:r>
          </a:p>
          <a:p>
            <a:r>
              <a:rPr lang="en-US" dirty="0"/>
              <a:t>Communication \Innovation</a:t>
            </a:r>
          </a:p>
          <a:p>
            <a:r>
              <a:rPr lang="en-US" dirty="0"/>
              <a:t>Competence and personnel</a:t>
            </a:r>
          </a:p>
          <a:p>
            <a:r>
              <a:rPr lang="en-US" dirty="0"/>
              <a:t>Leadership based on performance</a:t>
            </a:r>
          </a:p>
          <a:p>
            <a:endParaRPr lang="en-US" dirty="0"/>
          </a:p>
        </p:txBody>
      </p:sp>
    </p:spTree>
    <p:extLst>
      <p:ext uri="{BB962C8B-B14F-4D97-AF65-F5344CB8AC3E}">
        <p14:creationId xmlns:p14="http://schemas.microsoft.com/office/powerpoint/2010/main" val="2789539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model</a:t>
            </a:r>
          </a:p>
        </p:txBody>
      </p:sp>
      <p:sp>
        <p:nvSpPr>
          <p:cNvPr id="3" name="Content Placeholder 2"/>
          <p:cNvSpPr>
            <a:spLocks noGrp="1"/>
          </p:cNvSpPr>
          <p:nvPr>
            <p:ph idx="1"/>
          </p:nvPr>
        </p:nvSpPr>
        <p:spPr>
          <a:xfrm>
            <a:off x="152400" y="1600200"/>
            <a:ext cx="7924800" cy="4105584"/>
          </a:xfrm>
        </p:spPr>
        <p:txBody>
          <a:bodyPr>
            <a:normAutofit/>
          </a:bodyPr>
          <a:lstStyle/>
          <a:p>
            <a:r>
              <a:rPr lang="en-US" sz="2000" dirty="0"/>
              <a:t>Rewards in Full</a:t>
            </a:r>
          </a:p>
          <a:p>
            <a:r>
              <a:rPr lang="en-US" sz="2000" dirty="0"/>
              <a:t>A person's sense of self-worth and identity may be greatly influenced by feeling </a:t>
            </a:r>
          </a:p>
          <a:p>
            <a:pPr>
              <a:buNone/>
            </a:pPr>
            <a:r>
              <a:rPr lang="en-US" sz="2000" dirty="0"/>
              <a:t>	appreciated by their employer. </a:t>
            </a:r>
          </a:p>
          <a:p>
            <a:r>
              <a:rPr lang="en-US" sz="2000" dirty="0"/>
              <a:t>As a result, we need to focus on the following:</a:t>
            </a:r>
          </a:p>
          <a:p>
            <a:r>
              <a:rPr lang="en-US" sz="2000" dirty="0"/>
              <a:t>Recognition Rewards \Pay \Compensation Benefits \Opportunities</a:t>
            </a:r>
          </a:p>
          <a:p>
            <a:r>
              <a:rPr lang="en-US" sz="2000" dirty="0"/>
              <a:t>One of the most important factors in keeping people invested is </a:t>
            </a:r>
          </a:p>
          <a:p>
            <a:pPr>
              <a:buNone/>
            </a:pPr>
            <a:r>
              <a:rPr lang="en-US" sz="2000" dirty="0"/>
              <a:t>	the possibility of personal and professional development (Industry, 2020).</a:t>
            </a:r>
          </a:p>
          <a:p>
            <a:endParaRPr lang="en-US" dirty="0"/>
          </a:p>
          <a:p>
            <a:endParaRPr lang="en-US" dirty="0"/>
          </a:p>
        </p:txBody>
      </p:sp>
    </p:spTree>
    <p:extLst>
      <p:ext uri="{BB962C8B-B14F-4D97-AF65-F5344CB8AC3E}">
        <p14:creationId xmlns:p14="http://schemas.microsoft.com/office/powerpoint/2010/main" val="2258123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Employee engagement model</a:t>
            </a:r>
          </a:p>
        </p:txBody>
      </p:sp>
      <p:sp>
        <p:nvSpPr>
          <p:cNvPr id="3" name="Content Placeholder 2"/>
          <p:cNvSpPr>
            <a:spLocks noGrp="1"/>
          </p:cNvSpPr>
          <p:nvPr>
            <p:ph idx="1"/>
          </p:nvPr>
        </p:nvSpPr>
        <p:spPr>
          <a:xfrm>
            <a:off x="457200" y="1609416"/>
            <a:ext cx="7467600" cy="4846320"/>
          </a:xfrm>
        </p:spPr>
        <p:txBody>
          <a:bodyPr>
            <a:normAutofit fontScale="92500" lnSpcReduction="10000"/>
          </a:bodyPr>
          <a:lstStyle/>
          <a:p>
            <a:r>
              <a:rPr lang="en-US" sz="2200" dirty="0"/>
              <a:t>Possibilities for Education and Growth</a:t>
            </a:r>
          </a:p>
          <a:p>
            <a:r>
              <a:rPr lang="en-US" sz="2200" dirty="0"/>
              <a:t>job openings</a:t>
            </a:r>
          </a:p>
          <a:p>
            <a:r>
              <a:rPr lang="en-US" sz="2200" dirty="0"/>
              <a:t>Training \Promotions</a:t>
            </a:r>
          </a:p>
          <a:p>
            <a:r>
              <a:rPr lang="en-US" sz="2200" dirty="0"/>
              <a:t>Greater employee engagement, as predicted by Aon  </a:t>
            </a:r>
          </a:p>
          <a:p>
            <a:pPr>
              <a:buNone/>
            </a:pPr>
            <a:r>
              <a:rPr lang="en-US" sz="2200" dirty="0"/>
              <a:t>	Hewitt, will show itself as the following.</a:t>
            </a:r>
          </a:p>
          <a:p>
            <a:r>
              <a:rPr lang="en-US" sz="2200" dirty="0"/>
              <a:t>Employees that are invested in their work and the </a:t>
            </a:r>
          </a:p>
          <a:p>
            <a:pPr>
              <a:buNone/>
            </a:pPr>
            <a:r>
              <a:rPr lang="en-US" sz="2200" dirty="0"/>
              <a:t>	success of the firm are more likely to promote it to </a:t>
            </a:r>
          </a:p>
          <a:p>
            <a:pPr>
              <a:buNone/>
            </a:pPr>
            <a:r>
              <a:rPr lang="en-US" sz="2200" dirty="0"/>
              <a:t>	their   friends, colleagues, and customers (</a:t>
            </a:r>
            <a:r>
              <a:rPr lang="en-US" sz="2000" dirty="0" err="1"/>
              <a:t>Zengeni</a:t>
            </a:r>
            <a:r>
              <a:rPr lang="en-US" sz="2000" dirty="0"/>
              <a:t> et al., 2013)</a:t>
            </a:r>
            <a:r>
              <a:rPr lang="en-US" sz="2200" dirty="0"/>
              <a:t>.</a:t>
            </a:r>
          </a:p>
          <a:p>
            <a:r>
              <a:rPr lang="en-US" sz="2200" dirty="0"/>
              <a:t>Employees who are invested in their job and the </a:t>
            </a:r>
          </a:p>
          <a:p>
            <a:pPr>
              <a:buNone/>
            </a:pPr>
            <a:r>
              <a:rPr lang="en-US" sz="2200" dirty="0"/>
              <a:t>	company's success are less likely to consider </a:t>
            </a:r>
          </a:p>
          <a:p>
            <a:pPr>
              <a:buNone/>
            </a:pPr>
            <a:r>
              <a:rPr lang="en-US" sz="2200" dirty="0"/>
              <a:t>	abandoning    their positions.</a:t>
            </a:r>
          </a:p>
          <a:p>
            <a:r>
              <a:rPr lang="en-US" sz="2200" dirty="0"/>
              <a:t>Exert extra effort: workers who feel that they are part of </a:t>
            </a:r>
          </a:p>
          <a:p>
            <a:pPr>
              <a:buNone/>
            </a:pPr>
            <a:r>
              <a:rPr lang="en-US" sz="2200" dirty="0"/>
              <a:t>	the company's success will do so.</a:t>
            </a:r>
          </a:p>
          <a:p>
            <a:pPr marL="0" indent="0">
              <a:buNone/>
            </a:pPr>
            <a:endParaRPr lang="en-US" dirty="0"/>
          </a:p>
          <a:p>
            <a:endParaRPr lang="en-US" dirty="0"/>
          </a:p>
        </p:txBody>
      </p:sp>
    </p:spTree>
    <p:extLst>
      <p:ext uri="{BB962C8B-B14F-4D97-AF65-F5344CB8AC3E}">
        <p14:creationId xmlns:p14="http://schemas.microsoft.com/office/powerpoint/2010/main" val="3986695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Statistics</a:t>
            </a:r>
          </a:p>
        </p:txBody>
      </p:sp>
      <p:sp>
        <p:nvSpPr>
          <p:cNvPr id="3" name="Content Placeholder 2"/>
          <p:cNvSpPr>
            <a:spLocks noGrp="1"/>
          </p:cNvSpPr>
          <p:nvPr>
            <p:ph idx="1"/>
          </p:nvPr>
        </p:nvSpPr>
        <p:spPr/>
        <p:txBody>
          <a:bodyPr>
            <a:normAutofit fontScale="92500"/>
          </a:bodyPr>
          <a:lstStyle/>
          <a:p>
            <a:r>
              <a:rPr lang="en-US" dirty="0"/>
              <a:t>Company with happy employee outperform the competition by 20%</a:t>
            </a:r>
          </a:p>
          <a:p>
            <a:endParaRPr lang="en-US" dirty="0"/>
          </a:p>
          <a:p>
            <a:r>
              <a:rPr lang="en-US" dirty="0"/>
              <a:t>67% of full time employee to access the free food.</a:t>
            </a:r>
          </a:p>
          <a:p>
            <a:endParaRPr lang="en-US" dirty="0"/>
          </a:p>
          <a:p>
            <a:r>
              <a:rPr lang="en-US" dirty="0"/>
              <a:t>Happy salespeople produced 37% Greater sales.</a:t>
            </a:r>
          </a:p>
          <a:p>
            <a:endParaRPr lang="en-US" dirty="0"/>
          </a:p>
          <a:p>
            <a:r>
              <a:rPr lang="en-US" dirty="0"/>
              <a:t>Only 42% employees happy with their company rewards and bonuses (</a:t>
            </a:r>
            <a:r>
              <a:rPr lang="en-US" sz="2800" dirty="0"/>
              <a:t>Prasad et al., 2014)</a:t>
            </a:r>
            <a:r>
              <a:rPr lang="en-US" dirty="0"/>
              <a:t>.</a:t>
            </a:r>
          </a:p>
          <a:p>
            <a:endParaRPr lang="en-US" dirty="0"/>
          </a:p>
        </p:txBody>
      </p:sp>
    </p:spTree>
    <p:extLst>
      <p:ext uri="{BB962C8B-B14F-4D97-AF65-F5344CB8AC3E}">
        <p14:creationId xmlns:p14="http://schemas.microsoft.com/office/powerpoint/2010/main" val="2489751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7239000" cy="1143000"/>
          </a:xfrm>
        </p:spPr>
        <p:txBody>
          <a:bodyPr/>
          <a:lstStyle/>
          <a:p>
            <a:r>
              <a:rPr lang="en-US" dirty="0"/>
              <a:t>References</a:t>
            </a:r>
          </a:p>
        </p:txBody>
      </p:sp>
      <p:sp>
        <p:nvSpPr>
          <p:cNvPr id="3" name="Content Placeholder 2"/>
          <p:cNvSpPr>
            <a:spLocks noGrp="1"/>
          </p:cNvSpPr>
          <p:nvPr>
            <p:ph idx="1"/>
          </p:nvPr>
        </p:nvSpPr>
        <p:spPr>
          <a:xfrm>
            <a:off x="304800" y="1371600"/>
            <a:ext cx="7696200" cy="5105400"/>
          </a:xfrm>
        </p:spPr>
        <p:txBody>
          <a:bodyPr>
            <a:normAutofit fontScale="40000" lnSpcReduction="20000"/>
          </a:bodyPr>
          <a:lstStyle/>
          <a:p>
            <a:pPr marL="514350" indent="-514350" algn="just">
              <a:buFont typeface="+mj-lt"/>
              <a:buAutoNum type="arabicPeriod"/>
            </a:pPr>
            <a:r>
              <a:rPr lang="en-US" sz="3000" dirty="0" err="1"/>
              <a:t>Shour</a:t>
            </a:r>
            <a:r>
              <a:rPr lang="en-US" sz="3000" dirty="0"/>
              <a:t>, E., 2020. 11 Shocking Employee Happiness Statistics That Will Blow Your Mind [</a:t>
            </a:r>
            <a:r>
              <a:rPr lang="en-US" sz="3000" dirty="0" err="1"/>
              <a:t>Infographic</a:t>
            </a:r>
            <a:r>
              <a:rPr lang="en-US" sz="3000" dirty="0"/>
              <a:t>]. [online] Snack Nation. Available at: </a:t>
            </a:r>
            <a:r>
              <a:rPr lang="en-US" sz="3000" dirty="0">
                <a:hlinkClick r:id="rId3"/>
              </a:rPr>
              <a:t>https://snacknation.com/blog/employee</a:t>
            </a:r>
            <a:r>
              <a:rPr lang="en-US" sz="3000" dirty="0"/>
              <a:t> happiness/ (Accessed: 24 </a:t>
            </a:r>
            <a:r>
              <a:rPr lang="en-US" sz="3000" dirty="0" err="1"/>
              <a:t>november</a:t>
            </a:r>
            <a:r>
              <a:rPr lang="en-US" sz="3000" dirty="0"/>
              <a:t> 2022)</a:t>
            </a:r>
          </a:p>
          <a:p>
            <a:pPr marL="514350" indent="-514350" algn="just">
              <a:buFont typeface="+mj-lt"/>
              <a:buAutoNum type="arabicPeriod"/>
            </a:pPr>
            <a:r>
              <a:rPr lang="en-US" sz="3000" dirty="0"/>
              <a:t>Tracey, J. B., &amp; </a:t>
            </a:r>
            <a:r>
              <a:rPr lang="en-US" sz="3000" dirty="0" err="1"/>
              <a:t>Hinkin</a:t>
            </a:r>
            <a:r>
              <a:rPr lang="en-US" sz="3000" dirty="0"/>
              <a:t>, T. R., 2016. The costs of employee turnover: When the devil is in the details [Electronic article]. Cornell Hospitality Report, 6(15), 6-13.</a:t>
            </a:r>
          </a:p>
          <a:p>
            <a:pPr marL="514350" indent="-514350" algn="just">
              <a:buFont typeface="+mj-lt"/>
              <a:buAutoNum type="arabicPeriod"/>
            </a:pPr>
            <a:r>
              <a:rPr lang="en-US" sz="3000" dirty="0"/>
              <a:t>Bureau of Labor Statistics, 2020. JOB OPENINGS AND LABOR TURNOVER – AUGUST 2020. [online] Available at: https://www.bls.gov/news.release/pdf/jolts.pdf (Accessed: 24 </a:t>
            </a:r>
            <a:r>
              <a:rPr lang="en-US" sz="3000" dirty="0" err="1"/>
              <a:t>november</a:t>
            </a:r>
            <a:r>
              <a:rPr lang="en-US" sz="3000" dirty="0"/>
              <a:t> 2022). </a:t>
            </a:r>
          </a:p>
          <a:p>
            <a:pPr marL="514350" indent="-514350" algn="just">
              <a:buFont typeface="+mj-lt"/>
              <a:buAutoNum type="arabicPeriod"/>
            </a:pPr>
            <a:r>
              <a:rPr lang="en-US" sz="3000" dirty="0"/>
              <a:t>Industry, 2020. 4 Reasons Restaurants Need Mentorship Programs. [online] App.industry.co. Available at: https://app.industry.co/blog/4-reasons-restaurants-need-mentorship-programs (Accessed: 24 </a:t>
            </a:r>
            <a:r>
              <a:rPr lang="en-US" sz="3000" dirty="0" err="1"/>
              <a:t>november</a:t>
            </a:r>
            <a:r>
              <a:rPr lang="en-US" sz="3000" dirty="0"/>
              <a:t> 2022).</a:t>
            </a:r>
          </a:p>
          <a:p>
            <a:pPr marL="514350" indent="-514350" algn="just">
              <a:buFont typeface="+mj-lt"/>
              <a:buAutoNum type="arabicPeriod"/>
            </a:pPr>
            <a:r>
              <a:rPr lang="en-US" sz="3000" dirty="0" err="1"/>
              <a:t>Srinivasan</a:t>
            </a:r>
            <a:r>
              <a:rPr lang="en-US" sz="3000" dirty="0"/>
              <a:t>, A., 2018. </a:t>
            </a:r>
            <a:r>
              <a:rPr lang="en-US" sz="3000" dirty="0" err="1"/>
              <a:t>Gamifying</a:t>
            </a:r>
            <a:r>
              <a:rPr lang="en-US" sz="3000" dirty="0"/>
              <a:t> Employee Engagement - HR Daily Advisor. [online] HR Daily Advisor. Available at: </a:t>
            </a:r>
            <a:r>
              <a:rPr lang="en-US" sz="3000" dirty="0">
                <a:hlinkClick r:id="rId3"/>
              </a:rPr>
              <a:t>https://hrdailyadvisor.blr.com/2018/11/13/gamifying-employee</a:t>
            </a:r>
            <a:r>
              <a:rPr lang="en-US" sz="3000" dirty="0"/>
              <a:t> engagement/ (Accessed: 24 </a:t>
            </a:r>
            <a:r>
              <a:rPr lang="en-US" sz="3000" dirty="0" err="1"/>
              <a:t>november</a:t>
            </a:r>
            <a:r>
              <a:rPr lang="en-US" sz="3000" dirty="0"/>
              <a:t> 2022). </a:t>
            </a:r>
            <a:r>
              <a:rPr lang="en-US" sz="3000" dirty="0" err="1"/>
              <a:t>Nikolskaya</a:t>
            </a:r>
            <a:r>
              <a:rPr lang="en-US" sz="3000" dirty="0"/>
              <a:t>, E.Y., </a:t>
            </a:r>
            <a:r>
              <a:rPr lang="en-US" sz="3000" dirty="0" err="1"/>
              <a:t>Anzorova</a:t>
            </a:r>
            <a:r>
              <a:rPr lang="en-US" sz="3000" dirty="0"/>
              <a:t>, S.P., </a:t>
            </a:r>
            <a:r>
              <a:rPr lang="en-US" sz="3000" dirty="0" err="1"/>
              <a:t>Potapov</a:t>
            </a:r>
            <a:r>
              <a:rPr lang="en-US" sz="3000" dirty="0"/>
              <a:t>, S.V., </a:t>
            </a:r>
            <a:r>
              <a:rPr lang="en-US" sz="3000" dirty="0" err="1"/>
              <a:t>Dekhtyar</a:t>
            </a:r>
            <a:r>
              <a:rPr lang="en-US" sz="3000" dirty="0"/>
              <a:t>, G.M. and </a:t>
            </a:r>
            <a:r>
              <a:rPr lang="en-US" sz="3000" dirty="0" err="1"/>
              <a:t>Lebedev</a:t>
            </a:r>
            <a:r>
              <a:rPr lang="en-US" sz="3000" dirty="0"/>
              <a:t>, K.A.E., 2018. Methodical Approaches to Estimate Hotel Facilities' Efficiency. </a:t>
            </a:r>
            <a:r>
              <a:rPr lang="en-US" sz="3000" i="1" dirty="0"/>
              <a:t>Journal of Environmental Management &amp; Tourism</a:t>
            </a:r>
            <a:r>
              <a:rPr lang="en-US" sz="3000" dirty="0"/>
              <a:t>, </a:t>
            </a:r>
            <a:r>
              <a:rPr lang="en-US" sz="3000" i="1" dirty="0"/>
              <a:t>9</a:t>
            </a:r>
            <a:r>
              <a:rPr lang="en-US" sz="3000" dirty="0"/>
              <a:t>(8 (32)), pp.1664-1669.</a:t>
            </a:r>
          </a:p>
          <a:p>
            <a:pPr marL="514350" indent="-514350" algn="just">
              <a:buFont typeface="+mj-lt"/>
              <a:buAutoNum type="arabicPeriod"/>
            </a:pPr>
            <a:r>
              <a:rPr lang="en-US" sz="3000" dirty="0" err="1"/>
              <a:t>Zengeni</a:t>
            </a:r>
            <a:r>
              <a:rPr lang="en-US" sz="3000" dirty="0"/>
              <a:t>, N., </a:t>
            </a:r>
            <a:r>
              <a:rPr lang="en-US" sz="3000" dirty="0" err="1"/>
              <a:t>Zengeni</a:t>
            </a:r>
            <a:r>
              <a:rPr lang="en-US" sz="3000" dirty="0"/>
              <a:t>, D.M.F. and </a:t>
            </a:r>
            <a:r>
              <a:rPr lang="en-US" sz="3000" dirty="0" err="1"/>
              <a:t>Muzambi</a:t>
            </a:r>
            <a:r>
              <a:rPr lang="en-US" sz="3000" dirty="0"/>
              <a:t>, S., 2013. Hoteliers' perceptions of the impacts of green tourism on hotel operating costs in Zimbabwe: The case of Selected Harare Hotels. </a:t>
            </a:r>
            <a:r>
              <a:rPr lang="en-US" sz="3000" i="1" dirty="0"/>
              <a:t>Australian journal of business and management research</a:t>
            </a:r>
            <a:r>
              <a:rPr lang="en-US" sz="3000" dirty="0"/>
              <a:t>, </a:t>
            </a:r>
            <a:r>
              <a:rPr lang="en-US" sz="3000" i="1" dirty="0"/>
              <a:t>2</a:t>
            </a:r>
            <a:r>
              <a:rPr lang="en-US" sz="3000" dirty="0"/>
              <a:t>(11), p.64. </a:t>
            </a:r>
          </a:p>
          <a:p>
            <a:pPr marL="514350" indent="-514350" algn="just">
              <a:buFont typeface="+mj-lt"/>
              <a:buAutoNum type="arabicPeriod"/>
            </a:pPr>
            <a:r>
              <a:rPr lang="en-US" sz="3000" dirty="0"/>
              <a:t>Prasad, K., </a:t>
            </a:r>
            <a:r>
              <a:rPr lang="en-US" sz="3000" dirty="0" err="1"/>
              <a:t>Wirtz</a:t>
            </a:r>
            <a:r>
              <a:rPr lang="en-US" sz="3000" dirty="0"/>
              <a:t>, P.W. and Yu, L., 2014. Measuring hotel guest satisfaction by using an online quality management system. </a:t>
            </a:r>
            <a:r>
              <a:rPr lang="en-US" sz="3000" i="1" dirty="0"/>
              <a:t>Journal of Hospitality Marketing &amp; Management</a:t>
            </a:r>
            <a:r>
              <a:rPr lang="en-US" sz="3000" dirty="0"/>
              <a:t>, </a:t>
            </a:r>
            <a:r>
              <a:rPr lang="en-US" sz="3000" i="1" dirty="0"/>
              <a:t>23</a:t>
            </a:r>
            <a:r>
              <a:rPr lang="en-US" sz="3000" dirty="0"/>
              <a:t>(4), pp.445-463.</a:t>
            </a:r>
          </a:p>
          <a:p>
            <a:pPr marL="514350" indent="-514350" algn="just">
              <a:buFont typeface="+mj-lt"/>
              <a:buAutoNum type="arabicPeriod"/>
            </a:pPr>
            <a:r>
              <a:rPr lang="en-US" sz="3000" dirty="0"/>
              <a:t>Chen, Y.C. and Chen, Y.T., 2012. The advantage of green management for hotel competitiveness in Taiwan: In the viewpoint of senior hotel managers. </a:t>
            </a:r>
            <a:r>
              <a:rPr lang="en-US" sz="3000" i="1" dirty="0"/>
              <a:t>J. Mgmt. &amp; Sustainability</a:t>
            </a:r>
            <a:r>
              <a:rPr lang="en-US" sz="3000" dirty="0"/>
              <a:t>, </a:t>
            </a:r>
            <a:r>
              <a:rPr lang="en-US" sz="3000" i="1" dirty="0"/>
              <a:t>2</a:t>
            </a:r>
            <a:r>
              <a:rPr lang="en-US" sz="3000" dirty="0"/>
              <a:t>, p.211.</a:t>
            </a:r>
          </a:p>
          <a:p>
            <a:pPr marL="514350" indent="-514350" algn="just">
              <a:buFont typeface="+mj-lt"/>
              <a:buAutoNum type="arabicPeriod"/>
            </a:pPr>
            <a:r>
              <a:rPr lang="en-US" sz="3000" dirty="0" err="1"/>
              <a:t>Razalli</a:t>
            </a:r>
            <a:r>
              <a:rPr lang="en-US" sz="3000" dirty="0"/>
              <a:t>, M.R., Ismail, R.M. and </a:t>
            </a:r>
            <a:r>
              <a:rPr lang="en-US" sz="3000" dirty="0" err="1"/>
              <a:t>Yaacob</a:t>
            </a:r>
            <a:r>
              <a:rPr lang="en-US" sz="3000" dirty="0"/>
              <a:t>, N.A., 2015. SIHAT: an assessment tool for </a:t>
            </a:r>
            <a:r>
              <a:rPr lang="en-US" sz="3000" dirty="0" err="1"/>
              <a:t>Shariah</a:t>
            </a:r>
            <a:r>
              <a:rPr lang="en-US" sz="3000" dirty="0"/>
              <a:t>–compliant hotel operations. </a:t>
            </a:r>
            <a:r>
              <a:rPr lang="en-US" sz="3000" i="1" dirty="0"/>
              <a:t>International Journal of Islamic Marketing and Branding</a:t>
            </a:r>
            <a:r>
              <a:rPr lang="en-US" sz="3000" dirty="0"/>
              <a:t>, </a:t>
            </a:r>
            <a:r>
              <a:rPr lang="en-US" sz="3000" i="1" dirty="0"/>
              <a:t>1</a:t>
            </a:r>
            <a:r>
              <a:rPr lang="en-US" sz="3000" dirty="0"/>
              <a:t>(1), pp.55-68</a:t>
            </a:r>
          </a:p>
          <a:p>
            <a:pPr marL="514350" indent="-514350" algn="just">
              <a:buFont typeface="+mj-lt"/>
              <a:buAutoNum type="arabicPeriod"/>
            </a:pPr>
            <a:r>
              <a:rPr lang="en-US" sz="3000" dirty="0" err="1"/>
              <a:t>Xu</a:t>
            </a:r>
            <a:r>
              <a:rPr lang="en-US" sz="3000" dirty="0"/>
              <a:t>, X. and Li, Y., 2016. The antecedents of customer satisfaction and dissatisfaction toward various types of hotels: A text mining approach. </a:t>
            </a:r>
            <a:r>
              <a:rPr lang="en-US" sz="3000" i="1" dirty="0"/>
              <a:t>International journal of hospitality management</a:t>
            </a:r>
            <a:r>
              <a:rPr lang="en-US" sz="3000" dirty="0"/>
              <a:t>, </a:t>
            </a:r>
            <a:r>
              <a:rPr lang="en-US" sz="3000" i="1" dirty="0"/>
              <a:t>55</a:t>
            </a:r>
            <a:r>
              <a:rPr lang="en-US" sz="3000" dirty="0"/>
              <a:t>, pp.57-69.</a:t>
            </a:r>
          </a:p>
          <a:p>
            <a:pPr marL="514350" indent="-514350">
              <a:buFont typeface="+mj-lt"/>
              <a:buAutoNum type="arabicPeriod"/>
            </a:pPr>
            <a:endParaRPr lang="en-US" dirty="0"/>
          </a:p>
        </p:txBody>
      </p:sp>
    </p:spTree>
    <p:extLst>
      <p:ext uri="{BB962C8B-B14F-4D97-AF65-F5344CB8AC3E}">
        <p14:creationId xmlns:p14="http://schemas.microsoft.com/office/powerpoint/2010/main" val="15173287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175</TotalTime>
  <Words>4441</Words>
  <Application>Microsoft Office PowerPoint</Application>
  <PresentationFormat>On-screen Show (4:3)</PresentationFormat>
  <Paragraphs>373</Paragraphs>
  <Slides>24</Slides>
  <Notes>23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Calibri</vt:lpstr>
      <vt:lpstr>Trebuchet MS</vt:lpstr>
      <vt:lpstr>Wingdings</vt:lpstr>
      <vt:lpstr>Wingdings 2</vt:lpstr>
      <vt:lpstr>Opulent</vt:lpstr>
      <vt:lpstr>MODULE NAME: Operating Hotel Facilities (BMIH4006)</vt:lpstr>
      <vt:lpstr>What is employee engagement</vt:lpstr>
      <vt:lpstr>Importance of employee engagement</vt:lpstr>
      <vt:lpstr>employee engagement reduces turnover</vt:lpstr>
      <vt:lpstr>employee engagement more productive</vt:lpstr>
      <vt:lpstr>   employee engagement More revenue </vt:lpstr>
      <vt:lpstr>How to engage</vt:lpstr>
      <vt:lpstr>How to engage</vt:lpstr>
      <vt:lpstr>How to engage 1</vt:lpstr>
      <vt:lpstr>How to engage 2</vt:lpstr>
      <vt:lpstr>How to engage 3</vt:lpstr>
      <vt:lpstr>How to engage 4</vt:lpstr>
      <vt:lpstr>How to engage 5</vt:lpstr>
      <vt:lpstr>How to engage 6</vt:lpstr>
      <vt:lpstr>How to engage 7</vt:lpstr>
      <vt:lpstr>Employee engagement model</vt:lpstr>
      <vt:lpstr>Employee engagement model</vt:lpstr>
      <vt:lpstr>Employee engagement model</vt:lpstr>
      <vt:lpstr>Employee engagement model</vt:lpstr>
      <vt:lpstr>Employee engagement model</vt:lpstr>
      <vt:lpstr>Employee engagement model</vt:lpstr>
      <vt:lpstr>Employee engagement model</vt:lpstr>
      <vt:lpstr>Statistics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AHLP</dc:creator>
  <cp:lastModifiedBy>Saima Aamir</cp:lastModifiedBy>
  <cp:revision>26</cp:revision>
  <dcterms:created xsi:type="dcterms:W3CDTF">2022-11-24T13:02:27Z</dcterms:created>
  <dcterms:modified xsi:type="dcterms:W3CDTF">2022-11-30T13:01:15Z</dcterms:modified>
</cp:coreProperties>
</file>