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21456650"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0" autoAdjust="0"/>
    <p:restoredTop sz="94660"/>
  </p:normalViewPr>
  <p:slideViewPr>
    <p:cSldViewPr snapToGrid="0">
      <p:cViewPr>
        <p:scale>
          <a:sx n="56" d="100"/>
          <a:sy n="56" d="100"/>
        </p:scale>
        <p:origin x="28" y="-54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 Nehme (2224741)" userId="2c47326c-b6f7-4c12-a641-248cb0fe4798" providerId="ADAL" clId="{3272D130-B910-4DE9-8339-DC45D75D1360}"/>
    <pc:docChg chg="undo custSel modSld">
      <pc:chgData name="Kati Nehme (2224741)" userId="2c47326c-b6f7-4c12-a641-248cb0fe4798" providerId="ADAL" clId="{3272D130-B910-4DE9-8339-DC45D75D1360}" dt="2026-03-17T22:45:55.946" v="2308" actId="20577"/>
      <pc:docMkLst>
        <pc:docMk/>
      </pc:docMkLst>
      <pc:sldChg chg="addSp delSp modSp mod setBg">
        <pc:chgData name="Kati Nehme (2224741)" userId="2c47326c-b6f7-4c12-a641-248cb0fe4798" providerId="ADAL" clId="{3272D130-B910-4DE9-8339-DC45D75D1360}" dt="2026-03-14T00:12:33.025" v="764" actId="20577"/>
        <pc:sldMkLst>
          <pc:docMk/>
          <pc:sldMk cId="4244664579" sldId="256"/>
        </pc:sldMkLst>
        <pc:spChg chg="mod">
          <ac:chgData name="Kati Nehme (2224741)" userId="2c47326c-b6f7-4c12-a641-248cb0fe4798" providerId="ADAL" clId="{3272D130-B910-4DE9-8339-DC45D75D1360}" dt="2026-03-14T00:12:33.025" v="764" actId="20577"/>
          <ac:spMkLst>
            <pc:docMk/>
            <pc:sldMk cId="4244664579" sldId="256"/>
            <ac:spMk id="13" creationId="{587C5C7F-1EC4-88B4-08C9-E2528F808EA8}"/>
          </ac:spMkLst>
        </pc:spChg>
        <pc:spChg chg="add mod">
          <ac:chgData name="Kati Nehme (2224741)" userId="2c47326c-b6f7-4c12-a641-248cb0fe4798" providerId="ADAL" clId="{3272D130-B910-4DE9-8339-DC45D75D1360}" dt="2026-03-14T00:12:10.262" v="762" actId="20577"/>
          <ac:spMkLst>
            <pc:docMk/>
            <pc:sldMk cId="4244664579" sldId="256"/>
            <ac:spMk id="24" creationId="{66409CF2-7AD3-441F-9521-FF3606B122CF}"/>
          </ac:spMkLst>
        </pc:spChg>
        <pc:picChg chg="add mod">
          <ac:chgData name="Kati Nehme (2224741)" userId="2c47326c-b6f7-4c12-a641-248cb0fe4798" providerId="ADAL" clId="{3272D130-B910-4DE9-8339-DC45D75D1360}" dt="2026-03-13T22:46:03.079" v="76" actId="14100"/>
          <ac:picMkLst>
            <pc:docMk/>
            <pc:sldMk cId="4244664579" sldId="256"/>
            <ac:picMk id="23" creationId="{4C399D24-DE9B-EE0F-5FE4-4EA64BECC94B}"/>
          </ac:picMkLst>
        </pc:picChg>
      </pc:sldChg>
      <pc:sldChg chg="addSp delSp modSp mod setBg">
        <pc:chgData name="Kati Nehme (2224741)" userId="2c47326c-b6f7-4c12-a641-248cb0fe4798" providerId="ADAL" clId="{3272D130-B910-4DE9-8339-DC45D75D1360}" dt="2026-03-17T22:45:55.946" v="2308" actId="20577"/>
        <pc:sldMkLst>
          <pc:docMk/>
          <pc:sldMk cId="726028145" sldId="257"/>
        </pc:sldMkLst>
        <pc:spChg chg="add mod">
          <ac:chgData name="Kati Nehme (2224741)" userId="2c47326c-b6f7-4c12-a641-248cb0fe4798" providerId="ADAL" clId="{3272D130-B910-4DE9-8339-DC45D75D1360}" dt="2026-03-17T09:46:53.797" v="2120" actId="20577"/>
          <ac:spMkLst>
            <pc:docMk/>
            <pc:sldMk cId="726028145" sldId="257"/>
            <ac:spMk id="2" creationId="{12826C27-5E50-5875-A9F4-2E2F3B873D61}"/>
          </ac:spMkLst>
        </pc:spChg>
        <pc:spChg chg="add del mod">
          <ac:chgData name="Kati Nehme (2224741)" userId="2c47326c-b6f7-4c12-a641-248cb0fe4798" providerId="ADAL" clId="{3272D130-B910-4DE9-8339-DC45D75D1360}" dt="2026-03-16T23:53:12.505" v="2002" actId="22"/>
          <ac:spMkLst>
            <pc:docMk/>
            <pc:sldMk cId="726028145" sldId="257"/>
            <ac:spMk id="4" creationId="{D512CD84-1AFD-6A7B-4E51-77E0E7AFFD03}"/>
          </ac:spMkLst>
        </pc:spChg>
        <pc:spChg chg="mod">
          <ac:chgData name="Kati Nehme (2224741)" userId="2c47326c-b6f7-4c12-a641-248cb0fe4798" providerId="ADAL" clId="{3272D130-B910-4DE9-8339-DC45D75D1360}" dt="2026-03-17T22:44:53.542" v="2300" actId="14100"/>
          <ac:spMkLst>
            <pc:docMk/>
            <pc:sldMk cId="726028145" sldId="257"/>
            <ac:spMk id="20" creationId="{3C0CAE96-CA73-A4EE-33A8-A7AB545B6448}"/>
          </ac:spMkLst>
        </pc:spChg>
        <pc:spChg chg="del mod">
          <ac:chgData name="Kati Nehme (2224741)" userId="2c47326c-b6f7-4c12-a641-248cb0fe4798" providerId="ADAL" clId="{3272D130-B910-4DE9-8339-DC45D75D1360}" dt="2026-03-17T00:04:57.412" v="2078" actId="478"/>
          <ac:spMkLst>
            <pc:docMk/>
            <pc:sldMk cId="726028145" sldId="257"/>
            <ac:spMk id="22" creationId="{D8F3D078-2A83-5B6B-F7CA-B8568BC0BE61}"/>
          </ac:spMkLst>
        </pc:spChg>
        <pc:spChg chg="mod">
          <ac:chgData name="Kati Nehme (2224741)" userId="2c47326c-b6f7-4c12-a641-248cb0fe4798" providerId="ADAL" clId="{3272D130-B910-4DE9-8339-DC45D75D1360}" dt="2026-03-17T00:10:28.682" v="2111" actId="2710"/>
          <ac:spMkLst>
            <pc:docMk/>
            <pc:sldMk cId="726028145" sldId="257"/>
            <ac:spMk id="24" creationId="{D5142B54-BDA4-C545-54E2-F8F753B42136}"/>
          </ac:spMkLst>
        </pc:spChg>
        <pc:spChg chg="mod">
          <ac:chgData name="Kati Nehme (2224741)" userId="2c47326c-b6f7-4c12-a641-248cb0fe4798" providerId="ADAL" clId="{3272D130-B910-4DE9-8339-DC45D75D1360}" dt="2026-03-17T22:45:34.153" v="2307" actId="20577"/>
          <ac:spMkLst>
            <pc:docMk/>
            <pc:sldMk cId="726028145" sldId="257"/>
            <ac:spMk id="36" creationId="{AACB4AF7-A264-DE77-BEB8-BDF43CF9A5FB}"/>
          </ac:spMkLst>
        </pc:spChg>
        <pc:spChg chg="mod">
          <ac:chgData name="Kati Nehme (2224741)" userId="2c47326c-b6f7-4c12-a641-248cb0fe4798" providerId="ADAL" clId="{3272D130-B910-4DE9-8339-DC45D75D1360}" dt="2026-03-17T10:28:40.660" v="2139" actId="20577"/>
          <ac:spMkLst>
            <pc:docMk/>
            <pc:sldMk cId="726028145" sldId="257"/>
            <ac:spMk id="37" creationId="{CC115F87-C20C-BAB6-2246-7028CBB207F5}"/>
          </ac:spMkLst>
        </pc:spChg>
        <pc:spChg chg="mod">
          <ac:chgData name="Kati Nehme (2224741)" userId="2c47326c-b6f7-4c12-a641-248cb0fe4798" providerId="ADAL" clId="{3272D130-B910-4DE9-8339-DC45D75D1360}" dt="2026-03-17T22:45:55.946" v="2308" actId="20577"/>
          <ac:spMkLst>
            <pc:docMk/>
            <pc:sldMk cId="726028145" sldId="257"/>
            <ac:spMk id="38" creationId="{FBEDCF60-41EB-41BF-F054-BD42534F7348}"/>
          </ac:spMkLst>
        </pc:spChg>
        <pc:spChg chg="mod">
          <ac:chgData name="Kati Nehme (2224741)" userId="2c47326c-b6f7-4c12-a641-248cb0fe4798" providerId="ADAL" clId="{3272D130-B910-4DE9-8339-DC45D75D1360}" dt="2026-03-17T22:43:08.216" v="2285" actId="1076"/>
          <ac:spMkLst>
            <pc:docMk/>
            <pc:sldMk cId="726028145" sldId="257"/>
            <ac:spMk id="40" creationId="{DDDD9CF5-BA9B-E2FD-6E0B-44BAC0FA16CD}"/>
          </ac:spMkLst>
        </pc:spChg>
        <pc:spChg chg="add mod">
          <ac:chgData name="Kati Nehme (2224741)" userId="2c47326c-b6f7-4c12-a641-248cb0fe4798" providerId="ADAL" clId="{3272D130-B910-4DE9-8339-DC45D75D1360}" dt="2026-03-14T00:05:30.020" v="735" actId="255"/>
          <ac:spMkLst>
            <pc:docMk/>
            <pc:sldMk cId="726028145" sldId="257"/>
            <ac:spMk id="42" creationId="{C20A7C1C-EC8F-FEAF-D955-3507CDAE493E}"/>
          </ac:spMkLst>
        </pc:spChg>
        <pc:spChg chg="add mod">
          <ac:chgData name="Kati Nehme (2224741)" userId="2c47326c-b6f7-4c12-a641-248cb0fe4798" providerId="ADAL" clId="{3272D130-B910-4DE9-8339-DC45D75D1360}" dt="2026-03-14T00:04:54.233" v="733" actId="255"/>
          <ac:spMkLst>
            <pc:docMk/>
            <pc:sldMk cId="726028145" sldId="257"/>
            <ac:spMk id="43" creationId="{65B37BE2-2012-B94A-5897-1F57537EC7B1}"/>
          </ac:spMkLst>
        </pc:spChg>
        <pc:picChg chg="mod">
          <ac:chgData name="Kati Nehme (2224741)" userId="2c47326c-b6f7-4c12-a641-248cb0fe4798" providerId="ADAL" clId="{3272D130-B910-4DE9-8339-DC45D75D1360}" dt="2026-03-17T00:10:41.364" v="2112" actId="1076"/>
          <ac:picMkLst>
            <pc:docMk/>
            <pc:sldMk cId="726028145" sldId="257"/>
            <ac:picMk id="26" creationId="{3C100F76-64BB-A0BD-533D-62BD056A3775}"/>
          </ac:picMkLst>
        </pc:picChg>
        <pc:picChg chg="mod">
          <ac:chgData name="Kati Nehme (2224741)" userId="2c47326c-b6f7-4c12-a641-248cb0fe4798" providerId="ADAL" clId="{3272D130-B910-4DE9-8339-DC45D75D1360}" dt="2026-03-17T00:10:52.925" v="2113" actId="14100"/>
          <ac:picMkLst>
            <pc:docMk/>
            <pc:sldMk cId="726028145" sldId="257"/>
            <ac:picMk id="34" creationId="{4B8BCB47-5046-8BF3-E159-AA48B2A64C06}"/>
          </ac:picMkLst>
        </pc:picChg>
      </pc:sldChg>
      <pc:sldChg chg="modSp mod setBg">
        <pc:chgData name="Kati Nehme (2224741)" userId="2c47326c-b6f7-4c12-a641-248cb0fe4798" providerId="ADAL" clId="{3272D130-B910-4DE9-8339-DC45D75D1360}" dt="2026-03-17T22:39:08.581" v="2245" actId="20577"/>
        <pc:sldMkLst>
          <pc:docMk/>
          <pc:sldMk cId="2083678656" sldId="258"/>
        </pc:sldMkLst>
        <pc:spChg chg="mod">
          <ac:chgData name="Kati Nehme (2224741)" userId="2c47326c-b6f7-4c12-a641-248cb0fe4798" providerId="ADAL" clId="{3272D130-B910-4DE9-8339-DC45D75D1360}" dt="2026-03-17T22:39:08.581" v="2245" actId="20577"/>
          <ac:spMkLst>
            <pc:docMk/>
            <pc:sldMk cId="2083678656" sldId="258"/>
            <ac:spMk id="4" creationId="{D104FCDC-CE13-C176-2BBD-7F777459B6D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9249" y="4954765"/>
            <a:ext cx="18238153" cy="10540259"/>
          </a:xfrm>
        </p:spPr>
        <p:txBody>
          <a:bodyPr anchor="b"/>
          <a:lstStyle>
            <a:lvl1pPr algn="ctr">
              <a:defRPr sz="14079"/>
            </a:lvl1pPr>
          </a:lstStyle>
          <a:p>
            <a:r>
              <a:rPr lang="en-US"/>
              <a:t>Click to edit Master title style</a:t>
            </a:r>
            <a:endParaRPr lang="en-US" dirty="0"/>
          </a:p>
        </p:txBody>
      </p:sp>
      <p:sp>
        <p:nvSpPr>
          <p:cNvPr id="3" name="Subtitle 2"/>
          <p:cNvSpPr>
            <a:spLocks noGrp="1"/>
          </p:cNvSpPr>
          <p:nvPr>
            <p:ph type="subTitle" idx="1"/>
          </p:nvPr>
        </p:nvSpPr>
        <p:spPr>
          <a:xfrm>
            <a:off x="2682081" y="15901497"/>
            <a:ext cx="16092488" cy="7309499"/>
          </a:xfrm>
        </p:spPr>
        <p:txBody>
          <a:bodyPr/>
          <a:lstStyle>
            <a:lvl1pPr marL="0" indent="0" algn="ctr">
              <a:buNone/>
              <a:defRPr sz="5632"/>
            </a:lvl1pPr>
            <a:lvl2pPr marL="1072820" indent="0" algn="ctr">
              <a:buNone/>
              <a:defRPr sz="4693"/>
            </a:lvl2pPr>
            <a:lvl3pPr marL="2145640" indent="0" algn="ctr">
              <a:buNone/>
              <a:defRPr sz="4224"/>
            </a:lvl3pPr>
            <a:lvl4pPr marL="3218459" indent="0" algn="ctr">
              <a:buNone/>
              <a:defRPr sz="3754"/>
            </a:lvl4pPr>
            <a:lvl5pPr marL="4291279" indent="0" algn="ctr">
              <a:buNone/>
              <a:defRPr sz="3754"/>
            </a:lvl5pPr>
            <a:lvl6pPr marL="5364099" indent="0" algn="ctr">
              <a:buNone/>
              <a:defRPr sz="3754"/>
            </a:lvl6pPr>
            <a:lvl7pPr marL="6436919" indent="0" algn="ctr">
              <a:buNone/>
              <a:defRPr sz="3754"/>
            </a:lvl7pPr>
            <a:lvl8pPr marL="7509739" indent="0" algn="ctr">
              <a:buNone/>
              <a:defRPr sz="3754"/>
            </a:lvl8pPr>
            <a:lvl9pPr marL="8582558" indent="0" algn="ctr">
              <a:buNone/>
              <a:defRPr sz="3754"/>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FB1A2B1-0BB4-4564-BE45-38CE86451D42}" type="datetimeFigureOut">
              <a:rPr lang="en-GB" smtClean="0"/>
              <a:t>17/03/2026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A1F07B-0A6E-46AD-BF9C-40E3326318E3}" type="slidenum">
              <a:rPr lang="en-GB" smtClean="0"/>
              <a:t>‹#›</a:t>
            </a:fld>
            <a:endParaRPr lang="en-GB"/>
          </a:p>
        </p:txBody>
      </p:sp>
    </p:spTree>
    <p:extLst>
      <p:ext uri="{BB962C8B-B14F-4D97-AF65-F5344CB8AC3E}">
        <p14:creationId xmlns:p14="http://schemas.microsoft.com/office/powerpoint/2010/main" val="132593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B1A2B1-0BB4-4564-BE45-38CE86451D42}" type="datetimeFigureOut">
              <a:rPr lang="en-GB" smtClean="0"/>
              <a:t>17/03/2026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A1F07B-0A6E-46AD-BF9C-40E3326318E3}" type="slidenum">
              <a:rPr lang="en-GB" smtClean="0"/>
              <a:t>‹#›</a:t>
            </a:fld>
            <a:endParaRPr lang="en-GB"/>
          </a:p>
        </p:txBody>
      </p:sp>
    </p:spTree>
    <p:extLst>
      <p:ext uri="{BB962C8B-B14F-4D97-AF65-F5344CB8AC3E}">
        <p14:creationId xmlns:p14="http://schemas.microsoft.com/office/powerpoint/2010/main" val="41062147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63970" y="7547788"/>
            <a:ext cx="18506361" cy="12593645"/>
          </a:xfrm>
        </p:spPr>
        <p:txBody>
          <a:bodyPr anchor="b"/>
          <a:lstStyle>
            <a:lvl1pPr>
              <a:defRPr sz="14079"/>
            </a:lvl1pPr>
          </a:lstStyle>
          <a:p>
            <a:r>
              <a:rPr lang="en-US"/>
              <a:t>Click to edit Master title style</a:t>
            </a:r>
            <a:endParaRPr lang="en-US" dirty="0"/>
          </a:p>
        </p:txBody>
      </p:sp>
      <p:sp>
        <p:nvSpPr>
          <p:cNvPr id="3" name="Text Placeholder 2"/>
          <p:cNvSpPr>
            <a:spLocks noGrp="1"/>
          </p:cNvSpPr>
          <p:nvPr>
            <p:ph type="body" idx="1"/>
          </p:nvPr>
        </p:nvSpPr>
        <p:spPr>
          <a:xfrm>
            <a:off x="1463970" y="20260574"/>
            <a:ext cx="18506361" cy="6622701"/>
          </a:xfrm>
        </p:spPr>
        <p:txBody>
          <a:bodyPr/>
          <a:lstStyle>
            <a:lvl1pPr marL="0" indent="0">
              <a:buNone/>
              <a:defRPr sz="5632">
                <a:solidFill>
                  <a:schemeClr val="tx1">
                    <a:tint val="82000"/>
                  </a:schemeClr>
                </a:solidFill>
              </a:defRPr>
            </a:lvl1pPr>
            <a:lvl2pPr marL="1072820" indent="0">
              <a:buNone/>
              <a:defRPr sz="4693">
                <a:solidFill>
                  <a:schemeClr val="tx1">
                    <a:tint val="82000"/>
                  </a:schemeClr>
                </a:solidFill>
              </a:defRPr>
            </a:lvl2pPr>
            <a:lvl3pPr marL="2145640" indent="0">
              <a:buNone/>
              <a:defRPr sz="4224">
                <a:solidFill>
                  <a:schemeClr val="tx1">
                    <a:tint val="82000"/>
                  </a:schemeClr>
                </a:solidFill>
              </a:defRPr>
            </a:lvl3pPr>
            <a:lvl4pPr marL="3218459" indent="0">
              <a:buNone/>
              <a:defRPr sz="3754">
                <a:solidFill>
                  <a:schemeClr val="tx1">
                    <a:tint val="82000"/>
                  </a:schemeClr>
                </a:solidFill>
              </a:defRPr>
            </a:lvl4pPr>
            <a:lvl5pPr marL="4291279" indent="0">
              <a:buNone/>
              <a:defRPr sz="3754">
                <a:solidFill>
                  <a:schemeClr val="tx1">
                    <a:tint val="82000"/>
                  </a:schemeClr>
                </a:solidFill>
              </a:defRPr>
            </a:lvl5pPr>
            <a:lvl6pPr marL="5364099" indent="0">
              <a:buNone/>
              <a:defRPr sz="3754">
                <a:solidFill>
                  <a:schemeClr val="tx1">
                    <a:tint val="82000"/>
                  </a:schemeClr>
                </a:solidFill>
              </a:defRPr>
            </a:lvl6pPr>
            <a:lvl7pPr marL="6436919" indent="0">
              <a:buNone/>
              <a:defRPr sz="3754">
                <a:solidFill>
                  <a:schemeClr val="tx1">
                    <a:tint val="82000"/>
                  </a:schemeClr>
                </a:solidFill>
              </a:defRPr>
            </a:lvl7pPr>
            <a:lvl8pPr marL="7509739" indent="0">
              <a:buNone/>
              <a:defRPr sz="3754">
                <a:solidFill>
                  <a:schemeClr val="tx1">
                    <a:tint val="82000"/>
                  </a:schemeClr>
                </a:solidFill>
              </a:defRPr>
            </a:lvl8pPr>
            <a:lvl9pPr marL="8582558" indent="0">
              <a:buNone/>
              <a:defRPr sz="3754">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FB1A2B1-0BB4-4564-BE45-38CE86451D42}" type="datetimeFigureOut">
              <a:rPr lang="en-GB" smtClean="0"/>
              <a:t>17/03/2026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A1F07B-0A6E-46AD-BF9C-40E3326318E3}" type="slidenum">
              <a:rPr lang="en-GB" smtClean="0"/>
              <a:t>‹#›</a:t>
            </a:fld>
            <a:endParaRPr lang="en-GB"/>
          </a:p>
        </p:txBody>
      </p:sp>
    </p:spTree>
    <p:extLst>
      <p:ext uri="{BB962C8B-B14F-4D97-AF65-F5344CB8AC3E}">
        <p14:creationId xmlns:p14="http://schemas.microsoft.com/office/powerpoint/2010/main" val="23005660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75145" y="8059374"/>
            <a:ext cx="9119076"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862429" y="8059374"/>
            <a:ext cx="9119076"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FB1A2B1-0BB4-4564-BE45-38CE86451D42}" type="datetimeFigureOut">
              <a:rPr lang="en-GB" smtClean="0"/>
              <a:t>17/03/2026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A1F07B-0A6E-46AD-BF9C-40E3326318E3}" type="slidenum">
              <a:rPr lang="en-GB" smtClean="0"/>
              <a:t>‹#›</a:t>
            </a:fld>
            <a:endParaRPr lang="en-GB"/>
          </a:p>
        </p:txBody>
      </p:sp>
    </p:spTree>
    <p:extLst>
      <p:ext uri="{BB962C8B-B14F-4D97-AF65-F5344CB8AC3E}">
        <p14:creationId xmlns:p14="http://schemas.microsoft.com/office/powerpoint/2010/main" val="9509555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7939" y="1611882"/>
            <a:ext cx="18506361" cy="5851808"/>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77942" y="7421634"/>
            <a:ext cx="9077167" cy="3637228"/>
          </a:xfrm>
        </p:spPr>
        <p:txBody>
          <a:bodyPr anchor="b"/>
          <a:lstStyle>
            <a:lvl1pPr marL="0" indent="0">
              <a:buNone/>
              <a:defRPr sz="5632" b="1"/>
            </a:lvl1pPr>
            <a:lvl2pPr marL="1072820" indent="0">
              <a:buNone/>
              <a:defRPr sz="4693" b="1"/>
            </a:lvl2pPr>
            <a:lvl3pPr marL="2145640" indent="0">
              <a:buNone/>
              <a:defRPr sz="4224" b="1"/>
            </a:lvl3pPr>
            <a:lvl4pPr marL="3218459" indent="0">
              <a:buNone/>
              <a:defRPr sz="3754" b="1"/>
            </a:lvl4pPr>
            <a:lvl5pPr marL="4291279" indent="0">
              <a:buNone/>
              <a:defRPr sz="3754" b="1"/>
            </a:lvl5pPr>
            <a:lvl6pPr marL="5364099" indent="0">
              <a:buNone/>
              <a:defRPr sz="3754" b="1"/>
            </a:lvl6pPr>
            <a:lvl7pPr marL="6436919" indent="0">
              <a:buNone/>
              <a:defRPr sz="3754" b="1"/>
            </a:lvl7pPr>
            <a:lvl8pPr marL="7509739" indent="0">
              <a:buNone/>
              <a:defRPr sz="3754" b="1"/>
            </a:lvl8pPr>
            <a:lvl9pPr marL="8582558" indent="0">
              <a:buNone/>
              <a:defRPr sz="3754" b="1"/>
            </a:lvl9pPr>
          </a:lstStyle>
          <a:p>
            <a:pPr lvl="0"/>
            <a:r>
              <a:rPr lang="en-US"/>
              <a:t>Click to edit Master text styles</a:t>
            </a:r>
          </a:p>
        </p:txBody>
      </p:sp>
      <p:sp>
        <p:nvSpPr>
          <p:cNvPr id="4" name="Content Placeholder 3"/>
          <p:cNvSpPr>
            <a:spLocks noGrp="1"/>
          </p:cNvSpPr>
          <p:nvPr>
            <p:ph sz="half" idx="2"/>
          </p:nvPr>
        </p:nvSpPr>
        <p:spPr>
          <a:xfrm>
            <a:off x="1477942" y="11058863"/>
            <a:ext cx="9077167"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862430" y="7421634"/>
            <a:ext cx="9121871" cy="3637228"/>
          </a:xfrm>
        </p:spPr>
        <p:txBody>
          <a:bodyPr anchor="b"/>
          <a:lstStyle>
            <a:lvl1pPr marL="0" indent="0">
              <a:buNone/>
              <a:defRPr sz="5632" b="1"/>
            </a:lvl1pPr>
            <a:lvl2pPr marL="1072820" indent="0">
              <a:buNone/>
              <a:defRPr sz="4693" b="1"/>
            </a:lvl2pPr>
            <a:lvl3pPr marL="2145640" indent="0">
              <a:buNone/>
              <a:defRPr sz="4224" b="1"/>
            </a:lvl3pPr>
            <a:lvl4pPr marL="3218459" indent="0">
              <a:buNone/>
              <a:defRPr sz="3754" b="1"/>
            </a:lvl4pPr>
            <a:lvl5pPr marL="4291279" indent="0">
              <a:buNone/>
              <a:defRPr sz="3754" b="1"/>
            </a:lvl5pPr>
            <a:lvl6pPr marL="5364099" indent="0">
              <a:buNone/>
              <a:defRPr sz="3754" b="1"/>
            </a:lvl6pPr>
            <a:lvl7pPr marL="6436919" indent="0">
              <a:buNone/>
              <a:defRPr sz="3754" b="1"/>
            </a:lvl7pPr>
            <a:lvl8pPr marL="7509739" indent="0">
              <a:buNone/>
              <a:defRPr sz="3754" b="1"/>
            </a:lvl8pPr>
            <a:lvl9pPr marL="8582558" indent="0">
              <a:buNone/>
              <a:defRPr sz="3754" b="1"/>
            </a:lvl9pPr>
          </a:lstStyle>
          <a:p>
            <a:pPr lvl="0"/>
            <a:r>
              <a:rPr lang="en-US"/>
              <a:t>Click to edit Master text styles</a:t>
            </a:r>
          </a:p>
        </p:txBody>
      </p:sp>
      <p:sp>
        <p:nvSpPr>
          <p:cNvPr id="6" name="Content Placeholder 5"/>
          <p:cNvSpPr>
            <a:spLocks noGrp="1"/>
          </p:cNvSpPr>
          <p:nvPr>
            <p:ph sz="quarter" idx="4"/>
          </p:nvPr>
        </p:nvSpPr>
        <p:spPr>
          <a:xfrm>
            <a:off x="10862430" y="11058863"/>
            <a:ext cx="9121871"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FB1A2B1-0BB4-4564-BE45-38CE86451D42}" type="datetimeFigureOut">
              <a:rPr lang="en-GB" smtClean="0"/>
              <a:t>17/03/2026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AA1F07B-0A6E-46AD-BF9C-40E3326318E3}" type="slidenum">
              <a:rPr lang="en-GB" smtClean="0"/>
              <a:t>‹#›</a:t>
            </a:fld>
            <a:endParaRPr lang="en-GB"/>
          </a:p>
        </p:txBody>
      </p:sp>
    </p:spTree>
    <p:extLst>
      <p:ext uri="{BB962C8B-B14F-4D97-AF65-F5344CB8AC3E}">
        <p14:creationId xmlns:p14="http://schemas.microsoft.com/office/powerpoint/2010/main" val="22900247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FB1A2B1-0BB4-4564-BE45-38CE86451D42}" type="datetimeFigureOut">
              <a:rPr lang="en-GB" smtClean="0"/>
              <a:t>17/03/2026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AA1F07B-0A6E-46AD-BF9C-40E3326318E3}" type="slidenum">
              <a:rPr lang="en-GB" smtClean="0"/>
              <a:t>‹#›</a:t>
            </a:fld>
            <a:endParaRPr lang="en-GB"/>
          </a:p>
        </p:txBody>
      </p:sp>
    </p:spTree>
    <p:extLst>
      <p:ext uri="{BB962C8B-B14F-4D97-AF65-F5344CB8AC3E}">
        <p14:creationId xmlns:p14="http://schemas.microsoft.com/office/powerpoint/2010/main" val="78923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B1A2B1-0BB4-4564-BE45-38CE86451D42}" type="datetimeFigureOut">
              <a:rPr lang="en-GB" smtClean="0"/>
              <a:t>17/03/2026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AA1F07B-0A6E-46AD-BF9C-40E3326318E3}" type="slidenum">
              <a:rPr lang="en-GB" smtClean="0"/>
              <a:t>‹#›</a:t>
            </a:fld>
            <a:endParaRPr lang="en-GB"/>
          </a:p>
        </p:txBody>
      </p:sp>
    </p:spTree>
    <p:extLst>
      <p:ext uri="{BB962C8B-B14F-4D97-AF65-F5344CB8AC3E}">
        <p14:creationId xmlns:p14="http://schemas.microsoft.com/office/powerpoint/2010/main" val="31730673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7939" y="2018348"/>
            <a:ext cx="6920328" cy="7064216"/>
          </a:xfrm>
        </p:spPr>
        <p:txBody>
          <a:bodyPr anchor="b"/>
          <a:lstStyle>
            <a:lvl1pPr>
              <a:defRPr sz="7509"/>
            </a:lvl1pPr>
          </a:lstStyle>
          <a:p>
            <a:r>
              <a:rPr lang="en-US"/>
              <a:t>Click to edit Master title style</a:t>
            </a:r>
            <a:endParaRPr lang="en-US" dirty="0"/>
          </a:p>
        </p:txBody>
      </p:sp>
      <p:sp>
        <p:nvSpPr>
          <p:cNvPr id="3" name="Content Placeholder 2"/>
          <p:cNvSpPr>
            <a:spLocks noGrp="1"/>
          </p:cNvSpPr>
          <p:nvPr>
            <p:ph idx="1"/>
          </p:nvPr>
        </p:nvSpPr>
        <p:spPr>
          <a:xfrm>
            <a:off x="9121871" y="4359077"/>
            <a:ext cx="10862429" cy="21515024"/>
          </a:xfrm>
        </p:spPr>
        <p:txBody>
          <a:bodyPr/>
          <a:lstStyle>
            <a:lvl1pPr>
              <a:defRPr sz="7509"/>
            </a:lvl1pPr>
            <a:lvl2pPr>
              <a:defRPr sz="6570"/>
            </a:lvl2pPr>
            <a:lvl3pPr>
              <a:defRPr sz="5632"/>
            </a:lvl3pPr>
            <a:lvl4pPr>
              <a:defRPr sz="4693"/>
            </a:lvl4pPr>
            <a:lvl5pPr>
              <a:defRPr sz="4693"/>
            </a:lvl5pPr>
            <a:lvl6pPr>
              <a:defRPr sz="4693"/>
            </a:lvl6pPr>
            <a:lvl7pPr>
              <a:defRPr sz="4693"/>
            </a:lvl7pPr>
            <a:lvl8pPr>
              <a:defRPr sz="4693"/>
            </a:lvl8pPr>
            <a:lvl9pPr>
              <a:defRPr sz="469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77939" y="9082564"/>
            <a:ext cx="6920328" cy="16826573"/>
          </a:xfrm>
        </p:spPr>
        <p:txBody>
          <a:bodyPr/>
          <a:lstStyle>
            <a:lvl1pPr marL="0" indent="0">
              <a:buNone/>
              <a:defRPr sz="3754"/>
            </a:lvl1pPr>
            <a:lvl2pPr marL="1072820" indent="0">
              <a:buNone/>
              <a:defRPr sz="3285"/>
            </a:lvl2pPr>
            <a:lvl3pPr marL="2145640" indent="0">
              <a:buNone/>
              <a:defRPr sz="2816"/>
            </a:lvl3pPr>
            <a:lvl4pPr marL="3218459" indent="0">
              <a:buNone/>
              <a:defRPr sz="2347"/>
            </a:lvl4pPr>
            <a:lvl5pPr marL="4291279" indent="0">
              <a:buNone/>
              <a:defRPr sz="2347"/>
            </a:lvl5pPr>
            <a:lvl6pPr marL="5364099" indent="0">
              <a:buNone/>
              <a:defRPr sz="2347"/>
            </a:lvl6pPr>
            <a:lvl7pPr marL="6436919" indent="0">
              <a:buNone/>
              <a:defRPr sz="2347"/>
            </a:lvl7pPr>
            <a:lvl8pPr marL="7509739" indent="0">
              <a:buNone/>
              <a:defRPr sz="2347"/>
            </a:lvl8pPr>
            <a:lvl9pPr marL="8582558" indent="0">
              <a:buNone/>
              <a:defRPr sz="2347"/>
            </a:lvl9pPr>
          </a:lstStyle>
          <a:p>
            <a:pPr lvl="0"/>
            <a:r>
              <a:rPr lang="en-US"/>
              <a:t>Click to edit Master text styles</a:t>
            </a:r>
          </a:p>
        </p:txBody>
      </p:sp>
      <p:sp>
        <p:nvSpPr>
          <p:cNvPr id="5" name="Date Placeholder 4"/>
          <p:cNvSpPr>
            <a:spLocks noGrp="1"/>
          </p:cNvSpPr>
          <p:nvPr>
            <p:ph type="dt" sz="half" idx="10"/>
          </p:nvPr>
        </p:nvSpPr>
        <p:spPr/>
        <p:txBody>
          <a:bodyPr/>
          <a:lstStyle/>
          <a:p>
            <a:fld id="{CFB1A2B1-0BB4-4564-BE45-38CE86451D42}" type="datetimeFigureOut">
              <a:rPr lang="en-GB" smtClean="0"/>
              <a:t>17/03/2026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A1F07B-0A6E-46AD-BF9C-40E3326318E3}" type="slidenum">
              <a:rPr lang="en-GB" smtClean="0"/>
              <a:t>‹#›</a:t>
            </a:fld>
            <a:endParaRPr lang="en-GB"/>
          </a:p>
        </p:txBody>
      </p:sp>
    </p:spTree>
    <p:extLst>
      <p:ext uri="{BB962C8B-B14F-4D97-AF65-F5344CB8AC3E}">
        <p14:creationId xmlns:p14="http://schemas.microsoft.com/office/powerpoint/2010/main" val="3937912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7939" y="2018348"/>
            <a:ext cx="6920328" cy="7064216"/>
          </a:xfrm>
        </p:spPr>
        <p:txBody>
          <a:bodyPr anchor="b"/>
          <a:lstStyle>
            <a:lvl1pPr>
              <a:defRPr sz="7509"/>
            </a:lvl1pPr>
          </a:lstStyle>
          <a:p>
            <a:r>
              <a:rPr lang="en-US"/>
              <a:t>Click to edit Master title style</a:t>
            </a:r>
            <a:endParaRPr lang="en-US" dirty="0"/>
          </a:p>
        </p:txBody>
      </p:sp>
      <p:sp>
        <p:nvSpPr>
          <p:cNvPr id="3" name="Picture Placeholder 2"/>
          <p:cNvSpPr>
            <a:spLocks noGrp="1" noChangeAspect="1"/>
          </p:cNvSpPr>
          <p:nvPr>
            <p:ph type="pic" idx="1"/>
          </p:nvPr>
        </p:nvSpPr>
        <p:spPr>
          <a:xfrm>
            <a:off x="9121871" y="4359077"/>
            <a:ext cx="10862429" cy="21515024"/>
          </a:xfrm>
        </p:spPr>
        <p:txBody>
          <a:bodyPr anchor="t"/>
          <a:lstStyle>
            <a:lvl1pPr marL="0" indent="0">
              <a:buNone/>
              <a:defRPr sz="7509"/>
            </a:lvl1pPr>
            <a:lvl2pPr marL="1072820" indent="0">
              <a:buNone/>
              <a:defRPr sz="6570"/>
            </a:lvl2pPr>
            <a:lvl3pPr marL="2145640" indent="0">
              <a:buNone/>
              <a:defRPr sz="5632"/>
            </a:lvl3pPr>
            <a:lvl4pPr marL="3218459" indent="0">
              <a:buNone/>
              <a:defRPr sz="4693"/>
            </a:lvl4pPr>
            <a:lvl5pPr marL="4291279" indent="0">
              <a:buNone/>
              <a:defRPr sz="4693"/>
            </a:lvl5pPr>
            <a:lvl6pPr marL="5364099" indent="0">
              <a:buNone/>
              <a:defRPr sz="4693"/>
            </a:lvl6pPr>
            <a:lvl7pPr marL="6436919" indent="0">
              <a:buNone/>
              <a:defRPr sz="4693"/>
            </a:lvl7pPr>
            <a:lvl8pPr marL="7509739" indent="0">
              <a:buNone/>
              <a:defRPr sz="4693"/>
            </a:lvl8pPr>
            <a:lvl9pPr marL="8582558" indent="0">
              <a:buNone/>
              <a:defRPr sz="4693"/>
            </a:lvl9pPr>
          </a:lstStyle>
          <a:p>
            <a:r>
              <a:rPr lang="en-US"/>
              <a:t>Click icon to add picture</a:t>
            </a:r>
            <a:endParaRPr lang="en-US" dirty="0"/>
          </a:p>
        </p:txBody>
      </p:sp>
      <p:sp>
        <p:nvSpPr>
          <p:cNvPr id="4" name="Text Placeholder 3"/>
          <p:cNvSpPr>
            <a:spLocks noGrp="1"/>
          </p:cNvSpPr>
          <p:nvPr>
            <p:ph type="body" sz="half" idx="2"/>
          </p:nvPr>
        </p:nvSpPr>
        <p:spPr>
          <a:xfrm>
            <a:off x="1477939" y="9082564"/>
            <a:ext cx="6920328" cy="16826573"/>
          </a:xfrm>
        </p:spPr>
        <p:txBody>
          <a:bodyPr/>
          <a:lstStyle>
            <a:lvl1pPr marL="0" indent="0">
              <a:buNone/>
              <a:defRPr sz="3754"/>
            </a:lvl1pPr>
            <a:lvl2pPr marL="1072820" indent="0">
              <a:buNone/>
              <a:defRPr sz="3285"/>
            </a:lvl2pPr>
            <a:lvl3pPr marL="2145640" indent="0">
              <a:buNone/>
              <a:defRPr sz="2816"/>
            </a:lvl3pPr>
            <a:lvl4pPr marL="3218459" indent="0">
              <a:buNone/>
              <a:defRPr sz="2347"/>
            </a:lvl4pPr>
            <a:lvl5pPr marL="4291279" indent="0">
              <a:buNone/>
              <a:defRPr sz="2347"/>
            </a:lvl5pPr>
            <a:lvl6pPr marL="5364099" indent="0">
              <a:buNone/>
              <a:defRPr sz="2347"/>
            </a:lvl6pPr>
            <a:lvl7pPr marL="6436919" indent="0">
              <a:buNone/>
              <a:defRPr sz="2347"/>
            </a:lvl7pPr>
            <a:lvl8pPr marL="7509739" indent="0">
              <a:buNone/>
              <a:defRPr sz="2347"/>
            </a:lvl8pPr>
            <a:lvl9pPr marL="8582558" indent="0">
              <a:buNone/>
              <a:defRPr sz="2347"/>
            </a:lvl9pPr>
          </a:lstStyle>
          <a:p>
            <a:pPr lvl="0"/>
            <a:r>
              <a:rPr lang="en-US"/>
              <a:t>Click to edit Master text styles</a:t>
            </a:r>
          </a:p>
        </p:txBody>
      </p:sp>
      <p:sp>
        <p:nvSpPr>
          <p:cNvPr id="5" name="Date Placeholder 4"/>
          <p:cNvSpPr>
            <a:spLocks noGrp="1"/>
          </p:cNvSpPr>
          <p:nvPr>
            <p:ph type="dt" sz="half" idx="10"/>
          </p:nvPr>
        </p:nvSpPr>
        <p:spPr/>
        <p:txBody>
          <a:bodyPr/>
          <a:lstStyle/>
          <a:p>
            <a:fld id="{CFB1A2B1-0BB4-4564-BE45-38CE86451D42}" type="datetimeFigureOut">
              <a:rPr lang="en-GB" smtClean="0"/>
              <a:t>17/03/2026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A1F07B-0A6E-46AD-BF9C-40E3326318E3}" type="slidenum">
              <a:rPr lang="en-GB" smtClean="0"/>
              <a:t>‹#›</a:t>
            </a:fld>
            <a:endParaRPr lang="en-GB"/>
          </a:p>
        </p:txBody>
      </p:sp>
    </p:spTree>
    <p:extLst>
      <p:ext uri="{BB962C8B-B14F-4D97-AF65-F5344CB8AC3E}">
        <p14:creationId xmlns:p14="http://schemas.microsoft.com/office/powerpoint/2010/main" val="11736048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B1A2B1-0BB4-4564-BE45-38CE86451D42}" type="datetimeFigureOut">
              <a:rPr lang="en-GB" smtClean="0"/>
              <a:t>17/03/2026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A1F07B-0A6E-46AD-BF9C-40E3326318E3}" type="slidenum">
              <a:rPr lang="en-GB" smtClean="0"/>
              <a:t>‹#›</a:t>
            </a:fld>
            <a:endParaRPr lang="en-GB"/>
          </a:p>
        </p:txBody>
      </p:sp>
    </p:spTree>
    <p:extLst>
      <p:ext uri="{BB962C8B-B14F-4D97-AF65-F5344CB8AC3E}">
        <p14:creationId xmlns:p14="http://schemas.microsoft.com/office/powerpoint/2010/main" val="20655476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54916" y="1611875"/>
            <a:ext cx="4626590" cy="256568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75146" y="1611875"/>
            <a:ext cx="13611562" cy="256568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B1A2B1-0BB4-4564-BE45-38CE86451D42}" type="datetimeFigureOut">
              <a:rPr lang="en-GB" smtClean="0"/>
              <a:t>17/03/2026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A1F07B-0A6E-46AD-BF9C-40E3326318E3}" type="slidenum">
              <a:rPr lang="en-GB" smtClean="0"/>
              <a:t>‹#›</a:t>
            </a:fld>
            <a:endParaRPr lang="en-GB"/>
          </a:p>
        </p:txBody>
      </p:sp>
    </p:spTree>
    <p:extLst>
      <p:ext uri="{BB962C8B-B14F-4D97-AF65-F5344CB8AC3E}">
        <p14:creationId xmlns:p14="http://schemas.microsoft.com/office/powerpoint/2010/main" val="42267406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5145" y="1611882"/>
            <a:ext cx="18506361" cy="585180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75145" y="8059374"/>
            <a:ext cx="18506361" cy="192093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75145" y="28060644"/>
            <a:ext cx="4827746" cy="1611875"/>
          </a:xfrm>
          <a:prstGeom prst="rect">
            <a:avLst/>
          </a:prstGeom>
        </p:spPr>
        <p:txBody>
          <a:bodyPr vert="horz" lIns="91440" tIns="45720" rIns="91440" bIns="45720" rtlCol="0" anchor="ctr"/>
          <a:lstStyle>
            <a:lvl1pPr algn="l">
              <a:defRPr sz="2816">
                <a:solidFill>
                  <a:schemeClr val="tx1">
                    <a:tint val="82000"/>
                  </a:schemeClr>
                </a:solidFill>
              </a:defRPr>
            </a:lvl1pPr>
          </a:lstStyle>
          <a:p>
            <a:fld id="{CFB1A2B1-0BB4-4564-BE45-38CE86451D42}" type="datetimeFigureOut">
              <a:rPr lang="en-GB" smtClean="0"/>
              <a:t>17/03/2026</a:t>
            </a:fld>
            <a:endParaRPr lang="en-GB"/>
          </a:p>
        </p:txBody>
      </p:sp>
      <p:sp>
        <p:nvSpPr>
          <p:cNvPr id="5" name="Footer Placeholder 4"/>
          <p:cNvSpPr>
            <a:spLocks noGrp="1"/>
          </p:cNvSpPr>
          <p:nvPr>
            <p:ph type="ftr" sz="quarter" idx="3"/>
          </p:nvPr>
        </p:nvSpPr>
        <p:spPr>
          <a:xfrm>
            <a:off x="7107516" y="28060644"/>
            <a:ext cx="7241619" cy="1611875"/>
          </a:xfrm>
          <a:prstGeom prst="rect">
            <a:avLst/>
          </a:prstGeom>
        </p:spPr>
        <p:txBody>
          <a:bodyPr vert="horz" lIns="91440" tIns="45720" rIns="91440" bIns="45720" rtlCol="0" anchor="ctr"/>
          <a:lstStyle>
            <a:lvl1pPr algn="ctr">
              <a:defRPr sz="2816">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15153759" y="28060644"/>
            <a:ext cx="4827746" cy="1611875"/>
          </a:xfrm>
          <a:prstGeom prst="rect">
            <a:avLst/>
          </a:prstGeom>
        </p:spPr>
        <p:txBody>
          <a:bodyPr vert="horz" lIns="91440" tIns="45720" rIns="91440" bIns="45720" rtlCol="0" anchor="ctr"/>
          <a:lstStyle>
            <a:lvl1pPr algn="r">
              <a:defRPr sz="2816">
                <a:solidFill>
                  <a:schemeClr val="tx1">
                    <a:tint val="82000"/>
                  </a:schemeClr>
                </a:solidFill>
              </a:defRPr>
            </a:lvl1pPr>
          </a:lstStyle>
          <a:p>
            <a:fld id="{7AA1F07B-0A6E-46AD-BF9C-40E3326318E3}" type="slidenum">
              <a:rPr lang="en-GB" smtClean="0"/>
              <a:t>‹#›</a:t>
            </a:fld>
            <a:endParaRPr lang="en-GB"/>
          </a:p>
        </p:txBody>
      </p:sp>
    </p:spTree>
    <p:extLst>
      <p:ext uri="{BB962C8B-B14F-4D97-AF65-F5344CB8AC3E}">
        <p14:creationId xmlns:p14="http://schemas.microsoft.com/office/powerpoint/2010/main" val="213975896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145640" rtl="0" eaLnBrk="1" latinLnBrk="0" hangingPunct="1">
        <a:lnSpc>
          <a:spcPct val="90000"/>
        </a:lnSpc>
        <a:spcBef>
          <a:spcPct val="0"/>
        </a:spcBef>
        <a:buNone/>
        <a:defRPr sz="10325" kern="1200">
          <a:solidFill>
            <a:schemeClr val="tx1"/>
          </a:solidFill>
          <a:latin typeface="+mj-lt"/>
          <a:ea typeface="+mj-ea"/>
          <a:cs typeface="+mj-cs"/>
        </a:defRPr>
      </a:lvl1pPr>
    </p:titleStyle>
    <p:bodyStyle>
      <a:lvl1pPr marL="536410" indent="-536410" algn="l" defTabSz="2145640" rtl="0" eaLnBrk="1" latinLnBrk="0" hangingPunct="1">
        <a:lnSpc>
          <a:spcPct val="90000"/>
        </a:lnSpc>
        <a:spcBef>
          <a:spcPts val="2347"/>
        </a:spcBef>
        <a:buFont typeface="Arial" panose="020B0604020202020204" pitchFamily="34" charset="0"/>
        <a:buChar char="•"/>
        <a:defRPr sz="6570" kern="1200">
          <a:solidFill>
            <a:schemeClr val="tx1"/>
          </a:solidFill>
          <a:latin typeface="+mn-lt"/>
          <a:ea typeface="+mn-ea"/>
          <a:cs typeface="+mn-cs"/>
        </a:defRPr>
      </a:lvl1pPr>
      <a:lvl2pPr marL="1609230" indent="-536410" algn="l" defTabSz="2145640" rtl="0" eaLnBrk="1" latinLnBrk="0" hangingPunct="1">
        <a:lnSpc>
          <a:spcPct val="90000"/>
        </a:lnSpc>
        <a:spcBef>
          <a:spcPts val="1173"/>
        </a:spcBef>
        <a:buFont typeface="Arial" panose="020B0604020202020204" pitchFamily="34" charset="0"/>
        <a:buChar char="•"/>
        <a:defRPr sz="5632" kern="1200">
          <a:solidFill>
            <a:schemeClr val="tx1"/>
          </a:solidFill>
          <a:latin typeface="+mn-lt"/>
          <a:ea typeface="+mn-ea"/>
          <a:cs typeface="+mn-cs"/>
        </a:defRPr>
      </a:lvl2pPr>
      <a:lvl3pPr marL="2682050" indent="-536410" algn="l" defTabSz="2145640" rtl="0" eaLnBrk="1" latinLnBrk="0" hangingPunct="1">
        <a:lnSpc>
          <a:spcPct val="90000"/>
        </a:lnSpc>
        <a:spcBef>
          <a:spcPts val="1173"/>
        </a:spcBef>
        <a:buFont typeface="Arial" panose="020B0604020202020204" pitchFamily="34" charset="0"/>
        <a:buChar char="•"/>
        <a:defRPr sz="4693" kern="1200">
          <a:solidFill>
            <a:schemeClr val="tx1"/>
          </a:solidFill>
          <a:latin typeface="+mn-lt"/>
          <a:ea typeface="+mn-ea"/>
          <a:cs typeface="+mn-cs"/>
        </a:defRPr>
      </a:lvl3pPr>
      <a:lvl4pPr marL="3754869" indent="-536410" algn="l" defTabSz="2145640" rtl="0" eaLnBrk="1" latinLnBrk="0" hangingPunct="1">
        <a:lnSpc>
          <a:spcPct val="90000"/>
        </a:lnSpc>
        <a:spcBef>
          <a:spcPts val="1173"/>
        </a:spcBef>
        <a:buFont typeface="Arial" panose="020B0604020202020204" pitchFamily="34" charset="0"/>
        <a:buChar char="•"/>
        <a:defRPr sz="4224" kern="1200">
          <a:solidFill>
            <a:schemeClr val="tx1"/>
          </a:solidFill>
          <a:latin typeface="+mn-lt"/>
          <a:ea typeface="+mn-ea"/>
          <a:cs typeface="+mn-cs"/>
        </a:defRPr>
      </a:lvl4pPr>
      <a:lvl5pPr marL="4827689" indent="-536410" algn="l" defTabSz="2145640" rtl="0" eaLnBrk="1" latinLnBrk="0" hangingPunct="1">
        <a:lnSpc>
          <a:spcPct val="90000"/>
        </a:lnSpc>
        <a:spcBef>
          <a:spcPts val="1173"/>
        </a:spcBef>
        <a:buFont typeface="Arial" panose="020B0604020202020204" pitchFamily="34" charset="0"/>
        <a:buChar char="•"/>
        <a:defRPr sz="4224" kern="1200">
          <a:solidFill>
            <a:schemeClr val="tx1"/>
          </a:solidFill>
          <a:latin typeface="+mn-lt"/>
          <a:ea typeface="+mn-ea"/>
          <a:cs typeface="+mn-cs"/>
        </a:defRPr>
      </a:lvl5pPr>
      <a:lvl6pPr marL="5900509" indent="-536410" algn="l" defTabSz="2145640" rtl="0" eaLnBrk="1" latinLnBrk="0" hangingPunct="1">
        <a:lnSpc>
          <a:spcPct val="90000"/>
        </a:lnSpc>
        <a:spcBef>
          <a:spcPts val="1173"/>
        </a:spcBef>
        <a:buFont typeface="Arial" panose="020B0604020202020204" pitchFamily="34" charset="0"/>
        <a:buChar char="•"/>
        <a:defRPr sz="4224" kern="1200">
          <a:solidFill>
            <a:schemeClr val="tx1"/>
          </a:solidFill>
          <a:latin typeface="+mn-lt"/>
          <a:ea typeface="+mn-ea"/>
          <a:cs typeface="+mn-cs"/>
        </a:defRPr>
      </a:lvl6pPr>
      <a:lvl7pPr marL="6973329" indent="-536410" algn="l" defTabSz="2145640" rtl="0" eaLnBrk="1" latinLnBrk="0" hangingPunct="1">
        <a:lnSpc>
          <a:spcPct val="90000"/>
        </a:lnSpc>
        <a:spcBef>
          <a:spcPts val="1173"/>
        </a:spcBef>
        <a:buFont typeface="Arial" panose="020B0604020202020204" pitchFamily="34" charset="0"/>
        <a:buChar char="•"/>
        <a:defRPr sz="4224" kern="1200">
          <a:solidFill>
            <a:schemeClr val="tx1"/>
          </a:solidFill>
          <a:latin typeface="+mn-lt"/>
          <a:ea typeface="+mn-ea"/>
          <a:cs typeface="+mn-cs"/>
        </a:defRPr>
      </a:lvl7pPr>
      <a:lvl8pPr marL="8046149" indent="-536410" algn="l" defTabSz="2145640" rtl="0" eaLnBrk="1" latinLnBrk="0" hangingPunct="1">
        <a:lnSpc>
          <a:spcPct val="90000"/>
        </a:lnSpc>
        <a:spcBef>
          <a:spcPts val="1173"/>
        </a:spcBef>
        <a:buFont typeface="Arial" panose="020B0604020202020204" pitchFamily="34" charset="0"/>
        <a:buChar char="•"/>
        <a:defRPr sz="4224" kern="1200">
          <a:solidFill>
            <a:schemeClr val="tx1"/>
          </a:solidFill>
          <a:latin typeface="+mn-lt"/>
          <a:ea typeface="+mn-ea"/>
          <a:cs typeface="+mn-cs"/>
        </a:defRPr>
      </a:lvl8pPr>
      <a:lvl9pPr marL="9118968" indent="-536410" algn="l" defTabSz="2145640" rtl="0" eaLnBrk="1" latinLnBrk="0" hangingPunct="1">
        <a:lnSpc>
          <a:spcPct val="90000"/>
        </a:lnSpc>
        <a:spcBef>
          <a:spcPts val="1173"/>
        </a:spcBef>
        <a:buFont typeface="Arial" panose="020B0604020202020204" pitchFamily="34" charset="0"/>
        <a:buChar char="•"/>
        <a:defRPr sz="4224" kern="1200">
          <a:solidFill>
            <a:schemeClr val="tx1"/>
          </a:solidFill>
          <a:latin typeface="+mn-lt"/>
          <a:ea typeface="+mn-ea"/>
          <a:cs typeface="+mn-cs"/>
        </a:defRPr>
      </a:lvl9pPr>
    </p:bodyStyle>
    <p:otherStyle>
      <a:defPPr>
        <a:defRPr lang="en-US"/>
      </a:defPPr>
      <a:lvl1pPr marL="0" algn="l" defTabSz="2145640" rtl="0" eaLnBrk="1" latinLnBrk="0" hangingPunct="1">
        <a:defRPr sz="4224" kern="1200">
          <a:solidFill>
            <a:schemeClr val="tx1"/>
          </a:solidFill>
          <a:latin typeface="+mn-lt"/>
          <a:ea typeface="+mn-ea"/>
          <a:cs typeface="+mn-cs"/>
        </a:defRPr>
      </a:lvl1pPr>
      <a:lvl2pPr marL="1072820" algn="l" defTabSz="2145640" rtl="0" eaLnBrk="1" latinLnBrk="0" hangingPunct="1">
        <a:defRPr sz="4224" kern="1200">
          <a:solidFill>
            <a:schemeClr val="tx1"/>
          </a:solidFill>
          <a:latin typeface="+mn-lt"/>
          <a:ea typeface="+mn-ea"/>
          <a:cs typeface="+mn-cs"/>
        </a:defRPr>
      </a:lvl2pPr>
      <a:lvl3pPr marL="2145640" algn="l" defTabSz="2145640" rtl="0" eaLnBrk="1" latinLnBrk="0" hangingPunct="1">
        <a:defRPr sz="4224" kern="1200">
          <a:solidFill>
            <a:schemeClr val="tx1"/>
          </a:solidFill>
          <a:latin typeface="+mn-lt"/>
          <a:ea typeface="+mn-ea"/>
          <a:cs typeface="+mn-cs"/>
        </a:defRPr>
      </a:lvl3pPr>
      <a:lvl4pPr marL="3218459" algn="l" defTabSz="2145640" rtl="0" eaLnBrk="1" latinLnBrk="0" hangingPunct="1">
        <a:defRPr sz="4224" kern="1200">
          <a:solidFill>
            <a:schemeClr val="tx1"/>
          </a:solidFill>
          <a:latin typeface="+mn-lt"/>
          <a:ea typeface="+mn-ea"/>
          <a:cs typeface="+mn-cs"/>
        </a:defRPr>
      </a:lvl4pPr>
      <a:lvl5pPr marL="4291279" algn="l" defTabSz="2145640" rtl="0" eaLnBrk="1" latinLnBrk="0" hangingPunct="1">
        <a:defRPr sz="4224" kern="1200">
          <a:solidFill>
            <a:schemeClr val="tx1"/>
          </a:solidFill>
          <a:latin typeface="+mn-lt"/>
          <a:ea typeface="+mn-ea"/>
          <a:cs typeface="+mn-cs"/>
        </a:defRPr>
      </a:lvl5pPr>
      <a:lvl6pPr marL="5364099" algn="l" defTabSz="2145640" rtl="0" eaLnBrk="1" latinLnBrk="0" hangingPunct="1">
        <a:defRPr sz="4224" kern="1200">
          <a:solidFill>
            <a:schemeClr val="tx1"/>
          </a:solidFill>
          <a:latin typeface="+mn-lt"/>
          <a:ea typeface="+mn-ea"/>
          <a:cs typeface="+mn-cs"/>
        </a:defRPr>
      </a:lvl6pPr>
      <a:lvl7pPr marL="6436919" algn="l" defTabSz="2145640" rtl="0" eaLnBrk="1" latinLnBrk="0" hangingPunct="1">
        <a:defRPr sz="4224" kern="1200">
          <a:solidFill>
            <a:schemeClr val="tx1"/>
          </a:solidFill>
          <a:latin typeface="+mn-lt"/>
          <a:ea typeface="+mn-ea"/>
          <a:cs typeface="+mn-cs"/>
        </a:defRPr>
      </a:lvl7pPr>
      <a:lvl8pPr marL="7509739" algn="l" defTabSz="2145640" rtl="0" eaLnBrk="1" latinLnBrk="0" hangingPunct="1">
        <a:defRPr sz="4224" kern="1200">
          <a:solidFill>
            <a:schemeClr val="tx1"/>
          </a:solidFill>
          <a:latin typeface="+mn-lt"/>
          <a:ea typeface="+mn-ea"/>
          <a:cs typeface="+mn-cs"/>
        </a:defRPr>
      </a:lvl8pPr>
      <a:lvl9pPr marL="8582558" algn="l" defTabSz="2145640" rtl="0" eaLnBrk="1" latinLnBrk="0" hangingPunct="1">
        <a:defRPr sz="4224"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www.hft.org.uk/resources-and-guidance/disability-rights-and-legal/" TargetMode="External"/><Relationship Id="rId13" Type="http://schemas.openxmlformats.org/officeDocument/2006/relationships/hyperlink" Target="https://www.england.nhs.uk/ourwork/clinical-policy/older-people/improving-care-for-older-people/" TargetMode="External"/><Relationship Id="rId18" Type="http://schemas.openxmlformats.org/officeDocument/2006/relationships/hyperlink" Target="https://www.who.int/initiatives/decade-of-healthy-ageing" TargetMode="External"/><Relationship Id="rId3" Type="http://schemas.openxmlformats.org/officeDocument/2006/relationships/hyperlink" Target="https://www.ageuk.org.uk/our-impact/the-difference-your-support-can-make/" TargetMode="External"/><Relationship Id="rId7" Type="http://schemas.openxmlformats.org/officeDocument/2006/relationships/hyperlink" Target="https://ukhsa.blog.gov.uk/2018/02/28/health-matters-community-centred-approaches-for-health-and-wellbeing/" TargetMode="External"/><Relationship Id="rId12" Type="http://schemas.openxmlformats.org/officeDocument/2006/relationships/hyperlink" Target="https://www.england.nhs.uk/long-read/providing-proactive-care-for-people-living-in-care-homes-enhanced-health-in-care-homes-framework/#:~:text=Consideration%20is%20given%20to%20therapies,for%20people%20living%20with%20dementia" TargetMode="External"/><Relationship Id="rId17" Type="http://schemas.openxmlformats.org/officeDocument/2006/relationships/hyperlink" Target="https://www.researchgate.net/publication/310813128_Supportive_care_for_older_people_with_frailty_in_hospital_An_integrative_review" TargetMode="External"/><Relationship Id="rId2" Type="http://schemas.openxmlformats.org/officeDocument/2006/relationships/hyperlink" Target="https://www.theaccessgroup.com/en-gb/blog/hsc-empowerment-in-health-and-social-care/" TargetMode="External"/><Relationship Id="rId16" Type="http://schemas.openxmlformats.org/officeDocument/2006/relationships/hyperlink" Target="https://pmc.ncbi.nlm.nih.gov/articles/PMC2464993/" TargetMode="External"/><Relationship Id="rId1" Type="http://schemas.openxmlformats.org/officeDocument/2006/relationships/slideLayout" Target="../slideLayouts/slideLayout2.xml"/><Relationship Id="rId6" Type="http://schemas.openxmlformats.org/officeDocument/2006/relationships/hyperlink" Target="https://www.foundations.uk.com/in-their-depth-empowering-older-people-to-improve-comfort-and-well-being/" TargetMode="External"/><Relationship Id="rId11" Type="http://schemas.openxmlformats.org/officeDocument/2006/relationships/hyperlink" Target="https://onlinelibrary.wiley.com/doi/10.1155/2024/8839631" TargetMode="External"/><Relationship Id="rId5" Type="http://schemas.openxmlformats.org/officeDocument/2006/relationships/hyperlink" Target="https://pmc.ncbi.nlm.nih.gov/articles/PMC11016145/" TargetMode="External"/><Relationship Id="rId15" Type="http://schemas.openxmlformats.org/officeDocument/2006/relationships/hyperlink" Target="https://pmc.ncbi.nlm.nih.gov/articles/PMC10360303/" TargetMode="External"/><Relationship Id="rId10" Type="http://schemas.openxmlformats.org/officeDocument/2006/relationships/hyperlink" Target="https://www.legislation.gov.uk/ukpga/2014/23/contents" TargetMode="External"/><Relationship Id="rId4" Type="http://schemas.openxmlformats.org/officeDocument/2006/relationships/hyperlink" Target="https://www.bgs.org.uk/ProactiveCareEvidence" TargetMode="External"/><Relationship Id="rId9" Type="http://schemas.openxmlformats.org/officeDocument/2006/relationships/hyperlink" Target="https://www.legislation.gov.uk/ukpga/1990/19/contents" TargetMode="External"/><Relationship Id="rId14" Type="http://schemas.openxmlformats.org/officeDocument/2006/relationships/hyperlink" Target="https://www.nice.org.uk/guidance/ng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8FEFAB0-B3F7-2B14-CA90-1C209D1A8A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6223" y="1097279"/>
            <a:ext cx="8307737" cy="4153869"/>
          </a:xfrm>
          <a:prstGeom prst="rect">
            <a:avLst/>
          </a:prstGeom>
        </p:spPr>
      </p:pic>
      <p:sp>
        <p:nvSpPr>
          <p:cNvPr id="13" name="TextBox 12">
            <a:extLst>
              <a:ext uri="{FF2B5EF4-FFF2-40B4-BE49-F238E27FC236}">
                <a16:creationId xmlns:a16="http://schemas.microsoft.com/office/drawing/2014/main" id="{587C5C7F-1EC4-88B4-08C9-E2528F808EA8}"/>
              </a:ext>
            </a:extLst>
          </p:cNvPr>
          <p:cNvSpPr txBox="1"/>
          <p:nvPr/>
        </p:nvSpPr>
        <p:spPr>
          <a:xfrm>
            <a:off x="1727200" y="5646420"/>
            <a:ext cx="13274040" cy="7876515"/>
          </a:xfrm>
          <a:prstGeom prst="rect">
            <a:avLst/>
          </a:prstGeom>
          <a:noFill/>
        </p:spPr>
        <p:txBody>
          <a:bodyPr wrap="square">
            <a:spAutoFit/>
          </a:bodyPr>
          <a:lstStyle/>
          <a:p>
            <a:pPr marL="270510">
              <a:lnSpc>
                <a:spcPct val="150000"/>
              </a:lnSpc>
              <a:spcAft>
                <a:spcPts val="1100"/>
              </a:spcAft>
              <a:buNone/>
              <a:tabLst>
                <a:tab pos="4152900" algn="l"/>
              </a:tabLst>
            </a:pPr>
            <a:endParaRPr lang="en-US" sz="2000" b="1" dirty="0">
              <a:effectLst/>
              <a:latin typeface="Arial" panose="020B0604020202020204" pitchFamily="34" charset="0"/>
              <a:ea typeface="Century Schoolbook" panose="02040604050505020304" pitchFamily="18" charset="0"/>
              <a:cs typeface="Times New Roman" panose="02020603050405020304" pitchFamily="18" charset="0"/>
            </a:endParaRPr>
          </a:p>
          <a:p>
            <a:pPr marL="270510">
              <a:lnSpc>
                <a:spcPct val="150000"/>
              </a:lnSpc>
              <a:spcAft>
                <a:spcPts val="1100"/>
              </a:spcAft>
              <a:buNone/>
              <a:tabLst>
                <a:tab pos="4152900" algn="l"/>
              </a:tabLst>
            </a:pPr>
            <a:r>
              <a:rPr lang="en-US" sz="2800" b="1" dirty="0">
                <a:effectLst/>
                <a:latin typeface="Arial" panose="020B0604020202020204" pitchFamily="34" charset="0"/>
                <a:ea typeface="Century Schoolbook" panose="02040604050505020304" pitchFamily="18" charset="0"/>
                <a:cs typeface="Arial" panose="020B0604020202020204" pitchFamily="34" charset="0"/>
              </a:rPr>
              <a:t> Assignment 1: Evaluating the Care and Support Needs of Older People</a:t>
            </a:r>
            <a:r>
              <a:rPr lang="en-US" sz="2000" b="1" dirty="0">
                <a:effectLst/>
                <a:latin typeface="Arial" panose="020B0604020202020204" pitchFamily="34" charset="0"/>
                <a:ea typeface="Century Schoolbook" panose="02040604050505020304" pitchFamily="18" charset="0"/>
                <a:cs typeface="Times New Roman" panose="02020603050405020304" pitchFamily="18" charset="0"/>
              </a:rPr>
              <a:t> </a:t>
            </a:r>
            <a:endParaRPr lang="en-GB" sz="1400" b="1"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marL="270510">
              <a:lnSpc>
                <a:spcPct val="150000"/>
              </a:lnSpc>
              <a:spcAft>
                <a:spcPts val="1100"/>
              </a:spcAft>
              <a:buNone/>
              <a:tabLst>
                <a:tab pos="4152900" algn="l"/>
              </a:tabLst>
            </a:pPr>
            <a:endParaRPr lang="en-US" sz="1800" b="1" dirty="0">
              <a:effectLst/>
              <a:latin typeface="Arial" panose="020B0604020202020204" pitchFamily="34" charset="0"/>
              <a:ea typeface="Century Schoolbook" panose="02040604050505020304" pitchFamily="18" charset="0"/>
              <a:cs typeface="Times New Roman" panose="02020603050405020304" pitchFamily="18" charset="0"/>
            </a:endParaRPr>
          </a:p>
          <a:p>
            <a:pPr marL="270510">
              <a:lnSpc>
                <a:spcPct val="150000"/>
              </a:lnSpc>
              <a:spcAft>
                <a:spcPts val="1100"/>
              </a:spcAft>
              <a:buNone/>
              <a:tabLst>
                <a:tab pos="4152900" algn="l"/>
              </a:tabLst>
            </a:pPr>
            <a:endParaRPr lang="en-US" dirty="0">
              <a:latin typeface="Arial" panose="020B0604020202020204" pitchFamily="34" charset="0"/>
              <a:ea typeface="Century Schoolbook" panose="02040604050505020304" pitchFamily="18" charset="0"/>
              <a:cs typeface="Times New Roman" panose="02020603050405020304" pitchFamily="18" charset="0"/>
            </a:endParaRPr>
          </a:p>
          <a:p>
            <a:pPr marL="270510">
              <a:lnSpc>
                <a:spcPct val="150000"/>
              </a:lnSpc>
              <a:spcAft>
                <a:spcPts val="1100"/>
              </a:spcAft>
              <a:buNone/>
              <a:tabLst>
                <a:tab pos="4152900" algn="l"/>
              </a:tabLst>
            </a:pPr>
            <a:endParaRPr lang="en-US" sz="1800" dirty="0">
              <a:effectLst/>
              <a:latin typeface="Arial" panose="020B0604020202020204" pitchFamily="34" charset="0"/>
              <a:ea typeface="Century Schoolbook" panose="02040604050505020304" pitchFamily="18" charset="0"/>
              <a:cs typeface="Times New Roman" panose="02020603050405020304" pitchFamily="18" charset="0"/>
            </a:endParaRPr>
          </a:p>
          <a:p>
            <a:pPr marL="270510">
              <a:lnSpc>
                <a:spcPct val="150000"/>
              </a:lnSpc>
              <a:spcAft>
                <a:spcPts val="1100"/>
              </a:spcAft>
              <a:buNone/>
              <a:tabLst>
                <a:tab pos="4152900" algn="l"/>
              </a:tabLst>
            </a:pPr>
            <a:r>
              <a:rPr lang="en-US" sz="2800" b="1" dirty="0">
                <a:effectLst/>
                <a:latin typeface="Arial" panose="020B0604020202020204" pitchFamily="34" charset="0"/>
                <a:ea typeface="Century Schoolbook" panose="02040604050505020304" pitchFamily="18" charset="0"/>
                <a:cs typeface="Arial" panose="020B0604020202020204" pitchFamily="34" charset="0"/>
              </a:rPr>
              <a:t>s</a:t>
            </a:r>
            <a:r>
              <a:rPr lang="nl-NL" sz="2800" b="1" dirty="0">
                <a:effectLst/>
                <a:latin typeface="Arial" panose="020B0604020202020204" pitchFamily="34" charset="0"/>
                <a:ea typeface="Century Schoolbook" panose="02040604050505020304" pitchFamily="18" charset="0"/>
                <a:cs typeface="Arial" panose="020B0604020202020204" pitchFamily="34" charset="0"/>
              </a:rPr>
              <a:t>tudent name</a:t>
            </a:r>
            <a:r>
              <a:rPr lang="nl-NL" sz="2800" dirty="0">
                <a:effectLst/>
                <a:latin typeface="Arial" panose="020B0604020202020204" pitchFamily="34" charset="0"/>
                <a:ea typeface="Century Schoolbook" panose="02040604050505020304" pitchFamily="18" charset="0"/>
                <a:cs typeface="Arial" panose="020B0604020202020204" pitchFamily="34" charset="0"/>
              </a:rPr>
              <a:t>:Kati Nehme</a:t>
            </a:r>
          </a:p>
          <a:p>
            <a:pPr marL="270510">
              <a:lnSpc>
                <a:spcPct val="150000"/>
              </a:lnSpc>
              <a:spcAft>
                <a:spcPts val="1100"/>
              </a:spcAft>
              <a:buNone/>
              <a:tabLst>
                <a:tab pos="4152900" algn="l"/>
              </a:tabLst>
            </a:pPr>
            <a:r>
              <a:rPr lang="nl-NL" sz="2800" b="1" dirty="0">
                <a:effectLst/>
                <a:latin typeface="Arial" panose="020B0604020202020204" pitchFamily="34" charset="0"/>
                <a:ea typeface="Century Schoolbook" panose="02040604050505020304" pitchFamily="18" charset="0"/>
                <a:cs typeface="Arial" panose="020B0604020202020204" pitchFamily="34" charset="0"/>
              </a:rPr>
              <a:t>Student ID</a:t>
            </a:r>
            <a:r>
              <a:rPr lang="nl-NL" sz="2800" dirty="0">
                <a:effectLst/>
                <a:latin typeface="Arial" panose="020B0604020202020204" pitchFamily="34" charset="0"/>
                <a:ea typeface="Century Schoolbook" panose="02040604050505020304" pitchFamily="18" charset="0"/>
                <a:cs typeface="Arial" panose="020B0604020202020204" pitchFamily="34" charset="0"/>
              </a:rPr>
              <a:t>: 2224741</a:t>
            </a:r>
          </a:p>
          <a:p>
            <a:pPr marL="270510">
              <a:lnSpc>
                <a:spcPct val="150000"/>
              </a:lnSpc>
              <a:spcAft>
                <a:spcPts val="1100"/>
              </a:spcAft>
              <a:buNone/>
              <a:tabLst>
                <a:tab pos="4152900" algn="l"/>
              </a:tabLst>
            </a:pPr>
            <a:r>
              <a:rPr lang="nl-NL" sz="2800" b="1" dirty="0">
                <a:effectLst/>
                <a:latin typeface="Arial" panose="020B0604020202020204" pitchFamily="34" charset="0"/>
                <a:ea typeface="Century Schoolbook" panose="02040604050505020304" pitchFamily="18" charset="0"/>
                <a:cs typeface="Arial" panose="020B0604020202020204" pitchFamily="34" charset="0"/>
              </a:rPr>
              <a:t>Module name</a:t>
            </a:r>
            <a:r>
              <a:rPr lang="nl-NL" sz="2800" dirty="0">
                <a:effectLst/>
                <a:latin typeface="Arial" panose="020B0604020202020204" pitchFamily="34" charset="0"/>
                <a:ea typeface="Century Schoolbook" panose="02040604050505020304" pitchFamily="18" charset="0"/>
                <a:cs typeface="Arial" panose="020B0604020202020204" pitchFamily="34" charset="0"/>
              </a:rPr>
              <a:t>: Empowering the Older Person</a:t>
            </a:r>
          </a:p>
          <a:p>
            <a:pPr marL="270510">
              <a:lnSpc>
                <a:spcPct val="150000"/>
              </a:lnSpc>
              <a:spcAft>
                <a:spcPts val="1100"/>
              </a:spcAft>
              <a:buNone/>
              <a:tabLst>
                <a:tab pos="4152900" algn="l"/>
              </a:tabLst>
            </a:pPr>
            <a:r>
              <a:rPr lang="en-US" sz="2800" b="1" dirty="0">
                <a:effectLst/>
                <a:latin typeface="Arial" panose="020B0604020202020204" pitchFamily="34" charset="0"/>
                <a:ea typeface="Century Schoolbook" panose="02040604050505020304" pitchFamily="18" charset="0"/>
                <a:cs typeface="Arial" panose="020B0604020202020204" pitchFamily="34" charset="0"/>
              </a:rPr>
              <a:t>Module code</a:t>
            </a:r>
            <a:r>
              <a:rPr lang="en-US" sz="2800" dirty="0">
                <a:effectLst/>
                <a:latin typeface="Arial" panose="020B0604020202020204" pitchFamily="34" charset="0"/>
                <a:ea typeface="Century Schoolbook" panose="02040604050505020304" pitchFamily="18" charset="0"/>
                <a:cs typeface="Arial" panose="020B0604020202020204" pitchFamily="34" charset="0"/>
              </a:rPr>
              <a:t>: BMHP6027_LON</a:t>
            </a:r>
          </a:p>
          <a:p>
            <a:pPr marL="270510">
              <a:lnSpc>
                <a:spcPct val="150000"/>
              </a:lnSpc>
              <a:spcAft>
                <a:spcPts val="1100"/>
              </a:spcAft>
              <a:buNone/>
              <a:tabLst>
                <a:tab pos="4152900" algn="l"/>
              </a:tabLst>
            </a:pPr>
            <a:r>
              <a:rPr lang="en-US" sz="2800" b="1" dirty="0">
                <a:effectLst/>
                <a:latin typeface="Arial" panose="020B0604020202020204" pitchFamily="34" charset="0"/>
                <a:ea typeface="Century Schoolbook" panose="02040604050505020304" pitchFamily="18" charset="0"/>
                <a:cs typeface="Arial" panose="020B0604020202020204" pitchFamily="34" charset="0"/>
              </a:rPr>
              <a:t>Lecturer’s name</a:t>
            </a:r>
            <a:r>
              <a:rPr lang="en-US" sz="2800" dirty="0">
                <a:effectLst/>
                <a:latin typeface="Arial" panose="020B0604020202020204" pitchFamily="34" charset="0"/>
                <a:ea typeface="Century Schoolbook" panose="02040604050505020304" pitchFamily="18" charset="0"/>
                <a:cs typeface="Arial" panose="020B0604020202020204" pitchFamily="34" charset="0"/>
              </a:rPr>
              <a:t>: Laila Surani</a:t>
            </a:r>
            <a:endParaRPr lang="en-GB" sz="2800" dirty="0">
              <a:effectLst/>
              <a:latin typeface="Arial" panose="020B0604020202020204" pitchFamily="34" charset="0"/>
              <a:ea typeface="Century Schoolbook" panose="02040604050505020304" pitchFamily="18" charset="0"/>
              <a:cs typeface="Arial" panose="020B0604020202020204" pitchFamily="34" charset="0"/>
            </a:endParaRPr>
          </a:p>
          <a:p>
            <a:pPr>
              <a:spcAft>
                <a:spcPts val="1100"/>
              </a:spcAft>
              <a:buNone/>
            </a:pPr>
            <a:r>
              <a:rPr lang="en-US" sz="1400" dirty="0">
                <a:effectLst/>
                <a:latin typeface="Arial" panose="020B0604020202020204" pitchFamily="34" charset="0"/>
                <a:ea typeface="Century Schoolbook" panose="02040604050505020304" pitchFamily="18" charset="0"/>
                <a:cs typeface="Times New Roman" panose="02020603050405020304" pitchFamily="18" charset="0"/>
              </a:rPr>
              <a:t>       </a:t>
            </a:r>
            <a:endParaRPr lang="en-GB" sz="14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spcAft>
                <a:spcPts val="1100"/>
              </a:spcAft>
              <a:buNone/>
            </a:pPr>
            <a:r>
              <a:rPr lang="en-US" sz="1400" dirty="0">
                <a:effectLst/>
                <a:latin typeface="Arial" panose="020B0604020202020204" pitchFamily="34" charset="0"/>
                <a:ea typeface="Century Schoolbook" panose="02040604050505020304" pitchFamily="18" charset="0"/>
                <a:cs typeface="Times New Roman" panose="02020603050405020304" pitchFamily="18" charset="0"/>
              </a:rPr>
              <a:t> </a:t>
            </a:r>
            <a:r>
              <a:rPr lang="en-US" sz="2800" b="1" dirty="0">
                <a:effectLst/>
                <a:latin typeface="Arial" panose="020B0604020202020204" pitchFamily="34" charset="0"/>
                <a:ea typeface="Century Schoolbook" panose="02040604050505020304" pitchFamily="18" charset="0"/>
                <a:cs typeface="Arial" panose="020B0604020202020204" pitchFamily="34" charset="0"/>
              </a:rPr>
              <a:t> Submission date:</a:t>
            </a:r>
            <a:r>
              <a:rPr lang="en-US" sz="2800" dirty="0">
                <a:effectLst/>
                <a:latin typeface="Arial" panose="020B0604020202020204" pitchFamily="34" charset="0"/>
                <a:ea typeface="Century Schoolbook" panose="02040604050505020304" pitchFamily="18" charset="0"/>
                <a:cs typeface="Arial" panose="020B0604020202020204" pitchFamily="34" charset="0"/>
              </a:rPr>
              <a:t> 20th March 2026</a:t>
            </a:r>
            <a:r>
              <a:rPr lang="en-US" sz="1800" dirty="0">
                <a:effectLst/>
                <a:latin typeface="Arial" panose="020B0604020202020204" pitchFamily="34" charset="0"/>
                <a:ea typeface="Century Schoolbook" panose="02040604050505020304" pitchFamily="18" charset="0"/>
                <a:cs typeface="Times New Roman" panose="02020603050405020304" pitchFamily="18" charset="0"/>
              </a:rPr>
              <a:t>,</a:t>
            </a:r>
            <a:r>
              <a:rPr lang="en-US" sz="1400" dirty="0">
                <a:effectLst/>
                <a:latin typeface="Arial" panose="020B0604020202020204" pitchFamily="34" charset="0"/>
                <a:ea typeface="Century Schoolbook" panose="02040604050505020304" pitchFamily="18" charset="0"/>
                <a:cs typeface="Times New Roman" panose="02020603050405020304" pitchFamily="18" charset="0"/>
              </a:rPr>
              <a:t> </a:t>
            </a:r>
            <a:endParaRPr lang="en-GB" dirty="0"/>
          </a:p>
        </p:txBody>
      </p:sp>
      <p:pic>
        <p:nvPicPr>
          <p:cNvPr id="23" name="Picture 22">
            <a:extLst>
              <a:ext uri="{FF2B5EF4-FFF2-40B4-BE49-F238E27FC236}">
                <a16:creationId xmlns:a16="http://schemas.microsoft.com/office/drawing/2014/main" id="{4C399D24-DE9B-EE0F-5FE4-4EA64BECC9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22400" y="14631223"/>
            <a:ext cx="18707100" cy="14720049"/>
          </a:xfrm>
          <a:prstGeom prst="rect">
            <a:avLst/>
          </a:prstGeom>
        </p:spPr>
      </p:pic>
      <p:sp>
        <p:nvSpPr>
          <p:cNvPr id="24" name="TextBox 23">
            <a:extLst>
              <a:ext uri="{FF2B5EF4-FFF2-40B4-BE49-F238E27FC236}">
                <a16:creationId xmlns:a16="http://schemas.microsoft.com/office/drawing/2014/main" id="{66409CF2-7AD3-441F-9521-FF3606B122CF}"/>
              </a:ext>
            </a:extLst>
          </p:cNvPr>
          <p:cNvSpPr txBox="1"/>
          <p:nvPr/>
        </p:nvSpPr>
        <p:spPr>
          <a:xfrm>
            <a:off x="8267700" y="29616400"/>
            <a:ext cx="1308115" cy="369332"/>
          </a:xfrm>
          <a:prstGeom prst="rect">
            <a:avLst/>
          </a:prstGeom>
          <a:noFill/>
        </p:spPr>
        <p:txBody>
          <a:bodyPr wrap="none" rtlCol="0">
            <a:spAutoFit/>
          </a:bodyPr>
          <a:lstStyle/>
          <a:p>
            <a:r>
              <a:rPr lang="en-GB" dirty="0"/>
              <a:t>(BGS,2024)</a:t>
            </a:r>
          </a:p>
        </p:txBody>
      </p:sp>
    </p:spTree>
    <p:extLst>
      <p:ext uri="{BB962C8B-B14F-4D97-AF65-F5344CB8AC3E}">
        <p14:creationId xmlns:p14="http://schemas.microsoft.com/office/powerpoint/2010/main" val="42446645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0" name="TextBox 19">
            <a:extLst>
              <a:ext uri="{FF2B5EF4-FFF2-40B4-BE49-F238E27FC236}">
                <a16:creationId xmlns:a16="http://schemas.microsoft.com/office/drawing/2014/main" id="{3C0CAE96-CA73-A4EE-33A8-A7AB545B6448}"/>
              </a:ext>
            </a:extLst>
          </p:cNvPr>
          <p:cNvSpPr txBox="1"/>
          <p:nvPr/>
        </p:nvSpPr>
        <p:spPr>
          <a:xfrm>
            <a:off x="10496811" y="4662205"/>
            <a:ext cx="10183659" cy="6786986"/>
          </a:xfrm>
          <a:prstGeom prst="rect">
            <a:avLst/>
          </a:prstGeom>
          <a:noFill/>
        </p:spPr>
        <p:txBody>
          <a:bodyPr wrap="square" rtlCol="0">
            <a:spAutoFit/>
          </a:bodyPr>
          <a:lstStyle/>
          <a:p>
            <a:pPr algn="just">
              <a:lnSpc>
                <a:spcPct val="150000"/>
              </a:lnSpc>
            </a:pPr>
            <a:r>
              <a:rPr lang="en-US" sz="2800" b="1" dirty="0">
                <a:latin typeface="Arial" panose="020B0604020202020204" pitchFamily="34" charset="0"/>
                <a:cs typeface="Arial" panose="020B0604020202020204" pitchFamily="34" charset="0"/>
              </a:rPr>
              <a:t>Critically evaluate the care, empowerment and support needs of older people.</a:t>
            </a:r>
          </a:p>
          <a:p>
            <a:pPr algn="just">
              <a:lnSpc>
                <a:spcPct val="150000"/>
              </a:lnSpc>
            </a:pPr>
            <a:r>
              <a:rPr lang="en-US" sz="2000" dirty="0">
                <a:latin typeface="Arial" panose="020B0604020202020204" pitchFamily="34" charset="0"/>
                <a:cs typeface="Arial" panose="020B0604020202020204" pitchFamily="34" charset="0"/>
              </a:rPr>
              <a:t>Older adults require holistic support to maintain functional ability.</a:t>
            </a:r>
          </a:p>
          <a:p>
            <a:pPr marL="285750" indent="-285750" algn="just">
              <a:lnSpc>
                <a:spcPct val="15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US" sz="2000" b="1" dirty="0">
                <a:latin typeface="Arial" panose="020B0604020202020204" pitchFamily="34" charset="0"/>
                <a:cs typeface="Arial" panose="020B0604020202020204" pitchFamily="34" charset="0"/>
              </a:rPr>
              <a:t>Choice:</a:t>
            </a:r>
            <a:r>
              <a:rPr lang="en-US" sz="2000" dirty="0">
                <a:latin typeface="Arial" panose="020B0604020202020204" pitchFamily="34" charset="0"/>
                <a:cs typeface="Arial" panose="020B0604020202020204" pitchFamily="34" charset="0"/>
              </a:rPr>
              <a:t> Through collaborative decision making, person-</a:t>
            </a:r>
            <a:r>
              <a:rPr lang="en-US" sz="2000" dirty="0" err="1">
                <a:latin typeface="Arial" panose="020B0604020202020204" pitchFamily="34" charset="0"/>
                <a:cs typeface="Arial" panose="020B0604020202020204" pitchFamily="34" charset="0"/>
              </a:rPr>
              <a:t>centred</a:t>
            </a:r>
            <a:r>
              <a:rPr lang="en-US" sz="2000" dirty="0">
                <a:latin typeface="Arial" panose="020B0604020202020204" pitchFamily="34" charset="0"/>
                <a:cs typeface="Arial" panose="020B0604020202020204" pitchFamily="34" charset="0"/>
              </a:rPr>
              <a:t> planning  empowers. ( PCC ) has a 20% reduction in depression.	 (NHS. England,2025). </a:t>
            </a:r>
          </a:p>
          <a:p>
            <a:pPr algn="just">
              <a:lnSpc>
                <a:spcPct val="150000"/>
              </a:lnSpc>
            </a:pPr>
            <a:endParaRPr lang="en-US" sz="20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US" sz="2000" b="1" dirty="0">
                <a:latin typeface="Arial" panose="020B0604020202020204" pitchFamily="34" charset="0"/>
                <a:cs typeface="Arial" panose="020B0604020202020204" pitchFamily="34" charset="0"/>
              </a:rPr>
              <a:t>Independence and Freedom</a:t>
            </a:r>
            <a:r>
              <a:rPr lang="en-US" sz="2000" dirty="0">
                <a:latin typeface="Arial" panose="020B0604020202020204" pitchFamily="34" charset="0"/>
                <a:cs typeface="Arial" panose="020B0604020202020204" pitchFamily="34" charset="0"/>
              </a:rPr>
              <a:t>: Use self determination theory to highlight autonomy, which improves wellbeing. According to UK figures, 1.4 million elderly adults require daily assistance.  (Foundation, 2026). </a:t>
            </a:r>
          </a:p>
          <a:p>
            <a:pPr marL="285750" indent="-285750" algn="just">
              <a:lnSpc>
                <a:spcPct val="15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US" sz="2000" b="1" dirty="0">
                <a:latin typeface="Arial" panose="020B0604020202020204" pitchFamily="34" charset="0"/>
                <a:cs typeface="Arial" panose="020B0604020202020204" pitchFamily="34" charset="0"/>
              </a:rPr>
              <a:t>Critique:</a:t>
            </a:r>
            <a:r>
              <a:rPr lang="en-US" sz="2000" dirty="0">
                <a:latin typeface="Arial" panose="020B0604020202020204" pitchFamily="34" charset="0"/>
                <a:cs typeface="Arial" panose="020B0604020202020204" pitchFamily="34" charset="0"/>
              </a:rPr>
              <a:t> Paternalistic care models frequently fail to meet needs, dignity in care is necessary for empowerment (Social Care Institute for Excellence, 2019).</a:t>
            </a:r>
          </a:p>
          <a:p>
            <a:pPr algn="just">
              <a:lnSpc>
                <a:spcPct val="150000"/>
              </a:lnSpc>
            </a:pPr>
            <a:endParaRPr lang="en-US" sz="1600"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D5142B54-BDA4-C545-54E2-F8F753B42136}"/>
              </a:ext>
            </a:extLst>
          </p:cNvPr>
          <p:cNvSpPr txBox="1"/>
          <p:nvPr/>
        </p:nvSpPr>
        <p:spPr>
          <a:xfrm>
            <a:off x="6088620" y="953854"/>
            <a:ext cx="8928100" cy="2194255"/>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                         </a:t>
            </a:r>
          </a:p>
          <a:p>
            <a:pPr algn="just">
              <a:lnSpc>
                <a:spcPct val="150000"/>
              </a:lnSpc>
            </a:pPr>
            <a:r>
              <a:rPr lang="en-US" sz="2400" dirty="0">
                <a:latin typeface="Arial" panose="020B0604020202020204" pitchFamily="34" charset="0"/>
                <a:cs typeface="Arial" panose="020B0604020202020204" pitchFamily="34" charset="0"/>
              </a:rPr>
              <a:t> </a:t>
            </a:r>
            <a:r>
              <a:rPr lang="en-US" sz="4000" b="1" dirty="0">
                <a:latin typeface="Arial" panose="020B0604020202020204" pitchFamily="34" charset="0"/>
                <a:cs typeface="Arial" panose="020B0604020202020204" pitchFamily="34" charset="0"/>
              </a:rPr>
              <a:t>Evaluating the Care and Support Needs of Older People</a:t>
            </a:r>
            <a:endParaRPr lang="en-GB" sz="4000" b="1" dirty="0">
              <a:latin typeface="Arial" panose="020B0604020202020204" pitchFamily="34" charset="0"/>
              <a:cs typeface="Arial" panose="020B0604020202020204" pitchFamily="34" charset="0"/>
            </a:endParaRPr>
          </a:p>
        </p:txBody>
      </p:sp>
      <p:pic>
        <p:nvPicPr>
          <p:cNvPr id="26" name="Picture 25">
            <a:extLst>
              <a:ext uri="{FF2B5EF4-FFF2-40B4-BE49-F238E27FC236}">
                <a16:creationId xmlns:a16="http://schemas.microsoft.com/office/drawing/2014/main" id="{3C100F76-64BB-A0BD-533D-62BD056A37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375990" y="16257"/>
            <a:ext cx="5304480" cy="4069448"/>
          </a:xfrm>
          <a:prstGeom prst="rect">
            <a:avLst/>
          </a:prstGeom>
        </p:spPr>
      </p:pic>
      <p:pic>
        <p:nvPicPr>
          <p:cNvPr id="34" name="Picture 33">
            <a:extLst>
              <a:ext uri="{FF2B5EF4-FFF2-40B4-BE49-F238E27FC236}">
                <a16:creationId xmlns:a16="http://schemas.microsoft.com/office/drawing/2014/main" id="{4B8BCB47-5046-8BF3-E159-AA48B2A64C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6192" y="114300"/>
            <a:ext cx="5171988" cy="3548658"/>
          </a:xfrm>
          <a:prstGeom prst="rect">
            <a:avLst/>
          </a:prstGeom>
        </p:spPr>
      </p:pic>
      <p:sp>
        <p:nvSpPr>
          <p:cNvPr id="36" name="TextBox 35">
            <a:extLst>
              <a:ext uri="{FF2B5EF4-FFF2-40B4-BE49-F238E27FC236}">
                <a16:creationId xmlns:a16="http://schemas.microsoft.com/office/drawing/2014/main" id="{AACB4AF7-A264-DE77-BEB8-BDF43CF9A5FB}"/>
              </a:ext>
            </a:extLst>
          </p:cNvPr>
          <p:cNvSpPr txBox="1"/>
          <p:nvPr/>
        </p:nvSpPr>
        <p:spPr>
          <a:xfrm flipH="1">
            <a:off x="344378" y="10418182"/>
            <a:ext cx="9976911" cy="9925794"/>
          </a:xfrm>
          <a:prstGeom prst="rect">
            <a:avLst/>
          </a:prstGeom>
          <a:noFill/>
        </p:spPr>
        <p:txBody>
          <a:bodyPr wrap="square" rtlCol="0">
            <a:spAutoFit/>
          </a:bodyPr>
          <a:lstStyle/>
          <a:p>
            <a:pPr algn="just">
              <a:lnSpc>
                <a:spcPct val="150000"/>
              </a:lnSpc>
            </a:pPr>
            <a:r>
              <a:rPr lang="en-US" sz="2800" b="1" dirty="0">
                <a:latin typeface="Arial" panose="020B0604020202020204" pitchFamily="34" charset="0"/>
                <a:cs typeface="Arial" panose="020B0604020202020204" pitchFamily="34" charset="0"/>
              </a:rPr>
              <a:t>Challenges encountered by older people in maintaining their independence and functional ability.  </a:t>
            </a:r>
          </a:p>
          <a:p>
            <a:pPr algn="just">
              <a:lnSpc>
                <a:spcPct val="150000"/>
              </a:lnSpc>
            </a:pPr>
            <a:r>
              <a:rPr lang="en-US" sz="2000" dirty="0">
                <a:latin typeface="Arial" panose="020B0604020202020204" pitchFamily="34" charset="0"/>
                <a:cs typeface="Arial" panose="020B0604020202020204" pitchFamily="34" charset="0"/>
              </a:rPr>
              <a:t>The difficulties older adults encounter in preserving their independence and functional capacity arise from a variety of factors, including systemic and structural ones as well as personal traits (Fataneh, G. et al. 2023).</a:t>
            </a:r>
          </a:p>
          <a:p>
            <a:pPr algn="just">
              <a:lnSpc>
                <a:spcPct val="150000"/>
              </a:lnSpc>
            </a:pPr>
            <a:r>
              <a:rPr lang="en-US" sz="2000" dirty="0">
                <a:latin typeface="Arial" panose="020B0604020202020204" pitchFamily="34" charset="0"/>
                <a:cs typeface="Arial" panose="020B0604020202020204" pitchFamily="34" charset="0"/>
              </a:rPr>
              <a:t>	</a:t>
            </a:r>
          </a:p>
          <a:p>
            <a:pPr marL="285750" indent="-285750" algn="just">
              <a:lnSpc>
                <a:spcPct val="150000"/>
              </a:lnSpc>
              <a:buFont typeface="Arial" panose="020B0604020202020204" pitchFamily="34" charset="0"/>
              <a:buChar char="•"/>
            </a:pPr>
            <a:r>
              <a:rPr lang="en-US" sz="2000" b="1" dirty="0">
                <a:latin typeface="Arial" panose="020B0604020202020204" pitchFamily="34" charset="0"/>
                <a:cs typeface="Arial" panose="020B0604020202020204" pitchFamily="34" charset="0"/>
              </a:rPr>
              <a:t>Physical:</a:t>
            </a:r>
            <a:r>
              <a:rPr lang="en-US" sz="2000" dirty="0">
                <a:latin typeface="Arial" panose="020B0604020202020204" pitchFamily="34" charset="0"/>
                <a:cs typeface="Arial" panose="020B0604020202020204" pitchFamily="34" charset="0"/>
              </a:rPr>
              <a:t> Sarcopenia limits mobility; frailty affects 50% of people over 65 (</a:t>
            </a:r>
            <a:r>
              <a:rPr lang="en-US" sz="2000" dirty="0" err="1">
                <a:latin typeface="Arial" panose="020B0604020202020204" pitchFamily="34" charset="0"/>
                <a:cs typeface="Arial" panose="020B0604020202020204" pitchFamily="34" charset="0"/>
              </a:rPr>
              <a:t>Moustaq</a:t>
            </a:r>
            <a:r>
              <a:rPr lang="en-US" sz="2000" dirty="0">
                <a:latin typeface="Arial" panose="020B0604020202020204" pitchFamily="34" charset="0"/>
                <a:cs typeface="Arial" panose="020B0604020202020204" pitchFamily="34" charset="0"/>
              </a:rPr>
              <a:t> K. et al. 2024).</a:t>
            </a:r>
          </a:p>
          <a:p>
            <a:pPr algn="just">
              <a:lnSpc>
                <a:spcPct val="150000"/>
              </a:lnSpc>
            </a:pPr>
            <a:endParaRPr lang="en-US" sz="20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US" sz="2000" b="1" dirty="0">
                <a:latin typeface="Arial" panose="020B0604020202020204" pitchFamily="34" charset="0"/>
                <a:cs typeface="Arial" panose="020B0604020202020204" pitchFamily="34" charset="0"/>
              </a:rPr>
              <a:t>Social:</a:t>
            </a:r>
            <a:r>
              <a:rPr lang="en-US" sz="2000" dirty="0">
                <a:latin typeface="Arial" panose="020B0604020202020204" pitchFamily="34" charset="0"/>
                <a:cs typeface="Arial" panose="020B0604020202020204" pitchFamily="34" charset="0"/>
              </a:rPr>
              <a:t> 1.2 million older people describe a chronic loneliness epidemic that is negatively impacting their mental health (HNS. England,2025).</a:t>
            </a:r>
          </a:p>
          <a:p>
            <a:pPr algn="just">
              <a:lnSpc>
                <a:spcPct val="150000"/>
              </a:lnSpc>
            </a:pPr>
            <a:endParaRPr lang="en-US" sz="20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US" sz="2000" b="1" dirty="0">
                <a:latin typeface="Arial" panose="020B0604020202020204" pitchFamily="34" charset="0"/>
                <a:cs typeface="Arial" panose="020B0604020202020204" pitchFamily="34" charset="0"/>
              </a:rPr>
              <a:t>Systemic: </a:t>
            </a:r>
            <a:r>
              <a:rPr lang="en-US" sz="2000" dirty="0">
                <a:latin typeface="Arial" panose="020B0604020202020204" pitchFamily="34" charset="0"/>
                <a:cs typeface="Arial" panose="020B0604020202020204" pitchFamily="34" charset="0"/>
              </a:rPr>
              <a:t>700K care gap brought on by a lack of workers; means-testing restricts options (AGE.UK,2026).</a:t>
            </a:r>
          </a:p>
          <a:p>
            <a:pPr algn="just">
              <a:lnSpc>
                <a:spcPct val="150000"/>
              </a:lnSpc>
            </a:pPr>
            <a:r>
              <a:rPr lang="en-US" sz="2000" dirty="0">
                <a:latin typeface="Arial" panose="020B0604020202020204" pitchFamily="34" charset="0"/>
                <a:cs typeface="Arial" panose="020B0604020202020204" pitchFamily="34" charset="0"/>
              </a:rPr>
              <a:t>	</a:t>
            </a:r>
          </a:p>
          <a:p>
            <a:pPr marL="285750" indent="-285750" algn="just">
              <a:lnSpc>
                <a:spcPct val="150000"/>
              </a:lnSpc>
              <a:buFont typeface="Arial" panose="020B0604020202020204" pitchFamily="34" charset="0"/>
              <a:buChar char="•"/>
            </a:pPr>
            <a:r>
              <a:rPr lang="en-US" sz="2000" b="1" dirty="0">
                <a:latin typeface="Arial" panose="020B0604020202020204" pitchFamily="34" charset="0"/>
                <a:cs typeface="Arial" panose="020B0604020202020204" pitchFamily="34" charset="0"/>
              </a:rPr>
              <a:t>Environmental:</a:t>
            </a:r>
            <a:r>
              <a:rPr lang="en-US" sz="2000" dirty="0">
                <a:latin typeface="Arial" panose="020B0604020202020204" pitchFamily="34" charset="0"/>
                <a:cs typeface="Arial" panose="020B0604020202020204" pitchFamily="34" charset="0"/>
              </a:rPr>
              <a:t> Inadequate housing (for example, 25% of homes are inappropriate) makes adaption difficult.</a:t>
            </a:r>
          </a:p>
          <a:p>
            <a:pPr algn="just">
              <a:lnSpc>
                <a:spcPct val="150000"/>
              </a:lnSpc>
            </a:pPr>
            <a:r>
              <a:rPr lang="en-US" sz="2000" dirty="0">
                <a:latin typeface="Arial" panose="020B0604020202020204" pitchFamily="34" charset="0"/>
                <a:cs typeface="Arial" panose="020B0604020202020204" pitchFamily="34" charset="0"/>
              </a:rPr>
              <a:t>    COVID-19 made matters worse, as evidenced by the 20K excess care home          fatalities (Petra, M. et al.2023). </a:t>
            </a:r>
          </a:p>
          <a:p>
            <a:pPr marL="285750" indent="-285750" algn="just">
              <a:lnSpc>
                <a:spcPct val="150000"/>
              </a:lnSpc>
              <a:buFont typeface="Arial" panose="020B0604020202020204" pitchFamily="34" charset="0"/>
              <a:buChar char="•"/>
            </a:pPr>
            <a:endParaRPr lang="en-US"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CC115F87-C20C-BAB6-2246-7028CBB207F5}"/>
              </a:ext>
            </a:extLst>
          </p:cNvPr>
          <p:cNvSpPr txBox="1"/>
          <p:nvPr/>
        </p:nvSpPr>
        <p:spPr>
          <a:xfrm>
            <a:off x="11579357" y="12369361"/>
            <a:ext cx="9101113" cy="8391464"/>
          </a:xfrm>
          <a:prstGeom prst="rect">
            <a:avLst/>
          </a:prstGeom>
          <a:noFill/>
        </p:spPr>
        <p:txBody>
          <a:bodyPr wrap="square" rtlCol="0">
            <a:spAutoFit/>
          </a:bodyPr>
          <a:lstStyle/>
          <a:p>
            <a:pPr algn="just">
              <a:lnSpc>
                <a:spcPct val="150000"/>
              </a:lnSpc>
            </a:pPr>
            <a:r>
              <a:rPr lang="en-US" sz="2800" b="1" dirty="0">
                <a:latin typeface="Arial" panose="020B0604020202020204" pitchFamily="34" charset="0"/>
                <a:cs typeface="Arial" panose="020B0604020202020204" pitchFamily="34" charset="0"/>
              </a:rPr>
              <a:t>Effectiveness and benefit of approaches and interventions, including current provisions in the UK.</a:t>
            </a:r>
            <a:r>
              <a:rPr lang="en-US" sz="2800" dirty="0"/>
              <a:t> </a:t>
            </a:r>
          </a:p>
          <a:p>
            <a:pPr algn="just">
              <a:lnSpc>
                <a:spcPct val="150000"/>
              </a:lnSpc>
            </a:pPr>
            <a:r>
              <a:rPr lang="en-US" dirty="0"/>
              <a:t>	</a:t>
            </a:r>
          </a:p>
          <a:p>
            <a:pPr marL="285750" indent="-285750" algn="just">
              <a:lnSpc>
                <a:spcPct val="150000"/>
              </a:lnSpc>
              <a:buFont typeface="Arial" panose="020B0604020202020204" pitchFamily="34" charset="0"/>
              <a:buChar char="•"/>
            </a:pPr>
            <a:r>
              <a:rPr lang="en-US" sz="2000" b="1" dirty="0">
                <a:latin typeface="Arial" panose="020B0604020202020204" pitchFamily="34" charset="0"/>
                <a:cs typeface="Arial" panose="020B0604020202020204" pitchFamily="34" charset="0"/>
              </a:rPr>
              <a:t>Policy:</a:t>
            </a:r>
            <a:r>
              <a:rPr lang="en-US" sz="2000" dirty="0">
                <a:latin typeface="Arial" panose="020B0604020202020204" pitchFamily="34" charset="0"/>
                <a:cs typeface="Arial" panose="020B0604020202020204" pitchFamily="34" charset="0"/>
              </a:rPr>
              <a:t> The Care Act of 2014 requires prevention and promotion of wellbeing. Ageing measures are integrated into the NHS Long Term Plan (NHS,2019.</a:t>
            </a:r>
          </a:p>
          <a:p>
            <a:pPr marL="285750" indent="-285750" algn="just">
              <a:lnSpc>
                <a:spcPct val="15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US" sz="2000" b="1" dirty="0">
                <a:latin typeface="Arial" panose="020B0604020202020204" pitchFamily="34" charset="0"/>
                <a:cs typeface="Arial" panose="020B0604020202020204" pitchFamily="34" charset="0"/>
              </a:rPr>
              <a:t>Interventions: </a:t>
            </a:r>
            <a:r>
              <a:rPr lang="en-US" sz="2000" dirty="0">
                <a:latin typeface="Arial" panose="020B0604020202020204" pitchFamily="34" charset="0"/>
                <a:cs typeface="Arial" panose="020B0604020202020204" pitchFamily="34" charset="0"/>
              </a:rPr>
              <a:t>Since 2022, NHS and social care have been combined through Integrated Care Systems . Exercise and technology (such as telecare) can help avoid falls (NHS, 2020).</a:t>
            </a:r>
          </a:p>
          <a:p>
            <a:pPr algn="just">
              <a:lnSpc>
                <a:spcPct val="150000"/>
              </a:lnSpc>
            </a:pPr>
            <a:endParaRPr lang="en-US" sz="20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US" sz="2000" b="1" dirty="0">
                <a:latin typeface="Arial" panose="020B0604020202020204" pitchFamily="34" charset="0"/>
                <a:cs typeface="Arial" panose="020B0604020202020204" pitchFamily="34" charset="0"/>
              </a:rPr>
              <a:t>Theory: </a:t>
            </a:r>
            <a:r>
              <a:rPr lang="en-US" sz="2000" dirty="0">
                <a:latin typeface="Arial" panose="020B0604020202020204" pitchFamily="34" charset="0"/>
                <a:cs typeface="Arial" panose="020B0604020202020204" pitchFamily="34" charset="0"/>
              </a:rPr>
              <a:t>Holistic therapies are based on the bio-psycho-social model.</a:t>
            </a:r>
          </a:p>
          <a:p>
            <a:pPr marL="285750" indent="-285750" algn="just">
              <a:lnSpc>
                <a:spcPct val="15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2000" b="1" dirty="0">
                <a:latin typeface="Arial" panose="020B0604020202020204" pitchFamily="34" charset="0"/>
                <a:cs typeface="Arial" panose="020B0604020202020204" pitchFamily="34" charset="0"/>
              </a:rPr>
              <a:t>Community Hubs: </a:t>
            </a:r>
            <a:r>
              <a:rPr lang="en-GB" sz="2000" dirty="0">
                <a:latin typeface="Arial" panose="020B0604020202020204" pitchFamily="34" charset="0"/>
                <a:cs typeface="Arial" panose="020B0604020202020204" pitchFamily="34" charset="0"/>
              </a:rPr>
              <a:t>Improved independence (Age UK,2021).</a:t>
            </a:r>
          </a:p>
          <a:p>
            <a:pPr marL="285750" indent="-285750" algn="just">
              <a:lnSpc>
                <a:spcPct val="150000"/>
              </a:lnSpc>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2000" b="1" dirty="0">
                <a:latin typeface="Arial" panose="020B0604020202020204" pitchFamily="34" charset="0"/>
                <a:cs typeface="Arial" panose="020B0604020202020204" pitchFamily="34" charset="0"/>
              </a:rPr>
              <a:t>Reablement: </a:t>
            </a:r>
            <a:r>
              <a:rPr lang="en-GB" sz="2000" dirty="0">
                <a:latin typeface="Arial" panose="020B0604020202020204" pitchFamily="34" charset="0"/>
                <a:cs typeface="Arial" panose="020B0604020202020204" pitchFamily="34" charset="0"/>
              </a:rPr>
              <a:t>20% reduced care hours long term (NHS,2020)</a:t>
            </a:r>
            <a:endParaRPr lang="en-US" sz="2000" dirty="0">
              <a:latin typeface="Arial" panose="020B0604020202020204" pitchFamily="34" charset="0"/>
              <a:cs typeface="Arial" panose="020B0604020202020204" pitchFamily="34" charset="0"/>
            </a:endParaRPr>
          </a:p>
        </p:txBody>
      </p:sp>
      <p:sp>
        <p:nvSpPr>
          <p:cNvPr id="38" name="TextBox 37">
            <a:extLst>
              <a:ext uri="{FF2B5EF4-FFF2-40B4-BE49-F238E27FC236}">
                <a16:creationId xmlns:a16="http://schemas.microsoft.com/office/drawing/2014/main" id="{FBEDCF60-41EB-41BF-F054-BD42534F7348}"/>
              </a:ext>
            </a:extLst>
          </p:cNvPr>
          <p:cNvSpPr txBox="1"/>
          <p:nvPr/>
        </p:nvSpPr>
        <p:spPr>
          <a:xfrm>
            <a:off x="420698" y="20760825"/>
            <a:ext cx="10620682" cy="8345298"/>
          </a:xfrm>
          <a:prstGeom prst="rect">
            <a:avLst/>
          </a:prstGeom>
          <a:noFill/>
        </p:spPr>
        <p:txBody>
          <a:bodyPr wrap="square" rtlCol="0">
            <a:spAutoFit/>
          </a:bodyPr>
          <a:lstStyle/>
          <a:p>
            <a:pPr algn="just">
              <a:lnSpc>
                <a:spcPct val="150000"/>
              </a:lnSpc>
            </a:pPr>
            <a:endParaRPr lang="en-US" sz="2400" b="1" dirty="0">
              <a:latin typeface="Arial" panose="020B0604020202020204" pitchFamily="34" charset="0"/>
              <a:cs typeface="Arial" panose="020B0604020202020204" pitchFamily="34" charset="0"/>
            </a:endParaRPr>
          </a:p>
          <a:p>
            <a:pPr algn="just">
              <a:lnSpc>
                <a:spcPct val="150000"/>
              </a:lnSpc>
            </a:pPr>
            <a:r>
              <a:rPr lang="en-US" sz="2800" b="1" dirty="0">
                <a:latin typeface="Arial" panose="020B0604020202020204" pitchFamily="34" charset="0"/>
                <a:cs typeface="Arial" panose="020B0604020202020204" pitchFamily="34" charset="0"/>
              </a:rPr>
              <a:t>Recommendations for improvement of services to empower older </a:t>
            </a:r>
            <a:r>
              <a:rPr lang="en-US" sz="2800" b="1">
                <a:latin typeface="Arial" panose="020B0604020202020204" pitchFamily="34" charset="0"/>
                <a:cs typeface="Arial" panose="020B0604020202020204" pitchFamily="34" charset="0"/>
              </a:rPr>
              <a:t>people.</a:t>
            </a:r>
            <a:endParaRPr lang="en-US" sz="2400" b="1"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US" sz="2000" b="1" dirty="0">
                <a:latin typeface="Arial" panose="020B0604020202020204" pitchFamily="34" charset="0"/>
                <a:cs typeface="Arial" panose="020B0604020202020204" pitchFamily="34" charset="0"/>
              </a:rPr>
              <a:t>Increase Funding: </a:t>
            </a:r>
            <a:r>
              <a:rPr lang="en-US" sz="2000" dirty="0">
                <a:latin typeface="Arial" panose="020B0604020202020204" pitchFamily="34" charset="0"/>
                <a:cs typeface="Arial" panose="020B0604020202020204" pitchFamily="34" charset="0"/>
              </a:rPr>
              <a:t>Adult social care in England faces a significant funding gap with an estimated £623 million overspend for 2025 to 2026 (NICE,2025).</a:t>
            </a:r>
          </a:p>
          <a:p>
            <a:pPr marL="285750" indent="-285750" algn="just">
              <a:lnSpc>
                <a:spcPct val="15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US" sz="2000" b="1" dirty="0">
                <a:latin typeface="Arial" panose="020B0604020202020204" pitchFamily="34" charset="0"/>
                <a:cs typeface="Arial" panose="020B0604020202020204" pitchFamily="34" charset="0"/>
              </a:rPr>
              <a:t>Tech Integration:</a:t>
            </a:r>
            <a:r>
              <a:rPr lang="en-US" sz="2000" dirty="0">
                <a:latin typeface="Arial" panose="020B0604020202020204" pitchFamily="34" charset="0"/>
                <a:cs typeface="Arial" panose="020B0604020202020204" pitchFamily="34" charset="0"/>
              </a:rPr>
              <a:t> Universal digital literacy training  (Age UK, 2023).</a:t>
            </a:r>
          </a:p>
          <a:p>
            <a:pPr marL="285750" indent="-285750" algn="just">
              <a:lnSpc>
                <a:spcPct val="15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US" sz="2000" b="1" dirty="0">
                <a:latin typeface="Arial" panose="020B0604020202020204" pitchFamily="34" charset="0"/>
                <a:cs typeface="Arial" panose="020B0604020202020204" pitchFamily="34" charset="0"/>
              </a:rPr>
              <a:t>Community Hubs</a:t>
            </a:r>
            <a:r>
              <a:rPr lang="en-US" sz="2000" dirty="0">
                <a:latin typeface="Arial" panose="020B0604020202020204" pitchFamily="34" charset="0"/>
                <a:cs typeface="Arial" panose="020B0604020202020204" pitchFamily="34" charset="0"/>
              </a:rPr>
              <a:t>: Expand Age-Friendly Cities  with local empowerment centers (WHO,2021).</a:t>
            </a:r>
          </a:p>
          <a:p>
            <a:pPr marL="285750" indent="-285750" algn="just">
              <a:lnSpc>
                <a:spcPct val="15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US" sz="2000" b="1" dirty="0">
                <a:latin typeface="Arial" panose="020B0604020202020204" pitchFamily="34" charset="0"/>
                <a:cs typeface="Arial" panose="020B0604020202020204" pitchFamily="34" charset="0"/>
              </a:rPr>
              <a:t>Workforce Development</a:t>
            </a:r>
            <a:r>
              <a:rPr lang="en-US" sz="2000" dirty="0">
                <a:latin typeface="Arial" panose="020B0604020202020204" pitchFamily="34" charset="0"/>
                <a:cs typeface="Arial" panose="020B0604020202020204" pitchFamily="34" charset="0"/>
              </a:rPr>
              <a:t>: Mandatory dementia training (NICE,2025).</a:t>
            </a:r>
          </a:p>
          <a:p>
            <a:pPr marL="285750" indent="-285750" algn="just">
              <a:lnSpc>
                <a:spcPct val="15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US" sz="2000" b="1" dirty="0">
                <a:latin typeface="Arial" panose="020B0604020202020204" pitchFamily="34" charset="0"/>
                <a:cs typeface="Arial" panose="020B0604020202020204" pitchFamily="34" charset="0"/>
              </a:rPr>
              <a:t>Policy:</a:t>
            </a:r>
            <a:r>
              <a:rPr lang="en-US" sz="2000" dirty="0">
                <a:latin typeface="Arial" panose="020B0604020202020204" pitchFamily="34" charset="0"/>
                <a:cs typeface="Arial" panose="020B0604020202020204" pitchFamily="34" charset="0"/>
              </a:rPr>
              <a:t> National Independence Charter mandating choice in Care Act reviews (Legislation. GOV.UK,2026) .</a:t>
            </a:r>
          </a:p>
          <a:p>
            <a:pPr algn="just">
              <a:lnSpc>
                <a:spcPct val="150000"/>
              </a:lnSpc>
            </a:pPr>
            <a:endParaRPr lang="en-US" sz="20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US" sz="2000" b="1" dirty="0">
                <a:latin typeface="Arial" panose="020B0604020202020204" pitchFamily="34" charset="0"/>
                <a:cs typeface="Arial" panose="020B0604020202020204" pitchFamily="34" charset="0"/>
              </a:rPr>
              <a:t>Evaluation: </a:t>
            </a:r>
            <a:r>
              <a:rPr lang="en-US" sz="2000" dirty="0">
                <a:latin typeface="Arial" panose="020B0604020202020204" pitchFamily="34" charset="0"/>
                <a:cs typeface="Arial" panose="020B0604020202020204" pitchFamily="34" charset="0"/>
              </a:rPr>
              <a:t>Annual audits using WHO ICOPE tool for functional ability (WHO,2021)</a:t>
            </a:r>
            <a:r>
              <a:rPr lang="en-US" dirty="0">
                <a:latin typeface="Arial" panose="020B0604020202020204" pitchFamily="34" charset="0"/>
                <a:cs typeface="Arial" panose="020B0604020202020204" pitchFamily="34" charset="0"/>
              </a:rPr>
              <a:t>.</a:t>
            </a:r>
          </a:p>
        </p:txBody>
      </p:sp>
      <p:sp>
        <p:nvSpPr>
          <p:cNvPr id="40" name="TextBox 39">
            <a:extLst>
              <a:ext uri="{FF2B5EF4-FFF2-40B4-BE49-F238E27FC236}">
                <a16:creationId xmlns:a16="http://schemas.microsoft.com/office/drawing/2014/main" id="{DDDD9CF5-BA9B-E2FD-6E0B-44BAC0FA16CD}"/>
              </a:ext>
            </a:extLst>
          </p:cNvPr>
          <p:cNvSpPr txBox="1"/>
          <p:nvPr/>
        </p:nvSpPr>
        <p:spPr>
          <a:xfrm flipH="1">
            <a:off x="12672153" y="22161357"/>
            <a:ext cx="7805709" cy="3451651"/>
          </a:xfrm>
          <a:prstGeom prst="rect">
            <a:avLst/>
          </a:prstGeom>
          <a:noFill/>
        </p:spPr>
        <p:txBody>
          <a:bodyPr wrap="square" rtlCol="0">
            <a:spAutoFit/>
          </a:bodyPr>
          <a:lstStyle/>
          <a:p>
            <a:pPr algn="just">
              <a:lnSpc>
                <a:spcPct val="150000"/>
              </a:lnSpc>
            </a:pPr>
            <a:r>
              <a:rPr lang="en-US" sz="2800" b="1" dirty="0">
                <a:latin typeface="Arial" panose="020B0604020202020204" pitchFamily="34" charset="0"/>
                <a:cs typeface="Arial" panose="020B0604020202020204" pitchFamily="34" charset="0"/>
              </a:rPr>
              <a:t>Conclusion:</a:t>
            </a:r>
            <a:r>
              <a:rPr lang="en-US"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Older people's needs for functional ability, independence, and choice demand critical, evidence-based support (NHS,2020). UK approaches like the Care Act show promise but are undermined by funding, access, and fragmentation challenges. Implementing recommendations will foster empowerment, aligning with WHO's healthy ageing decade (2021-2030). Urgent action ensures dignity and autonomy for all (WHO,2021).</a:t>
            </a:r>
          </a:p>
        </p:txBody>
      </p:sp>
      <p:sp>
        <p:nvSpPr>
          <p:cNvPr id="42" name="TextBox 41">
            <a:extLst>
              <a:ext uri="{FF2B5EF4-FFF2-40B4-BE49-F238E27FC236}">
                <a16:creationId xmlns:a16="http://schemas.microsoft.com/office/drawing/2014/main" id="{C20A7C1C-EC8F-FEAF-D955-3507CDAE493E}"/>
              </a:ext>
            </a:extLst>
          </p:cNvPr>
          <p:cNvSpPr txBox="1"/>
          <p:nvPr/>
        </p:nvSpPr>
        <p:spPr>
          <a:xfrm>
            <a:off x="2070100" y="3630330"/>
            <a:ext cx="1189878" cy="369332"/>
          </a:xfrm>
          <a:prstGeom prst="rect">
            <a:avLst/>
          </a:prstGeom>
          <a:noFill/>
        </p:spPr>
        <p:txBody>
          <a:bodyPr wrap="none" rtlCol="0">
            <a:spAutoFit/>
          </a:bodyPr>
          <a:lstStyle/>
          <a:p>
            <a:r>
              <a:rPr lang="en-GB" sz="1600" dirty="0"/>
              <a:t>(BGS,2024</a:t>
            </a:r>
            <a:r>
              <a:rPr lang="en-GB" dirty="0"/>
              <a:t>)</a:t>
            </a:r>
          </a:p>
        </p:txBody>
      </p:sp>
      <p:sp>
        <p:nvSpPr>
          <p:cNvPr id="43" name="TextBox 42">
            <a:extLst>
              <a:ext uri="{FF2B5EF4-FFF2-40B4-BE49-F238E27FC236}">
                <a16:creationId xmlns:a16="http://schemas.microsoft.com/office/drawing/2014/main" id="{65B37BE2-2012-B94A-5897-1F57537EC7B1}"/>
              </a:ext>
            </a:extLst>
          </p:cNvPr>
          <p:cNvSpPr txBox="1"/>
          <p:nvPr/>
        </p:nvSpPr>
        <p:spPr>
          <a:xfrm>
            <a:off x="16827500" y="4157180"/>
            <a:ext cx="2069156" cy="369332"/>
          </a:xfrm>
          <a:prstGeom prst="rect">
            <a:avLst/>
          </a:prstGeom>
          <a:noFill/>
        </p:spPr>
        <p:txBody>
          <a:bodyPr wrap="none" rtlCol="0">
            <a:spAutoFit/>
          </a:bodyPr>
          <a:lstStyle/>
          <a:p>
            <a:r>
              <a:rPr lang="en-GB" dirty="0"/>
              <a:t>(</a:t>
            </a:r>
            <a:r>
              <a:rPr lang="en-GB" sz="1600" dirty="0"/>
              <a:t>ResearchGate,2016</a:t>
            </a:r>
            <a:r>
              <a:rPr lang="en-GB" dirty="0"/>
              <a:t>)</a:t>
            </a:r>
          </a:p>
        </p:txBody>
      </p:sp>
      <p:sp>
        <p:nvSpPr>
          <p:cNvPr id="2" name="TextBox 1">
            <a:extLst>
              <a:ext uri="{FF2B5EF4-FFF2-40B4-BE49-F238E27FC236}">
                <a16:creationId xmlns:a16="http://schemas.microsoft.com/office/drawing/2014/main" id="{12826C27-5E50-5875-A9F4-2E2F3B873D61}"/>
              </a:ext>
            </a:extLst>
          </p:cNvPr>
          <p:cNvSpPr txBox="1"/>
          <p:nvPr/>
        </p:nvSpPr>
        <p:spPr>
          <a:xfrm>
            <a:off x="420698" y="4604924"/>
            <a:ext cx="8497833" cy="4836645"/>
          </a:xfrm>
          <a:prstGeom prst="rect">
            <a:avLst/>
          </a:prstGeom>
          <a:noFill/>
        </p:spPr>
        <p:txBody>
          <a:bodyPr wrap="square" rtlCol="0">
            <a:spAutoFit/>
          </a:bodyPr>
          <a:lstStyle/>
          <a:p>
            <a:pPr>
              <a:lnSpc>
                <a:spcPct val="150000"/>
              </a:lnSpc>
            </a:pPr>
            <a:r>
              <a:rPr lang="en-US" sz="2800" b="1" dirty="0">
                <a:latin typeface="Arial" panose="020B0604020202020204" pitchFamily="34" charset="0"/>
                <a:cs typeface="Arial" panose="020B0604020202020204" pitchFamily="34" charset="0"/>
              </a:rPr>
              <a:t>Introduction:</a:t>
            </a:r>
          </a:p>
          <a:p>
            <a:pPr algn="just">
              <a:lnSpc>
                <a:spcPct val="150000"/>
              </a:lnSpc>
            </a:pPr>
            <a:r>
              <a:rPr lang="en-US" sz="2000" dirty="0">
                <a:latin typeface="Arial" panose="020B0604020202020204" pitchFamily="34" charset="0"/>
                <a:cs typeface="Arial" panose="020B0604020202020204" pitchFamily="34" charset="0"/>
              </a:rPr>
              <a:t>The world population is ageing quickly by 2040, 22% of people will be over 60’s. 19% of people in the UK are 65 years of age or older (WHO,2022). With an emphasis on functional capacity, independence, freedom, and choice, this poster critically assesses the care, empowerment, and support requirements of senior citizens. It looks at UK regulations, issues, and recommendations for enhancements (WHO,2022).</a:t>
            </a:r>
          </a:p>
          <a:p>
            <a:pPr algn="just">
              <a:lnSpc>
                <a:spcPct val="150000"/>
              </a:lnSpc>
            </a:pPr>
            <a:r>
              <a:rPr lang="en-US" sz="2000" dirty="0">
                <a:latin typeface="Arial" panose="020B0604020202020204" pitchFamily="34" charset="0"/>
                <a:cs typeface="Arial" panose="020B0604020202020204" pitchFamily="34" charset="0"/>
              </a:rPr>
              <a:t>Promoting person-</a:t>
            </a:r>
            <a:r>
              <a:rPr lang="en-US" sz="2000" dirty="0" err="1">
                <a:latin typeface="Arial" panose="020B0604020202020204" pitchFamily="34" charset="0"/>
                <a:cs typeface="Arial" panose="020B0604020202020204" pitchFamily="34" charset="0"/>
              </a:rPr>
              <a:t>centred</a:t>
            </a:r>
            <a:r>
              <a:rPr lang="en-US" sz="2000" dirty="0">
                <a:latin typeface="Arial" panose="020B0604020202020204" pitchFamily="34" charset="0"/>
                <a:cs typeface="Arial" panose="020B0604020202020204" pitchFamily="34" charset="0"/>
              </a:rPr>
              <a:t> care to empower senior citizens is the main goal (NICE,2021).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6028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104FCDC-CE13-C176-2BBD-7F777459B6D2}"/>
              </a:ext>
            </a:extLst>
          </p:cNvPr>
          <p:cNvSpPr txBox="1"/>
          <p:nvPr/>
        </p:nvSpPr>
        <p:spPr>
          <a:xfrm>
            <a:off x="495300" y="1701800"/>
            <a:ext cx="18173700" cy="20128587"/>
          </a:xfrm>
          <a:prstGeom prst="rect">
            <a:avLst/>
          </a:prstGeom>
          <a:solidFill>
            <a:schemeClr val="tx2">
              <a:lumMod val="10000"/>
              <a:lumOff val="90000"/>
            </a:schemeClr>
          </a:solidFill>
        </p:spPr>
        <p:txBody>
          <a:bodyPr wrap="square" rtlCol="0">
            <a:spAutoFit/>
          </a:bodyPr>
          <a:lstStyle/>
          <a:p>
            <a:pPr algn="just"/>
            <a:r>
              <a:rPr lang="en-US" sz="2400" b="1" dirty="0">
                <a:latin typeface="Arial" panose="020B0604020202020204" pitchFamily="34" charset="0"/>
                <a:cs typeface="Arial" panose="020B0604020202020204" pitchFamily="34" charset="0"/>
              </a:rPr>
              <a:t>References</a:t>
            </a:r>
          </a:p>
          <a:p>
            <a:pPr algn="just"/>
            <a:endParaRPr lang="en-US" dirty="0"/>
          </a:p>
          <a:p>
            <a:pPr algn="just"/>
            <a:r>
              <a:rPr lang="en-US" dirty="0">
                <a:latin typeface="Arial" panose="020B0604020202020204" pitchFamily="34" charset="0"/>
                <a:cs typeface="Arial" panose="020B0604020202020204" pitchFamily="34" charset="0"/>
              </a:rPr>
              <a:t>Access (2025) </a:t>
            </a:r>
            <a:r>
              <a:rPr lang="en-US" i="1" dirty="0">
                <a:latin typeface="Arial" panose="020B0604020202020204" pitchFamily="34" charset="0"/>
                <a:cs typeface="Arial" panose="020B0604020202020204" pitchFamily="34" charset="0"/>
              </a:rPr>
              <a:t>Empowerment in Health and Social Care</a:t>
            </a:r>
          </a:p>
          <a:p>
            <a:pPr algn="just"/>
            <a:r>
              <a:rPr lang="en-US" dirty="0">
                <a:latin typeface="Arial" panose="020B0604020202020204" pitchFamily="34" charset="0"/>
                <a:cs typeface="Arial" panose="020B0604020202020204" pitchFamily="34" charset="0"/>
              </a:rPr>
              <a:t> Available at:  </a:t>
            </a:r>
            <a:r>
              <a:rPr lang="en-US" dirty="0">
                <a:latin typeface="Arial" panose="020B0604020202020204" pitchFamily="34" charset="0"/>
                <a:cs typeface="Arial" panose="020B0604020202020204" pitchFamily="34" charset="0"/>
                <a:hlinkClick r:id="rId2"/>
              </a:rPr>
              <a:t>https://www.theaccessgroup.com/en-gb/blog/hsc-empowerment-in-health-and-social-care/</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Access: 3rd Marck 2026 </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Age, UK (2026) </a:t>
            </a:r>
            <a:r>
              <a:rPr lang="en-US" i="1" dirty="0">
                <a:latin typeface="Arial" panose="020B0604020202020204" pitchFamily="34" charset="0"/>
                <a:cs typeface="Arial" panose="020B0604020202020204" pitchFamily="34" charset="0"/>
              </a:rPr>
              <a:t>Every older person deserves to feel included and valued</a:t>
            </a:r>
          </a:p>
          <a:p>
            <a:pPr algn="just"/>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3"/>
              </a:rPr>
              <a:t>https://www.ageuk.org.uk/our-impact/the-difference-your-support-can-make/</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Accessed: 09th March 2026</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British Geriatrics Society (2024) </a:t>
            </a:r>
            <a:r>
              <a:rPr lang="en-US" i="1" dirty="0">
                <a:latin typeface="Arial" panose="020B0604020202020204" pitchFamily="34" charset="0"/>
                <a:cs typeface="Arial" panose="020B0604020202020204" pitchFamily="34" charset="0"/>
              </a:rPr>
              <a:t>Be proactive: Evidence supporting proactive care for older people with frailty</a:t>
            </a:r>
          </a:p>
          <a:p>
            <a:pPr algn="just"/>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4"/>
              </a:rPr>
              <a:t>https://www.bgs.org.uk/ProactiveCareEvidence</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Accessed: 7th March 2026</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Fataneh </a:t>
            </a:r>
            <a:r>
              <a:rPr lang="en-US" dirty="0" err="1">
                <a:latin typeface="Arial" panose="020B0604020202020204" pitchFamily="34" charset="0"/>
                <a:cs typeface="Arial" panose="020B0604020202020204" pitchFamily="34" charset="0"/>
              </a:rPr>
              <a:t>Goodazi</a:t>
            </a:r>
            <a:r>
              <a:rPr lang="en-US" dirty="0">
                <a:latin typeface="Arial" panose="020B0604020202020204" pitchFamily="34" charset="0"/>
                <a:cs typeface="Arial" panose="020B0604020202020204" pitchFamily="34" charset="0"/>
              </a:rPr>
              <a:t>. et al, (2024) </a:t>
            </a:r>
            <a:r>
              <a:rPr lang="en-US" i="1" dirty="0">
                <a:latin typeface="Arial" panose="020B0604020202020204" pitchFamily="34" charset="0"/>
                <a:cs typeface="Arial" panose="020B0604020202020204" pitchFamily="34" charset="0"/>
              </a:rPr>
              <a:t>Psychosocial determinants of functional independence among older adults: A systematic review and meta-analysis</a:t>
            </a:r>
          </a:p>
          <a:p>
            <a:pPr algn="just"/>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5"/>
              </a:rPr>
              <a:t>https://pmc.ncbi.nlm.nih.gov/articles/PMC11016145/</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Accessed: 27th February 2026</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Foundations (20226) </a:t>
            </a:r>
            <a:r>
              <a:rPr lang="en-US" i="1" dirty="0">
                <a:latin typeface="Arial" panose="020B0604020202020204" pitchFamily="34" charset="0"/>
                <a:cs typeface="Arial" panose="020B0604020202020204" pitchFamily="34" charset="0"/>
              </a:rPr>
              <a:t>empowering older people to improve comfort and well-being</a:t>
            </a:r>
          </a:p>
          <a:p>
            <a:pPr algn="just"/>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6"/>
              </a:rPr>
              <a:t>https://www.foundations.uk.com/in-their-depth-empowering-older-people-to-improve-comfort-and-well-being/</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Accessed: 09th March 2026</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Jane South.et al (2018) </a:t>
            </a:r>
            <a:r>
              <a:rPr lang="en-US" i="1" dirty="0">
                <a:latin typeface="Arial" panose="020B0604020202020204" pitchFamily="34" charset="0"/>
                <a:cs typeface="Arial" panose="020B0604020202020204" pitchFamily="34" charset="0"/>
              </a:rPr>
              <a:t>Health Matters: Community-</a:t>
            </a:r>
            <a:r>
              <a:rPr lang="en-US" i="1" dirty="0" err="1">
                <a:latin typeface="Arial" panose="020B0604020202020204" pitchFamily="34" charset="0"/>
                <a:cs typeface="Arial" panose="020B0604020202020204" pitchFamily="34" charset="0"/>
              </a:rPr>
              <a:t>centred</a:t>
            </a:r>
            <a:r>
              <a:rPr lang="en-US" i="1" dirty="0">
                <a:latin typeface="Arial" panose="020B0604020202020204" pitchFamily="34" charset="0"/>
                <a:cs typeface="Arial" panose="020B0604020202020204" pitchFamily="34" charset="0"/>
              </a:rPr>
              <a:t> approaches for health and wellbeing</a:t>
            </a:r>
          </a:p>
          <a:p>
            <a:pPr algn="just"/>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7"/>
              </a:rPr>
              <a:t>https://ukhsa.blog.gov.uk/2018/02/28/health-matters-community-centred-approaches-for-health-and-wellbeing/</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Accessed: 08th March 2026</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HFT. Resources and Guidance (2026) </a:t>
            </a:r>
            <a:r>
              <a:rPr lang="en-US" i="1" dirty="0">
                <a:latin typeface="Arial" panose="020B0604020202020204" pitchFamily="34" charset="0"/>
                <a:cs typeface="Arial" panose="020B0604020202020204" pitchFamily="34" charset="0"/>
              </a:rPr>
              <a:t>The Care Act 2014</a:t>
            </a:r>
          </a:p>
          <a:p>
            <a:pPr algn="just"/>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8"/>
              </a:rPr>
              <a:t>https://www.hft.org.uk/resources-and-guidance/disability-rights-and-legal/</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Accessed: 09th March 2026</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 Legislation. GOV.UK (2026) </a:t>
            </a:r>
            <a:r>
              <a:rPr lang="en-US" i="1" dirty="0">
                <a:latin typeface="Arial" panose="020B0604020202020204" pitchFamily="34" charset="0"/>
                <a:cs typeface="Arial" panose="020B0604020202020204" pitchFamily="34" charset="0"/>
              </a:rPr>
              <a:t>National Health Service and Community Care Act 1990</a:t>
            </a:r>
          </a:p>
          <a:p>
            <a:pPr algn="just"/>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9"/>
              </a:rPr>
              <a:t>https://www.legislation.gov.uk/ukpga/1990/19/contents</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Accessed: 09th March 2026</a:t>
            </a:r>
          </a:p>
          <a:p>
            <a:pPr algn="just"/>
            <a:r>
              <a:rPr lang="en-US" dirty="0">
                <a:latin typeface="Arial" panose="020B0604020202020204" pitchFamily="34" charset="0"/>
                <a:cs typeface="Arial" panose="020B0604020202020204" pitchFamily="34" charset="0"/>
              </a:rPr>
              <a:t> </a:t>
            </a:r>
          </a:p>
          <a:p>
            <a:pPr algn="just"/>
            <a:r>
              <a:rPr lang="en-US" dirty="0">
                <a:latin typeface="Arial" panose="020B0604020202020204" pitchFamily="34" charset="0"/>
                <a:cs typeface="Arial" panose="020B0604020202020204" pitchFamily="34" charset="0"/>
              </a:rPr>
              <a:t>Legislation.GOV.UK (2026) </a:t>
            </a:r>
            <a:r>
              <a:rPr lang="en-US" i="1" dirty="0">
                <a:latin typeface="Arial" panose="020B0604020202020204" pitchFamily="34" charset="0"/>
                <a:cs typeface="Arial" panose="020B0604020202020204" pitchFamily="34" charset="0"/>
              </a:rPr>
              <a:t>Care Act 2014</a:t>
            </a:r>
          </a:p>
          <a:p>
            <a:pPr algn="just"/>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10"/>
              </a:rPr>
              <a:t>https://www.legislation.gov.uk/ukpga/2014/23/contents</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Accessed: 09th March 2026</a:t>
            </a:r>
          </a:p>
          <a:p>
            <a:pPr algn="just"/>
            <a:endParaRPr lang="en-US" dirty="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err="1">
                <a:latin typeface="Arial" panose="020B0604020202020204" pitchFamily="34" charset="0"/>
                <a:cs typeface="Arial" panose="020B0604020202020204" pitchFamily="34" charset="0"/>
              </a:rPr>
              <a:t>Moustaq</a:t>
            </a:r>
            <a:r>
              <a:rPr lang="en-US" dirty="0">
                <a:latin typeface="Arial" panose="020B0604020202020204" pitchFamily="34" charset="0"/>
                <a:cs typeface="Arial" panose="020B0604020202020204" pitchFamily="34" charset="0"/>
              </a:rPr>
              <a:t> Karim.et al, (2024) </a:t>
            </a:r>
            <a:r>
              <a:rPr lang="en-US" i="1" dirty="0">
                <a:latin typeface="Arial" panose="020B0604020202020204" pitchFamily="34" charset="0"/>
                <a:cs typeface="Arial" panose="020B0604020202020204" pitchFamily="34" charset="0"/>
              </a:rPr>
              <a:t>Challenges and Advancements in the Health-Related Quality of Life of Older People</a:t>
            </a:r>
          </a:p>
          <a:p>
            <a:pPr algn="just"/>
            <a:r>
              <a:rPr lang="en-US" dirty="0">
                <a:latin typeface="Arial" panose="020B0604020202020204" pitchFamily="34" charset="0"/>
                <a:cs typeface="Arial" panose="020B0604020202020204" pitchFamily="34" charset="0"/>
              </a:rPr>
              <a:t> Available at: </a:t>
            </a:r>
            <a:r>
              <a:rPr lang="en-US" dirty="0">
                <a:latin typeface="Arial" panose="020B0604020202020204" pitchFamily="34" charset="0"/>
                <a:cs typeface="Arial" panose="020B0604020202020204" pitchFamily="34" charset="0"/>
                <a:hlinkClick r:id="rId11"/>
              </a:rPr>
              <a:t>https://onlinelibrary.wiley.com/doi/10.1155/2024/8839631</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Accessed: 06th March 2026</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NHS England (2023) </a:t>
            </a:r>
            <a:r>
              <a:rPr lang="en-US" i="1" dirty="0">
                <a:latin typeface="Arial" panose="020B0604020202020204" pitchFamily="34" charset="0"/>
                <a:cs typeface="Arial" panose="020B0604020202020204" pitchFamily="34" charset="0"/>
              </a:rPr>
              <a:t>Providing proactive care for people living in care homes – Enhanced health in care homes framework</a:t>
            </a:r>
          </a:p>
          <a:p>
            <a:pPr algn="just"/>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12"/>
              </a:rPr>
              <a:t>https://www.england.nhs.uk/long-read/providing-proactive-care-for-people-living-in-care-homes-enhanced-health-in-care-homes-framework/#:~:text=Consideration%20is%20given%20to%20therapies,for%20people%20living%20with%20dementia</a:t>
            </a:r>
            <a:r>
              <a:rPr lang="en-US" dirty="0">
                <a:latin typeface="Arial" panose="020B0604020202020204" pitchFamily="34" charset="0"/>
                <a:cs typeface="Arial" panose="020B0604020202020204" pitchFamily="34" charset="0"/>
              </a:rPr>
              <a:t>.</a:t>
            </a:r>
          </a:p>
          <a:p>
            <a:pPr algn="just"/>
            <a:r>
              <a:rPr lang="en-US" dirty="0">
                <a:latin typeface="Arial" panose="020B0604020202020204" pitchFamily="34" charset="0"/>
                <a:cs typeface="Arial" panose="020B0604020202020204" pitchFamily="34" charset="0"/>
              </a:rPr>
              <a:t>Accessed: 04th March 2026</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NHS England (2025) </a:t>
            </a:r>
            <a:r>
              <a:rPr lang="en-US" i="1" dirty="0">
                <a:latin typeface="Arial" panose="020B0604020202020204" pitchFamily="34" charset="0"/>
                <a:cs typeface="Arial" panose="020B0604020202020204" pitchFamily="34" charset="0"/>
              </a:rPr>
              <a:t>Improving care for older people</a:t>
            </a:r>
          </a:p>
          <a:p>
            <a:pPr algn="just"/>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13"/>
              </a:rPr>
              <a:t>https://www.england.nhs.uk/ourwork/clinical-policy/older-people/improving-care-for-older-people/</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Accessed: 03rd March 2026</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Nice (2015) </a:t>
            </a:r>
            <a:r>
              <a:rPr lang="en-US" i="1" dirty="0">
                <a:latin typeface="Arial" panose="020B0604020202020204" pitchFamily="34" charset="0"/>
                <a:cs typeface="Arial" panose="020B0604020202020204" pitchFamily="34" charset="0"/>
              </a:rPr>
              <a:t>Older people with social care needs and multiple long-term conditions</a:t>
            </a:r>
          </a:p>
          <a:p>
            <a:pPr algn="just"/>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14"/>
              </a:rPr>
              <a:t>https://www.nice.org.uk/guidance/ng22</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Accessed: 09th March 2026</a:t>
            </a:r>
          </a:p>
          <a:p>
            <a:pPr algn="just"/>
            <a:endParaRPr lang="en-US" dirty="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Petra </a:t>
            </a:r>
            <a:r>
              <a:rPr lang="en-US" dirty="0" err="1">
                <a:latin typeface="Arial" panose="020B0604020202020204" pitchFamily="34" charset="0"/>
                <a:cs typeface="Arial" panose="020B0604020202020204" pitchFamily="34" charset="0"/>
              </a:rPr>
              <a:t>Maresova</a:t>
            </a:r>
            <a:r>
              <a:rPr lang="en-US" dirty="0">
                <a:latin typeface="Arial" panose="020B0604020202020204" pitchFamily="34" charset="0"/>
                <a:cs typeface="Arial" panose="020B0604020202020204" pitchFamily="34" charset="0"/>
              </a:rPr>
              <a:t>. et al, (2023) </a:t>
            </a:r>
            <a:r>
              <a:rPr lang="en-US" i="1" dirty="0">
                <a:latin typeface="Arial" panose="020B0604020202020204" pitchFamily="34" charset="0"/>
                <a:cs typeface="Arial" panose="020B0604020202020204" pitchFamily="34" charset="0"/>
              </a:rPr>
              <a:t>Challenges and opportunity in mobility among older adults – key determinant identification</a:t>
            </a:r>
          </a:p>
          <a:p>
            <a:pPr algn="just"/>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15"/>
              </a:rPr>
              <a:t>https://pmc.ncbi.nlm.nih.gov/articles/PMC10360303/</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Accessed: 8th March 2026</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PubMed Central (2007) </a:t>
            </a:r>
            <a:r>
              <a:rPr lang="en-US" i="1" dirty="0">
                <a:latin typeface="Arial" panose="020B0604020202020204" pitchFamily="34" charset="0"/>
                <a:cs typeface="Arial" panose="020B0604020202020204" pitchFamily="34" charset="0"/>
              </a:rPr>
              <a:t>Recommendations for promoting the engagement of older people in activities to prevent falls</a:t>
            </a:r>
          </a:p>
          <a:p>
            <a:pPr algn="just"/>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16"/>
              </a:rPr>
              <a:t>https://pmc.ncbi.nlm.nih.gov/articles/PMC2464993/</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Accessed: 09th March 2026</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Research Gate (2016) </a:t>
            </a:r>
            <a:r>
              <a:rPr lang="en-US" i="1" dirty="0">
                <a:latin typeface="Arial" panose="020B0604020202020204" pitchFamily="34" charset="0"/>
                <a:cs typeface="Arial" panose="020B0604020202020204" pitchFamily="34" charset="0"/>
              </a:rPr>
              <a:t>Supportive care for older people with frailty in hospital: An integrative review</a:t>
            </a:r>
          </a:p>
          <a:p>
            <a:pPr algn="just"/>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17"/>
              </a:rPr>
              <a:t>https://www.researchgate.net/publication/310813128_Supportive_care_for_older_people_with_frailty_in_hospital_An_integrative_review</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accessed: 8th March 2026</a:t>
            </a:r>
          </a:p>
          <a:p>
            <a:endParaRPr lang="en-US" dirty="0"/>
          </a:p>
          <a:p>
            <a:r>
              <a:rPr lang="en-US" dirty="0"/>
              <a:t>World Health Organization. (2021) </a:t>
            </a:r>
            <a:r>
              <a:rPr lang="en-US" i="1" dirty="0"/>
              <a:t>WHO's work on the UN Decade of Healthy Ageing (2021–2030)</a:t>
            </a:r>
          </a:p>
          <a:p>
            <a:r>
              <a:rPr lang="en-US" dirty="0"/>
              <a:t>Available at: </a:t>
            </a:r>
            <a:r>
              <a:rPr lang="en-US" dirty="0">
                <a:hlinkClick r:id="rId18"/>
              </a:rPr>
              <a:t>https://www.who.int/initiatives/decade-of-healthy-ageing</a:t>
            </a:r>
            <a:endParaRPr lang="en-US" dirty="0"/>
          </a:p>
          <a:p>
            <a:r>
              <a:rPr lang="en-US" dirty="0"/>
              <a:t>Accessed: 15</a:t>
            </a:r>
            <a:r>
              <a:rPr lang="en-US" baseline="30000" dirty="0"/>
              <a:t>th</a:t>
            </a:r>
            <a:r>
              <a:rPr lang="en-US" dirty="0"/>
              <a:t> March 2026</a:t>
            </a:r>
          </a:p>
        </p:txBody>
      </p:sp>
    </p:spTree>
    <p:extLst>
      <p:ext uri="{BB962C8B-B14F-4D97-AF65-F5344CB8AC3E}">
        <p14:creationId xmlns:p14="http://schemas.microsoft.com/office/powerpoint/2010/main" val="208367865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Reflection">
      <a:fillStyleLst>
        <a:solidFill>
          <a:schemeClr val="phClr"/>
        </a:solidFill>
        <a:gradFill rotWithShape="1">
          <a:gsLst>
            <a:gs pos="0">
              <a:schemeClr val="phClr">
                <a:tint val="50000"/>
                <a:alpha val="100000"/>
                <a:satMod val="140000"/>
                <a:lumMod val="105000"/>
              </a:schemeClr>
            </a:gs>
            <a:gs pos="41000">
              <a:schemeClr val="phClr">
                <a:tint val="57000"/>
                <a:satMod val="160000"/>
                <a:lumMod val="99000"/>
              </a:schemeClr>
            </a:gs>
            <a:gs pos="100000">
              <a:schemeClr val="phClr">
                <a:tint val="80000"/>
                <a:satMod val="180000"/>
                <a:lumMod val="104000"/>
              </a:schemeClr>
            </a:gs>
          </a:gsLst>
          <a:lin ang="5400000" scaled="1"/>
        </a:gradFill>
        <a:gradFill rotWithShape="1">
          <a:gsLst>
            <a:gs pos="0">
              <a:schemeClr val="phClr">
                <a:tint val="97000"/>
                <a:satMod val="115000"/>
                <a:lumMod val="114000"/>
              </a:schemeClr>
            </a:gs>
            <a:gs pos="60000">
              <a:schemeClr val="phClr">
                <a:tint val="100000"/>
                <a:shade val="96000"/>
                <a:satMod val="100000"/>
                <a:lumMod val="108000"/>
              </a:schemeClr>
            </a:gs>
            <a:gs pos="100000">
              <a:schemeClr val="phClr">
                <a:shade val="91000"/>
                <a:sat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38100" dist="25400" dir="5400000" rotWithShape="0">
              <a:srgbClr val="000000">
                <a:alpha val="28000"/>
              </a:srgbClr>
            </a:outerShdw>
          </a:effectLst>
        </a:effectStyle>
        <a:effectStyle>
          <a:effectLst>
            <a:outerShdw blurRad="50800" dist="31750" dir="5400000" sy="98000" rotWithShape="0">
              <a:srgbClr val="000000">
                <a:alpha val="47000"/>
              </a:srgbClr>
            </a:outerShdw>
          </a:effectLst>
          <a:scene3d>
            <a:camera prst="orthographicFront">
              <a:rot lat="0" lon="0" rev="0"/>
            </a:camera>
            <a:lightRig rig="twoPt" dir="t">
              <a:rot lat="0" lon="0" rev="4800000"/>
            </a:lightRig>
          </a:scene3d>
          <a:sp3d prstMaterial="matte">
            <a:bevelT w="25400" h="44450"/>
          </a:sp3d>
        </a:effectStyle>
        <a:effectStyle>
          <a:effectLst>
            <a:reflection blurRad="25400" stA="32000" endPos="28000" dist="8889" dir="5400000" sy="-100000" rotWithShape="0"/>
          </a:effectLst>
          <a:scene3d>
            <a:camera prst="orthographicFront">
              <a:rot lat="0" lon="0" rev="0"/>
            </a:camera>
            <a:lightRig rig="threePt" dir="t">
              <a:rot lat="0" lon="0" rev="4800000"/>
            </a:lightRig>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8746</TotalTime>
  <Words>1461</Words>
  <Application>Microsoft Office PowerPoint</Application>
  <PresentationFormat>Custom</PresentationFormat>
  <Paragraphs>135</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Aptos</vt:lpstr>
      <vt:lpstr>Aptos Display</vt:lpstr>
      <vt:lpstr>Arial</vt:lpstr>
      <vt:lpstr>Century Schoolbook</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Kati Nehme (2224741)</dc:creator>
  <cp:lastModifiedBy>Kati Nehme (2224741)</cp:lastModifiedBy>
  <cp:revision>1</cp:revision>
  <dcterms:created xsi:type="dcterms:W3CDTF">2026-03-10T22:17:19Z</dcterms:created>
  <dcterms:modified xsi:type="dcterms:W3CDTF">2026-03-17T22:46:04Z</dcterms:modified>
</cp:coreProperties>
</file>