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7" r:id="rId4"/>
    <p:sldId id="276" r:id="rId5"/>
    <p:sldId id="258" r:id="rId6"/>
    <p:sldId id="259" r:id="rId7"/>
    <p:sldId id="260" r:id="rId8"/>
    <p:sldId id="262" r:id="rId9"/>
    <p:sldId id="263" r:id="rId10"/>
    <p:sldId id="264" r:id="rId11"/>
    <p:sldId id="266" r:id="rId12"/>
    <p:sldId id="267" r:id="rId13"/>
    <p:sldId id="280" r:id="rId14"/>
    <p:sldId id="268" r:id="rId15"/>
    <p:sldId id="269" r:id="rId16"/>
    <p:sldId id="270" r:id="rId17"/>
    <p:sldId id="279" r:id="rId18"/>
    <p:sldId id="271" r:id="rId19"/>
    <p:sldId id="272" r:id="rId20"/>
    <p:sldId id="273" r:id="rId21"/>
    <p:sldId id="274" r:id="rId22"/>
    <p:sldId id="275" r:id="rId23"/>
    <p:sldId id="281" r:id="rId24"/>
    <p:sldId id="282" r:id="rId25"/>
    <p:sldId id="278" r:id="rId26"/>
    <p:sldId id="283"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0" d="100"/>
          <a:sy n="70" d="100"/>
        </p:scale>
        <p:origin x="5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B2BF1-B2F2-B607-7DBA-4513BFD2E79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83A9C49-9DF7-620B-306D-117A217670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1C2B325-CC7F-2A0F-4B03-F9FAE3692478}"/>
              </a:ext>
            </a:extLst>
          </p:cNvPr>
          <p:cNvSpPr>
            <a:spLocks noGrp="1"/>
          </p:cNvSpPr>
          <p:nvPr>
            <p:ph type="dt" sz="half" idx="10"/>
          </p:nvPr>
        </p:nvSpPr>
        <p:spPr/>
        <p:txBody>
          <a:bodyPr/>
          <a:lstStyle/>
          <a:p>
            <a:fld id="{33568176-F636-422A-B9F0-D8FC70386B5D}" type="datetimeFigureOut">
              <a:rPr lang="en-GB" smtClean="0"/>
              <a:t>29/04/26</a:t>
            </a:fld>
            <a:endParaRPr lang="en-GB"/>
          </a:p>
        </p:txBody>
      </p:sp>
      <p:sp>
        <p:nvSpPr>
          <p:cNvPr id="5" name="Footer Placeholder 4">
            <a:extLst>
              <a:ext uri="{FF2B5EF4-FFF2-40B4-BE49-F238E27FC236}">
                <a16:creationId xmlns:a16="http://schemas.microsoft.com/office/drawing/2014/main" id="{7880B58A-B060-18BA-5DDA-EA2EC37DEF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EB682C-6A15-21B9-9C3B-42E659532681}"/>
              </a:ext>
            </a:extLst>
          </p:cNvPr>
          <p:cNvSpPr>
            <a:spLocks noGrp="1"/>
          </p:cNvSpPr>
          <p:nvPr>
            <p:ph type="sldNum" sz="quarter" idx="12"/>
          </p:nvPr>
        </p:nvSpPr>
        <p:spPr/>
        <p:txBody>
          <a:bodyPr/>
          <a:lstStyle/>
          <a:p>
            <a:fld id="{AEE58983-FF4E-4F4F-81AD-B1960EB63B6B}" type="slidenum">
              <a:rPr lang="en-GB" smtClean="0"/>
              <a:t>‹#›</a:t>
            </a:fld>
            <a:endParaRPr lang="en-GB"/>
          </a:p>
        </p:txBody>
      </p:sp>
    </p:spTree>
    <p:extLst>
      <p:ext uri="{BB962C8B-B14F-4D97-AF65-F5344CB8AC3E}">
        <p14:creationId xmlns:p14="http://schemas.microsoft.com/office/powerpoint/2010/main" val="807820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B4A99-507A-0B39-640C-AF9AA8497E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30A0B1-DB36-2A02-9321-A5BAE2D3F29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DA8DCF-94FA-6490-D0F6-21C4FCB1717F}"/>
              </a:ext>
            </a:extLst>
          </p:cNvPr>
          <p:cNvSpPr>
            <a:spLocks noGrp="1"/>
          </p:cNvSpPr>
          <p:nvPr>
            <p:ph type="dt" sz="half" idx="10"/>
          </p:nvPr>
        </p:nvSpPr>
        <p:spPr/>
        <p:txBody>
          <a:bodyPr/>
          <a:lstStyle/>
          <a:p>
            <a:fld id="{33568176-F636-422A-B9F0-D8FC70386B5D}" type="datetimeFigureOut">
              <a:rPr lang="en-GB" smtClean="0"/>
              <a:t>29/04/26</a:t>
            </a:fld>
            <a:endParaRPr lang="en-GB"/>
          </a:p>
        </p:txBody>
      </p:sp>
      <p:sp>
        <p:nvSpPr>
          <p:cNvPr id="5" name="Footer Placeholder 4">
            <a:extLst>
              <a:ext uri="{FF2B5EF4-FFF2-40B4-BE49-F238E27FC236}">
                <a16:creationId xmlns:a16="http://schemas.microsoft.com/office/drawing/2014/main" id="{21D58926-EA66-5F70-A103-09AF5CC508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D7A49B-4BD8-C074-97EE-F0872D7C339A}"/>
              </a:ext>
            </a:extLst>
          </p:cNvPr>
          <p:cNvSpPr>
            <a:spLocks noGrp="1"/>
          </p:cNvSpPr>
          <p:nvPr>
            <p:ph type="sldNum" sz="quarter" idx="12"/>
          </p:nvPr>
        </p:nvSpPr>
        <p:spPr/>
        <p:txBody>
          <a:bodyPr/>
          <a:lstStyle/>
          <a:p>
            <a:fld id="{AEE58983-FF4E-4F4F-81AD-B1960EB63B6B}" type="slidenum">
              <a:rPr lang="en-GB" smtClean="0"/>
              <a:t>‹#›</a:t>
            </a:fld>
            <a:endParaRPr lang="en-GB"/>
          </a:p>
        </p:txBody>
      </p:sp>
    </p:spTree>
    <p:extLst>
      <p:ext uri="{BB962C8B-B14F-4D97-AF65-F5344CB8AC3E}">
        <p14:creationId xmlns:p14="http://schemas.microsoft.com/office/powerpoint/2010/main" val="26543556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628DE-A46C-82CB-C530-5A997E6858B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FAD3584-A9BD-B75E-91D1-745C5FD38C9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E63806-DF1D-94F7-0B53-EBAB53052A22}"/>
              </a:ext>
            </a:extLst>
          </p:cNvPr>
          <p:cNvSpPr>
            <a:spLocks noGrp="1"/>
          </p:cNvSpPr>
          <p:nvPr>
            <p:ph type="dt" sz="half" idx="10"/>
          </p:nvPr>
        </p:nvSpPr>
        <p:spPr/>
        <p:txBody>
          <a:bodyPr/>
          <a:lstStyle/>
          <a:p>
            <a:fld id="{33568176-F636-422A-B9F0-D8FC70386B5D}" type="datetimeFigureOut">
              <a:rPr lang="en-GB" smtClean="0"/>
              <a:t>29/04/26</a:t>
            </a:fld>
            <a:endParaRPr lang="en-GB"/>
          </a:p>
        </p:txBody>
      </p:sp>
      <p:sp>
        <p:nvSpPr>
          <p:cNvPr id="5" name="Footer Placeholder 4">
            <a:extLst>
              <a:ext uri="{FF2B5EF4-FFF2-40B4-BE49-F238E27FC236}">
                <a16:creationId xmlns:a16="http://schemas.microsoft.com/office/drawing/2014/main" id="{ADFCBE50-5323-5A8B-81E2-9777A91A92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82C99B-E284-270F-A9B2-C2907BF7740B}"/>
              </a:ext>
            </a:extLst>
          </p:cNvPr>
          <p:cNvSpPr>
            <a:spLocks noGrp="1"/>
          </p:cNvSpPr>
          <p:nvPr>
            <p:ph type="sldNum" sz="quarter" idx="12"/>
          </p:nvPr>
        </p:nvSpPr>
        <p:spPr/>
        <p:txBody>
          <a:bodyPr/>
          <a:lstStyle/>
          <a:p>
            <a:fld id="{AEE58983-FF4E-4F4F-81AD-B1960EB63B6B}" type="slidenum">
              <a:rPr lang="en-GB" smtClean="0"/>
              <a:t>‹#›</a:t>
            </a:fld>
            <a:endParaRPr lang="en-GB"/>
          </a:p>
        </p:txBody>
      </p:sp>
    </p:spTree>
    <p:extLst>
      <p:ext uri="{BB962C8B-B14F-4D97-AF65-F5344CB8AC3E}">
        <p14:creationId xmlns:p14="http://schemas.microsoft.com/office/powerpoint/2010/main" val="11329263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27CCE-5963-C1DA-FF7D-44FAD55B53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1A06CC-EE69-9412-CA1F-0960C4A00B5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8F3A9DC-9942-9B01-E0F7-EE485F233C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D53983B-AB8E-BD39-0753-6D4D0D13757F}"/>
              </a:ext>
            </a:extLst>
          </p:cNvPr>
          <p:cNvSpPr>
            <a:spLocks noGrp="1"/>
          </p:cNvSpPr>
          <p:nvPr>
            <p:ph type="dt" sz="half" idx="10"/>
          </p:nvPr>
        </p:nvSpPr>
        <p:spPr/>
        <p:txBody>
          <a:bodyPr/>
          <a:lstStyle/>
          <a:p>
            <a:fld id="{33568176-F636-422A-B9F0-D8FC70386B5D}" type="datetimeFigureOut">
              <a:rPr lang="en-GB" smtClean="0"/>
              <a:t>29/04/26</a:t>
            </a:fld>
            <a:endParaRPr lang="en-GB"/>
          </a:p>
        </p:txBody>
      </p:sp>
      <p:sp>
        <p:nvSpPr>
          <p:cNvPr id="6" name="Footer Placeholder 5">
            <a:extLst>
              <a:ext uri="{FF2B5EF4-FFF2-40B4-BE49-F238E27FC236}">
                <a16:creationId xmlns:a16="http://schemas.microsoft.com/office/drawing/2014/main" id="{786E3BA7-9BB9-FFF3-E0AD-63E66B4A70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999D03-30EC-2090-22F4-0165DE99F2D2}"/>
              </a:ext>
            </a:extLst>
          </p:cNvPr>
          <p:cNvSpPr>
            <a:spLocks noGrp="1"/>
          </p:cNvSpPr>
          <p:nvPr>
            <p:ph type="sldNum" sz="quarter" idx="12"/>
          </p:nvPr>
        </p:nvSpPr>
        <p:spPr/>
        <p:txBody>
          <a:bodyPr/>
          <a:lstStyle/>
          <a:p>
            <a:fld id="{AEE58983-FF4E-4F4F-81AD-B1960EB63B6B}" type="slidenum">
              <a:rPr lang="en-GB" smtClean="0"/>
              <a:t>‹#›</a:t>
            </a:fld>
            <a:endParaRPr lang="en-GB"/>
          </a:p>
        </p:txBody>
      </p:sp>
    </p:spTree>
    <p:extLst>
      <p:ext uri="{BB962C8B-B14F-4D97-AF65-F5344CB8AC3E}">
        <p14:creationId xmlns:p14="http://schemas.microsoft.com/office/powerpoint/2010/main" val="14492878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424BE-E58C-0FB5-581D-FB13162EF9C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EE7D2B-12AB-DC26-3D2A-FD74BCC06ED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3DF2BB-0F27-5B1C-5058-BCAC2C4099B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E615431-99B1-4734-842F-F72D04F4AEB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00C766A-005C-B7F0-CE3C-75A534D35D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25CC6E2-E758-DE9F-9969-CAD6D8452FC3}"/>
              </a:ext>
            </a:extLst>
          </p:cNvPr>
          <p:cNvSpPr>
            <a:spLocks noGrp="1"/>
          </p:cNvSpPr>
          <p:nvPr>
            <p:ph type="dt" sz="half" idx="10"/>
          </p:nvPr>
        </p:nvSpPr>
        <p:spPr/>
        <p:txBody>
          <a:bodyPr/>
          <a:lstStyle/>
          <a:p>
            <a:fld id="{33568176-F636-422A-B9F0-D8FC70386B5D}" type="datetimeFigureOut">
              <a:rPr lang="en-GB" smtClean="0"/>
              <a:t>29/04/26</a:t>
            </a:fld>
            <a:endParaRPr lang="en-GB"/>
          </a:p>
        </p:txBody>
      </p:sp>
      <p:sp>
        <p:nvSpPr>
          <p:cNvPr id="8" name="Footer Placeholder 7">
            <a:extLst>
              <a:ext uri="{FF2B5EF4-FFF2-40B4-BE49-F238E27FC236}">
                <a16:creationId xmlns:a16="http://schemas.microsoft.com/office/drawing/2014/main" id="{FD0EFA0A-89EE-768A-79D6-229E4CFC164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D07681D-38F1-F405-EA02-06FA2C56305E}"/>
              </a:ext>
            </a:extLst>
          </p:cNvPr>
          <p:cNvSpPr>
            <a:spLocks noGrp="1"/>
          </p:cNvSpPr>
          <p:nvPr>
            <p:ph type="sldNum" sz="quarter" idx="12"/>
          </p:nvPr>
        </p:nvSpPr>
        <p:spPr/>
        <p:txBody>
          <a:bodyPr/>
          <a:lstStyle/>
          <a:p>
            <a:fld id="{AEE58983-FF4E-4F4F-81AD-B1960EB63B6B}" type="slidenum">
              <a:rPr lang="en-GB" smtClean="0"/>
              <a:t>‹#›</a:t>
            </a:fld>
            <a:endParaRPr lang="en-GB"/>
          </a:p>
        </p:txBody>
      </p:sp>
    </p:spTree>
    <p:extLst>
      <p:ext uri="{BB962C8B-B14F-4D97-AF65-F5344CB8AC3E}">
        <p14:creationId xmlns:p14="http://schemas.microsoft.com/office/powerpoint/2010/main" val="205689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D7769-21AB-FCFF-4065-5A523865107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48C7BC4-44E3-52F9-5C84-CBA98E0E7E9A}"/>
              </a:ext>
            </a:extLst>
          </p:cNvPr>
          <p:cNvSpPr>
            <a:spLocks noGrp="1"/>
          </p:cNvSpPr>
          <p:nvPr>
            <p:ph type="dt" sz="half" idx="10"/>
          </p:nvPr>
        </p:nvSpPr>
        <p:spPr/>
        <p:txBody>
          <a:bodyPr/>
          <a:lstStyle/>
          <a:p>
            <a:fld id="{33568176-F636-422A-B9F0-D8FC70386B5D}" type="datetimeFigureOut">
              <a:rPr lang="en-GB" smtClean="0"/>
              <a:t>29/04/26</a:t>
            </a:fld>
            <a:endParaRPr lang="en-GB"/>
          </a:p>
        </p:txBody>
      </p:sp>
      <p:sp>
        <p:nvSpPr>
          <p:cNvPr id="4" name="Footer Placeholder 3">
            <a:extLst>
              <a:ext uri="{FF2B5EF4-FFF2-40B4-BE49-F238E27FC236}">
                <a16:creationId xmlns:a16="http://schemas.microsoft.com/office/drawing/2014/main" id="{614C6E6D-3CBB-0949-2C83-E40266B4112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A59ED42-6A2F-55E8-D6D8-93C9E1A876DD}"/>
              </a:ext>
            </a:extLst>
          </p:cNvPr>
          <p:cNvSpPr>
            <a:spLocks noGrp="1"/>
          </p:cNvSpPr>
          <p:nvPr>
            <p:ph type="sldNum" sz="quarter" idx="12"/>
          </p:nvPr>
        </p:nvSpPr>
        <p:spPr/>
        <p:txBody>
          <a:bodyPr/>
          <a:lstStyle/>
          <a:p>
            <a:fld id="{AEE58983-FF4E-4F4F-81AD-B1960EB63B6B}" type="slidenum">
              <a:rPr lang="en-GB" smtClean="0"/>
              <a:t>‹#›</a:t>
            </a:fld>
            <a:endParaRPr lang="en-GB"/>
          </a:p>
        </p:txBody>
      </p:sp>
    </p:spTree>
    <p:extLst>
      <p:ext uri="{BB962C8B-B14F-4D97-AF65-F5344CB8AC3E}">
        <p14:creationId xmlns:p14="http://schemas.microsoft.com/office/powerpoint/2010/main" val="4471654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99C364-B80D-A2A2-D117-04D1EA1006B6}"/>
              </a:ext>
            </a:extLst>
          </p:cNvPr>
          <p:cNvSpPr>
            <a:spLocks noGrp="1"/>
          </p:cNvSpPr>
          <p:nvPr>
            <p:ph type="dt" sz="half" idx="10"/>
          </p:nvPr>
        </p:nvSpPr>
        <p:spPr/>
        <p:txBody>
          <a:bodyPr/>
          <a:lstStyle/>
          <a:p>
            <a:fld id="{33568176-F636-422A-B9F0-D8FC70386B5D}" type="datetimeFigureOut">
              <a:rPr lang="en-GB" smtClean="0"/>
              <a:t>29/04/26</a:t>
            </a:fld>
            <a:endParaRPr lang="en-GB"/>
          </a:p>
        </p:txBody>
      </p:sp>
      <p:sp>
        <p:nvSpPr>
          <p:cNvPr id="3" name="Footer Placeholder 2">
            <a:extLst>
              <a:ext uri="{FF2B5EF4-FFF2-40B4-BE49-F238E27FC236}">
                <a16:creationId xmlns:a16="http://schemas.microsoft.com/office/drawing/2014/main" id="{0B005DB9-DA3B-BBE4-1D79-50FE3E42FF4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19E3025-CB0D-EED0-72D0-47792B91B810}"/>
              </a:ext>
            </a:extLst>
          </p:cNvPr>
          <p:cNvSpPr>
            <a:spLocks noGrp="1"/>
          </p:cNvSpPr>
          <p:nvPr>
            <p:ph type="sldNum" sz="quarter" idx="12"/>
          </p:nvPr>
        </p:nvSpPr>
        <p:spPr/>
        <p:txBody>
          <a:bodyPr/>
          <a:lstStyle/>
          <a:p>
            <a:fld id="{AEE58983-FF4E-4F4F-81AD-B1960EB63B6B}" type="slidenum">
              <a:rPr lang="en-GB" smtClean="0"/>
              <a:t>‹#›</a:t>
            </a:fld>
            <a:endParaRPr lang="en-GB"/>
          </a:p>
        </p:txBody>
      </p:sp>
    </p:spTree>
    <p:extLst>
      <p:ext uri="{BB962C8B-B14F-4D97-AF65-F5344CB8AC3E}">
        <p14:creationId xmlns:p14="http://schemas.microsoft.com/office/powerpoint/2010/main" val="40564958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7D404-30FF-C18C-FA72-AA84C58B96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29F8AAE-AE1E-EFF5-580A-5953FB5405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FD148B-E3D5-8371-1910-D7F193057F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E9A33E-D547-7460-B364-60BB55F35E59}"/>
              </a:ext>
            </a:extLst>
          </p:cNvPr>
          <p:cNvSpPr>
            <a:spLocks noGrp="1"/>
          </p:cNvSpPr>
          <p:nvPr>
            <p:ph type="dt" sz="half" idx="10"/>
          </p:nvPr>
        </p:nvSpPr>
        <p:spPr/>
        <p:txBody>
          <a:bodyPr/>
          <a:lstStyle/>
          <a:p>
            <a:fld id="{33568176-F636-422A-B9F0-D8FC70386B5D}" type="datetimeFigureOut">
              <a:rPr lang="en-GB" smtClean="0"/>
              <a:t>29/04/26</a:t>
            </a:fld>
            <a:endParaRPr lang="en-GB"/>
          </a:p>
        </p:txBody>
      </p:sp>
      <p:sp>
        <p:nvSpPr>
          <p:cNvPr id="6" name="Footer Placeholder 5">
            <a:extLst>
              <a:ext uri="{FF2B5EF4-FFF2-40B4-BE49-F238E27FC236}">
                <a16:creationId xmlns:a16="http://schemas.microsoft.com/office/drawing/2014/main" id="{FEC86BA6-55B0-C825-8683-1CB027BBC6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FAF0C1-D715-A60D-EF74-9BC965DF8442}"/>
              </a:ext>
            </a:extLst>
          </p:cNvPr>
          <p:cNvSpPr>
            <a:spLocks noGrp="1"/>
          </p:cNvSpPr>
          <p:nvPr>
            <p:ph type="sldNum" sz="quarter" idx="12"/>
          </p:nvPr>
        </p:nvSpPr>
        <p:spPr/>
        <p:txBody>
          <a:bodyPr/>
          <a:lstStyle/>
          <a:p>
            <a:fld id="{AEE58983-FF4E-4F4F-81AD-B1960EB63B6B}" type="slidenum">
              <a:rPr lang="en-GB" smtClean="0"/>
              <a:t>‹#›</a:t>
            </a:fld>
            <a:endParaRPr lang="en-GB"/>
          </a:p>
        </p:txBody>
      </p:sp>
    </p:spTree>
    <p:extLst>
      <p:ext uri="{BB962C8B-B14F-4D97-AF65-F5344CB8AC3E}">
        <p14:creationId xmlns:p14="http://schemas.microsoft.com/office/powerpoint/2010/main" val="3138806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E2A78-41DA-8184-42DF-41E7350C49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F78522-8946-B6C3-1D45-72FDFB1227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BC58AA-29E6-ED62-AEB9-80C735C47D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248E5E-2D8B-E3C2-DB1A-C1B5EEEE0095}"/>
              </a:ext>
            </a:extLst>
          </p:cNvPr>
          <p:cNvSpPr>
            <a:spLocks noGrp="1"/>
          </p:cNvSpPr>
          <p:nvPr>
            <p:ph type="dt" sz="half" idx="10"/>
          </p:nvPr>
        </p:nvSpPr>
        <p:spPr/>
        <p:txBody>
          <a:bodyPr/>
          <a:lstStyle/>
          <a:p>
            <a:fld id="{33568176-F636-422A-B9F0-D8FC70386B5D}" type="datetimeFigureOut">
              <a:rPr lang="en-GB" smtClean="0"/>
              <a:t>29/04/26</a:t>
            </a:fld>
            <a:endParaRPr lang="en-GB"/>
          </a:p>
        </p:txBody>
      </p:sp>
      <p:sp>
        <p:nvSpPr>
          <p:cNvPr id="6" name="Footer Placeholder 5">
            <a:extLst>
              <a:ext uri="{FF2B5EF4-FFF2-40B4-BE49-F238E27FC236}">
                <a16:creationId xmlns:a16="http://schemas.microsoft.com/office/drawing/2014/main" id="{DF15EEE0-2896-8155-16FA-2EBE11C708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D42047-9286-5D11-6C66-43ED62D1CC63}"/>
              </a:ext>
            </a:extLst>
          </p:cNvPr>
          <p:cNvSpPr>
            <a:spLocks noGrp="1"/>
          </p:cNvSpPr>
          <p:nvPr>
            <p:ph type="sldNum" sz="quarter" idx="12"/>
          </p:nvPr>
        </p:nvSpPr>
        <p:spPr/>
        <p:txBody>
          <a:bodyPr/>
          <a:lstStyle/>
          <a:p>
            <a:fld id="{AEE58983-FF4E-4F4F-81AD-B1960EB63B6B}" type="slidenum">
              <a:rPr lang="en-GB" smtClean="0"/>
              <a:t>‹#›</a:t>
            </a:fld>
            <a:endParaRPr lang="en-GB"/>
          </a:p>
        </p:txBody>
      </p:sp>
    </p:spTree>
    <p:extLst>
      <p:ext uri="{BB962C8B-B14F-4D97-AF65-F5344CB8AC3E}">
        <p14:creationId xmlns:p14="http://schemas.microsoft.com/office/powerpoint/2010/main" val="39291058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B53F1-AA45-3F09-ECAC-03F8E4A2205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9709FE-8FF7-8794-EF37-4A8E522C170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A20B7A-044E-2B61-DA1F-EF6441466197}"/>
              </a:ext>
            </a:extLst>
          </p:cNvPr>
          <p:cNvSpPr>
            <a:spLocks noGrp="1"/>
          </p:cNvSpPr>
          <p:nvPr>
            <p:ph type="dt" sz="half" idx="10"/>
          </p:nvPr>
        </p:nvSpPr>
        <p:spPr/>
        <p:txBody>
          <a:bodyPr/>
          <a:lstStyle/>
          <a:p>
            <a:fld id="{33568176-F636-422A-B9F0-D8FC70386B5D}" type="datetimeFigureOut">
              <a:rPr lang="en-GB" smtClean="0"/>
              <a:t>29/04/26</a:t>
            </a:fld>
            <a:endParaRPr lang="en-GB"/>
          </a:p>
        </p:txBody>
      </p:sp>
      <p:sp>
        <p:nvSpPr>
          <p:cNvPr id="5" name="Footer Placeholder 4">
            <a:extLst>
              <a:ext uri="{FF2B5EF4-FFF2-40B4-BE49-F238E27FC236}">
                <a16:creationId xmlns:a16="http://schemas.microsoft.com/office/drawing/2014/main" id="{89067E40-1688-14D6-9705-71DEF2FE2B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BEDBD9-55B6-DC45-E112-2EB3B58B6C78}"/>
              </a:ext>
            </a:extLst>
          </p:cNvPr>
          <p:cNvSpPr>
            <a:spLocks noGrp="1"/>
          </p:cNvSpPr>
          <p:nvPr>
            <p:ph type="sldNum" sz="quarter" idx="12"/>
          </p:nvPr>
        </p:nvSpPr>
        <p:spPr/>
        <p:txBody>
          <a:bodyPr/>
          <a:lstStyle/>
          <a:p>
            <a:fld id="{AEE58983-FF4E-4F4F-81AD-B1960EB63B6B}" type="slidenum">
              <a:rPr lang="en-GB" smtClean="0"/>
              <a:t>‹#›</a:t>
            </a:fld>
            <a:endParaRPr lang="en-GB"/>
          </a:p>
        </p:txBody>
      </p:sp>
    </p:spTree>
    <p:extLst>
      <p:ext uri="{BB962C8B-B14F-4D97-AF65-F5344CB8AC3E}">
        <p14:creationId xmlns:p14="http://schemas.microsoft.com/office/powerpoint/2010/main" val="3336549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F0BCCC-173F-C906-D510-78EAA0B0FD3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4F870C-CBF7-3DF7-04AA-9220726473D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987F7F-63BB-4A71-4C78-04A5297DDBF9}"/>
              </a:ext>
            </a:extLst>
          </p:cNvPr>
          <p:cNvSpPr>
            <a:spLocks noGrp="1"/>
          </p:cNvSpPr>
          <p:nvPr>
            <p:ph type="dt" sz="half" idx="10"/>
          </p:nvPr>
        </p:nvSpPr>
        <p:spPr/>
        <p:txBody>
          <a:bodyPr/>
          <a:lstStyle/>
          <a:p>
            <a:fld id="{33568176-F636-422A-B9F0-D8FC70386B5D}" type="datetimeFigureOut">
              <a:rPr lang="en-GB" smtClean="0"/>
              <a:t>29/04/26</a:t>
            </a:fld>
            <a:endParaRPr lang="en-GB"/>
          </a:p>
        </p:txBody>
      </p:sp>
      <p:sp>
        <p:nvSpPr>
          <p:cNvPr id="5" name="Footer Placeholder 4">
            <a:extLst>
              <a:ext uri="{FF2B5EF4-FFF2-40B4-BE49-F238E27FC236}">
                <a16:creationId xmlns:a16="http://schemas.microsoft.com/office/drawing/2014/main" id="{38D70FC2-F78F-6B52-D6F6-9A368DF43F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DBF29F-FC7E-A8F4-5914-5BEB443DEE0C}"/>
              </a:ext>
            </a:extLst>
          </p:cNvPr>
          <p:cNvSpPr>
            <a:spLocks noGrp="1"/>
          </p:cNvSpPr>
          <p:nvPr>
            <p:ph type="sldNum" sz="quarter" idx="12"/>
          </p:nvPr>
        </p:nvSpPr>
        <p:spPr/>
        <p:txBody>
          <a:bodyPr/>
          <a:lstStyle/>
          <a:p>
            <a:fld id="{AEE58983-FF4E-4F4F-81AD-B1960EB63B6B}" type="slidenum">
              <a:rPr lang="en-GB" smtClean="0"/>
              <a:t>‹#›</a:t>
            </a:fld>
            <a:endParaRPr lang="en-GB"/>
          </a:p>
        </p:txBody>
      </p:sp>
    </p:spTree>
    <p:extLst>
      <p:ext uri="{BB962C8B-B14F-4D97-AF65-F5344CB8AC3E}">
        <p14:creationId xmlns:p14="http://schemas.microsoft.com/office/powerpoint/2010/main" val="40596146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D94343-B3A7-BD0F-95A0-46D717D957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D5561AD-9573-1F55-30D0-F4C77DBB8B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6E5046-FCB9-7754-46CE-2637023F084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3568176-F636-422A-B9F0-D8FC70386B5D}" type="datetimeFigureOut">
              <a:rPr lang="en-GB" smtClean="0"/>
              <a:t>29/04/26</a:t>
            </a:fld>
            <a:endParaRPr lang="en-GB"/>
          </a:p>
        </p:txBody>
      </p:sp>
      <p:sp>
        <p:nvSpPr>
          <p:cNvPr id="5" name="Footer Placeholder 4">
            <a:extLst>
              <a:ext uri="{FF2B5EF4-FFF2-40B4-BE49-F238E27FC236}">
                <a16:creationId xmlns:a16="http://schemas.microsoft.com/office/drawing/2014/main" id="{CFC11071-AFC2-1FF2-94D3-64CD697C46B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88B4A45-A265-CADE-7D9E-36C4122FA9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EE58983-FF4E-4F4F-81AD-B1960EB63B6B}" type="slidenum">
              <a:rPr lang="en-GB" smtClean="0"/>
              <a:t>‹#›</a:t>
            </a:fld>
            <a:endParaRPr lang="en-GB"/>
          </a:p>
        </p:txBody>
      </p:sp>
    </p:spTree>
    <p:extLst>
      <p:ext uri="{BB962C8B-B14F-4D97-AF65-F5344CB8AC3E}">
        <p14:creationId xmlns:p14="http://schemas.microsoft.com/office/powerpoint/2010/main" val="40682240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E2761"/>
        </a:solidFill>
        <a:effectLst/>
      </p:bgPr>
    </p:bg>
    <p:spTree>
      <p:nvGrpSpPr>
        <p:cNvPr id="1" name=""/>
        <p:cNvGrpSpPr/>
        <p:nvPr/>
      </p:nvGrpSpPr>
      <p:grpSpPr>
        <a:xfrm>
          <a:off x="0" y="0"/>
          <a:ext cx="0" cy="0"/>
          <a:chOff x="0" y="0"/>
          <a:chExt cx="0" cy="0"/>
        </a:xfrm>
      </p:grpSpPr>
      <p:sp>
        <p:nvSpPr>
          <p:cNvPr id="2" name="AccentBar"/>
          <p:cNvSpPr/>
          <p:nvPr/>
        </p:nvSpPr>
        <p:spPr>
          <a:xfrm>
            <a:off x="457200" y="2209800"/>
            <a:ext cx="1371600" cy="57150"/>
          </a:xfrm>
          <a:prstGeom prst="rect">
            <a:avLst/>
          </a:prstGeom>
          <a:solidFill>
            <a:srgbClr val="CADCFC"/>
          </a:solidFill>
          <a:ln>
            <a:noFill/>
          </a:ln>
        </p:spPr>
        <p:txBody>
          <a:bodyPr/>
          <a:lstStyle/>
          <a:p>
            <a:endParaRPr lang="en-US"/>
          </a:p>
        </p:txBody>
      </p:sp>
      <p:sp>
        <p:nvSpPr>
          <p:cNvPr id="3" name="Title"/>
          <p:cNvSpPr txBox="1"/>
          <p:nvPr/>
        </p:nvSpPr>
        <p:spPr>
          <a:xfrm>
            <a:off x="457200" y="2438400"/>
            <a:ext cx="11277600" cy="1371600"/>
          </a:xfrm>
          <a:prstGeom prst="rect">
            <a:avLst/>
          </a:prstGeom>
          <a:noFill/>
        </p:spPr>
        <p:txBody>
          <a:bodyPr wrap="square" lIns="0" tIns="0" rIns="0" bIns="0" anchor="t"/>
          <a:lstStyle/>
          <a:p>
            <a:pPr algn="l"/>
            <a:r>
              <a:rPr lang="en-US" sz="4400" b="1">
                <a:solidFill>
                  <a:srgbClr val="FFFFFF"/>
                </a:solidFill>
                <a:latin typeface="Trebuchet MS"/>
                <a:cs typeface="Trebuchet MS"/>
              </a:rPr>
              <a:t>Securing the</a:t>
            </a:r>
          </a:p>
          <a:p>
            <a:pPr algn="l"/>
            <a:r>
              <a:rPr lang="en-US" sz="4400" b="1">
                <a:solidFill>
                  <a:srgbClr val="FFFFFF"/>
                </a:solidFill>
                <a:latin typeface="Trebuchet MS"/>
                <a:cs typeface="Trebuchet MS"/>
              </a:rPr>
              <a:t>Enterprise Network</a:t>
            </a:r>
          </a:p>
        </p:txBody>
      </p:sp>
      <p:sp>
        <p:nvSpPr>
          <p:cNvPr id="4" name="Subtitle"/>
          <p:cNvSpPr txBox="1"/>
          <p:nvPr/>
        </p:nvSpPr>
        <p:spPr>
          <a:xfrm>
            <a:off x="457200" y="4038600"/>
            <a:ext cx="8229600" cy="609600"/>
          </a:xfrm>
          <a:prstGeom prst="rect">
            <a:avLst/>
          </a:prstGeom>
          <a:noFill/>
        </p:spPr>
        <p:txBody>
          <a:bodyPr wrap="square" lIns="0" tIns="0" rIns="0" bIns="0" anchor="t"/>
          <a:lstStyle/>
          <a:p>
            <a:pPr algn="l"/>
            <a:r>
              <a:rPr lang="en-US" sz="1600" dirty="0">
                <a:solidFill>
                  <a:srgbClr val="CADCFC"/>
                </a:solidFill>
                <a:latin typeface="Calibri"/>
              </a:rPr>
              <a:t>Check Point Security Management Deployment, Policy Configuration &amp; Enforcement</a:t>
            </a:r>
          </a:p>
          <a:p>
            <a:pPr algn="l"/>
            <a:endParaRPr lang="en-US" sz="1600" dirty="0">
              <a:solidFill>
                <a:srgbClr val="CADCFC"/>
              </a:solidFill>
              <a:latin typeface="Calibri"/>
            </a:endParaRPr>
          </a:p>
          <a:p>
            <a:pPr algn="l"/>
            <a:endParaRPr lang="en-US" sz="1600" dirty="0">
              <a:solidFill>
                <a:srgbClr val="CADCFC"/>
              </a:solidFill>
              <a:latin typeface="Calibri"/>
            </a:endParaRPr>
          </a:p>
          <a:p>
            <a:pPr algn="l"/>
            <a:r>
              <a:rPr lang="en-US" sz="2000" dirty="0">
                <a:solidFill>
                  <a:srgbClr val="CADCFC"/>
                </a:solidFill>
                <a:latin typeface="Calibri"/>
              </a:rPr>
              <a:t>Shamsuddin Mahmud</a:t>
            </a:r>
          </a:p>
          <a:p>
            <a:pPr algn="l"/>
            <a:r>
              <a:rPr lang="en-US" sz="2000" dirty="0">
                <a:solidFill>
                  <a:srgbClr val="CADCFC"/>
                </a:solidFill>
                <a:latin typeface="Calibri"/>
              </a:rPr>
              <a:t>ID: 2432880</a:t>
            </a:r>
          </a:p>
        </p:txBody>
      </p:sp>
      <p:sp>
        <p:nvSpPr>
          <p:cNvPr id="5" name="BottomBar"/>
          <p:cNvSpPr/>
          <p:nvPr/>
        </p:nvSpPr>
        <p:spPr>
          <a:xfrm>
            <a:off x="0" y="6553200"/>
            <a:ext cx="12192000" cy="304800"/>
          </a:xfrm>
          <a:prstGeom prst="rect">
            <a:avLst/>
          </a:prstGeom>
          <a:solidFill>
            <a:srgbClr val="CADCFC">
              <a:alpha val="30000"/>
            </a:srgbClr>
          </a:solidFill>
          <a:ln>
            <a:noFill/>
          </a:ln>
        </p:spPr>
        <p:txBody>
          <a:bodyPr/>
          <a:lstStyle/>
          <a:p>
            <a:endParaRPr lang="en-US"/>
          </a:p>
        </p:txBody>
      </p:sp>
    </p:spTree>
    <p:extLst>
      <p:ext uri="{BB962C8B-B14F-4D97-AF65-F5344CB8AC3E}">
        <p14:creationId xmlns:p14="http://schemas.microsoft.com/office/powerpoint/2010/main" val="3163422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TitleBg"/>
          <p:cNvSpPr/>
          <p:nvPr/>
        </p:nvSpPr>
        <p:spPr>
          <a:xfrm>
            <a:off x="0" y="0"/>
            <a:ext cx="12192000" cy="914400"/>
          </a:xfrm>
          <a:prstGeom prst="rect">
            <a:avLst/>
          </a:prstGeom>
          <a:solidFill>
            <a:srgbClr val="1E2761"/>
          </a:solidFill>
          <a:ln>
            <a:noFill/>
          </a:ln>
        </p:spPr>
        <p:txBody>
          <a:bodyPr/>
          <a:lstStyle/>
          <a:p>
            <a:endParaRPr lang="en-GB" noProof="0" dirty="0"/>
          </a:p>
        </p:txBody>
      </p:sp>
      <p:sp>
        <p:nvSpPr>
          <p:cNvPr id="3" name="Title"/>
          <p:cNvSpPr txBox="1"/>
          <p:nvPr/>
        </p:nvSpPr>
        <p:spPr>
          <a:xfrm>
            <a:off x="457200" y="152400"/>
            <a:ext cx="11277600" cy="609600"/>
          </a:xfrm>
          <a:prstGeom prst="rect">
            <a:avLst/>
          </a:prstGeom>
          <a:noFill/>
        </p:spPr>
        <p:txBody>
          <a:bodyPr wrap="square" lIns="0" tIns="0" rIns="0" bIns="0" anchor="ctr"/>
          <a:lstStyle/>
          <a:p>
            <a:pPr algn="l"/>
            <a:r>
              <a:rPr lang="en-GB" sz="2400" b="1" noProof="0" dirty="0">
                <a:solidFill>
                  <a:srgbClr val="FFFFFF"/>
                </a:solidFill>
                <a:latin typeface="Trebuchet MS"/>
                <a:cs typeface="Trebuchet MS"/>
              </a:rPr>
              <a:t>Introduction</a:t>
            </a:r>
          </a:p>
        </p:txBody>
      </p:sp>
      <p:sp>
        <p:nvSpPr>
          <p:cNvPr id="10" name="Card1"/>
          <p:cNvSpPr/>
          <p:nvPr/>
        </p:nvSpPr>
        <p:spPr>
          <a:xfrm>
            <a:off x="609600" y="1066800"/>
            <a:ext cx="5334000" cy="5478966"/>
          </a:xfrm>
          <a:prstGeom prst="roundRect">
            <a:avLst>
              <a:gd name="adj" fmla="val 5000"/>
            </a:avLst>
          </a:prstGeom>
          <a:solidFill>
            <a:srgbClr val="E8EDF5"/>
          </a:solidFill>
          <a:ln>
            <a:noFill/>
          </a:ln>
        </p:spPr>
        <p:txBody>
          <a:bodyPr wrap="square" lIns="137160" tIns="182880" rIns="137160" bIns="137160" anchor="t"/>
          <a:lstStyle/>
          <a:p>
            <a:pPr algn="l"/>
            <a:r>
              <a:rPr lang="en-US" sz="1600" b="1" dirty="0">
                <a:solidFill>
                  <a:srgbClr val="1E2761"/>
                </a:solidFill>
                <a:latin typeface="Trebuchet MS"/>
                <a:cs typeface="Trebuchet MS"/>
              </a:rPr>
              <a:t>Why Network Security Matters</a:t>
            </a:r>
          </a:p>
          <a:p>
            <a:pPr algn="l">
              <a:spcBef>
                <a:spcPts val="600"/>
              </a:spcBef>
            </a:pPr>
            <a:r>
              <a:rPr lang="en-US" sz="1400" dirty="0">
                <a:solidFill>
                  <a:srgbClr val="444444"/>
                </a:solidFill>
                <a:latin typeface="Calibri"/>
                <a:cs typeface="Calibri"/>
              </a:rPr>
              <a:t>Securing the enterprise network is essential for protecting:</a:t>
            </a:r>
          </a:p>
          <a:p>
            <a:pPr marL="228600" algn="l">
              <a:spcBef>
                <a:spcPts val="400"/>
              </a:spcBef>
              <a:buChar char="•"/>
            </a:pPr>
            <a:r>
              <a:rPr lang="en-US" sz="1400" dirty="0">
                <a:solidFill>
                  <a:srgbClr val="444444"/>
                </a:solidFill>
                <a:latin typeface="Calibri"/>
                <a:cs typeface="Calibri"/>
              </a:rPr>
              <a:t> Business systems</a:t>
            </a:r>
          </a:p>
          <a:p>
            <a:pPr marL="228600" algn="l">
              <a:spcBef>
                <a:spcPts val="200"/>
              </a:spcBef>
              <a:buChar char="•"/>
            </a:pPr>
            <a:r>
              <a:rPr lang="en-US" sz="1400" dirty="0">
                <a:solidFill>
                  <a:srgbClr val="444444"/>
                </a:solidFill>
                <a:latin typeface="Calibri"/>
                <a:cs typeface="Calibri"/>
              </a:rPr>
              <a:t> User data</a:t>
            </a:r>
          </a:p>
          <a:p>
            <a:pPr marL="228600" algn="l">
              <a:spcBef>
                <a:spcPts val="200"/>
              </a:spcBef>
              <a:buChar char="•"/>
            </a:pPr>
            <a:r>
              <a:rPr lang="en-US" sz="1400" dirty="0">
                <a:solidFill>
                  <a:srgbClr val="444444"/>
                </a:solidFill>
                <a:latin typeface="Calibri"/>
                <a:cs typeface="Calibri"/>
              </a:rPr>
              <a:t> Network resources</a:t>
            </a:r>
          </a:p>
          <a:p>
            <a:pPr algn="l">
              <a:spcBef>
                <a:spcPts val="600"/>
              </a:spcBef>
            </a:pPr>
            <a:r>
              <a:rPr lang="en-US" sz="1400" dirty="0" err="1">
                <a:solidFill>
                  <a:srgbClr val="444444"/>
                </a:solidFill>
                <a:latin typeface="Calibri"/>
                <a:cs typeface="Calibri"/>
              </a:rPr>
              <a:t>Organisations</a:t>
            </a:r>
            <a:r>
              <a:rPr lang="en-US" sz="1400" dirty="0">
                <a:solidFill>
                  <a:srgbClr val="444444"/>
                </a:solidFill>
                <a:latin typeface="Calibri"/>
                <a:cs typeface="Calibri"/>
              </a:rPr>
              <a:t> use </a:t>
            </a:r>
            <a:r>
              <a:rPr lang="en-US" sz="1400" b="1" dirty="0">
                <a:solidFill>
                  <a:srgbClr val="444444"/>
                </a:solidFill>
                <a:latin typeface="Calibri"/>
                <a:cs typeface="Calibri"/>
              </a:rPr>
              <a:t>firewalls</a:t>
            </a:r>
            <a:r>
              <a:rPr lang="en-US" sz="1400" dirty="0">
                <a:solidFill>
                  <a:srgbClr val="444444"/>
                </a:solidFill>
                <a:latin typeface="Calibri"/>
                <a:cs typeface="Calibri"/>
              </a:rPr>
              <a:t>, </a:t>
            </a:r>
            <a:r>
              <a:rPr lang="en-US" sz="1400" b="1" dirty="0" err="1">
                <a:solidFill>
                  <a:srgbClr val="444444"/>
                </a:solidFill>
                <a:latin typeface="Calibri"/>
                <a:cs typeface="Calibri"/>
              </a:rPr>
              <a:t>centralised</a:t>
            </a:r>
            <a:r>
              <a:rPr lang="en-US" sz="1400" b="1" dirty="0">
                <a:solidFill>
                  <a:srgbClr val="444444"/>
                </a:solidFill>
                <a:latin typeface="Calibri"/>
                <a:cs typeface="Calibri"/>
              </a:rPr>
              <a:t> management systems</a:t>
            </a:r>
            <a:r>
              <a:rPr lang="en-US" sz="1400" dirty="0">
                <a:solidFill>
                  <a:srgbClr val="444444"/>
                </a:solidFill>
                <a:latin typeface="Calibri"/>
                <a:cs typeface="Calibri"/>
              </a:rPr>
              <a:t>, and </a:t>
            </a:r>
            <a:r>
              <a:rPr lang="en-US" sz="1400" b="1" dirty="0">
                <a:solidFill>
                  <a:srgbClr val="444444"/>
                </a:solidFill>
                <a:latin typeface="Calibri"/>
                <a:cs typeface="Calibri"/>
              </a:rPr>
              <a:t>access control policies</a:t>
            </a:r>
            <a:r>
              <a:rPr lang="en-US" sz="1400" dirty="0">
                <a:solidFill>
                  <a:srgbClr val="444444"/>
                </a:solidFill>
                <a:latin typeface="Calibri"/>
                <a:cs typeface="Calibri"/>
              </a:rPr>
              <a:t> to maintain a secure and reliable network environment.</a:t>
            </a:r>
          </a:p>
        </p:txBody>
      </p:sp>
      <p:sp>
        <p:nvSpPr>
          <p:cNvPr id="11" name="Card2"/>
          <p:cNvSpPr/>
          <p:nvPr/>
        </p:nvSpPr>
        <p:spPr>
          <a:xfrm>
            <a:off x="6248400" y="1066800"/>
            <a:ext cx="5334000" cy="5478966"/>
          </a:xfrm>
          <a:prstGeom prst="roundRect">
            <a:avLst>
              <a:gd name="adj" fmla="val 5000"/>
            </a:avLst>
          </a:prstGeom>
          <a:solidFill>
            <a:srgbClr val="E8EDF5"/>
          </a:solidFill>
          <a:ln>
            <a:noFill/>
          </a:ln>
        </p:spPr>
        <p:txBody>
          <a:bodyPr wrap="square" lIns="137160" tIns="182880" rIns="137160" bIns="137160" anchor="t"/>
          <a:lstStyle/>
          <a:p>
            <a:pPr algn="l"/>
            <a:r>
              <a:rPr lang="en-US" sz="1600" b="1" dirty="0">
                <a:solidFill>
                  <a:srgbClr val="1E2761"/>
                </a:solidFill>
                <a:latin typeface="Trebuchet MS"/>
                <a:cs typeface="Trebuchet MS"/>
              </a:rPr>
              <a:t>Project Scope</a:t>
            </a:r>
          </a:p>
          <a:p>
            <a:pPr algn="l">
              <a:spcBef>
                <a:spcPts val="600"/>
              </a:spcBef>
            </a:pPr>
            <a:r>
              <a:rPr lang="en-US" sz="1400" dirty="0">
                <a:solidFill>
                  <a:srgbClr val="444444"/>
                </a:solidFill>
                <a:latin typeface="Calibri"/>
                <a:cs typeface="Calibri"/>
              </a:rPr>
              <a:t>In this project, a </a:t>
            </a:r>
            <a:r>
              <a:rPr lang="en-US" sz="1400" b="1" dirty="0">
                <a:solidFill>
                  <a:srgbClr val="444444"/>
                </a:solidFill>
                <a:latin typeface="Calibri"/>
                <a:cs typeface="Calibri"/>
              </a:rPr>
              <a:t>Check Point security solution</a:t>
            </a:r>
            <a:r>
              <a:rPr lang="en-US" sz="1400" dirty="0">
                <a:solidFill>
                  <a:srgbClr val="444444"/>
                </a:solidFill>
                <a:latin typeface="Calibri"/>
                <a:cs typeface="Calibri"/>
              </a:rPr>
              <a:t> was implemented using Gaia appliances to strengthen network protection through:</a:t>
            </a:r>
          </a:p>
          <a:p>
            <a:pPr marL="228600" algn="l">
              <a:spcBef>
                <a:spcPts val="400"/>
              </a:spcBef>
              <a:buChar char="•"/>
            </a:pPr>
            <a:r>
              <a:rPr lang="en-US" sz="1400" dirty="0">
                <a:solidFill>
                  <a:srgbClr val="444444"/>
                </a:solidFill>
                <a:latin typeface="Calibri"/>
                <a:cs typeface="Calibri"/>
              </a:rPr>
              <a:t> </a:t>
            </a:r>
            <a:r>
              <a:rPr lang="en-US" sz="1400" dirty="0" err="1">
                <a:solidFill>
                  <a:srgbClr val="444444"/>
                </a:solidFill>
                <a:latin typeface="Calibri"/>
                <a:cs typeface="Calibri"/>
              </a:rPr>
              <a:t>Centralised</a:t>
            </a:r>
            <a:r>
              <a:rPr lang="en-US" sz="1400" dirty="0">
                <a:solidFill>
                  <a:srgbClr val="444444"/>
                </a:solidFill>
                <a:latin typeface="Calibri"/>
                <a:cs typeface="Calibri"/>
              </a:rPr>
              <a:t> management</a:t>
            </a:r>
          </a:p>
          <a:p>
            <a:pPr marL="228600" algn="l">
              <a:spcBef>
                <a:spcPts val="200"/>
              </a:spcBef>
              <a:buChar char="•"/>
            </a:pPr>
            <a:r>
              <a:rPr lang="en-US" sz="1400" dirty="0">
                <a:solidFill>
                  <a:srgbClr val="444444"/>
                </a:solidFill>
                <a:latin typeface="Calibri"/>
                <a:cs typeface="Calibri"/>
              </a:rPr>
              <a:t> Traffic filtering</a:t>
            </a:r>
          </a:p>
          <a:p>
            <a:pPr marL="228600" algn="l">
              <a:spcBef>
                <a:spcPts val="200"/>
              </a:spcBef>
              <a:buChar char="•"/>
            </a:pPr>
            <a:r>
              <a:rPr lang="en-US" sz="1400" dirty="0">
                <a:solidFill>
                  <a:srgbClr val="444444"/>
                </a:solidFill>
                <a:latin typeface="Calibri"/>
                <a:cs typeface="Calibri"/>
              </a:rPr>
              <a:t> Policy enforcement</a:t>
            </a:r>
          </a:p>
        </p:txBody>
      </p:sp>
      <p:pic>
        <p:nvPicPr>
          <p:cNvPr id="5" name="Picture 4">
            <a:extLst>
              <a:ext uri="{FF2B5EF4-FFF2-40B4-BE49-F238E27FC236}">
                <a16:creationId xmlns:a16="http://schemas.microsoft.com/office/drawing/2014/main" id="{5E62B3E4-3BB0-1332-B491-B6AD5C6B6BA5}"/>
              </a:ext>
            </a:extLst>
          </p:cNvPr>
          <p:cNvPicPr>
            <a:picLocks noChangeAspect="1"/>
          </p:cNvPicPr>
          <p:nvPr/>
        </p:nvPicPr>
        <p:blipFill>
          <a:blip r:embed="rId2"/>
          <a:stretch>
            <a:fillRect/>
          </a:stretch>
        </p:blipFill>
        <p:spPr>
          <a:xfrm>
            <a:off x="3338893" y="3296885"/>
            <a:ext cx="5209413" cy="3248881"/>
          </a:xfrm>
          <a:prstGeom prst="rect">
            <a:avLst/>
          </a:prstGeom>
        </p:spPr>
      </p:pic>
    </p:spTree>
    <p:extLst>
      <p:ext uri="{BB962C8B-B14F-4D97-AF65-F5344CB8AC3E}">
        <p14:creationId xmlns:p14="http://schemas.microsoft.com/office/powerpoint/2010/main" val="8897320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a:extLst>
            <a:ext uri="{FF2B5EF4-FFF2-40B4-BE49-F238E27FC236}">
              <a16:creationId xmlns:a16="http://schemas.microsoft.com/office/drawing/2014/main" id="{AA4C648F-E19F-BA0E-086D-5320972999C3}"/>
            </a:ext>
          </a:extLst>
        </p:cNvPr>
        <p:cNvGrpSpPr/>
        <p:nvPr/>
      </p:nvGrpSpPr>
      <p:grpSpPr>
        <a:xfrm>
          <a:off x="0" y="0"/>
          <a:ext cx="0" cy="0"/>
          <a:chOff x="0" y="0"/>
          <a:chExt cx="0" cy="0"/>
        </a:xfrm>
      </p:grpSpPr>
      <p:sp>
        <p:nvSpPr>
          <p:cNvPr id="2" name="TitleBg">
            <a:extLst>
              <a:ext uri="{FF2B5EF4-FFF2-40B4-BE49-F238E27FC236}">
                <a16:creationId xmlns:a16="http://schemas.microsoft.com/office/drawing/2014/main" id="{893F909A-F05A-01CA-F908-F1917EF86E19}"/>
              </a:ext>
            </a:extLst>
          </p:cNvPr>
          <p:cNvSpPr/>
          <p:nvPr/>
        </p:nvSpPr>
        <p:spPr>
          <a:xfrm>
            <a:off x="0" y="0"/>
            <a:ext cx="12192000" cy="914400"/>
          </a:xfrm>
          <a:prstGeom prst="rect">
            <a:avLst/>
          </a:prstGeom>
          <a:solidFill>
            <a:srgbClr val="1E2761"/>
          </a:solidFill>
          <a:ln>
            <a:noFill/>
          </a:ln>
        </p:spPr>
        <p:txBody>
          <a:bodyPr/>
          <a:lstStyle/>
          <a:p>
            <a:endParaRPr lang="en-US"/>
          </a:p>
        </p:txBody>
      </p:sp>
      <p:sp>
        <p:nvSpPr>
          <p:cNvPr id="3" name="Title">
            <a:extLst>
              <a:ext uri="{FF2B5EF4-FFF2-40B4-BE49-F238E27FC236}">
                <a16:creationId xmlns:a16="http://schemas.microsoft.com/office/drawing/2014/main" id="{879AABEC-A24F-9DE1-96F0-1157B539DDA5}"/>
              </a:ext>
            </a:extLst>
          </p:cNvPr>
          <p:cNvSpPr txBox="1"/>
          <p:nvPr/>
        </p:nvSpPr>
        <p:spPr>
          <a:xfrm>
            <a:off x="457200" y="152400"/>
            <a:ext cx="11277600" cy="609600"/>
          </a:xfrm>
          <a:prstGeom prst="rect">
            <a:avLst/>
          </a:prstGeom>
          <a:noFill/>
        </p:spPr>
        <p:txBody>
          <a:bodyPr wrap="square" lIns="0" tIns="0" rIns="0" bIns="0" anchor="ctr"/>
          <a:lstStyle/>
          <a:p>
            <a:pPr algn="l"/>
            <a:r>
              <a:rPr lang="en-US" sz="2400" b="1" dirty="0">
                <a:solidFill>
                  <a:srgbClr val="FFFFFF"/>
                </a:solidFill>
                <a:latin typeface="Trebuchet MS"/>
                <a:cs typeface="Trebuchet MS"/>
              </a:rPr>
              <a:t>Methodology</a:t>
            </a:r>
          </a:p>
        </p:txBody>
      </p:sp>
      <p:sp>
        <p:nvSpPr>
          <p:cNvPr id="10" name="Step1">
            <a:extLst>
              <a:ext uri="{FF2B5EF4-FFF2-40B4-BE49-F238E27FC236}">
                <a16:creationId xmlns:a16="http://schemas.microsoft.com/office/drawing/2014/main" id="{A1B2C3D4-1111-1111-1111-000000000001}"/>
              </a:ext>
            </a:extLst>
          </p:cNvPr>
          <p:cNvSpPr/>
          <p:nvPr/>
        </p:nvSpPr>
        <p:spPr>
          <a:xfrm>
            <a:off x="609600" y="1143000"/>
            <a:ext cx="5303520" cy="1651000"/>
          </a:xfrm>
          <a:prstGeom prst="roundRect">
            <a:avLst>
              <a:gd name="adj" fmla="val 5000"/>
            </a:avLst>
          </a:prstGeom>
          <a:solidFill>
            <a:srgbClr val="E8EDF5"/>
          </a:solidFill>
          <a:ln>
            <a:noFill/>
          </a:ln>
        </p:spPr>
        <p:txBody>
          <a:bodyPr wrap="square" lIns="137160" tIns="91440" rIns="137160" bIns="91440" anchor="t"/>
          <a:lstStyle/>
          <a:p>
            <a:pPr algn="l"/>
            <a:r>
              <a:rPr lang="en-US" sz="2000" b="1">
                <a:solidFill>
                  <a:srgbClr val="CADCFC"/>
                </a:solidFill>
                <a:latin typeface="Trebuchet MS"/>
                <a:cs typeface="Trebuchet MS"/>
              </a:rPr>
              <a:t>01  </a:t>
            </a:r>
            <a:r>
              <a:rPr lang="en-US" sz="1400" b="1">
                <a:solidFill>
                  <a:srgbClr val="1E2761"/>
                </a:solidFill>
                <a:latin typeface="Trebuchet MS"/>
                <a:cs typeface="Trebuchet MS"/>
              </a:rPr>
              <a:t>Deploy A-SMS</a:t>
            </a:r>
          </a:p>
          <a:p>
            <a:pPr algn="l">
              <a:spcBef>
                <a:spcPts val="600"/>
              </a:spcBef>
            </a:pPr>
            <a:r>
              <a:rPr lang="en-US" sz="1100">
                <a:solidFill>
                  <a:srgbClr val="444444"/>
                </a:solidFill>
                <a:latin typeface="Calibri"/>
                <a:cs typeface="Calibri"/>
              </a:rPr>
              <a:t>I first deployed the Security Management Server, A-SMS, using Gaia first-time configuration. I configured hostname, DNS, NTP, product role, and allowed management clients.</a:t>
            </a:r>
          </a:p>
        </p:txBody>
      </p:sp>
      <p:sp>
        <p:nvSpPr>
          <p:cNvPr id="11" name="Step2">
            <a:extLst>
              <a:ext uri="{FF2B5EF4-FFF2-40B4-BE49-F238E27FC236}">
                <a16:creationId xmlns:a16="http://schemas.microsoft.com/office/drawing/2014/main" id="{A1B2C3D4-1111-1111-1111-000000000002}"/>
              </a:ext>
            </a:extLst>
          </p:cNvPr>
          <p:cNvSpPr/>
          <p:nvPr/>
        </p:nvSpPr>
        <p:spPr>
          <a:xfrm>
            <a:off x="6278880" y="1143000"/>
            <a:ext cx="5303520" cy="1651000"/>
          </a:xfrm>
          <a:prstGeom prst="roundRect">
            <a:avLst>
              <a:gd name="adj" fmla="val 5000"/>
            </a:avLst>
          </a:prstGeom>
          <a:solidFill>
            <a:srgbClr val="E8EDF5"/>
          </a:solidFill>
          <a:ln>
            <a:noFill/>
          </a:ln>
        </p:spPr>
        <p:txBody>
          <a:bodyPr wrap="square" lIns="137160" tIns="91440" rIns="137160" bIns="91440" anchor="t"/>
          <a:lstStyle/>
          <a:p>
            <a:pPr algn="l"/>
            <a:r>
              <a:rPr lang="en-US" sz="2000" b="1">
                <a:solidFill>
                  <a:srgbClr val="CADCFC"/>
                </a:solidFill>
                <a:latin typeface="Trebuchet MS"/>
                <a:cs typeface="Trebuchet MS"/>
              </a:rPr>
              <a:t>02  </a:t>
            </a:r>
            <a:r>
              <a:rPr lang="en-US" sz="1400" b="1">
                <a:solidFill>
                  <a:srgbClr val="1E2761"/>
                </a:solidFill>
                <a:latin typeface="Trebuchet MS"/>
                <a:cs typeface="Trebuchet MS"/>
              </a:rPr>
              <a:t>Verify Configuration</a:t>
            </a:r>
          </a:p>
          <a:p>
            <a:pPr algn="l">
              <a:spcBef>
                <a:spcPts val="600"/>
              </a:spcBef>
            </a:pPr>
            <a:r>
              <a:rPr lang="en-US" sz="1100">
                <a:solidFill>
                  <a:srgbClr val="444444"/>
                </a:solidFill>
                <a:latin typeface="Calibri"/>
                <a:cs typeface="Calibri"/>
              </a:rPr>
              <a:t>After successful completion, I verified access through Gaia Portal and CLI.</a:t>
            </a:r>
          </a:p>
        </p:txBody>
      </p:sp>
      <p:sp>
        <p:nvSpPr>
          <p:cNvPr id="12" name="Step3">
            <a:extLst>
              <a:ext uri="{FF2B5EF4-FFF2-40B4-BE49-F238E27FC236}">
                <a16:creationId xmlns:a16="http://schemas.microsoft.com/office/drawing/2014/main" id="{A1B2C3D4-1111-1111-1111-000000000003}"/>
              </a:ext>
            </a:extLst>
          </p:cNvPr>
          <p:cNvSpPr/>
          <p:nvPr/>
        </p:nvSpPr>
        <p:spPr>
          <a:xfrm>
            <a:off x="609600" y="3022600"/>
            <a:ext cx="5303520" cy="1651000"/>
          </a:xfrm>
          <a:prstGeom prst="roundRect">
            <a:avLst>
              <a:gd name="adj" fmla="val 5000"/>
            </a:avLst>
          </a:prstGeom>
          <a:solidFill>
            <a:srgbClr val="E8EDF5"/>
          </a:solidFill>
          <a:ln>
            <a:noFill/>
          </a:ln>
        </p:spPr>
        <p:txBody>
          <a:bodyPr wrap="square" lIns="137160" tIns="91440" rIns="137160" bIns="91440" anchor="t"/>
          <a:lstStyle/>
          <a:p>
            <a:pPr algn="l"/>
            <a:r>
              <a:rPr lang="en-US" sz="2000" b="1">
                <a:solidFill>
                  <a:srgbClr val="CADCFC"/>
                </a:solidFill>
                <a:latin typeface="Trebuchet MS"/>
                <a:cs typeface="Trebuchet MS"/>
              </a:rPr>
              <a:t>03  </a:t>
            </a:r>
            <a:r>
              <a:rPr lang="en-US" sz="1400" b="1">
                <a:solidFill>
                  <a:srgbClr val="1E2761"/>
                </a:solidFill>
                <a:latin typeface="Trebuchet MS"/>
                <a:cs typeface="Trebuchet MS"/>
              </a:rPr>
              <a:t>Connect SmartConsole</a:t>
            </a:r>
          </a:p>
          <a:p>
            <a:pPr algn="l">
              <a:spcBef>
                <a:spcPts val="600"/>
              </a:spcBef>
            </a:pPr>
            <a:r>
              <a:rPr lang="en-US" sz="1100">
                <a:solidFill>
                  <a:srgbClr val="444444"/>
                </a:solidFill>
                <a:latin typeface="Calibri"/>
                <a:cs typeface="Calibri"/>
              </a:rPr>
              <a:t>Then I connected SmartConsole from the A-GUI workstation to A-SMS at 10.1.1.101.</a:t>
            </a:r>
          </a:p>
        </p:txBody>
      </p:sp>
      <p:sp>
        <p:nvSpPr>
          <p:cNvPr id="13" name="Step4">
            <a:extLst>
              <a:ext uri="{FF2B5EF4-FFF2-40B4-BE49-F238E27FC236}">
                <a16:creationId xmlns:a16="http://schemas.microsoft.com/office/drawing/2014/main" id="{A1B2C3D4-1111-1111-1111-000000000004}"/>
              </a:ext>
            </a:extLst>
          </p:cNvPr>
          <p:cNvSpPr/>
          <p:nvPr/>
        </p:nvSpPr>
        <p:spPr>
          <a:xfrm>
            <a:off x="6278880" y="3022600"/>
            <a:ext cx="5303520" cy="1651000"/>
          </a:xfrm>
          <a:prstGeom prst="roundRect">
            <a:avLst>
              <a:gd name="adj" fmla="val 5000"/>
            </a:avLst>
          </a:prstGeom>
          <a:solidFill>
            <a:srgbClr val="E8EDF5"/>
          </a:solidFill>
          <a:ln>
            <a:noFill/>
          </a:ln>
        </p:spPr>
        <p:txBody>
          <a:bodyPr wrap="square" lIns="137160" tIns="91440" rIns="137160" bIns="91440" anchor="t"/>
          <a:lstStyle/>
          <a:p>
            <a:pPr algn="l"/>
            <a:r>
              <a:rPr lang="en-US" sz="2000" b="1">
                <a:solidFill>
                  <a:srgbClr val="CADCFC"/>
                </a:solidFill>
                <a:latin typeface="Trebuchet MS"/>
                <a:cs typeface="Trebuchet MS"/>
              </a:rPr>
              <a:t>04  </a:t>
            </a:r>
            <a:r>
              <a:rPr lang="en-US" sz="1400" b="1">
                <a:solidFill>
                  <a:srgbClr val="1E2761"/>
                </a:solidFill>
                <a:latin typeface="Trebuchet MS"/>
                <a:cs typeface="Trebuchet MS"/>
              </a:rPr>
              <a:t>Configure Objects</a:t>
            </a:r>
          </a:p>
          <a:p>
            <a:pPr algn="l">
              <a:spcBef>
                <a:spcPts val="600"/>
              </a:spcBef>
            </a:pPr>
            <a:r>
              <a:rPr lang="en-US" sz="1100">
                <a:solidFill>
                  <a:srgbClr val="444444"/>
                </a:solidFill>
                <a:latin typeface="Calibri"/>
                <a:cs typeface="Calibri"/>
              </a:rPr>
              <a:t>Inside SmartConsole, I configured the A-GW gateway object and created host objects for A-GUI and A-GW.</a:t>
            </a:r>
          </a:p>
        </p:txBody>
      </p:sp>
      <p:sp>
        <p:nvSpPr>
          <p:cNvPr id="14" name="Step5">
            <a:extLst>
              <a:ext uri="{FF2B5EF4-FFF2-40B4-BE49-F238E27FC236}">
                <a16:creationId xmlns:a16="http://schemas.microsoft.com/office/drawing/2014/main" id="{A1B2C3D4-1111-1111-1111-000000000005}"/>
              </a:ext>
            </a:extLst>
          </p:cNvPr>
          <p:cNvSpPr/>
          <p:nvPr/>
        </p:nvSpPr>
        <p:spPr>
          <a:xfrm>
            <a:off x="609600" y="4902200"/>
            <a:ext cx="5303520" cy="1651000"/>
          </a:xfrm>
          <a:prstGeom prst="roundRect">
            <a:avLst>
              <a:gd name="adj" fmla="val 5000"/>
            </a:avLst>
          </a:prstGeom>
          <a:solidFill>
            <a:srgbClr val="E8EDF5"/>
          </a:solidFill>
          <a:ln>
            <a:noFill/>
          </a:ln>
        </p:spPr>
        <p:txBody>
          <a:bodyPr wrap="square" lIns="137160" tIns="91440" rIns="137160" bIns="91440" anchor="t"/>
          <a:lstStyle/>
          <a:p>
            <a:pPr algn="l"/>
            <a:r>
              <a:rPr lang="en-US" sz="2000" b="1">
                <a:solidFill>
                  <a:srgbClr val="CADCFC"/>
                </a:solidFill>
                <a:latin typeface="Trebuchet MS"/>
                <a:cs typeface="Trebuchet MS"/>
              </a:rPr>
              <a:t>05  </a:t>
            </a:r>
            <a:r>
              <a:rPr lang="en-US" sz="1400" b="1">
                <a:solidFill>
                  <a:srgbClr val="1E2761"/>
                </a:solidFill>
                <a:latin typeface="Trebuchet MS"/>
                <a:cs typeface="Trebuchet MS"/>
              </a:rPr>
              <a:t>Create Firewall Rule</a:t>
            </a:r>
          </a:p>
          <a:p>
            <a:pPr algn="l">
              <a:spcBef>
                <a:spcPts val="600"/>
              </a:spcBef>
            </a:pPr>
            <a:r>
              <a:rPr lang="en-US" sz="1100">
                <a:solidFill>
                  <a:srgbClr val="444444"/>
                </a:solidFill>
                <a:latin typeface="Calibri"/>
                <a:cs typeface="Calibri"/>
              </a:rPr>
              <a:t>I then created an Access Control rule named Drop-ICMP to block ping traffic from A-GUI to A-GW.</a:t>
            </a:r>
          </a:p>
        </p:txBody>
      </p:sp>
      <p:sp>
        <p:nvSpPr>
          <p:cNvPr id="15" name="Step6">
            <a:extLst>
              <a:ext uri="{FF2B5EF4-FFF2-40B4-BE49-F238E27FC236}">
                <a16:creationId xmlns:a16="http://schemas.microsoft.com/office/drawing/2014/main" id="{A1B2C3D4-1111-1111-1111-000000000006}"/>
              </a:ext>
            </a:extLst>
          </p:cNvPr>
          <p:cNvSpPr/>
          <p:nvPr/>
        </p:nvSpPr>
        <p:spPr>
          <a:xfrm>
            <a:off x="6278880" y="4902200"/>
            <a:ext cx="5303520" cy="1651000"/>
          </a:xfrm>
          <a:prstGeom prst="roundRect">
            <a:avLst>
              <a:gd name="adj" fmla="val 5000"/>
            </a:avLst>
          </a:prstGeom>
          <a:solidFill>
            <a:srgbClr val="E8EDF5"/>
          </a:solidFill>
          <a:ln>
            <a:noFill/>
          </a:ln>
        </p:spPr>
        <p:txBody>
          <a:bodyPr wrap="square" lIns="137160" tIns="91440" rIns="137160" bIns="91440" anchor="t"/>
          <a:lstStyle/>
          <a:p>
            <a:pPr algn="l"/>
            <a:r>
              <a:rPr lang="en-US" sz="2000" b="1">
                <a:solidFill>
                  <a:srgbClr val="CADCFC"/>
                </a:solidFill>
                <a:latin typeface="Trebuchet MS"/>
                <a:cs typeface="Trebuchet MS"/>
              </a:rPr>
              <a:t>06  </a:t>
            </a:r>
            <a:r>
              <a:rPr lang="en-US" sz="1400" b="1">
                <a:solidFill>
                  <a:srgbClr val="1E2761"/>
                </a:solidFill>
                <a:latin typeface="Trebuchet MS"/>
                <a:cs typeface="Trebuchet MS"/>
              </a:rPr>
              <a:t>Publish &amp; Install Policy</a:t>
            </a:r>
          </a:p>
          <a:p>
            <a:pPr algn="l">
              <a:spcBef>
                <a:spcPts val="600"/>
              </a:spcBef>
            </a:pPr>
            <a:r>
              <a:rPr lang="en-US" sz="1100">
                <a:solidFill>
                  <a:srgbClr val="444444"/>
                </a:solidFill>
                <a:latin typeface="Calibri"/>
                <a:cs typeface="Calibri"/>
              </a:rPr>
              <a:t>Finally, I published the changes and installed the policy onto A-GW so the rule became active on the gateway.</a:t>
            </a:r>
          </a:p>
        </p:txBody>
      </p:sp>
    </p:spTree>
    <p:extLst>
      <p:ext uri="{BB962C8B-B14F-4D97-AF65-F5344CB8AC3E}">
        <p14:creationId xmlns:p14="http://schemas.microsoft.com/office/powerpoint/2010/main" val="41451094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a:extLst>
            <a:ext uri="{FF2B5EF4-FFF2-40B4-BE49-F238E27FC236}">
              <a16:creationId xmlns:a16="http://schemas.microsoft.com/office/drawing/2014/main" id="{285184B1-AFBA-76B0-7BCF-10B4B52314BD}"/>
            </a:ext>
          </a:extLst>
        </p:cNvPr>
        <p:cNvGrpSpPr/>
        <p:nvPr/>
      </p:nvGrpSpPr>
      <p:grpSpPr>
        <a:xfrm>
          <a:off x="0" y="0"/>
          <a:ext cx="0" cy="0"/>
          <a:chOff x="0" y="0"/>
          <a:chExt cx="0" cy="0"/>
        </a:xfrm>
      </p:grpSpPr>
      <p:sp>
        <p:nvSpPr>
          <p:cNvPr id="10" name="TitleBg">
            <a:extLst>
              <a:ext uri="{FF2B5EF4-FFF2-40B4-BE49-F238E27FC236}">
                <a16:creationId xmlns:a16="http://schemas.microsoft.com/office/drawing/2014/main" id="{88D820C3-CCF0-5B04-FCDE-2F5458BB74F8}"/>
              </a:ext>
            </a:extLst>
          </p:cNvPr>
          <p:cNvSpPr/>
          <p:nvPr/>
        </p:nvSpPr>
        <p:spPr>
          <a:xfrm>
            <a:off x="0" y="0"/>
            <a:ext cx="12192000" cy="914400"/>
          </a:xfrm>
          <a:prstGeom prst="rect">
            <a:avLst/>
          </a:prstGeom>
          <a:solidFill>
            <a:srgbClr val="1E2761"/>
          </a:solidFill>
          <a:ln>
            <a:noFill/>
          </a:ln>
        </p:spPr>
        <p:txBody>
          <a:bodyPr/>
          <a:lstStyle/>
          <a:p>
            <a:endParaRPr lang="en-US"/>
          </a:p>
        </p:txBody>
      </p:sp>
      <p:sp>
        <p:nvSpPr>
          <p:cNvPr id="11" name="Title">
            <a:extLst>
              <a:ext uri="{FF2B5EF4-FFF2-40B4-BE49-F238E27FC236}">
                <a16:creationId xmlns:a16="http://schemas.microsoft.com/office/drawing/2014/main" id="{0F292A03-189C-6368-CB16-078061A737D3}"/>
              </a:ext>
            </a:extLst>
          </p:cNvPr>
          <p:cNvSpPr txBox="1"/>
          <p:nvPr/>
        </p:nvSpPr>
        <p:spPr>
          <a:xfrm>
            <a:off x="457200" y="152400"/>
            <a:ext cx="11277600" cy="609600"/>
          </a:xfrm>
          <a:prstGeom prst="rect">
            <a:avLst/>
          </a:prstGeom>
          <a:noFill/>
        </p:spPr>
        <p:txBody>
          <a:bodyPr wrap="square" lIns="0" tIns="0" rIns="0" bIns="0" anchor="ctr"/>
          <a:lstStyle/>
          <a:p>
            <a:pPr algn="l"/>
            <a:r>
              <a:rPr lang="en-US" sz="2400" b="1" dirty="0">
                <a:solidFill>
                  <a:srgbClr val="FFFFFF"/>
                </a:solidFill>
                <a:latin typeface="Trebuchet MS"/>
                <a:cs typeface="Trebuchet MS"/>
              </a:rPr>
              <a:t>1. Deploying the Security Management Server (A-SMS)</a:t>
            </a:r>
          </a:p>
        </p:txBody>
      </p:sp>
      <p:sp>
        <p:nvSpPr>
          <p:cNvPr id="20" name="Card1"/>
          <p:cNvSpPr/>
          <p:nvPr/>
        </p:nvSpPr>
        <p:spPr>
          <a:xfrm>
            <a:off x="609600" y="1066800"/>
            <a:ext cx="5334000" cy="2514600"/>
          </a:xfrm>
          <a:prstGeom prst="roundRect">
            <a:avLst>
              <a:gd name="adj" fmla="val 5000"/>
            </a:avLst>
          </a:prstGeom>
          <a:solidFill>
            <a:srgbClr val="E8EDF5"/>
          </a:solidFill>
          <a:ln>
            <a:noFill/>
          </a:ln>
        </p:spPr>
        <p:txBody>
          <a:bodyPr wrap="square" lIns="137160" tIns="182880" rIns="137160" bIns="137160" anchor="t"/>
          <a:lstStyle/>
          <a:p>
            <a:pPr algn="l"/>
            <a:r>
              <a:rPr lang="en-US" sz="2800" b="1">
                <a:solidFill>
                  <a:srgbClr val="CADCFC"/>
                </a:solidFill>
                <a:latin typeface="Trebuchet MS"/>
                <a:cs typeface="Trebuchet MS"/>
              </a:rPr>
              <a:t>01</a:t>
            </a:r>
          </a:p>
          <a:p>
            <a:pPr algn="l">
              <a:spcBef>
                <a:spcPts val="800"/>
              </a:spcBef>
            </a:pPr>
            <a:r>
              <a:rPr lang="en-US" sz="1600" b="1">
                <a:solidFill>
                  <a:srgbClr val="1E2761"/>
                </a:solidFill>
                <a:latin typeface="Trebuchet MS"/>
                <a:cs typeface="Trebuchet MS"/>
              </a:rPr>
              <a:t>First-Time Configuration</a:t>
            </a:r>
          </a:p>
          <a:p>
            <a:pPr algn="l">
              <a:spcBef>
                <a:spcPts val="600"/>
              </a:spcBef>
            </a:pPr>
            <a:r>
              <a:rPr lang="en-US" sz="1100">
                <a:solidFill>
                  <a:srgbClr val="444444"/>
                </a:solidFill>
                <a:latin typeface="Calibri"/>
                <a:cs typeface="Calibri"/>
              </a:rPr>
              <a:t>I deployed the A-SMS Security Management Server using the Check Point Gaia first-time configuration wizard. During setup, I configured:</a:t>
            </a:r>
          </a:p>
          <a:p>
            <a:pPr marL="228600" algn="l">
              <a:spcBef>
                <a:spcPts val="400"/>
              </a:spcBef>
              <a:buChar char="•"/>
            </a:pPr>
            <a:r>
              <a:rPr lang="en-US" sz="1100">
                <a:solidFill>
                  <a:srgbClr val="444444"/>
                </a:solidFill>
                <a:latin typeface="Calibri"/>
                <a:cs typeface="Calibri"/>
              </a:rPr>
              <a:t> Hostname &amp; IP address</a:t>
            </a:r>
          </a:p>
          <a:p>
            <a:pPr marL="228600" algn="l">
              <a:spcBef>
                <a:spcPts val="200"/>
              </a:spcBef>
              <a:buChar char="•"/>
            </a:pPr>
            <a:r>
              <a:rPr lang="en-US" sz="1100">
                <a:solidFill>
                  <a:srgbClr val="444444"/>
                </a:solidFill>
                <a:latin typeface="Calibri"/>
                <a:cs typeface="Calibri"/>
              </a:rPr>
              <a:t> DNS servers</a:t>
            </a:r>
          </a:p>
          <a:p>
            <a:pPr marL="228600" algn="l">
              <a:spcBef>
                <a:spcPts val="200"/>
              </a:spcBef>
              <a:buChar char="•"/>
            </a:pPr>
            <a:r>
              <a:rPr lang="en-US" sz="1100">
                <a:solidFill>
                  <a:srgbClr val="444444"/>
                </a:solidFill>
                <a:latin typeface="Calibri"/>
                <a:cs typeface="Calibri"/>
              </a:rPr>
              <a:t> NTP settings</a:t>
            </a:r>
          </a:p>
          <a:p>
            <a:pPr marL="228600" algn="l">
              <a:spcBef>
                <a:spcPts val="200"/>
              </a:spcBef>
              <a:buChar char="•"/>
            </a:pPr>
            <a:r>
              <a:rPr lang="en-US" sz="1100">
                <a:solidFill>
                  <a:srgbClr val="444444"/>
                </a:solidFill>
                <a:latin typeface="Calibri"/>
                <a:cs typeface="Calibri"/>
              </a:rPr>
              <a:t> Administrator access parameters</a:t>
            </a:r>
          </a:p>
        </p:txBody>
      </p:sp>
      <p:sp>
        <p:nvSpPr>
          <p:cNvPr id="21" name="Card2"/>
          <p:cNvSpPr/>
          <p:nvPr/>
        </p:nvSpPr>
        <p:spPr>
          <a:xfrm>
            <a:off x="6248400" y="1066800"/>
            <a:ext cx="5334000" cy="2514600"/>
          </a:xfrm>
          <a:prstGeom prst="roundRect">
            <a:avLst>
              <a:gd name="adj" fmla="val 5000"/>
            </a:avLst>
          </a:prstGeom>
          <a:solidFill>
            <a:srgbClr val="E8EDF5"/>
          </a:solidFill>
          <a:ln>
            <a:noFill/>
          </a:ln>
        </p:spPr>
        <p:txBody>
          <a:bodyPr wrap="square" lIns="137160" tIns="182880" rIns="137160" bIns="137160" anchor="t"/>
          <a:lstStyle/>
          <a:p>
            <a:pPr algn="l"/>
            <a:r>
              <a:rPr lang="en-US" sz="2800" b="1">
                <a:solidFill>
                  <a:srgbClr val="CADCFC"/>
                </a:solidFill>
                <a:latin typeface="Trebuchet MS"/>
                <a:cs typeface="Trebuchet MS"/>
              </a:rPr>
              <a:t>02</a:t>
            </a:r>
          </a:p>
          <a:p>
            <a:pPr algn="l">
              <a:spcBef>
                <a:spcPts val="800"/>
              </a:spcBef>
            </a:pPr>
            <a:r>
              <a:rPr lang="en-US" sz="1600" b="1">
                <a:solidFill>
                  <a:srgbClr val="1E2761"/>
                </a:solidFill>
                <a:latin typeface="Trebuchet MS"/>
                <a:cs typeface="Trebuchet MS"/>
              </a:rPr>
              <a:t>Server Role Assignment</a:t>
            </a:r>
          </a:p>
          <a:p>
            <a:pPr algn="l">
              <a:spcBef>
                <a:spcPts val="600"/>
              </a:spcBef>
            </a:pPr>
            <a:r>
              <a:rPr lang="en-US" sz="1100">
                <a:solidFill>
                  <a:srgbClr val="444444"/>
                </a:solidFill>
                <a:latin typeface="Calibri"/>
                <a:cs typeface="Calibri"/>
              </a:rPr>
              <a:t>I selected the server role as the </a:t>
            </a:r>
            <a:r>
              <a:rPr lang="en-US" sz="1100" b="1">
                <a:solidFill>
                  <a:srgbClr val="444444"/>
                </a:solidFill>
                <a:latin typeface="Calibri"/>
                <a:cs typeface="Calibri"/>
              </a:rPr>
              <a:t>Primary Security Management Server</a:t>
            </a:r>
            <a:r>
              <a:rPr lang="en-US" sz="1100">
                <a:solidFill>
                  <a:srgbClr val="444444"/>
                </a:solidFill>
                <a:latin typeface="Calibri"/>
                <a:cs typeface="Calibri"/>
              </a:rPr>
              <a:t>, allowing it to centrally manage firewall gateways and security policies.</a:t>
            </a:r>
          </a:p>
        </p:txBody>
      </p:sp>
      <p:sp>
        <p:nvSpPr>
          <p:cNvPr id="22" name="ResultCard"/>
          <p:cNvSpPr/>
          <p:nvPr/>
        </p:nvSpPr>
        <p:spPr>
          <a:xfrm>
            <a:off x="609600" y="3810000"/>
            <a:ext cx="10972800" cy="2514600"/>
          </a:xfrm>
          <a:prstGeom prst="roundRect">
            <a:avLst>
              <a:gd name="adj" fmla="val 3000"/>
            </a:avLst>
          </a:prstGeom>
          <a:solidFill>
            <a:srgbClr val="FFFFFF"/>
          </a:solidFill>
          <a:ln w="12700">
            <a:solidFill>
              <a:srgbClr val="CADCFC"/>
            </a:solidFill>
          </a:ln>
        </p:spPr>
        <p:txBody>
          <a:bodyPr wrap="square" lIns="137160" tIns="137160" rIns="137160" bIns="137160" anchor="t"/>
          <a:lstStyle/>
          <a:p>
            <a:pPr algn="l"/>
            <a:r>
              <a:rPr lang="en-US" sz="1600" b="1">
                <a:solidFill>
                  <a:srgbClr val="1E2761"/>
                </a:solidFill>
                <a:latin typeface="Trebuchet MS"/>
                <a:cs typeface="Trebuchet MS"/>
              </a:rPr>
              <a:t>Outcome</a:t>
            </a:r>
          </a:p>
          <a:p>
            <a:pPr algn="l">
              <a:spcBef>
                <a:spcPts val="600"/>
              </a:spcBef>
            </a:pPr>
            <a:r>
              <a:rPr lang="en-US" sz="1200">
                <a:solidFill>
                  <a:srgbClr val="444444"/>
                </a:solidFill>
                <a:latin typeface="Calibri"/>
                <a:cs typeface="Calibri"/>
              </a:rPr>
              <a:t>This deployment established the core management platform required for administering the enterprise network security environment.</a:t>
            </a:r>
          </a:p>
        </p:txBody>
      </p:sp>
    </p:spTree>
    <p:extLst>
      <p:ext uri="{BB962C8B-B14F-4D97-AF65-F5344CB8AC3E}">
        <p14:creationId xmlns:p14="http://schemas.microsoft.com/office/powerpoint/2010/main" val="2074463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TitleBg"/>
          <p:cNvSpPr/>
          <p:nvPr/>
        </p:nvSpPr>
        <p:spPr>
          <a:xfrm>
            <a:off x="0" y="0"/>
            <a:ext cx="12192000" cy="914400"/>
          </a:xfrm>
          <a:prstGeom prst="rect">
            <a:avLst/>
          </a:prstGeom>
          <a:solidFill>
            <a:srgbClr val="1E2761"/>
          </a:solidFill>
          <a:ln>
            <a:noFill/>
          </a:ln>
        </p:spPr>
        <p:txBody>
          <a:bodyPr/>
          <a:lstStyle/>
          <a:p>
            <a:endParaRPr lang="en-US"/>
          </a:p>
        </p:txBody>
      </p:sp>
      <p:sp>
        <p:nvSpPr>
          <p:cNvPr id="3" name="Title"/>
          <p:cNvSpPr txBox="1"/>
          <p:nvPr/>
        </p:nvSpPr>
        <p:spPr>
          <a:xfrm>
            <a:off x="457200" y="152400"/>
            <a:ext cx="11277600" cy="609600"/>
          </a:xfrm>
          <a:prstGeom prst="rect">
            <a:avLst/>
          </a:prstGeom>
          <a:noFill/>
        </p:spPr>
        <p:txBody>
          <a:bodyPr wrap="square" lIns="0" tIns="0" rIns="0" bIns="0" anchor="ctr"/>
          <a:lstStyle/>
          <a:p>
            <a:r>
              <a:rPr lang="en-US" sz="2400" b="1" dirty="0">
                <a:solidFill>
                  <a:srgbClr val="FFFFFF"/>
                </a:solidFill>
                <a:latin typeface="Trebuchet MS"/>
                <a:cs typeface="Trebuchet MS"/>
              </a:rPr>
              <a:t>Deploying the Security Management Server (A-SMS)</a:t>
            </a:r>
          </a:p>
        </p:txBody>
      </p:sp>
      <p:sp>
        <p:nvSpPr>
          <p:cNvPr id="4" name="Label1"/>
          <p:cNvSpPr txBox="1"/>
          <p:nvPr/>
        </p:nvSpPr>
        <p:spPr>
          <a:xfrm>
            <a:off x="457200" y="1066800"/>
            <a:ext cx="5410200" cy="381000"/>
          </a:xfrm>
          <a:prstGeom prst="rect">
            <a:avLst/>
          </a:prstGeom>
          <a:noFill/>
        </p:spPr>
        <p:txBody>
          <a:bodyPr wrap="square" lIns="0" tIns="0" rIns="0" bIns="0" anchor="b"/>
          <a:lstStyle/>
          <a:p>
            <a:pPr algn="l"/>
            <a:r>
              <a:rPr lang="en-US" sz="1400" b="1">
                <a:solidFill>
                  <a:srgbClr val="1E2761"/>
                </a:solidFill>
                <a:latin typeface="Trebuchet MS"/>
              </a:rPr>
              <a:t>Step 1: First-Time Configuration Initiated</a:t>
            </a:r>
          </a:p>
        </p:txBody>
      </p:sp>
      <p:sp>
        <p:nvSpPr>
          <p:cNvPr id="5" name="Placeholder1"/>
          <p:cNvSpPr/>
          <p:nvPr/>
        </p:nvSpPr>
        <p:spPr>
          <a:xfrm>
            <a:off x="457200" y="1524000"/>
            <a:ext cx="5410200" cy="5029200"/>
          </a:xfrm>
          <a:prstGeom prst="rect">
            <a:avLst/>
          </a:prstGeom>
          <a:solidFill>
            <a:srgbClr val="FFFFFF"/>
          </a:solidFill>
          <a:ln w="19050">
            <a:solidFill>
              <a:srgbClr val="CADCFC"/>
            </a:solidFill>
            <a:prstDash val="dash"/>
          </a:ln>
        </p:spPr>
        <p:txBody>
          <a:bodyPr wrap="square" anchor="ctr"/>
          <a:lstStyle/>
          <a:p>
            <a:pPr algn="ctr"/>
            <a:r>
              <a:rPr lang="en-US" sz="1400">
                <a:solidFill>
                  <a:srgbClr val="999999"/>
                </a:solidFill>
                <a:latin typeface="Calibri"/>
              </a:rPr>
              <a:t>Insert Screenshot Here</a:t>
            </a:r>
          </a:p>
        </p:txBody>
      </p:sp>
      <p:sp>
        <p:nvSpPr>
          <p:cNvPr id="6" name="Label2"/>
          <p:cNvSpPr txBox="1"/>
          <p:nvPr/>
        </p:nvSpPr>
        <p:spPr>
          <a:xfrm>
            <a:off x="6324600" y="1066800"/>
            <a:ext cx="5410200" cy="381000"/>
          </a:xfrm>
          <a:prstGeom prst="rect">
            <a:avLst/>
          </a:prstGeom>
          <a:noFill/>
        </p:spPr>
        <p:txBody>
          <a:bodyPr wrap="square" lIns="0" tIns="0" rIns="0" bIns="0" anchor="b"/>
          <a:lstStyle/>
          <a:p>
            <a:pPr algn="l"/>
            <a:r>
              <a:rPr lang="en-US" sz="1400" b="1">
                <a:solidFill>
                  <a:srgbClr val="1E2761"/>
                </a:solidFill>
                <a:latin typeface="Trebuchet MS"/>
              </a:rPr>
              <a:t>Step 2: Hostname &amp; Network Settings</a:t>
            </a:r>
          </a:p>
        </p:txBody>
      </p:sp>
      <p:sp>
        <p:nvSpPr>
          <p:cNvPr id="7" name="Placeholder2"/>
          <p:cNvSpPr/>
          <p:nvPr/>
        </p:nvSpPr>
        <p:spPr>
          <a:xfrm>
            <a:off x="6324600" y="1524000"/>
            <a:ext cx="5410200" cy="5029200"/>
          </a:xfrm>
          <a:prstGeom prst="rect">
            <a:avLst/>
          </a:prstGeom>
          <a:solidFill>
            <a:srgbClr val="FFFFFF"/>
          </a:solidFill>
          <a:ln w="19050">
            <a:solidFill>
              <a:srgbClr val="CADCFC"/>
            </a:solidFill>
            <a:prstDash val="dash"/>
          </a:ln>
        </p:spPr>
        <p:txBody>
          <a:bodyPr wrap="square" anchor="ctr"/>
          <a:lstStyle/>
          <a:p>
            <a:pPr algn="ctr"/>
            <a:r>
              <a:rPr lang="en-US" sz="1400">
                <a:solidFill>
                  <a:srgbClr val="999999"/>
                </a:solidFill>
                <a:latin typeface="Calibri"/>
              </a:rPr>
              <a:t>Insert Screenshot Here</a:t>
            </a:r>
          </a:p>
        </p:txBody>
      </p:sp>
      <p:pic>
        <p:nvPicPr>
          <p:cNvPr id="9" name="Picture 8">
            <a:extLst>
              <a:ext uri="{FF2B5EF4-FFF2-40B4-BE49-F238E27FC236}">
                <a16:creationId xmlns:a16="http://schemas.microsoft.com/office/drawing/2014/main" id="{D864AC0E-57B1-6162-FA4E-649D77FEF4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523999"/>
            <a:ext cx="5412060" cy="3382537"/>
          </a:xfrm>
          <a:prstGeom prst="rect">
            <a:avLst/>
          </a:prstGeom>
        </p:spPr>
      </p:pic>
      <p:pic>
        <p:nvPicPr>
          <p:cNvPr id="11" name="Picture 10">
            <a:extLst>
              <a:ext uri="{FF2B5EF4-FFF2-40B4-BE49-F238E27FC236}">
                <a16:creationId xmlns:a16="http://schemas.microsoft.com/office/drawing/2014/main" id="{DC94FDD8-08D3-C0CA-D82F-E67B22B75C9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22740" y="1553735"/>
            <a:ext cx="5412060" cy="3382538"/>
          </a:xfrm>
          <a:prstGeom prst="rect">
            <a:avLst/>
          </a:prstGeom>
        </p:spPr>
      </p:pic>
      <p:sp>
        <p:nvSpPr>
          <p:cNvPr id="13" name="TextBox 12">
            <a:extLst>
              <a:ext uri="{FF2B5EF4-FFF2-40B4-BE49-F238E27FC236}">
                <a16:creationId xmlns:a16="http://schemas.microsoft.com/office/drawing/2014/main" id="{99209BCC-4228-124F-67A8-19B9A7B6A26A}"/>
              </a:ext>
            </a:extLst>
          </p:cNvPr>
          <p:cNvSpPr txBox="1"/>
          <p:nvPr/>
        </p:nvSpPr>
        <p:spPr>
          <a:xfrm>
            <a:off x="1036721" y="5156074"/>
            <a:ext cx="4251158" cy="720122"/>
          </a:xfrm>
          <a:prstGeom prst="rect">
            <a:avLst/>
          </a:prstGeom>
          <a:noFill/>
        </p:spPr>
        <p:txBody>
          <a:bodyPr wrap="square">
            <a:spAutoFit/>
          </a:bodyPr>
          <a:lstStyle/>
          <a:p>
            <a:pPr algn="ctr">
              <a:lnSpc>
                <a:spcPct val="115000"/>
              </a:lnSpc>
              <a:spcAft>
                <a:spcPts val="1000"/>
              </a:spcAft>
              <a:buNone/>
            </a:pPr>
            <a:r>
              <a:rPr lang="en-US" sz="1800" i="1" dirty="0">
                <a:effectLst/>
                <a:latin typeface="Cambria" panose="02040503050406030204" pitchFamily="18" charset="0"/>
                <a:ea typeface="MS Mincho" panose="02020609040205080304" pitchFamily="49" charset="-128"/>
                <a:cs typeface="Times New Roman" panose="02020603050405020304" pitchFamily="18" charset="0"/>
              </a:rPr>
              <a:t>Gaia first-time configuration wizard initiated for A-SMS.</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p:txBody>
      </p:sp>
      <p:sp>
        <p:nvSpPr>
          <p:cNvPr id="15" name="TextBox 14">
            <a:extLst>
              <a:ext uri="{FF2B5EF4-FFF2-40B4-BE49-F238E27FC236}">
                <a16:creationId xmlns:a16="http://schemas.microsoft.com/office/drawing/2014/main" id="{F98DBE4B-E6F8-5349-A271-ABC0696F8F0C}"/>
              </a:ext>
            </a:extLst>
          </p:cNvPr>
          <p:cNvSpPr txBox="1"/>
          <p:nvPr/>
        </p:nvSpPr>
        <p:spPr>
          <a:xfrm>
            <a:off x="6778864" y="5196756"/>
            <a:ext cx="4499811" cy="702308"/>
          </a:xfrm>
          <a:prstGeom prst="rect">
            <a:avLst/>
          </a:prstGeom>
          <a:noFill/>
        </p:spPr>
        <p:txBody>
          <a:bodyPr wrap="square">
            <a:spAutoFit/>
          </a:bodyPr>
          <a:lstStyle/>
          <a:p>
            <a:pPr algn="ctr">
              <a:lnSpc>
                <a:spcPct val="115000"/>
              </a:lnSpc>
              <a:spcAft>
                <a:spcPts val="1000"/>
              </a:spcAft>
              <a:buNone/>
            </a:pPr>
            <a:r>
              <a:rPr lang="en-US" sz="1800" i="1" dirty="0">
                <a:effectLst/>
                <a:latin typeface="Cambria" panose="02040503050406030204" pitchFamily="18" charset="0"/>
                <a:ea typeface="MS Mincho" panose="02020609040205080304" pitchFamily="49" charset="-128"/>
                <a:cs typeface="Times New Roman" panose="02020603050405020304" pitchFamily="18" charset="0"/>
              </a:rPr>
              <a:t>Hostname and network settings defined to establish A-SMS identity and reachability.</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TitleBg"/>
          <p:cNvSpPr/>
          <p:nvPr/>
        </p:nvSpPr>
        <p:spPr>
          <a:xfrm>
            <a:off x="0" y="0"/>
            <a:ext cx="12192000" cy="914400"/>
          </a:xfrm>
          <a:prstGeom prst="rect">
            <a:avLst/>
          </a:prstGeom>
          <a:solidFill>
            <a:srgbClr val="1E2761"/>
          </a:solidFill>
          <a:ln>
            <a:noFill/>
          </a:ln>
        </p:spPr>
        <p:txBody>
          <a:bodyPr/>
          <a:lstStyle/>
          <a:p>
            <a:endParaRPr lang="en-US"/>
          </a:p>
        </p:txBody>
      </p:sp>
      <p:sp>
        <p:nvSpPr>
          <p:cNvPr id="3" name="Title"/>
          <p:cNvSpPr txBox="1"/>
          <p:nvPr/>
        </p:nvSpPr>
        <p:spPr>
          <a:xfrm>
            <a:off x="457200" y="152400"/>
            <a:ext cx="11277600" cy="609600"/>
          </a:xfrm>
          <a:prstGeom prst="rect">
            <a:avLst/>
          </a:prstGeom>
          <a:noFill/>
        </p:spPr>
        <p:txBody>
          <a:bodyPr wrap="square" lIns="0" tIns="0" rIns="0" bIns="0" anchor="ctr"/>
          <a:lstStyle/>
          <a:p>
            <a:r>
              <a:rPr lang="en-US" sz="2400" b="1" dirty="0">
                <a:solidFill>
                  <a:srgbClr val="FFFFFF"/>
                </a:solidFill>
                <a:latin typeface="Trebuchet MS"/>
                <a:cs typeface="Trebuchet MS"/>
              </a:rPr>
              <a:t>Deploying the Security Management Server (A-SMS)</a:t>
            </a:r>
          </a:p>
        </p:txBody>
      </p:sp>
      <p:sp>
        <p:nvSpPr>
          <p:cNvPr id="4" name="Label1"/>
          <p:cNvSpPr txBox="1"/>
          <p:nvPr/>
        </p:nvSpPr>
        <p:spPr>
          <a:xfrm>
            <a:off x="457200" y="1066800"/>
            <a:ext cx="5410200" cy="381000"/>
          </a:xfrm>
          <a:prstGeom prst="rect">
            <a:avLst/>
          </a:prstGeom>
          <a:noFill/>
        </p:spPr>
        <p:txBody>
          <a:bodyPr wrap="square" lIns="0" tIns="0" rIns="0" bIns="0" anchor="b"/>
          <a:lstStyle/>
          <a:p>
            <a:pPr algn="l"/>
            <a:r>
              <a:rPr lang="en-US" sz="1400" b="1">
                <a:solidFill>
                  <a:srgbClr val="1E2761"/>
                </a:solidFill>
                <a:latin typeface="Trebuchet MS"/>
              </a:rPr>
              <a:t>Step 3: DNS Configuration</a:t>
            </a:r>
          </a:p>
        </p:txBody>
      </p:sp>
      <p:sp>
        <p:nvSpPr>
          <p:cNvPr id="5" name="Placeholder1"/>
          <p:cNvSpPr/>
          <p:nvPr/>
        </p:nvSpPr>
        <p:spPr>
          <a:xfrm>
            <a:off x="457200" y="1524000"/>
            <a:ext cx="5410200" cy="5029200"/>
          </a:xfrm>
          <a:prstGeom prst="rect">
            <a:avLst/>
          </a:prstGeom>
          <a:solidFill>
            <a:srgbClr val="FFFFFF"/>
          </a:solidFill>
          <a:ln w="19050">
            <a:solidFill>
              <a:srgbClr val="CADCFC"/>
            </a:solidFill>
            <a:prstDash val="dash"/>
          </a:ln>
        </p:spPr>
        <p:txBody>
          <a:bodyPr wrap="square" anchor="ctr"/>
          <a:lstStyle/>
          <a:p>
            <a:pPr algn="ctr"/>
            <a:r>
              <a:rPr lang="en-US" sz="1400">
                <a:solidFill>
                  <a:srgbClr val="999999"/>
                </a:solidFill>
                <a:latin typeface="Calibri"/>
              </a:rPr>
              <a:t>Insert Screenshot Here</a:t>
            </a:r>
          </a:p>
        </p:txBody>
      </p:sp>
      <p:sp>
        <p:nvSpPr>
          <p:cNvPr id="6" name="Label2"/>
          <p:cNvSpPr txBox="1"/>
          <p:nvPr/>
        </p:nvSpPr>
        <p:spPr>
          <a:xfrm>
            <a:off x="6324600" y="1066800"/>
            <a:ext cx="5410200" cy="381000"/>
          </a:xfrm>
          <a:prstGeom prst="rect">
            <a:avLst/>
          </a:prstGeom>
          <a:noFill/>
        </p:spPr>
        <p:txBody>
          <a:bodyPr wrap="square" lIns="0" tIns="0" rIns="0" bIns="0" anchor="b"/>
          <a:lstStyle/>
          <a:p>
            <a:pPr algn="l"/>
            <a:r>
              <a:rPr lang="en-US" sz="1400" b="1">
                <a:solidFill>
                  <a:srgbClr val="1E2761"/>
                </a:solidFill>
                <a:latin typeface="Trebuchet MS"/>
              </a:rPr>
              <a:t>Step 4: NTP / Time Settings</a:t>
            </a:r>
          </a:p>
        </p:txBody>
      </p:sp>
      <p:sp>
        <p:nvSpPr>
          <p:cNvPr id="7" name="Placeholder2"/>
          <p:cNvSpPr/>
          <p:nvPr/>
        </p:nvSpPr>
        <p:spPr>
          <a:xfrm>
            <a:off x="6324600" y="1524000"/>
            <a:ext cx="5410200" cy="5029200"/>
          </a:xfrm>
          <a:prstGeom prst="rect">
            <a:avLst/>
          </a:prstGeom>
          <a:solidFill>
            <a:srgbClr val="FFFFFF"/>
          </a:solidFill>
          <a:ln w="19050">
            <a:solidFill>
              <a:srgbClr val="CADCFC"/>
            </a:solidFill>
            <a:prstDash val="dash"/>
          </a:ln>
        </p:spPr>
        <p:txBody>
          <a:bodyPr wrap="square" anchor="ctr"/>
          <a:lstStyle/>
          <a:p>
            <a:pPr algn="ctr"/>
            <a:r>
              <a:rPr lang="en-US" sz="1400">
                <a:solidFill>
                  <a:srgbClr val="999999"/>
                </a:solidFill>
                <a:latin typeface="Calibri"/>
              </a:rPr>
              <a:t>Insert Screenshot Here</a:t>
            </a:r>
          </a:p>
        </p:txBody>
      </p:sp>
      <p:pic>
        <p:nvPicPr>
          <p:cNvPr id="9" name="Picture 8">
            <a:extLst>
              <a:ext uri="{FF2B5EF4-FFF2-40B4-BE49-F238E27FC236}">
                <a16:creationId xmlns:a16="http://schemas.microsoft.com/office/drawing/2014/main" id="{37EFF007-399F-C16E-645D-63051E400C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524000"/>
            <a:ext cx="5394216" cy="3371385"/>
          </a:xfrm>
          <a:prstGeom prst="rect">
            <a:avLst/>
          </a:prstGeom>
        </p:spPr>
      </p:pic>
      <p:pic>
        <p:nvPicPr>
          <p:cNvPr id="11" name="Picture 10">
            <a:extLst>
              <a:ext uri="{FF2B5EF4-FFF2-40B4-BE49-F238E27FC236}">
                <a16:creationId xmlns:a16="http://schemas.microsoft.com/office/drawing/2014/main" id="{45AE68FB-ED35-928B-3292-A83EAC9DB9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24600" y="1524000"/>
            <a:ext cx="5410200" cy="3381375"/>
          </a:xfrm>
          <a:prstGeom prst="rect">
            <a:avLst/>
          </a:prstGeom>
        </p:spPr>
      </p:pic>
      <p:sp>
        <p:nvSpPr>
          <p:cNvPr id="13" name="TextBox 12">
            <a:extLst>
              <a:ext uri="{FF2B5EF4-FFF2-40B4-BE49-F238E27FC236}">
                <a16:creationId xmlns:a16="http://schemas.microsoft.com/office/drawing/2014/main" id="{7BDF0945-BB69-A030-F27E-46AE32F10DE4}"/>
              </a:ext>
            </a:extLst>
          </p:cNvPr>
          <p:cNvSpPr txBox="1"/>
          <p:nvPr/>
        </p:nvSpPr>
        <p:spPr>
          <a:xfrm>
            <a:off x="820152" y="5213864"/>
            <a:ext cx="4684295" cy="702308"/>
          </a:xfrm>
          <a:prstGeom prst="rect">
            <a:avLst/>
          </a:prstGeom>
          <a:noFill/>
        </p:spPr>
        <p:txBody>
          <a:bodyPr wrap="square">
            <a:spAutoFit/>
          </a:bodyPr>
          <a:lstStyle/>
          <a:p>
            <a:pPr algn="ctr">
              <a:lnSpc>
                <a:spcPct val="115000"/>
              </a:lnSpc>
              <a:spcAft>
                <a:spcPts val="1000"/>
              </a:spcAft>
              <a:buNone/>
            </a:pPr>
            <a:r>
              <a:rPr lang="en-US" sz="1800" i="1" dirty="0">
                <a:effectLst/>
                <a:latin typeface="Cambria" panose="02040503050406030204" pitchFamily="18" charset="0"/>
                <a:ea typeface="MS Mincho" panose="02020609040205080304" pitchFamily="49" charset="-128"/>
                <a:cs typeface="Times New Roman" panose="02020603050405020304" pitchFamily="18" charset="0"/>
              </a:rPr>
              <a:t>DNS configuration completed to support name resolution for management operations.</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p:txBody>
      </p:sp>
      <p:sp>
        <p:nvSpPr>
          <p:cNvPr id="15" name="TextBox 14">
            <a:extLst>
              <a:ext uri="{FF2B5EF4-FFF2-40B4-BE49-F238E27FC236}">
                <a16:creationId xmlns:a16="http://schemas.microsoft.com/office/drawing/2014/main" id="{FD771C4C-B4B3-E45B-EB7C-FBED0313273A}"/>
              </a:ext>
            </a:extLst>
          </p:cNvPr>
          <p:cNvSpPr txBox="1"/>
          <p:nvPr/>
        </p:nvSpPr>
        <p:spPr>
          <a:xfrm>
            <a:off x="7032458" y="5213863"/>
            <a:ext cx="3994484" cy="1020857"/>
          </a:xfrm>
          <a:prstGeom prst="rect">
            <a:avLst/>
          </a:prstGeom>
          <a:noFill/>
        </p:spPr>
        <p:txBody>
          <a:bodyPr wrap="square">
            <a:spAutoFit/>
          </a:bodyPr>
          <a:lstStyle/>
          <a:p>
            <a:pPr algn="ctr">
              <a:lnSpc>
                <a:spcPct val="115000"/>
              </a:lnSpc>
              <a:spcAft>
                <a:spcPts val="1000"/>
              </a:spcAft>
              <a:buNone/>
            </a:pPr>
            <a:r>
              <a:rPr lang="en-US" sz="1800" i="1" dirty="0">
                <a:effectLst/>
                <a:latin typeface="Cambria" panose="02040503050406030204" pitchFamily="18" charset="0"/>
                <a:ea typeface="MS Mincho" panose="02020609040205080304" pitchFamily="49" charset="-128"/>
                <a:cs typeface="Times New Roman" panose="02020603050405020304" pitchFamily="18" charset="0"/>
              </a:rPr>
              <a:t>NTP/time settings configured to ensure log and policy-install timestamp accuracy.</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TitleBg"/>
          <p:cNvSpPr/>
          <p:nvPr/>
        </p:nvSpPr>
        <p:spPr>
          <a:xfrm>
            <a:off x="0" y="0"/>
            <a:ext cx="12192000" cy="914400"/>
          </a:xfrm>
          <a:prstGeom prst="rect">
            <a:avLst/>
          </a:prstGeom>
          <a:solidFill>
            <a:srgbClr val="1E2761"/>
          </a:solidFill>
          <a:ln>
            <a:noFill/>
          </a:ln>
        </p:spPr>
        <p:txBody>
          <a:bodyPr/>
          <a:lstStyle/>
          <a:p>
            <a:endParaRPr lang="en-US"/>
          </a:p>
        </p:txBody>
      </p:sp>
      <p:sp>
        <p:nvSpPr>
          <p:cNvPr id="3" name="Title"/>
          <p:cNvSpPr txBox="1"/>
          <p:nvPr/>
        </p:nvSpPr>
        <p:spPr>
          <a:xfrm>
            <a:off x="457200" y="152400"/>
            <a:ext cx="11277600" cy="609600"/>
          </a:xfrm>
          <a:prstGeom prst="rect">
            <a:avLst/>
          </a:prstGeom>
          <a:noFill/>
        </p:spPr>
        <p:txBody>
          <a:bodyPr wrap="square" lIns="0" tIns="0" rIns="0" bIns="0" anchor="ctr"/>
          <a:lstStyle/>
          <a:p>
            <a:r>
              <a:rPr lang="en-US" sz="2400" b="1" dirty="0">
                <a:solidFill>
                  <a:srgbClr val="FFFFFF"/>
                </a:solidFill>
                <a:latin typeface="Trebuchet MS"/>
                <a:cs typeface="Trebuchet MS"/>
              </a:rPr>
              <a:t>Deploying the Security Management Server (A-SMS)</a:t>
            </a:r>
          </a:p>
        </p:txBody>
      </p:sp>
      <p:sp>
        <p:nvSpPr>
          <p:cNvPr id="4" name="Label1"/>
          <p:cNvSpPr txBox="1"/>
          <p:nvPr/>
        </p:nvSpPr>
        <p:spPr>
          <a:xfrm>
            <a:off x="457200" y="1066800"/>
            <a:ext cx="5410200" cy="381000"/>
          </a:xfrm>
          <a:prstGeom prst="rect">
            <a:avLst/>
          </a:prstGeom>
          <a:noFill/>
        </p:spPr>
        <p:txBody>
          <a:bodyPr wrap="square" lIns="0" tIns="0" rIns="0" bIns="0" anchor="b"/>
          <a:lstStyle/>
          <a:p>
            <a:pPr algn="l"/>
            <a:r>
              <a:rPr lang="en-US" sz="1400" b="1">
                <a:solidFill>
                  <a:srgbClr val="1E2761"/>
                </a:solidFill>
                <a:latin typeface="Trebuchet MS"/>
              </a:rPr>
              <a:t>Step 5: Product Role Assignment</a:t>
            </a:r>
          </a:p>
        </p:txBody>
      </p:sp>
      <p:sp>
        <p:nvSpPr>
          <p:cNvPr id="5" name="Placeholder1"/>
          <p:cNvSpPr/>
          <p:nvPr/>
        </p:nvSpPr>
        <p:spPr>
          <a:xfrm>
            <a:off x="457200" y="1524000"/>
            <a:ext cx="5410200" cy="5029200"/>
          </a:xfrm>
          <a:prstGeom prst="rect">
            <a:avLst/>
          </a:prstGeom>
          <a:solidFill>
            <a:srgbClr val="FFFFFF"/>
          </a:solidFill>
          <a:ln w="19050">
            <a:solidFill>
              <a:srgbClr val="CADCFC"/>
            </a:solidFill>
            <a:prstDash val="dash"/>
          </a:ln>
        </p:spPr>
        <p:txBody>
          <a:bodyPr wrap="square" anchor="ctr"/>
          <a:lstStyle/>
          <a:p>
            <a:pPr algn="ctr"/>
            <a:r>
              <a:rPr lang="en-US" sz="1400">
                <a:solidFill>
                  <a:srgbClr val="999999"/>
                </a:solidFill>
                <a:latin typeface="Calibri"/>
              </a:rPr>
              <a:t>Insert Screenshot Here</a:t>
            </a:r>
          </a:p>
        </p:txBody>
      </p:sp>
      <p:sp>
        <p:nvSpPr>
          <p:cNvPr id="6" name="Label2"/>
          <p:cNvSpPr txBox="1"/>
          <p:nvPr/>
        </p:nvSpPr>
        <p:spPr>
          <a:xfrm>
            <a:off x="6324600" y="1066800"/>
            <a:ext cx="5410200" cy="381000"/>
          </a:xfrm>
          <a:prstGeom prst="rect">
            <a:avLst/>
          </a:prstGeom>
          <a:noFill/>
        </p:spPr>
        <p:txBody>
          <a:bodyPr wrap="square" lIns="0" tIns="0" rIns="0" bIns="0" anchor="b"/>
          <a:lstStyle/>
          <a:p>
            <a:pPr algn="l"/>
            <a:r>
              <a:rPr lang="en-US" sz="1400" b="1">
                <a:solidFill>
                  <a:srgbClr val="1E2761"/>
                </a:solidFill>
                <a:latin typeface="Trebuchet MS"/>
              </a:rPr>
              <a:t>Step 6: Management Client Permissions</a:t>
            </a:r>
          </a:p>
        </p:txBody>
      </p:sp>
      <p:sp>
        <p:nvSpPr>
          <p:cNvPr id="7" name="Placeholder2"/>
          <p:cNvSpPr/>
          <p:nvPr/>
        </p:nvSpPr>
        <p:spPr>
          <a:xfrm>
            <a:off x="6324600" y="1524000"/>
            <a:ext cx="5410200" cy="5029200"/>
          </a:xfrm>
          <a:prstGeom prst="rect">
            <a:avLst/>
          </a:prstGeom>
          <a:solidFill>
            <a:srgbClr val="FFFFFF"/>
          </a:solidFill>
          <a:ln w="19050">
            <a:solidFill>
              <a:srgbClr val="CADCFC"/>
            </a:solidFill>
            <a:prstDash val="dash"/>
          </a:ln>
        </p:spPr>
        <p:txBody>
          <a:bodyPr wrap="square" anchor="ctr"/>
          <a:lstStyle/>
          <a:p>
            <a:pPr algn="ctr"/>
            <a:r>
              <a:rPr lang="en-US" sz="1400" dirty="0">
                <a:solidFill>
                  <a:srgbClr val="999999"/>
                </a:solidFill>
                <a:latin typeface="Calibri"/>
              </a:rPr>
              <a:t>Insert Screenshot Here</a:t>
            </a:r>
          </a:p>
        </p:txBody>
      </p:sp>
      <p:pic>
        <p:nvPicPr>
          <p:cNvPr id="9" name="Picture 8">
            <a:extLst>
              <a:ext uri="{FF2B5EF4-FFF2-40B4-BE49-F238E27FC236}">
                <a16:creationId xmlns:a16="http://schemas.microsoft.com/office/drawing/2014/main" id="{F69C8703-2AEC-B06A-8097-769D681B9E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524000"/>
            <a:ext cx="5410200" cy="3381375"/>
          </a:xfrm>
          <a:prstGeom prst="rect">
            <a:avLst/>
          </a:prstGeom>
        </p:spPr>
      </p:pic>
      <p:pic>
        <p:nvPicPr>
          <p:cNvPr id="11" name="Picture 10">
            <a:extLst>
              <a:ext uri="{FF2B5EF4-FFF2-40B4-BE49-F238E27FC236}">
                <a16:creationId xmlns:a16="http://schemas.microsoft.com/office/drawing/2014/main" id="{6F0847A1-9604-D1C7-E4C4-2A2F5ABCE23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24600" y="1524000"/>
            <a:ext cx="5410200" cy="3381375"/>
          </a:xfrm>
          <a:prstGeom prst="rect">
            <a:avLst/>
          </a:prstGeom>
        </p:spPr>
      </p:pic>
      <p:sp>
        <p:nvSpPr>
          <p:cNvPr id="13" name="TextBox 12">
            <a:extLst>
              <a:ext uri="{FF2B5EF4-FFF2-40B4-BE49-F238E27FC236}">
                <a16:creationId xmlns:a16="http://schemas.microsoft.com/office/drawing/2014/main" id="{D28E0595-6A86-301B-EBB9-83103199275A}"/>
              </a:ext>
            </a:extLst>
          </p:cNvPr>
          <p:cNvSpPr txBox="1"/>
          <p:nvPr/>
        </p:nvSpPr>
        <p:spPr>
          <a:xfrm>
            <a:off x="651710" y="5249779"/>
            <a:ext cx="5021179" cy="702308"/>
          </a:xfrm>
          <a:prstGeom prst="rect">
            <a:avLst/>
          </a:prstGeom>
          <a:noFill/>
        </p:spPr>
        <p:txBody>
          <a:bodyPr wrap="square">
            <a:spAutoFit/>
          </a:bodyPr>
          <a:lstStyle/>
          <a:p>
            <a:pPr algn="ctr">
              <a:lnSpc>
                <a:spcPct val="115000"/>
              </a:lnSpc>
              <a:spcAft>
                <a:spcPts val="1000"/>
              </a:spcAft>
              <a:buNone/>
            </a:pPr>
            <a:r>
              <a:rPr lang="en-US" sz="1800" i="1" dirty="0">
                <a:effectLst/>
                <a:latin typeface="Cambria" panose="02040503050406030204" pitchFamily="18" charset="0"/>
                <a:ea typeface="MS Mincho" panose="02020609040205080304" pitchFamily="49" charset="-128"/>
                <a:cs typeface="Times New Roman" panose="02020603050405020304" pitchFamily="18" charset="0"/>
              </a:rPr>
              <a:t>Product role set to Security Management Server (A-SMS) for </a:t>
            </a:r>
            <a:r>
              <a:rPr lang="en-US" sz="1800" i="1" dirty="0" err="1">
                <a:effectLst/>
                <a:latin typeface="Cambria" panose="02040503050406030204" pitchFamily="18" charset="0"/>
                <a:ea typeface="MS Mincho" panose="02020609040205080304" pitchFamily="49" charset="-128"/>
                <a:cs typeface="Times New Roman" panose="02020603050405020304" pitchFamily="18" charset="0"/>
              </a:rPr>
              <a:t>centralised</a:t>
            </a:r>
            <a:r>
              <a:rPr lang="en-US" sz="1800" i="1" dirty="0">
                <a:effectLst/>
                <a:latin typeface="Cambria" panose="02040503050406030204" pitchFamily="18" charset="0"/>
                <a:ea typeface="MS Mincho" panose="02020609040205080304" pitchFamily="49" charset="-128"/>
                <a:cs typeface="Times New Roman" panose="02020603050405020304" pitchFamily="18" charset="0"/>
              </a:rPr>
              <a:t> policy control.</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p:txBody>
      </p:sp>
      <p:sp>
        <p:nvSpPr>
          <p:cNvPr id="15" name="TextBox 14">
            <a:extLst>
              <a:ext uri="{FF2B5EF4-FFF2-40B4-BE49-F238E27FC236}">
                <a16:creationId xmlns:a16="http://schemas.microsoft.com/office/drawing/2014/main" id="{C6D0F104-29D8-B541-2BCC-08690288BCC8}"/>
              </a:ext>
            </a:extLst>
          </p:cNvPr>
          <p:cNvSpPr txBox="1"/>
          <p:nvPr/>
        </p:nvSpPr>
        <p:spPr>
          <a:xfrm>
            <a:off x="6831931" y="5249779"/>
            <a:ext cx="4387517" cy="702308"/>
          </a:xfrm>
          <a:prstGeom prst="rect">
            <a:avLst/>
          </a:prstGeom>
          <a:noFill/>
        </p:spPr>
        <p:txBody>
          <a:bodyPr wrap="square">
            <a:spAutoFit/>
          </a:bodyPr>
          <a:lstStyle/>
          <a:p>
            <a:pPr algn="ctr">
              <a:lnSpc>
                <a:spcPct val="115000"/>
              </a:lnSpc>
              <a:spcAft>
                <a:spcPts val="1000"/>
              </a:spcAft>
              <a:buNone/>
            </a:pPr>
            <a:r>
              <a:rPr lang="en-US" sz="1800" i="1" dirty="0">
                <a:effectLst/>
                <a:latin typeface="Cambria" panose="02040503050406030204" pitchFamily="18" charset="0"/>
                <a:ea typeface="MS Mincho" panose="02020609040205080304" pitchFamily="49" charset="-128"/>
                <a:cs typeface="Times New Roman" panose="02020603050405020304" pitchFamily="18" charset="0"/>
              </a:rPr>
              <a:t>Management client permissions defined to restrict administrative access sources.</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TitleBg"/>
          <p:cNvSpPr/>
          <p:nvPr/>
        </p:nvSpPr>
        <p:spPr>
          <a:xfrm>
            <a:off x="0" y="0"/>
            <a:ext cx="12192000" cy="914400"/>
          </a:xfrm>
          <a:prstGeom prst="rect">
            <a:avLst/>
          </a:prstGeom>
          <a:solidFill>
            <a:srgbClr val="1E2761"/>
          </a:solidFill>
          <a:ln>
            <a:noFill/>
          </a:ln>
        </p:spPr>
        <p:txBody>
          <a:bodyPr/>
          <a:lstStyle/>
          <a:p>
            <a:endParaRPr lang="en-US"/>
          </a:p>
        </p:txBody>
      </p:sp>
      <p:sp>
        <p:nvSpPr>
          <p:cNvPr id="3" name="Title"/>
          <p:cNvSpPr txBox="1"/>
          <p:nvPr/>
        </p:nvSpPr>
        <p:spPr>
          <a:xfrm>
            <a:off x="457200" y="152400"/>
            <a:ext cx="11277600" cy="609600"/>
          </a:xfrm>
          <a:prstGeom prst="rect">
            <a:avLst/>
          </a:prstGeom>
          <a:noFill/>
        </p:spPr>
        <p:txBody>
          <a:bodyPr wrap="square" lIns="0" tIns="0" rIns="0" bIns="0" anchor="ctr"/>
          <a:lstStyle/>
          <a:p>
            <a:pPr algn="l"/>
            <a:r>
              <a:rPr lang="en-US" sz="2400" b="1" dirty="0">
                <a:solidFill>
                  <a:srgbClr val="FFFFFF"/>
                </a:solidFill>
                <a:latin typeface="Trebuchet MS"/>
                <a:cs typeface="Trebuchet MS"/>
              </a:rPr>
              <a:t>2. Verifying Successful Configuration</a:t>
            </a:r>
          </a:p>
        </p:txBody>
      </p:sp>
      <p:sp>
        <p:nvSpPr>
          <p:cNvPr id="10" name="Card1"/>
          <p:cNvSpPr/>
          <p:nvPr/>
        </p:nvSpPr>
        <p:spPr>
          <a:xfrm>
            <a:off x="609600" y="1066800"/>
            <a:ext cx="5334000" cy="2514600"/>
          </a:xfrm>
          <a:prstGeom prst="roundRect">
            <a:avLst>
              <a:gd name="adj" fmla="val 5000"/>
            </a:avLst>
          </a:prstGeom>
          <a:solidFill>
            <a:srgbClr val="E8EDF5"/>
          </a:solidFill>
          <a:ln>
            <a:noFill/>
          </a:ln>
        </p:spPr>
        <p:txBody>
          <a:bodyPr wrap="square" lIns="137160" tIns="182880" rIns="137160" bIns="137160" anchor="t"/>
          <a:lstStyle/>
          <a:p>
            <a:pPr algn="l"/>
            <a:r>
              <a:rPr lang="en-US" sz="2800" b="1">
                <a:solidFill>
                  <a:srgbClr val="CADCFC"/>
                </a:solidFill>
                <a:latin typeface="Trebuchet MS"/>
                <a:cs typeface="Trebuchet MS"/>
              </a:rPr>
              <a:t>01</a:t>
            </a:r>
          </a:p>
          <a:p>
            <a:pPr algn="l">
              <a:spcBef>
                <a:spcPts val="800"/>
              </a:spcBef>
            </a:pPr>
            <a:r>
              <a:rPr lang="en-US" sz="1600" b="1">
                <a:solidFill>
                  <a:srgbClr val="1E2761"/>
                </a:solidFill>
                <a:latin typeface="Trebuchet MS"/>
                <a:cs typeface="Trebuchet MS"/>
              </a:rPr>
              <a:t>Portal &amp; CLI Verification</a:t>
            </a:r>
          </a:p>
          <a:p>
            <a:pPr algn="l">
              <a:spcBef>
                <a:spcPts val="600"/>
              </a:spcBef>
            </a:pPr>
            <a:r>
              <a:rPr lang="en-US" sz="1100">
                <a:solidFill>
                  <a:srgbClr val="444444"/>
                </a:solidFill>
                <a:latin typeface="Calibri"/>
                <a:cs typeface="Calibri"/>
              </a:rPr>
              <a:t>After completing the initial setup, I verified that the Security Management Server was configured correctly by accessing both the:</a:t>
            </a:r>
          </a:p>
          <a:p>
            <a:pPr marL="228600" algn="l">
              <a:spcBef>
                <a:spcPts val="400"/>
              </a:spcBef>
              <a:buChar char="•"/>
            </a:pPr>
            <a:r>
              <a:rPr lang="en-US" sz="1100" b="1">
                <a:solidFill>
                  <a:srgbClr val="444444"/>
                </a:solidFill>
                <a:latin typeface="Calibri"/>
                <a:cs typeface="Calibri"/>
              </a:rPr>
              <a:t> Gaia Web Portal</a:t>
            </a:r>
          </a:p>
          <a:p>
            <a:pPr marL="228600" algn="l">
              <a:spcBef>
                <a:spcPts val="200"/>
              </a:spcBef>
              <a:buChar char="•"/>
            </a:pPr>
            <a:r>
              <a:rPr lang="en-US" sz="1100" b="1">
                <a:solidFill>
                  <a:srgbClr val="444444"/>
                </a:solidFill>
                <a:latin typeface="Calibri"/>
                <a:cs typeface="Calibri"/>
              </a:rPr>
              <a:t> Command-line interface (CLI)</a:t>
            </a:r>
          </a:p>
          <a:p>
            <a:pPr algn="l">
              <a:spcBef>
                <a:spcPts val="600"/>
              </a:spcBef>
            </a:pPr>
            <a:r>
              <a:rPr lang="en-US" sz="1100">
                <a:solidFill>
                  <a:srgbClr val="444444"/>
                </a:solidFill>
                <a:latin typeface="Calibri"/>
                <a:cs typeface="Calibri"/>
              </a:rPr>
              <a:t>Successful login confirmed that management services were running properly.</a:t>
            </a:r>
          </a:p>
        </p:txBody>
      </p:sp>
      <p:sp>
        <p:nvSpPr>
          <p:cNvPr id="11" name="Card2"/>
          <p:cNvSpPr/>
          <p:nvPr/>
        </p:nvSpPr>
        <p:spPr>
          <a:xfrm>
            <a:off x="6248400" y="1066800"/>
            <a:ext cx="5334000" cy="2514600"/>
          </a:xfrm>
          <a:prstGeom prst="roundRect">
            <a:avLst>
              <a:gd name="adj" fmla="val 5000"/>
            </a:avLst>
          </a:prstGeom>
          <a:solidFill>
            <a:srgbClr val="E8EDF5"/>
          </a:solidFill>
          <a:ln>
            <a:noFill/>
          </a:ln>
        </p:spPr>
        <p:txBody>
          <a:bodyPr wrap="square" lIns="137160" tIns="182880" rIns="137160" bIns="137160" anchor="t"/>
          <a:lstStyle/>
          <a:p>
            <a:pPr algn="l"/>
            <a:r>
              <a:rPr lang="en-US" sz="2800" b="1">
                <a:solidFill>
                  <a:srgbClr val="CADCFC"/>
                </a:solidFill>
                <a:latin typeface="Trebuchet MS"/>
                <a:cs typeface="Trebuchet MS"/>
              </a:rPr>
              <a:t>02</a:t>
            </a:r>
          </a:p>
          <a:p>
            <a:pPr algn="l">
              <a:spcBef>
                <a:spcPts val="800"/>
              </a:spcBef>
            </a:pPr>
            <a:r>
              <a:rPr lang="en-US" sz="1600" b="1">
                <a:solidFill>
                  <a:srgbClr val="1E2761"/>
                </a:solidFill>
                <a:latin typeface="Trebuchet MS"/>
                <a:cs typeface="Trebuchet MS"/>
              </a:rPr>
              <a:t>Dashboard Checks</a:t>
            </a:r>
          </a:p>
          <a:p>
            <a:pPr algn="l">
              <a:spcBef>
                <a:spcPts val="600"/>
              </a:spcBef>
            </a:pPr>
            <a:r>
              <a:rPr lang="en-US" sz="1100">
                <a:solidFill>
                  <a:srgbClr val="444444"/>
                </a:solidFill>
                <a:latin typeface="Calibri"/>
                <a:cs typeface="Calibri"/>
              </a:rPr>
              <a:t>I also checked the system dashboard to confirm:</a:t>
            </a:r>
          </a:p>
          <a:p>
            <a:pPr marL="228600" algn="l">
              <a:spcBef>
                <a:spcPts val="400"/>
              </a:spcBef>
              <a:buChar char="•"/>
            </a:pPr>
            <a:r>
              <a:rPr lang="en-US" sz="1100">
                <a:solidFill>
                  <a:srgbClr val="444444"/>
                </a:solidFill>
                <a:latin typeface="Calibri"/>
                <a:cs typeface="Calibri"/>
              </a:rPr>
              <a:t> Server status</a:t>
            </a:r>
          </a:p>
          <a:p>
            <a:pPr marL="228600" algn="l">
              <a:spcBef>
                <a:spcPts val="200"/>
              </a:spcBef>
              <a:buChar char="•"/>
            </a:pPr>
            <a:r>
              <a:rPr lang="en-US" sz="1100">
                <a:solidFill>
                  <a:srgbClr val="444444"/>
                </a:solidFill>
                <a:latin typeface="Calibri"/>
                <a:cs typeface="Calibri"/>
              </a:rPr>
              <a:t> Software version</a:t>
            </a:r>
          </a:p>
          <a:p>
            <a:pPr marL="228600" algn="l">
              <a:spcBef>
                <a:spcPts val="200"/>
              </a:spcBef>
              <a:buChar char="•"/>
            </a:pPr>
            <a:r>
              <a:rPr lang="en-US" sz="1100">
                <a:solidFill>
                  <a:srgbClr val="444444"/>
                </a:solidFill>
                <a:latin typeface="Calibri"/>
                <a:cs typeface="Calibri"/>
              </a:rPr>
              <a:t> Network settings</a:t>
            </a:r>
          </a:p>
        </p:txBody>
      </p:sp>
      <p:sp>
        <p:nvSpPr>
          <p:cNvPr id="12" name="ResultCard"/>
          <p:cNvSpPr/>
          <p:nvPr/>
        </p:nvSpPr>
        <p:spPr>
          <a:xfrm>
            <a:off x="609600" y="3810000"/>
            <a:ext cx="10972800" cy="2514600"/>
          </a:xfrm>
          <a:prstGeom prst="roundRect">
            <a:avLst>
              <a:gd name="adj" fmla="val 3000"/>
            </a:avLst>
          </a:prstGeom>
          <a:solidFill>
            <a:srgbClr val="FFFFFF"/>
          </a:solidFill>
          <a:ln w="12700">
            <a:solidFill>
              <a:srgbClr val="CADCFC"/>
            </a:solidFill>
          </a:ln>
        </p:spPr>
        <p:txBody>
          <a:bodyPr wrap="square" lIns="137160" tIns="137160" rIns="137160" bIns="137160" anchor="t"/>
          <a:lstStyle/>
          <a:p>
            <a:pPr algn="l"/>
            <a:r>
              <a:rPr lang="en-US" sz="1600" b="1">
                <a:solidFill>
                  <a:srgbClr val="1E2761"/>
                </a:solidFill>
                <a:latin typeface="Trebuchet MS"/>
                <a:cs typeface="Trebuchet MS"/>
              </a:rPr>
              <a:t>Outcome</a:t>
            </a:r>
          </a:p>
          <a:p>
            <a:pPr algn="l">
              <a:spcBef>
                <a:spcPts val="600"/>
              </a:spcBef>
            </a:pPr>
            <a:r>
              <a:rPr lang="en-US" sz="1200">
                <a:solidFill>
                  <a:srgbClr val="444444"/>
                </a:solidFill>
                <a:latin typeface="Calibri"/>
                <a:cs typeface="Calibri"/>
              </a:rPr>
              <a:t>This verification step ensured that the server was fully operational and ready to accept SmartConsole connections for centralised security management.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TitleBg"/>
          <p:cNvSpPr/>
          <p:nvPr/>
        </p:nvSpPr>
        <p:spPr>
          <a:xfrm>
            <a:off x="0" y="0"/>
            <a:ext cx="12192000" cy="914400"/>
          </a:xfrm>
          <a:prstGeom prst="rect">
            <a:avLst/>
          </a:prstGeom>
          <a:solidFill>
            <a:srgbClr val="1E2761"/>
          </a:solidFill>
          <a:ln>
            <a:noFill/>
          </a:ln>
        </p:spPr>
        <p:txBody>
          <a:bodyPr/>
          <a:lstStyle/>
          <a:p>
            <a:endParaRPr lang="en-US"/>
          </a:p>
        </p:txBody>
      </p:sp>
      <p:sp>
        <p:nvSpPr>
          <p:cNvPr id="3" name="Title"/>
          <p:cNvSpPr txBox="1"/>
          <p:nvPr/>
        </p:nvSpPr>
        <p:spPr>
          <a:xfrm>
            <a:off x="457200" y="152400"/>
            <a:ext cx="11277600" cy="609600"/>
          </a:xfrm>
          <a:prstGeom prst="rect">
            <a:avLst/>
          </a:prstGeom>
          <a:noFill/>
        </p:spPr>
        <p:txBody>
          <a:bodyPr wrap="square" lIns="0" tIns="0" rIns="0" bIns="0" anchor="ctr"/>
          <a:lstStyle/>
          <a:p>
            <a:r>
              <a:rPr lang="en-US" sz="2400" b="1" dirty="0">
                <a:solidFill>
                  <a:srgbClr val="FFFFFF"/>
                </a:solidFill>
                <a:latin typeface="Trebuchet MS"/>
                <a:cs typeface="Trebuchet MS"/>
              </a:rPr>
              <a:t>Verifying Successful Configuration</a:t>
            </a:r>
          </a:p>
        </p:txBody>
      </p:sp>
      <p:sp>
        <p:nvSpPr>
          <p:cNvPr id="4" name="Label1"/>
          <p:cNvSpPr txBox="1"/>
          <p:nvPr/>
        </p:nvSpPr>
        <p:spPr>
          <a:xfrm>
            <a:off x="457200" y="1066800"/>
            <a:ext cx="5410200" cy="381000"/>
          </a:xfrm>
          <a:prstGeom prst="rect">
            <a:avLst/>
          </a:prstGeom>
          <a:noFill/>
        </p:spPr>
        <p:txBody>
          <a:bodyPr wrap="square" lIns="0" tIns="0" rIns="0" bIns="0" anchor="b"/>
          <a:lstStyle/>
          <a:p>
            <a:pPr algn="l"/>
            <a:r>
              <a:rPr lang="en-US" sz="1400" b="1">
                <a:solidFill>
                  <a:srgbClr val="1E2761"/>
                </a:solidFill>
                <a:latin typeface="Trebuchet MS"/>
              </a:rPr>
              <a:t>Step 1: Gaia Portal Login</a:t>
            </a:r>
          </a:p>
        </p:txBody>
      </p:sp>
      <p:sp>
        <p:nvSpPr>
          <p:cNvPr id="5" name="Placeholder1"/>
          <p:cNvSpPr/>
          <p:nvPr/>
        </p:nvSpPr>
        <p:spPr>
          <a:xfrm>
            <a:off x="457200" y="1524000"/>
            <a:ext cx="5410200" cy="5029200"/>
          </a:xfrm>
          <a:prstGeom prst="rect">
            <a:avLst/>
          </a:prstGeom>
          <a:solidFill>
            <a:srgbClr val="FFFFFF"/>
          </a:solidFill>
          <a:ln w="19050">
            <a:solidFill>
              <a:srgbClr val="CADCFC"/>
            </a:solidFill>
            <a:prstDash val="dash"/>
          </a:ln>
        </p:spPr>
        <p:txBody>
          <a:bodyPr wrap="square" anchor="ctr"/>
          <a:lstStyle/>
          <a:p>
            <a:pPr algn="ctr"/>
            <a:r>
              <a:rPr lang="en-US" sz="1400">
                <a:solidFill>
                  <a:srgbClr val="999999"/>
                </a:solidFill>
                <a:latin typeface="Calibri"/>
              </a:rPr>
              <a:t>Insert Screenshot Here</a:t>
            </a:r>
          </a:p>
        </p:txBody>
      </p:sp>
      <p:sp>
        <p:nvSpPr>
          <p:cNvPr id="6" name="Label2"/>
          <p:cNvSpPr txBox="1"/>
          <p:nvPr/>
        </p:nvSpPr>
        <p:spPr>
          <a:xfrm>
            <a:off x="6324600" y="1066800"/>
            <a:ext cx="5410200" cy="381000"/>
          </a:xfrm>
          <a:prstGeom prst="rect">
            <a:avLst/>
          </a:prstGeom>
          <a:noFill/>
        </p:spPr>
        <p:txBody>
          <a:bodyPr wrap="square" lIns="0" tIns="0" rIns="0" bIns="0" anchor="b"/>
          <a:lstStyle/>
          <a:p>
            <a:pPr algn="l"/>
            <a:r>
              <a:rPr lang="en-US" sz="1400" b="1">
                <a:solidFill>
                  <a:srgbClr val="1E2761"/>
                </a:solidFill>
                <a:latin typeface="Trebuchet MS"/>
              </a:rPr>
              <a:t>Step 2: Portal Dashboard / Status View</a:t>
            </a:r>
          </a:p>
        </p:txBody>
      </p:sp>
      <p:sp>
        <p:nvSpPr>
          <p:cNvPr id="7" name="Placeholder2"/>
          <p:cNvSpPr/>
          <p:nvPr/>
        </p:nvSpPr>
        <p:spPr>
          <a:xfrm>
            <a:off x="6324600" y="1524000"/>
            <a:ext cx="5410200" cy="5029200"/>
          </a:xfrm>
          <a:prstGeom prst="rect">
            <a:avLst/>
          </a:prstGeom>
          <a:solidFill>
            <a:srgbClr val="FFFFFF"/>
          </a:solidFill>
          <a:ln w="19050">
            <a:solidFill>
              <a:srgbClr val="CADCFC"/>
            </a:solidFill>
            <a:prstDash val="dash"/>
          </a:ln>
        </p:spPr>
        <p:txBody>
          <a:bodyPr wrap="square" anchor="ctr"/>
          <a:lstStyle/>
          <a:p>
            <a:pPr algn="ctr"/>
            <a:r>
              <a:rPr lang="en-US" sz="1400">
                <a:solidFill>
                  <a:srgbClr val="999999"/>
                </a:solidFill>
                <a:latin typeface="Calibri"/>
              </a:rPr>
              <a:t>Insert Screenshot Here</a:t>
            </a:r>
          </a:p>
        </p:txBody>
      </p:sp>
      <p:pic>
        <p:nvPicPr>
          <p:cNvPr id="9" name="Picture 8">
            <a:extLst>
              <a:ext uri="{FF2B5EF4-FFF2-40B4-BE49-F238E27FC236}">
                <a16:creationId xmlns:a16="http://schemas.microsoft.com/office/drawing/2014/main" id="{0A393B05-8056-2A06-2847-31A7B9F95D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524000"/>
            <a:ext cx="5376374" cy="3360234"/>
          </a:xfrm>
          <a:prstGeom prst="rect">
            <a:avLst/>
          </a:prstGeom>
        </p:spPr>
      </p:pic>
      <p:pic>
        <p:nvPicPr>
          <p:cNvPr id="11" name="Picture 10">
            <a:extLst>
              <a:ext uri="{FF2B5EF4-FFF2-40B4-BE49-F238E27FC236}">
                <a16:creationId xmlns:a16="http://schemas.microsoft.com/office/drawing/2014/main" id="{5CEE23BE-6E84-029D-0AC0-CC42791801F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58426" y="1524000"/>
            <a:ext cx="5376374" cy="3360234"/>
          </a:xfrm>
          <a:prstGeom prst="rect">
            <a:avLst/>
          </a:prstGeom>
        </p:spPr>
      </p:pic>
      <p:sp>
        <p:nvSpPr>
          <p:cNvPr id="13" name="TextBox 12">
            <a:extLst>
              <a:ext uri="{FF2B5EF4-FFF2-40B4-BE49-F238E27FC236}">
                <a16:creationId xmlns:a16="http://schemas.microsoft.com/office/drawing/2014/main" id="{BAF74FA9-1A5C-EFD4-D3DD-5F6097403CA7}"/>
              </a:ext>
            </a:extLst>
          </p:cNvPr>
          <p:cNvSpPr txBox="1"/>
          <p:nvPr/>
        </p:nvSpPr>
        <p:spPr>
          <a:xfrm>
            <a:off x="675773" y="5088892"/>
            <a:ext cx="4973053" cy="702308"/>
          </a:xfrm>
          <a:prstGeom prst="rect">
            <a:avLst/>
          </a:prstGeom>
          <a:noFill/>
        </p:spPr>
        <p:txBody>
          <a:bodyPr wrap="square">
            <a:spAutoFit/>
          </a:bodyPr>
          <a:lstStyle/>
          <a:p>
            <a:pPr algn="ctr">
              <a:lnSpc>
                <a:spcPct val="115000"/>
              </a:lnSpc>
              <a:spcAft>
                <a:spcPts val="1000"/>
              </a:spcAft>
              <a:buNone/>
            </a:pPr>
            <a:r>
              <a:rPr lang="en-US" sz="1800" i="1">
                <a:effectLst/>
                <a:latin typeface="Cambria" panose="02040503050406030204" pitchFamily="18" charset="0"/>
                <a:ea typeface="MS Mincho" panose="02020609040205080304" pitchFamily="49" charset="-128"/>
                <a:cs typeface="Times New Roman" panose="02020603050405020304" pitchFamily="18" charset="0"/>
              </a:rPr>
              <a:t>Successful Gaia Portal login confirms HTTPS management access is working.</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p:txBody>
      </p:sp>
      <p:sp>
        <p:nvSpPr>
          <p:cNvPr id="15" name="TextBox 14">
            <a:extLst>
              <a:ext uri="{FF2B5EF4-FFF2-40B4-BE49-F238E27FC236}">
                <a16:creationId xmlns:a16="http://schemas.microsoft.com/office/drawing/2014/main" id="{3CFF1FF3-CD18-8545-A338-18D8BA06612A}"/>
              </a:ext>
            </a:extLst>
          </p:cNvPr>
          <p:cNvSpPr txBox="1"/>
          <p:nvPr/>
        </p:nvSpPr>
        <p:spPr>
          <a:xfrm>
            <a:off x="6607342" y="5133008"/>
            <a:ext cx="4844716" cy="702308"/>
          </a:xfrm>
          <a:prstGeom prst="rect">
            <a:avLst/>
          </a:prstGeom>
          <a:noFill/>
        </p:spPr>
        <p:txBody>
          <a:bodyPr wrap="square">
            <a:spAutoFit/>
          </a:bodyPr>
          <a:lstStyle/>
          <a:p>
            <a:pPr algn="ctr">
              <a:lnSpc>
                <a:spcPct val="115000"/>
              </a:lnSpc>
              <a:spcAft>
                <a:spcPts val="1000"/>
              </a:spcAft>
              <a:buNone/>
            </a:pPr>
            <a:r>
              <a:rPr lang="en-US" sz="1800" i="1" dirty="0">
                <a:effectLst/>
                <a:latin typeface="Cambria" panose="02040503050406030204" pitchFamily="18" charset="0"/>
                <a:ea typeface="MS Mincho" panose="02020609040205080304" pitchFamily="49" charset="-128"/>
                <a:cs typeface="Times New Roman" panose="02020603050405020304" pitchFamily="18" charset="0"/>
              </a:rPr>
              <a:t>Portal dashboard/status view confirms A-SMS services are running post-configuration.</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TitleBg"/>
          <p:cNvSpPr/>
          <p:nvPr/>
        </p:nvSpPr>
        <p:spPr>
          <a:xfrm>
            <a:off x="0" y="0"/>
            <a:ext cx="12192000" cy="914400"/>
          </a:xfrm>
          <a:prstGeom prst="rect">
            <a:avLst/>
          </a:prstGeom>
          <a:solidFill>
            <a:srgbClr val="1E2761"/>
          </a:solidFill>
          <a:ln>
            <a:noFill/>
          </a:ln>
        </p:spPr>
        <p:txBody>
          <a:bodyPr/>
          <a:lstStyle/>
          <a:p>
            <a:endParaRPr lang="en-US"/>
          </a:p>
        </p:txBody>
      </p:sp>
      <p:sp>
        <p:nvSpPr>
          <p:cNvPr id="3" name="Title"/>
          <p:cNvSpPr txBox="1"/>
          <p:nvPr/>
        </p:nvSpPr>
        <p:spPr>
          <a:xfrm>
            <a:off x="457200" y="152400"/>
            <a:ext cx="11277600" cy="609600"/>
          </a:xfrm>
          <a:prstGeom prst="rect">
            <a:avLst/>
          </a:prstGeom>
          <a:noFill/>
        </p:spPr>
        <p:txBody>
          <a:bodyPr wrap="square" lIns="0" tIns="0" rIns="0" bIns="0" anchor="ctr"/>
          <a:lstStyle/>
          <a:p>
            <a:r>
              <a:rPr lang="en-US" sz="2400" b="1" dirty="0">
                <a:solidFill>
                  <a:srgbClr val="FFFFFF"/>
                </a:solidFill>
                <a:latin typeface="Trebuchet MS"/>
                <a:cs typeface="Trebuchet MS"/>
              </a:rPr>
              <a:t>Verifying Successful Configuration</a:t>
            </a:r>
          </a:p>
        </p:txBody>
      </p:sp>
      <p:sp>
        <p:nvSpPr>
          <p:cNvPr id="4" name="Label1"/>
          <p:cNvSpPr txBox="1"/>
          <p:nvPr/>
        </p:nvSpPr>
        <p:spPr>
          <a:xfrm>
            <a:off x="457200" y="1066800"/>
            <a:ext cx="5410200" cy="381000"/>
          </a:xfrm>
          <a:prstGeom prst="rect">
            <a:avLst/>
          </a:prstGeom>
          <a:noFill/>
        </p:spPr>
        <p:txBody>
          <a:bodyPr wrap="square" lIns="0" tIns="0" rIns="0" bIns="0" anchor="b"/>
          <a:lstStyle/>
          <a:p>
            <a:pPr algn="l"/>
            <a:r>
              <a:rPr lang="en-US" sz="1400" b="1">
                <a:solidFill>
                  <a:srgbClr val="1E2761"/>
                </a:solidFill>
                <a:latin typeface="Trebuchet MS"/>
              </a:rPr>
              <a:t>Step 3: CLI Verification</a:t>
            </a:r>
          </a:p>
        </p:txBody>
      </p:sp>
      <p:sp>
        <p:nvSpPr>
          <p:cNvPr id="5" name="Placeholder1"/>
          <p:cNvSpPr/>
          <p:nvPr/>
        </p:nvSpPr>
        <p:spPr>
          <a:xfrm>
            <a:off x="457200" y="1524000"/>
            <a:ext cx="5410200" cy="5029200"/>
          </a:xfrm>
          <a:prstGeom prst="rect">
            <a:avLst/>
          </a:prstGeom>
          <a:solidFill>
            <a:srgbClr val="FFFFFF"/>
          </a:solidFill>
          <a:ln w="19050">
            <a:solidFill>
              <a:srgbClr val="CADCFC"/>
            </a:solidFill>
            <a:prstDash val="dash"/>
          </a:ln>
        </p:spPr>
        <p:txBody>
          <a:bodyPr wrap="square" anchor="ctr"/>
          <a:lstStyle/>
          <a:p>
            <a:pPr algn="ctr"/>
            <a:r>
              <a:rPr lang="en-US" sz="1400">
                <a:solidFill>
                  <a:srgbClr val="999999"/>
                </a:solidFill>
                <a:latin typeface="Calibri"/>
              </a:rPr>
              <a:t>Insert Screenshot Here</a:t>
            </a:r>
          </a:p>
        </p:txBody>
      </p:sp>
      <p:sp>
        <p:nvSpPr>
          <p:cNvPr id="6" name="Label2"/>
          <p:cNvSpPr txBox="1"/>
          <p:nvPr/>
        </p:nvSpPr>
        <p:spPr>
          <a:xfrm>
            <a:off x="6324600" y="1066800"/>
            <a:ext cx="5410200" cy="381000"/>
          </a:xfrm>
          <a:prstGeom prst="rect">
            <a:avLst/>
          </a:prstGeom>
          <a:noFill/>
        </p:spPr>
        <p:txBody>
          <a:bodyPr wrap="square" lIns="0" tIns="0" rIns="0" bIns="0" anchor="b"/>
          <a:lstStyle/>
          <a:p>
            <a:pPr algn="l"/>
            <a:r>
              <a:rPr lang="en-US" sz="1400" b="1">
                <a:solidFill>
                  <a:srgbClr val="1E2761"/>
                </a:solidFill>
                <a:latin typeface="Trebuchet MS"/>
              </a:rPr>
              <a:t>Step 4: Baseline Validation</a:t>
            </a:r>
          </a:p>
        </p:txBody>
      </p:sp>
      <p:sp>
        <p:nvSpPr>
          <p:cNvPr id="7" name="Placeholder2"/>
          <p:cNvSpPr/>
          <p:nvPr/>
        </p:nvSpPr>
        <p:spPr>
          <a:xfrm>
            <a:off x="6324600" y="1524000"/>
            <a:ext cx="5410200" cy="5029200"/>
          </a:xfrm>
          <a:prstGeom prst="rect">
            <a:avLst/>
          </a:prstGeom>
          <a:solidFill>
            <a:srgbClr val="FFFFFF"/>
          </a:solidFill>
          <a:ln w="19050">
            <a:solidFill>
              <a:srgbClr val="CADCFC"/>
            </a:solidFill>
            <a:prstDash val="dash"/>
          </a:ln>
        </p:spPr>
        <p:txBody>
          <a:bodyPr wrap="square" anchor="ctr"/>
          <a:lstStyle/>
          <a:p>
            <a:pPr algn="ctr"/>
            <a:r>
              <a:rPr lang="en-US" sz="1400">
                <a:solidFill>
                  <a:srgbClr val="999999"/>
                </a:solidFill>
                <a:latin typeface="Calibri"/>
              </a:rPr>
              <a:t>Insert Screenshot Here</a:t>
            </a:r>
          </a:p>
        </p:txBody>
      </p:sp>
      <p:pic>
        <p:nvPicPr>
          <p:cNvPr id="11" name="Picture 10">
            <a:extLst>
              <a:ext uri="{FF2B5EF4-FFF2-40B4-BE49-F238E27FC236}">
                <a16:creationId xmlns:a16="http://schemas.microsoft.com/office/drawing/2014/main" id="{883F9D1C-DA92-6F42-142B-62C6B09D4F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524000"/>
            <a:ext cx="5429901" cy="3393688"/>
          </a:xfrm>
          <a:prstGeom prst="rect">
            <a:avLst/>
          </a:prstGeom>
        </p:spPr>
      </p:pic>
      <p:pic>
        <p:nvPicPr>
          <p:cNvPr id="13" name="Picture 12">
            <a:extLst>
              <a:ext uri="{FF2B5EF4-FFF2-40B4-BE49-F238E27FC236}">
                <a16:creationId xmlns:a16="http://schemas.microsoft.com/office/drawing/2014/main" id="{A27B445C-07C1-A556-FC40-C21C7BAE17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04898" y="1488688"/>
            <a:ext cx="5429901" cy="3393688"/>
          </a:xfrm>
          <a:prstGeom prst="rect">
            <a:avLst/>
          </a:prstGeom>
        </p:spPr>
      </p:pic>
      <p:sp>
        <p:nvSpPr>
          <p:cNvPr id="15" name="TextBox 14">
            <a:extLst>
              <a:ext uri="{FF2B5EF4-FFF2-40B4-BE49-F238E27FC236}">
                <a16:creationId xmlns:a16="http://schemas.microsoft.com/office/drawing/2014/main" id="{0B6F514C-2754-D7DE-B532-FE70B3B281F3}"/>
              </a:ext>
            </a:extLst>
          </p:cNvPr>
          <p:cNvSpPr txBox="1"/>
          <p:nvPr/>
        </p:nvSpPr>
        <p:spPr>
          <a:xfrm>
            <a:off x="611605" y="5176134"/>
            <a:ext cx="5101389" cy="702308"/>
          </a:xfrm>
          <a:prstGeom prst="rect">
            <a:avLst/>
          </a:prstGeom>
          <a:noFill/>
        </p:spPr>
        <p:txBody>
          <a:bodyPr wrap="square">
            <a:spAutoFit/>
          </a:bodyPr>
          <a:lstStyle/>
          <a:p>
            <a:pPr algn="ctr">
              <a:lnSpc>
                <a:spcPct val="115000"/>
              </a:lnSpc>
              <a:spcAft>
                <a:spcPts val="1000"/>
              </a:spcAft>
              <a:buNone/>
            </a:pPr>
            <a:r>
              <a:rPr lang="en-US" sz="1800" i="1" dirty="0">
                <a:effectLst/>
                <a:latin typeface="Cambria" panose="02040503050406030204" pitchFamily="18" charset="0"/>
                <a:ea typeface="MS Mincho" panose="02020609040205080304" pitchFamily="49" charset="-128"/>
                <a:cs typeface="Times New Roman" panose="02020603050405020304" pitchFamily="18" charset="0"/>
              </a:rPr>
              <a:t>CLI verification (e.g., interface/host status output) confirms system is operational.</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p:txBody>
      </p:sp>
      <p:sp>
        <p:nvSpPr>
          <p:cNvPr id="17" name="TextBox 16">
            <a:extLst>
              <a:ext uri="{FF2B5EF4-FFF2-40B4-BE49-F238E27FC236}">
                <a16:creationId xmlns:a16="http://schemas.microsoft.com/office/drawing/2014/main" id="{7D839BC5-9C4C-8A2D-03B2-3E27540C204D}"/>
              </a:ext>
            </a:extLst>
          </p:cNvPr>
          <p:cNvSpPr txBox="1"/>
          <p:nvPr/>
        </p:nvSpPr>
        <p:spPr>
          <a:xfrm>
            <a:off x="6960268" y="5016859"/>
            <a:ext cx="4138863" cy="1020857"/>
          </a:xfrm>
          <a:prstGeom prst="rect">
            <a:avLst/>
          </a:prstGeom>
          <a:noFill/>
        </p:spPr>
        <p:txBody>
          <a:bodyPr wrap="square">
            <a:spAutoFit/>
          </a:bodyPr>
          <a:lstStyle/>
          <a:p>
            <a:pPr algn="ctr">
              <a:lnSpc>
                <a:spcPct val="115000"/>
              </a:lnSpc>
              <a:spcAft>
                <a:spcPts val="1000"/>
              </a:spcAft>
              <a:buNone/>
            </a:pPr>
            <a:r>
              <a:rPr lang="en-US" sz="1800" i="1" dirty="0">
                <a:effectLst/>
                <a:latin typeface="Cambria" panose="02040503050406030204" pitchFamily="18" charset="0"/>
                <a:ea typeface="MS Mincho" panose="02020609040205080304" pitchFamily="49" charset="-128"/>
                <a:cs typeface="Times New Roman" panose="02020603050405020304" pitchFamily="18" charset="0"/>
              </a:rPr>
              <a:t>CLI/time or connectivity output supports successful baseline validation for management.</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TitleBg"/>
          <p:cNvSpPr/>
          <p:nvPr/>
        </p:nvSpPr>
        <p:spPr>
          <a:xfrm>
            <a:off x="0" y="0"/>
            <a:ext cx="12192000" cy="914400"/>
          </a:xfrm>
          <a:prstGeom prst="rect">
            <a:avLst/>
          </a:prstGeom>
          <a:solidFill>
            <a:srgbClr val="1E2761"/>
          </a:solidFill>
          <a:ln>
            <a:noFill/>
          </a:ln>
        </p:spPr>
        <p:txBody>
          <a:bodyPr/>
          <a:lstStyle/>
          <a:p>
            <a:endParaRPr lang="en-US"/>
          </a:p>
        </p:txBody>
      </p:sp>
      <p:sp>
        <p:nvSpPr>
          <p:cNvPr id="3" name="Title"/>
          <p:cNvSpPr txBox="1"/>
          <p:nvPr/>
        </p:nvSpPr>
        <p:spPr>
          <a:xfrm>
            <a:off x="457200" y="152400"/>
            <a:ext cx="11277600" cy="609600"/>
          </a:xfrm>
          <a:prstGeom prst="rect">
            <a:avLst/>
          </a:prstGeom>
          <a:noFill/>
        </p:spPr>
        <p:txBody>
          <a:bodyPr wrap="square" lIns="0" tIns="0" rIns="0" bIns="0" anchor="ctr"/>
          <a:lstStyle/>
          <a:p>
            <a:pPr algn="l"/>
            <a:r>
              <a:rPr lang="en-US" sz="2400" b="1" dirty="0">
                <a:solidFill>
                  <a:srgbClr val="FFFFFF"/>
                </a:solidFill>
                <a:latin typeface="Trebuchet MS"/>
                <a:cs typeface="Trebuchet MS"/>
              </a:rPr>
              <a:t>3. Connecting </a:t>
            </a:r>
            <a:r>
              <a:rPr lang="en-US" sz="2400" b="1">
                <a:solidFill>
                  <a:srgbClr val="FFFFFF"/>
                </a:solidFill>
                <a:latin typeface="Trebuchet MS"/>
                <a:cs typeface="Trebuchet MS"/>
              </a:rPr>
              <a:t>SmartConsole</a:t>
            </a:r>
            <a:endParaRPr lang="en-US" sz="2400" b="1" dirty="0">
              <a:solidFill>
                <a:srgbClr val="FFFFFF"/>
              </a:solidFill>
              <a:latin typeface="Trebuchet MS"/>
              <a:cs typeface="Trebuchet MS"/>
            </a:endParaRPr>
          </a:p>
        </p:txBody>
      </p:sp>
      <p:sp>
        <p:nvSpPr>
          <p:cNvPr id="10" name="Card1"/>
          <p:cNvSpPr/>
          <p:nvPr/>
        </p:nvSpPr>
        <p:spPr>
          <a:xfrm>
            <a:off x="609600" y="1066800"/>
            <a:ext cx="5334000" cy="2514600"/>
          </a:xfrm>
          <a:prstGeom prst="roundRect">
            <a:avLst>
              <a:gd name="adj" fmla="val 5000"/>
            </a:avLst>
          </a:prstGeom>
          <a:solidFill>
            <a:srgbClr val="E8EDF5"/>
          </a:solidFill>
          <a:ln>
            <a:noFill/>
          </a:ln>
        </p:spPr>
        <p:txBody>
          <a:bodyPr wrap="square" lIns="137160" tIns="182880" rIns="137160" bIns="137160" anchor="t"/>
          <a:lstStyle/>
          <a:p>
            <a:pPr algn="l"/>
            <a:r>
              <a:rPr lang="en-US" sz="2800" b="1">
                <a:solidFill>
                  <a:srgbClr val="CADCFC"/>
                </a:solidFill>
                <a:latin typeface="Trebuchet MS"/>
                <a:cs typeface="Trebuchet MS"/>
              </a:rPr>
              <a:t>01</a:t>
            </a:r>
          </a:p>
          <a:p>
            <a:pPr algn="l">
              <a:spcBef>
                <a:spcPts val="800"/>
              </a:spcBef>
            </a:pPr>
            <a:r>
              <a:rPr lang="en-US" sz="1600" b="1">
                <a:solidFill>
                  <a:srgbClr val="1E2761"/>
                </a:solidFill>
                <a:latin typeface="Trebuchet MS"/>
                <a:cs typeface="Trebuchet MS"/>
              </a:rPr>
              <a:t>What Is SmartConsole?</a:t>
            </a:r>
          </a:p>
          <a:p>
            <a:pPr algn="l">
              <a:spcBef>
                <a:spcPts val="600"/>
              </a:spcBef>
            </a:pPr>
            <a:r>
              <a:rPr lang="en-US" sz="1100">
                <a:solidFill>
                  <a:srgbClr val="444444"/>
                </a:solidFill>
                <a:latin typeface="Calibri"/>
                <a:cs typeface="Calibri"/>
              </a:rPr>
              <a:t>SmartConsole is the central administration tool used to:</a:t>
            </a:r>
          </a:p>
          <a:p>
            <a:pPr marL="228600" algn="l">
              <a:spcBef>
                <a:spcPts val="300"/>
              </a:spcBef>
              <a:buChar char="•"/>
            </a:pPr>
            <a:r>
              <a:rPr lang="en-US" sz="1100">
                <a:solidFill>
                  <a:srgbClr val="444444"/>
                </a:solidFill>
                <a:latin typeface="Calibri"/>
                <a:cs typeface="Calibri"/>
              </a:rPr>
              <a:t> Configure gateways</a:t>
            </a:r>
          </a:p>
          <a:p>
            <a:pPr marL="228600" algn="l">
              <a:spcBef>
                <a:spcPts val="200"/>
              </a:spcBef>
              <a:buChar char="•"/>
            </a:pPr>
            <a:r>
              <a:rPr lang="en-US" sz="1100">
                <a:solidFill>
                  <a:srgbClr val="444444"/>
                </a:solidFill>
                <a:latin typeface="Calibri"/>
                <a:cs typeface="Calibri"/>
              </a:rPr>
              <a:t> Create firewall policies</a:t>
            </a:r>
          </a:p>
          <a:p>
            <a:pPr marL="228600" algn="l">
              <a:spcBef>
                <a:spcPts val="200"/>
              </a:spcBef>
              <a:buChar char="•"/>
            </a:pPr>
            <a:r>
              <a:rPr lang="en-US" sz="1100">
                <a:solidFill>
                  <a:srgbClr val="444444"/>
                </a:solidFill>
                <a:latin typeface="Calibri"/>
                <a:cs typeface="Calibri"/>
              </a:rPr>
              <a:t> Monitor logs</a:t>
            </a:r>
          </a:p>
          <a:p>
            <a:pPr marL="228600" algn="l">
              <a:spcBef>
                <a:spcPts val="200"/>
              </a:spcBef>
              <a:buChar char="•"/>
            </a:pPr>
            <a:r>
              <a:rPr lang="en-US" sz="1100">
                <a:solidFill>
                  <a:srgbClr val="444444"/>
                </a:solidFill>
                <a:latin typeface="Calibri"/>
                <a:cs typeface="Calibri"/>
              </a:rPr>
              <a:t> Manage security settings</a:t>
            </a:r>
          </a:p>
        </p:txBody>
      </p:sp>
      <p:sp>
        <p:nvSpPr>
          <p:cNvPr id="11" name="Card2"/>
          <p:cNvSpPr/>
          <p:nvPr/>
        </p:nvSpPr>
        <p:spPr>
          <a:xfrm>
            <a:off x="6248400" y="1066800"/>
            <a:ext cx="5334000" cy="2514600"/>
          </a:xfrm>
          <a:prstGeom prst="roundRect">
            <a:avLst>
              <a:gd name="adj" fmla="val 5000"/>
            </a:avLst>
          </a:prstGeom>
          <a:solidFill>
            <a:srgbClr val="E8EDF5"/>
          </a:solidFill>
          <a:ln>
            <a:noFill/>
          </a:ln>
        </p:spPr>
        <p:txBody>
          <a:bodyPr wrap="square" lIns="137160" tIns="182880" rIns="137160" bIns="137160" anchor="t"/>
          <a:lstStyle/>
          <a:p>
            <a:pPr algn="l"/>
            <a:r>
              <a:rPr lang="en-US" sz="2800" b="1">
                <a:solidFill>
                  <a:srgbClr val="CADCFC"/>
                </a:solidFill>
                <a:latin typeface="Trebuchet MS"/>
                <a:cs typeface="Trebuchet MS"/>
              </a:rPr>
              <a:t>02</a:t>
            </a:r>
          </a:p>
          <a:p>
            <a:pPr algn="l">
              <a:spcBef>
                <a:spcPts val="800"/>
              </a:spcBef>
            </a:pPr>
            <a:r>
              <a:rPr lang="en-US" sz="1600" b="1">
                <a:solidFill>
                  <a:srgbClr val="1E2761"/>
                </a:solidFill>
                <a:latin typeface="Trebuchet MS"/>
                <a:cs typeface="Trebuchet MS"/>
              </a:rPr>
              <a:t>Connection Process</a:t>
            </a:r>
          </a:p>
          <a:p>
            <a:pPr algn="l">
              <a:spcBef>
                <a:spcPts val="600"/>
              </a:spcBef>
            </a:pPr>
            <a:r>
              <a:rPr lang="en-US" sz="1100">
                <a:solidFill>
                  <a:srgbClr val="444444"/>
                </a:solidFill>
                <a:latin typeface="Calibri"/>
                <a:cs typeface="Calibri"/>
              </a:rPr>
              <a:t>I used SmartConsole on the </a:t>
            </a:r>
            <a:r>
              <a:rPr lang="en-US" sz="1100" b="1">
                <a:solidFill>
                  <a:srgbClr val="444444"/>
                </a:solidFill>
                <a:latin typeface="Calibri"/>
                <a:cs typeface="Calibri"/>
              </a:rPr>
              <a:t>A-GUI</a:t>
            </a:r>
            <a:r>
              <a:rPr lang="en-US" sz="1100">
                <a:solidFill>
                  <a:srgbClr val="444444"/>
                </a:solidFill>
                <a:latin typeface="Calibri"/>
                <a:cs typeface="Calibri"/>
              </a:rPr>
              <a:t> management workstation to connect to the Security Management Server at </a:t>
            </a:r>
            <a:r>
              <a:rPr lang="en-US" sz="1100" b="1">
                <a:solidFill>
                  <a:srgbClr val="444444"/>
                </a:solidFill>
                <a:latin typeface="Calibri"/>
                <a:cs typeface="Calibri"/>
              </a:rPr>
              <a:t>10.1.1.101</a:t>
            </a:r>
            <a:r>
              <a:rPr lang="en-US" sz="1100">
                <a:solidFill>
                  <a:srgbClr val="444444"/>
                </a:solidFill>
                <a:latin typeface="Calibri"/>
                <a:cs typeface="Calibri"/>
              </a:rPr>
              <a:t>.</a:t>
            </a:r>
          </a:p>
          <a:p>
            <a:pPr algn="l">
              <a:spcBef>
                <a:spcPts val="600"/>
              </a:spcBef>
            </a:pPr>
            <a:r>
              <a:rPr lang="en-US" sz="1100">
                <a:solidFill>
                  <a:srgbClr val="444444"/>
                </a:solidFill>
                <a:latin typeface="Calibri"/>
                <a:cs typeface="Calibri"/>
              </a:rPr>
              <a:t>After entering the server IP address and administrator credentials, the connection was established successfully.</a:t>
            </a:r>
          </a:p>
        </p:txBody>
      </p:sp>
      <p:sp>
        <p:nvSpPr>
          <p:cNvPr id="12" name="ResultCard"/>
          <p:cNvSpPr/>
          <p:nvPr/>
        </p:nvSpPr>
        <p:spPr>
          <a:xfrm>
            <a:off x="609600" y="3810000"/>
            <a:ext cx="10972800" cy="2514600"/>
          </a:xfrm>
          <a:prstGeom prst="roundRect">
            <a:avLst>
              <a:gd name="adj" fmla="val 3000"/>
            </a:avLst>
          </a:prstGeom>
          <a:solidFill>
            <a:srgbClr val="FFFFFF"/>
          </a:solidFill>
          <a:ln w="12700">
            <a:solidFill>
              <a:srgbClr val="CADCFC"/>
            </a:solidFill>
          </a:ln>
        </p:spPr>
        <p:txBody>
          <a:bodyPr wrap="square" lIns="137160" tIns="137160" rIns="137160" bIns="137160" anchor="t"/>
          <a:lstStyle/>
          <a:p>
            <a:pPr algn="l"/>
            <a:r>
              <a:rPr lang="en-US" sz="1600" b="1">
                <a:solidFill>
                  <a:srgbClr val="1E2761"/>
                </a:solidFill>
                <a:latin typeface="Trebuchet MS"/>
                <a:cs typeface="Trebuchet MS"/>
              </a:rPr>
              <a:t>What This Confirmed</a:t>
            </a:r>
          </a:p>
          <a:p>
            <a:pPr marL="228600" algn="l">
              <a:spcBef>
                <a:spcPts val="600"/>
              </a:spcBef>
              <a:buChar char="•"/>
            </a:pPr>
            <a:r>
              <a:rPr lang="en-US" sz="1200">
                <a:solidFill>
                  <a:srgbClr val="444444"/>
                </a:solidFill>
                <a:latin typeface="Calibri"/>
                <a:cs typeface="Calibri"/>
              </a:rPr>
              <a:t> The management workstation could communicate with the Security Management Server</a:t>
            </a:r>
          </a:p>
          <a:p>
            <a:pPr marL="228600" algn="l">
              <a:spcBef>
                <a:spcPts val="300"/>
              </a:spcBef>
              <a:buChar char="•"/>
            </a:pPr>
            <a:r>
              <a:rPr lang="en-US" sz="1200">
                <a:solidFill>
                  <a:srgbClr val="444444"/>
                </a:solidFill>
                <a:latin typeface="Calibri"/>
                <a:cs typeface="Calibri"/>
              </a:rPr>
              <a:t> Centralised policy management was operational</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TitleBg"/>
          <p:cNvSpPr/>
          <p:nvPr/>
        </p:nvSpPr>
        <p:spPr>
          <a:xfrm>
            <a:off x="0" y="0"/>
            <a:ext cx="12192000" cy="914400"/>
          </a:xfrm>
          <a:prstGeom prst="rect">
            <a:avLst/>
          </a:prstGeom>
          <a:solidFill>
            <a:srgbClr val="1E2761"/>
          </a:solidFill>
          <a:ln>
            <a:noFill/>
          </a:ln>
        </p:spPr>
        <p:txBody>
          <a:bodyPr/>
          <a:lstStyle/>
          <a:p>
            <a:endParaRPr lang="en-US"/>
          </a:p>
        </p:txBody>
      </p:sp>
      <p:sp>
        <p:nvSpPr>
          <p:cNvPr id="3" name="Title"/>
          <p:cNvSpPr txBox="1"/>
          <p:nvPr/>
        </p:nvSpPr>
        <p:spPr>
          <a:xfrm>
            <a:off x="457200" y="152400"/>
            <a:ext cx="11277600" cy="609600"/>
          </a:xfrm>
          <a:prstGeom prst="rect">
            <a:avLst/>
          </a:prstGeom>
          <a:noFill/>
        </p:spPr>
        <p:txBody>
          <a:bodyPr wrap="square" lIns="0" tIns="0" rIns="0" bIns="0" anchor="ctr"/>
          <a:lstStyle/>
          <a:p>
            <a:r>
              <a:rPr lang="en-US" sz="2400" b="1" dirty="0">
                <a:solidFill>
                  <a:srgbClr val="FFFFFF"/>
                </a:solidFill>
                <a:latin typeface="Trebuchet MS"/>
                <a:cs typeface="Trebuchet MS"/>
              </a:rPr>
              <a:t>Connecting </a:t>
            </a:r>
            <a:r>
              <a:rPr lang="en-US" sz="2400" b="1" dirty="0" err="1">
                <a:solidFill>
                  <a:srgbClr val="FFFFFF"/>
                </a:solidFill>
                <a:latin typeface="Trebuchet MS"/>
                <a:cs typeface="Trebuchet MS"/>
              </a:rPr>
              <a:t>SmartConsole</a:t>
            </a:r>
            <a:endParaRPr lang="en-US" sz="2400" b="1" dirty="0">
              <a:solidFill>
                <a:srgbClr val="FFFFFF"/>
              </a:solidFill>
              <a:latin typeface="Trebuchet MS"/>
              <a:cs typeface="Trebuchet MS"/>
            </a:endParaRPr>
          </a:p>
        </p:txBody>
      </p:sp>
      <p:sp>
        <p:nvSpPr>
          <p:cNvPr id="4" name="Label1"/>
          <p:cNvSpPr txBox="1"/>
          <p:nvPr/>
        </p:nvSpPr>
        <p:spPr>
          <a:xfrm>
            <a:off x="457200" y="1066800"/>
            <a:ext cx="5410200" cy="381000"/>
          </a:xfrm>
          <a:prstGeom prst="rect">
            <a:avLst/>
          </a:prstGeom>
          <a:noFill/>
        </p:spPr>
        <p:txBody>
          <a:bodyPr wrap="square" lIns="0" tIns="0" rIns="0" bIns="0" anchor="b"/>
          <a:lstStyle/>
          <a:p>
            <a:pPr algn="l"/>
            <a:r>
              <a:rPr lang="en-US" sz="1400" b="1">
                <a:solidFill>
                  <a:srgbClr val="1E2761"/>
                </a:solidFill>
                <a:latin typeface="Trebuchet MS"/>
              </a:rPr>
              <a:t>Step 1: SmartConsole Connection Target</a:t>
            </a:r>
          </a:p>
        </p:txBody>
      </p:sp>
      <p:sp>
        <p:nvSpPr>
          <p:cNvPr id="5" name="Placeholder1"/>
          <p:cNvSpPr/>
          <p:nvPr/>
        </p:nvSpPr>
        <p:spPr>
          <a:xfrm>
            <a:off x="457200" y="1524000"/>
            <a:ext cx="5410200" cy="5029200"/>
          </a:xfrm>
          <a:prstGeom prst="rect">
            <a:avLst/>
          </a:prstGeom>
          <a:solidFill>
            <a:srgbClr val="FFFFFF"/>
          </a:solidFill>
          <a:ln w="19050">
            <a:solidFill>
              <a:srgbClr val="CADCFC"/>
            </a:solidFill>
            <a:prstDash val="dash"/>
          </a:ln>
        </p:spPr>
        <p:txBody>
          <a:bodyPr wrap="square" anchor="ctr"/>
          <a:lstStyle/>
          <a:p>
            <a:pPr algn="ctr"/>
            <a:r>
              <a:rPr lang="en-US" sz="1400">
                <a:solidFill>
                  <a:srgbClr val="999999"/>
                </a:solidFill>
                <a:latin typeface="Calibri"/>
              </a:rPr>
              <a:t>Insert Screenshot Here</a:t>
            </a:r>
          </a:p>
        </p:txBody>
      </p:sp>
      <p:sp>
        <p:nvSpPr>
          <p:cNvPr id="6" name="Label2"/>
          <p:cNvSpPr txBox="1"/>
          <p:nvPr/>
        </p:nvSpPr>
        <p:spPr>
          <a:xfrm>
            <a:off x="6324600" y="1066800"/>
            <a:ext cx="5410200" cy="381000"/>
          </a:xfrm>
          <a:prstGeom prst="rect">
            <a:avLst/>
          </a:prstGeom>
          <a:noFill/>
        </p:spPr>
        <p:txBody>
          <a:bodyPr wrap="square" lIns="0" tIns="0" rIns="0" bIns="0" anchor="b"/>
          <a:lstStyle/>
          <a:p>
            <a:pPr algn="l"/>
            <a:r>
              <a:rPr lang="en-US" sz="1400" b="1">
                <a:solidFill>
                  <a:srgbClr val="1E2761"/>
                </a:solidFill>
                <a:latin typeface="Trebuchet MS"/>
              </a:rPr>
              <a:t>Step 2: Successful Login / Session</a:t>
            </a:r>
          </a:p>
        </p:txBody>
      </p:sp>
      <p:sp>
        <p:nvSpPr>
          <p:cNvPr id="7" name="Placeholder2"/>
          <p:cNvSpPr/>
          <p:nvPr/>
        </p:nvSpPr>
        <p:spPr>
          <a:xfrm>
            <a:off x="6324600" y="1524000"/>
            <a:ext cx="5410200" cy="5029200"/>
          </a:xfrm>
          <a:prstGeom prst="rect">
            <a:avLst/>
          </a:prstGeom>
          <a:solidFill>
            <a:srgbClr val="FFFFFF"/>
          </a:solidFill>
          <a:ln w="19050">
            <a:solidFill>
              <a:srgbClr val="CADCFC"/>
            </a:solidFill>
            <a:prstDash val="dash"/>
          </a:ln>
        </p:spPr>
        <p:txBody>
          <a:bodyPr wrap="square" anchor="ctr"/>
          <a:lstStyle/>
          <a:p>
            <a:pPr algn="ctr"/>
            <a:r>
              <a:rPr lang="en-US" sz="1400">
                <a:solidFill>
                  <a:srgbClr val="999999"/>
                </a:solidFill>
                <a:latin typeface="Calibri"/>
              </a:rPr>
              <a:t>Insert Screenshot Here</a:t>
            </a:r>
          </a:p>
        </p:txBody>
      </p:sp>
      <p:pic>
        <p:nvPicPr>
          <p:cNvPr id="9" name="Picture 8">
            <a:extLst>
              <a:ext uri="{FF2B5EF4-FFF2-40B4-BE49-F238E27FC236}">
                <a16:creationId xmlns:a16="http://schemas.microsoft.com/office/drawing/2014/main" id="{B741524F-9047-CD7C-5B60-C138D96296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524000"/>
            <a:ext cx="5410200" cy="3381375"/>
          </a:xfrm>
          <a:prstGeom prst="rect">
            <a:avLst/>
          </a:prstGeom>
        </p:spPr>
      </p:pic>
      <p:pic>
        <p:nvPicPr>
          <p:cNvPr id="11" name="Picture 10">
            <a:extLst>
              <a:ext uri="{FF2B5EF4-FFF2-40B4-BE49-F238E27FC236}">
                <a16:creationId xmlns:a16="http://schemas.microsoft.com/office/drawing/2014/main" id="{F02B9F87-BE3F-8CF3-2431-396CDF151C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24600" y="1524000"/>
            <a:ext cx="5410200" cy="3381375"/>
          </a:xfrm>
          <a:prstGeom prst="rect">
            <a:avLst/>
          </a:prstGeom>
        </p:spPr>
      </p:pic>
      <p:sp>
        <p:nvSpPr>
          <p:cNvPr id="13" name="TextBox 12">
            <a:extLst>
              <a:ext uri="{FF2B5EF4-FFF2-40B4-BE49-F238E27FC236}">
                <a16:creationId xmlns:a16="http://schemas.microsoft.com/office/drawing/2014/main" id="{A85736A6-0D37-0086-6FF4-306E57B6290F}"/>
              </a:ext>
            </a:extLst>
          </p:cNvPr>
          <p:cNvSpPr txBox="1"/>
          <p:nvPr/>
        </p:nvSpPr>
        <p:spPr>
          <a:xfrm>
            <a:off x="1132973" y="5218859"/>
            <a:ext cx="4058653" cy="702308"/>
          </a:xfrm>
          <a:prstGeom prst="rect">
            <a:avLst/>
          </a:prstGeom>
          <a:noFill/>
        </p:spPr>
        <p:txBody>
          <a:bodyPr wrap="square">
            <a:spAutoFit/>
          </a:bodyPr>
          <a:lstStyle/>
          <a:p>
            <a:pPr algn="ctr">
              <a:lnSpc>
                <a:spcPct val="115000"/>
              </a:lnSpc>
              <a:spcAft>
                <a:spcPts val="1000"/>
              </a:spcAft>
              <a:buNone/>
            </a:pPr>
            <a:r>
              <a:rPr lang="en-US" sz="1800" i="1" dirty="0" err="1">
                <a:effectLst/>
                <a:latin typeface="Cambria" panose="02040503050406030204" pitchFamily="18" charset="0"/>
                <a:ea typeface="MS Mincho" panose="02020609040205080304" pitchFamily="49" charset="-128"/>
                <a:cs typeface="Times New Roman" panose="02020603050405020304" pitchFamily="18" charset="0"/>
              </a:rPr>
              <a:t>SmartConsole</a:t>
            </a:r>
            <a:r>
              <a:rPr lang="en-US" sz="1800" i="1" dirty="0">
                <a:effectLst/>
                <a:latin typeface="Cambria" panose="02040503050406030204" pitchFamily="18" charset="0"/>
                <a:ea typeface="MS Mincho" panose="02020609040205080304" pitchFamily="49" charset="-128"/>
                <a:cs typeface="Times New Roman" panose="02020603050405020304" pitchFamily="18" charset="0"/>
              </a:rPr>
              <a:t> connection target set to A-SMS (10.1.1.101) from A-GUI.</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p:txBody>
      </p:sp>
      <p:sp>
        <p:nvSpPr>
          <p:cNvPr id="15" name="TextBox 14">
            <a:extLst>
              <a:ext uri="{FF2B5EF4-FFF2-40B4-BE49-F238E27FC236}">
                <a16:creationId xmlns:a16="http://schemas.microsoft.com/office/drawing/2014/main" id="{6B031116-9D40-727D-DFD9-7995BCC4D8E8}"/>
              </a:ext>
            </a:extLst>
          </p:cNvPr>
          <p:cNvSpPr txBox="1"/>
          <p:nvPr/>
        </p:nvSpPr>
        <p:spPr>
          <a:xfrm>
            <a:off x="6920163" y="5218858"/>
            <a:ext cx="4219074" cy="1020857"/>
          </a:xfrm>
          <a:prstGeom prst="rect">
            <a:avLst/>
          </a:prstGeom>
          <a:noFill/>
        </p:spPr>
        <p:txBody>
          <a:bodyPr wrap="square">
            <a:spAutoFit/>
          </a:bodyPr>
          <a:lstStyle/>
          <a:p>
            <a:pPr algn="ctr">
              <a:lnSpc>
                <a:spcPct val="115000"/>
              </a:lnSpc>
              <a:spcAft>
                <a:spcPts val="1000"/>
              </a:spcAft>
              <a:buNone/>
            </a:pPr>
            <a:r>
              <a:rPr lang="en-US" sz="1800" i="1" dirty="0">
                <a:effectLst/>
                <a:latin typeface="Cambria" panose="02040503050406030204" pitchFamily="18" charset="0"/>
                <a:ea typeface="MS Mincho" panose="02020609040205080304" pitchFamily="49" charset="-128"/>
                <a:cs typeface="Times New Roman" panose="02020603050405020304" pitchFamily="18" charset="0"/>
              </a:rPr>
              <a:t>Successful </a:t>
            </a:r>
            <a:r>
              <a:rPr lang="en-US" sz="1800" i="1" dirty="0" err="1">
                <a:effectLst/>
                <a:latin typeface="Cambria" panose="02040503050406030204" pitchFamily="18" charset="0"/>
                <a:ea typeface="MS Mincho" panose="02020609040205080304" pitchFamily="49" charset="-128"/>
                <a:cs typeface="Times New Roman" panose="02020603050405020304" pitchFamily="18" charset="0"/>
              </a:rPr>
              <a:t>SmartConsole</a:t>
            </a:r>
            <a:r>
              <a:rPr lang="en-US" sz="1800" i="1" dirty="0">
                <a:effectLst/>
                <a:latin typeface="Cambria" panose="02040503050406030204" pitchFamily="18" charset="0"/>
                <a:ea typeface="MS Mincho" panose="02020609040205080304" pitchFamily="49" charset="-128"/>
                <a:cs typeface="Times New Roman" panose="02020603050405020304" pitchFamily="18" charset="0"/>
              </a:rPr>
              <a:t> login/session indicates management plane connectivity is established.</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TitleBg"/>
          <p:cNvSpPr/>
          <p:nvPr/>
        </p:nvSpPr>
        <p:spPr>
          <a:xfrm>
            <a:off x="0" y="0"/>
            <a:ext cx="12192000" cy="914400"/>
          </a:xfrm>
          <a:prstGeom prst="rect">
            <a:avLst/>
          </a:prstGeom>
          <a:solidFill>
            <a:srgbClr val="1E2761"/>
          </a:solidFill>
          <a:ln>
            <a:noFill/>
          </a:ln>
        </p:spPr>
        <p:txBody>
          <a:bodyPr/>
          <a:lstStyle/>
          <a:p>
            <a:endParaRPr lang="en-US"/>
          </a:p>
        </p:txBody>
      </p:sp>
      <p:sp>
        <p:nvSpPr>
          <p:cNvPr id="3" name="Title"/>
          <p:cNvSpPr txBox="1"/>
          <p:nvPr/>
        </p:nvSpPr>
        <p:spPr>
          <a:xfrm>
            <a:off x="457200" y="152400"/>
            <a:ext cx="11277600" cy="609600"/>
          </a:xfrm>
          <a:prstGeom prst="rect">
            <a:avLst/>
          </a:prstGeom>
          <a:noFill/>
        </p:spPr>
        <p:txBody>
          <a:bodyPr wrap="square" lIns="0" tIns="0" rIns="0" bIns="0" anchor="ctr"/>
          <a:lstStyle/>
          <a:p>
            <a:pPr algn="l"/>
            <a:r>
              <a:rPr lang="en-US" sz="2400" b="1">
                <a:solidFill>
                  <a:srgbClr val="FFFFFF"/>
                </a:solidFill>
                <a:latin typeface="Trebuchet MS"/>
                <a:cs typeface="Trebuchet MS"/>
              </a:rPr>
              <a:t>Check Point Licence Verification</a:t>
            </a:r>
          </a:p>
        </p:txBody>
      </p:sp>
      <p:sp>
        <p:nvSpPr>
          <p:cNvPr id="4" name="ImageCard"/>
          <p:cNvSpPr/>
          <p:nvPr/>
        </p:nvSpPr>
        <p:spPr>
          <a:xfrm>
            <a:off x="457200" y="1066800"/>
            <a:ext cx="6553200" cy="5029200"/>
          </a:xfrm>
          <a:prstGeom prst="roundRect">
            <a:avLst>
              <a:gd name="adj" fmla="val 3000"/>
            </a:avLst>
          </a:prstGeom>
          <a:solidFill>
            <a:srgbClr val="FFFFFF"/>
          </a:solidFill>
          <a:ln w="12700">
            <a:solidFill>
              <a:srgbClr val="CADCFC"/>
            </a:solidFill>
          </a:ln>
          <a:effectLst>
            <a:outerShdw blurRad="50800" dist="25400" dir="5400000" algn="t" rotWithShape="0">
              <a:srgbClr val="000000">
                <a:alpha val="15000"/>
              </a:srgbClr>
            </a:outerShdw>
          </a:effectLst>
        </p:spPr>
        <p:txBody>
          <a:bodyPr/>
          <a:lstStyle/>
          <a:p>
            <a:endParaRPr lang="en-US"/>
          </a:p>
        </p:txBody>
      </p:sp>
      <p:pic>
        <p:nvPicPr>
          <p:cNvPr id="5" name="LicenceScreenshot">
            <a:extLst>
              <a:ext uri="{FF2B5EF4-FFF2-40B4-BE49-F238E27FC236}">
                <a16:creationId xmlns:a16="http://schemas.microsoft.com/office/drawing/2014/main" id="{A37DA059-AE68-2754-91C1-164D3E7C32E4}"/>
              </a:ext>
            </a:extLst>
          </p:cNvPr>
          <p:cNvPicPr>
            <a:picLocks noChangeAspect="1"/>
          </p:cNvPicPr>
          <p:nvPr/>
        </p:nvPicPr>
        <p:blipFill>
          <a:blip r:embed="rId2"/>
          <a:stretch>
            <a:fillRect/>
          </a:stretch>
        </p:blipFill>
        <p:spPr bwMode="auto">
          <a:xfrm>
            <a:off x="609600" y="1219200"/>
            <a:ext cx="6248400" cy="4724400"/>
          </a:xfrm>
          <a:prstGeom prst="roundRect">
            <a:avLst>
              <a:gd name="adj" fmla="val 2000"/>
            </a:avLst>
          </a:prstGeom>
          <a:noFill/>
        </p:spPr>
      </p:pic>
      <p:sp>
        <p:nvSpPr>
          <p:cNvPr id="6" name="TextCard"/>
          <p:cNvSpPr/>
          <p:nvPr/>
        </p:nvSpPr>
        <p:spPr>
          <a:xfrm>
            <a:off x="7315200" y="1066800"/>
            <a:ext cx="4419600" cy="5029200"/>
          </a:xfrm>
          <a:prstGeom prst="roundRect">
            <a:avLst>
              <a:gd name="adj" fmla="val 3000"/>
            </a:avLst>
          </a:prstGeom>
          <a:solidFill>
            <a:srgbClr val="E8EDF5"/>
          </a:solidFill>
          <a:ln>
            <a:noFill/>
          </a:ln>
        </p:spPr>
        <p:txBody>
          <a:bodyPr wrap="square" lIns="182880" tIns="182880" rIns="182880" bIns="137160" anchor="t"/>
          <a:lstStyle/>
          <a:p>
            <a:pPr algn="l"/>
            <a:r>
              <a:rPr lang="en-US" sz="1800" b="1">
                <a:solidFill>
                  <a:srgbClr val="1E2761"/>
                </a:solidFill>
                <a:latin typeface="Trebuchet MS"/>
                <a:cs typeface="Trebuchet MS"/>
              </a:rPr>
              <a:t>Licence Status</a:t>
            </a:r>
          </a:p>
          <a:p>
            <a:pPr algn="l">
              <a:spcBef>
                <a:spcPts val="800"/>
              </a:spcBef>
            </a:pPr>
            <a:r>
              <a:rPr lang="en-US" sz="1200">
                <a:solidFill>
                  <a:srgbClr val="444444"/>
                </a:solidFill>
                <a:latin typeface="Calibri"/>
                <a:cs typeface="Calibri"/>
              </a:rPr>
              <a:t>The Check Point licence was verified to confirm that all required security features and blades are properly activated on the management server.</a:t>
            </a:r>
          </a:p>
          <a:p>
            <a:pPr algn="l">
              <a:spcBef>
                <a:spcPts val="800"/>
              </a:spcBef>
            </a:pPr>
            <a:r>
              <a:rPr lang="en-US" sz="1400" b="1">
                <a:solidFill>
                  <a:srgbClr val="1E2761"/>
                </a:solidFill>
                <a:latin typeface="Trebuchet MS"/>
                <a:cs typeface="Trebuchet MS"/>
              </a:rPr>
              <a:t>What This Confirms</a:t>
            </a:r>
          </a:p>
          <a:p>
            <a:pPr marL="228600" algn="l">
              <a:spcBef>
                <a:spcPts val="400"/>
              </a:spcBef>
              <a:buChar char="•"/>
            </a:pPr>
            <a:r>
              <a:rPr lang="en-US" sz="1200">
                <a:solidFill>
                  <a:srgbClr val="444444"/>
                </a:solidFill>
                <a:latin typeface="Calibri"/>
                <a:cs typeface="Calibri"/>
              </a:rPr>
              <a:t> Valid licence applied to A-SMS</a:t>
            </a:r>
          </a:p>
          <a:p>
            <a:pPr marL="228600" algn="l">
              <a:spcBef>
                <a:spcPts val="200"/>
              </a:spcBef>
              <a:buChar char="•"/>
            </a:pPr>
            <a:r>
              <a:rPr lang="en-US" sz="1200">
                <a:solidFill>
                  <a:srgbClr val="444444"/>
                </a:solidFill>
                <a:latin typeface="Calibri"/>
                <a:cs typeface="Calibri"/>
              </a:rPr>
              <a:t> Security blades enabled and operational</a:t>
            </a:r>
          </a:p>
          <a:p>
            <a:pPr marL="228600" algn="l">
              <a:spcBef>
                <a:spcPts val="200"/>
              </a:spcBef>
              <a:buChar char="•"/>
            </a:pPr>
            <a:r>
              <a:rPr lang="en-US" sz="1200">
                <a:solidFill>
                  <a:srgbClr val="444444"/>
                </a:solidFill>
                <a:latin typeface="Calibri"/>
                <a:cs typeface="Calibri"/>
              </a:rPr>
              <a:t> Management server authorised for policy enforcement</a:t>
            </a:r>
          </a:p>
          <a:p>
            <a:pPr marL="228600" algn="l">
              <a:spcBef>
                <a:spcPts val="200"/>
              </a:spcBef>
              <a:buChar char="•"/>
            </a:pPr>
            <a:r>
              <a:rPr lang="en-US" sz="1200">
                <a:solidFill>
                  <a:srgbClr val="444444"/>
                </a:solidFill>
                <a:latin typeface="Calibri"/>
                <a:cs typeface="Calibri"/>
              </a:rPr>
              <a:t> Gateway management capabilities active</a:t>
            </a:r>
          </a:p>
          <a:p>
            <a:pPr algn="l">
              <a:spcBef>
                <a:spcPts val="800"/>
              </a:spcBef>
            </a:pPr>
            <a:r>
              <a:rPr lang="en-US" sz="1400" b="1">
                <a:solidFill>
                  <a:srgbClr val="1E2761"/>
                </a:solidFill>
                <a:latin typeface="Trebuchet MS"/>
                <a:cs typeface="Trebuchet MS"/>
              </a:rPr>
              <a:t>Why It Matters</a:t>
            </a:r>
          </a:p>
          <a:p>
            <a:pPr algn="l">
              <a:spcBef>
                <a:spcPts val="400"/>
              </a:spcBef>
            </a:pPr>
            <a:r>
              <a:rPr lang="en-US" sz="1200">
                <a:solidFill>
                  <a:srgbClr val="444444"/>
                </a:solidFill>
                <a:latin typeface="Calibri"/>
                <a:cs typeface="Calibri"/>
              </a:rPr>
              <a:t>Without a valid licence, security features would be restricted and the management server could not fully enforce firewall policies across the network.</a:t>
            </a:r>
          </a:p>
        </p:txBody>
      </p:sp>
    </p:spTree>
    <p:extLst>
      <p:ext uri="{BB962C8B-B14F-4D97-AF65-F5344CB8AC3E}">
        <p14:creationId xmlns:p14="http://schemas.microsoft.com/office/powerpoint/2010/main" val="6169427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TitleBg"/>
          <p:cNvSpPr/>
          <p:nvPr/>
        </p:nvSpPr>
        <p:spPr>
          <a:xfrm>
            <a:off x="0" y="0"/>
            <a:ext cx="12192000" cy="914400"/>
          </a:xfrm>
          <a:prstGeom prst="rect">
            <a:avLst/>
          </a:prstGeom>
          <a:solidFill>
            <a:srgbClr val="1E2761"/>
          </a:solidFill>
          <a:ln>
            <a:noFill/>
          </a:ln>
        </p:spPr>
        <p:txBody>
          <a:bodyPr/>
          <a:lstStyle/>
          <a:p>
            <a:endParaRPr lang="en-US"/>
          </a:p>
        </p:txBody>
      </p:sp>
      <p:sp>
        <p:nvSpPr>
          <p:cNvPr id="3" name="Title"/>
          <p:cNvSpPr txBox="1"/>
          <p:nvPr/>
        </p:nvSpPr>
        <p:spPr>
          <a:xfrm>
            <a:off x="457200" y="152400"/>
            <a:ext cx="11277600" cy="609600"/>
          </a:xfrm>
          <a:prstGeom prst="rect">
            <a:avLst/>
          </a:prstGeom>
          <a:noFill/>
        </p:spPr>
        <p:txBody>
          <a:bodyPr wrap="square" lIns="0" tIns="0" rIns="0" bIns="0" anchor="ctr"/>
          <a:lstStyle/>
          <a:p>
            <a:pPr algn="l"/>
            <a:r>
              <a:rPr lang="en-US" sz="2400" b="1" dirty="0">
                <a:solidFill>
                  <a:srgbClr val="FFFFFF"/>
                </a:solidFill>
                <a:latin typeface="Trebuchet MS"/>
                <a:cs typeface="Trebuchet MS"/>
              </a:rPr>
              <a:t>4. Configuring Gateway and Network Objects</a:t>
            </a:r>
          </a:p>
        </p:txBody>
      </p:sp>
      <p:sp>
        <p:nvSpPr>
          <p:cNvPr id="10" name="Card1"/>
          <p:cNvSpPr/>
          <p:nvPr/>
        </p:nvSpPr>
        <p:spPr>
          <a:xfrm>
            <a:off x="609600" y="1066800"/>
            <a:ext cx="5334000" cy="2514600"/>
          </a:xfrm>
          <a:prstGeom prst="roundRect">
            <a:avLst>
              <a:gd name="adj" fmla="val 5000"/>
            </a:avLst>
          </a:prstGeom>
          <a:solidFill>
            <a:srgbClr val="E8EDF5"/>
          </a:solidFill>
          <a:ln>
            <a:noFill/>
          </a:ln>
        </p:spPr>
        <p:txBody>
          <a:bodyPr wrap="square" lIns="137160" tIns="182880" rIns="137160" bIns="137160" anchor="t"/>
          <a:lstStyle/>
          <a:p>
            <a:pPr algn="l"/>
            <a:r>
              <a:rPr lang="en-US" sz="2800" b="1">
                <a:solidFill>
                  <a:srgbClr val="CADCFC"/>
                </a:solidFill>
                <a:latin typeface="Trebuchet MS"/>
                <a:cs typeface="Trebuchet MS"/>
              </a:rPr>
              <a:t>01</a:t>
            </a:r>
          </a:p>
          <a:p>
            <a:pPr algn="l">
              <a:spcBef>
                <a:spcPts val="800"/>
              </a:spcBef>
            </a:pPr>
            <a:r>
              <a:rPr lang="en-US" sz="1600" b="1">
                <a:solidFill>
                  <a:srgbClr val="1E2761"/>
                </a:solidFill>
                <a:latin typeface="Trebuchet MS"/>
                <a:cs typeface="Trebuchet MS"/>
              </a:rPr>
              <a:t>Gateway Object (A-GW)</a:t>
            </a:r>
          </a:p>
          <a:p>
            <a:pPr algn="l">
              <a:spcBef>
                <a:spcPts val="600"/>
              </a:spcBef>
            </a:pPr>
            <a:r>
              <a:rPr lang="en-US" sz="1100">
                <a:solidFill>
                  <a:srgbClr val="444444"/>
                </a:solidFill>
                <a:latin typeface="Calibri"/>
                <a:cs typeface="Calibri"/>
              </a:rPr>
              <a:t>Inside SmartConsole, I configured the A-GW gateway object so the Security Management Server could identify and manage the firewall gateway.</a:t>
            </a:r>
          </a:p>
          <a:p>
            <a:pPr algn="l">
              <a:spcBef>
                <a:spcPts val="600"/>
              </a:spcBef>
            </a:pPr>
            <a:r>
              <a:rPr lang="en-US" sz="1100">
                <a:solidFill>
                  <a:srgbClr val="444444"/>
                </a:solidFill>
                <a:latin typeface="Calibri"/>
                <a:cs typeface="Calibri"/>
              </a:rPr>
              <a:t>This included defining the:</a:t>
            </a:r>
          </a:p>
          <a:p>
            <a:pPr marL="228600" algn="l">
              <a:spcBef>
                <a:spcPts val="300"/>
              </a:spcBef>
              <a:buChar char="•"/>
            </a:pPr>
            <a:r>
              <a:rPr lang="en-US" sz="1100">
                <a:solidFill>
                  <a:srgbClr val="444444"/>
                </a:solidFill>
                <a:latin typeface="Calibri"/>
                <a:cs typeface="Calibri"/>
              </a:rPr>
              <a:t> Gateway IP address</a:t>
            </a:r>
          </a:p>
          <a:p>
            <a:pPr marL="228600" algn="l">
              <a:spcBef>
                <a:spcPts val="200"/>
              </a:spcBef>
              <a:buChar char="•"/>
            </a:pPr>
            <a:r>
              <a:rPr lang="en-US" sz="1100">
                <a:solidFill>
                  <a:srgbClr val="444444"/>
                </a:solidFill>
                <a:latin typeface="Calibri"/>
                <a:cs typeface="Calibri"/>
              </a:rPr>
              <a:t> Platform</a:t>
            </a:r>
          </a:p>
          <a:p>
            <a:pPr marL="228600" algn="l">
              <a:spcBef>
                <a:spcPts val="200"/>
              </a:spcBef>
              <a:buChar char="•"/>
            </a:pPr>
            <a:r>
              <a:rPr lang="en-US" sz="1100">
                <a:solidFill>
                  <a:srgbClr val="444444"/>
                </a:solidFill>
                <a:latin typeface="Calibri"/>
                <a:cs typeface="Calibri"/>
              </a:rPr>
              <a:t> Enabled security blades</a:t>
            </a:r>
          </a:p>
        </p:txBody>
      </p:sp>
      <p:sp>
        <p:nvSpPr>
          <p:cNvPr id="11" name="Card2"/>
          <p:cNvSpPr/>
          <p:nvPr/>
        </p:nvSpPr>
        <p:spPr>
          <a:xfrm>
            <a:off x="6248400" y="1066800"/>
            <a:ext cx="5334000" cy="2514600"/>
          </a:xfrm>
          <a:prstGeom prst="roundRect">
            <a:avLst>
              <a:gd name="adj" fmla="val 5000"/>
            </a:avLst>
          </a:prstGeom>
          <a:solidFill>
            <a:srgbClr val="E8EDF5"/>
          </a:solidFill>
          <a:ln>
            <a:noFill/>
          </a:ln>
        </p:spPr>
        <p:txBody>
          <a:bodyPr wrap="square" lIns="137160" tIns="182880" rIns="137160" bIns="137160" anchor="t"/>
          <a:lstStyle/>
          <a:p>
            <a:pPr algn="l"/>
            <a:r>
              <a:rPr lang="en-US" sz="2800" b="1">
                <a:solidFill>
                  <a:srgbClr val="CADCFC"/>
                </a:solidFill>
                <a:latin typeface="Trebuchet MS"/>
                <a:cs typeface="Trebuchet MS"/>
              </a:rPr>
              <a:t>02</a:t>
            </a:r>
          </a:p>
          <a:p>
            <a:pPr algn="l">
              <a:spcBef>
                <a:spcPts val="800"/>
              </a:spcBef>
            </a:pPr>
            <a:r>
              <a:rPr lang="en-US" sz="1600" b="1">
                <a:solidFill>
                  <a:srgbClr val="1E2761"/>
                </a:solidFill>
                <a:latin typeface="Trebuchet MS"/>
                <a:cs typeface="Trebuchet MS"/>
              </a:rPr>
              <a:t>Network Host Objects</a:t>
            </a:r>
          </a:p>
          <a:p>
            <a:pPr algn="l">
              <a:spcBef>
                <a:spcPts val="600"/>
              </a:spcBef>
            </a:pPr>
            <a:r>
              <a:rPr lang="en-US" sz="1100">
                <a:solidFill>
                  <a:srgbClr val="444444"/>
                </a:solidFill>
                <a:latin typeface="Calibri"/>
                <a:cs typeface="Calibri"/>
              </a:rPr>
              <a:t>I also created network host objects for key devices such as </a:t>
            </a:r>
            <a:r>
              <a:rPr lang="en-US" sz="1100" b="1">
                <a:solidFill>
                  <a:srgbClr val="444444"/>
                </a:solidFill>
                <a:latin typeface="Calibri"/>
                <a:cs typeface="Calibri"/>
              </a:rPr>
              <a:t>A-GUI</a:t>
            </a:r>
            <a:r>
              <a:rPr lang="en-US" sz="1100">
                <a:solidFill>
                  <a:srgbClr val="444444"/>
                </a:solidFill>
                <a:latin typeface="Calibri"/>
                <a:cs typeface="Calibri"/>
              </a:rPr>
              <a:t> and </a:t>
            </a:r>
            <a:r>
              <a:rPr lang="en-US" sz="1100" b="1">
                <a:solidFill>
                  <a:srgbClr val="444444"/>
                </a:solidFill>
                <a:latin typeface="Calibri"/>
                <a:cs typeface="Calibri"/>
              </a:rPr>
              <a:t>A-GW</a:t>
            </a:r>
            <a:r>
              <a:rPr lang="en-US" sz="1100">
                <a:solidFill>
                  <a:srgbClr val="444444"/>
                </a:solidFill>
                <a:latin typeface="Calibri"/>
                <a:cs typeface="Calibri"/>
              </a:rPr>
              <a:t>.</a:t>
            </a:r>
          </a:p>
          <a:p>
            <a:pPr algn="l">
              <a:spcBef>
                <a:spcPts val="600"/>
              </a:spcBef>
            </a:pPr>
            <a:r>
              <a:rPr lang="en-US" sz="1100">
                <a:solidFill>
                  <a:srgbClr val="444444"/>
                </a:solidFill>
                <a:latin typeface="Calibri"/>
                <a:cs typeface="Calibri"/>
              </a:rPr>
              <a:t>These objects represent real devices on the network and are used when building firewall rules.</a:t>
            </a:r>
          </a:p>
        </p:txBody>
      </p:sp>
      <p:sp>
        <p:nvSpPr>
          <p:cNvPr id="12" name="WhyMatters"/>
          <p:cNvSpPr/>
          <p:nvPr/>
        </p:nvSpPr>
        <p:spPr>
          <a:xfrm>
            <a:off x="609600" y="3810000"/>
            <a:ext cx="10972800" cy="2514600"/>
          </a:xfrm>
          <a:prstGeom prst="roundRect">
            <a:avLst>
              <a:gd name="adj" fmla="val 3000"/>
            </a:avLst>
          </a:prstGeom>
          <a:solidFill>
            <a:srgbClr val="FFFFFF"/>
          </a:solidFill>
          <a:ln w="12700">
            <a:solidFill>
              <a:srgbClr val="CADCFC"/>
            </a:solidFill>
          </a:ln>
        </p:spPr>
        <p:txBody>
          <a:bodyPr wrap="square" lIns="137160" tIns="137160" rIns="137160" bIns="137160" anchor="t"/>
          <a:lstStyle/>
          <a:p>
            <a:pPr algn="l"/>
            <a:r>
              <a:rPr lang="en-US" sz="1600" b="1">
                <a:solidFill>
                  <a:srgbClr val="1E2761"/>
                </a:solidFill>
                <a:latin typeface="Trebuchet MS"/>
                <a:cs typeface="Trebuchet MS"/>
              </a:rPr>
              <a:t>Why This Matters</a:t>
            </a:r>
          </a:p>
          <a:p>
            <a:pPr algn="l">
              <a:spcBef>
                <a:spcPts val="600"/>
              </a:spcBef>
            </a:pPr>
            <a:r>
              <a:rPr lang="en-US" sz="1200">
                <a:solidFill>
                  <a:srgbClr val="444444"/>
                </a:solidFill>
                <a:latin typeface="Calibri"/>
                <a:cs typeface="Calibri"/>
              </a:rPr>
              <a:t>Creating gateway and network objects:</a:t>
            </a:r>
          </a:p>
          <a:p>
            <a:pPr marL="228600" algn="l">
              <a:spcBef>
                <a:spcPts val="300"/>
              </a:spcBef>
              <a:buChar char="•"/>
            </a:pPr>
            <a:r>
              <a:rPr lang="en-US" sz="1200">
                <a:solidFill>
                  <a:srgbClr val="444444"/>
                </a:solidFill>
                <a:latin typeface="Calibri"/>
                <a:cs typeface="Calibri"/>
              </a:rPr>
              <a:t> Improves policy accuracy</a:t>
            </a:r>
          </a:p>
          <a:p>
            <a:pPr marL="228600" algn="l">
              <a:spcBef>
                <a:spcPts val="200"/>
              </a:spcBef>
              <a:buChar char="•"/>
            </a:pPr>
            <a:r>
              <a:rPr lang="en-US" sz="1200">
                <a:solidFill>
                  <a:srgbClr val="444444"/>
                </a:solidFill>
                <a:latin typeface="Calibri"/>
                <a:cs typeface="Calibri"/>
              </a:rPr>
              <a:t> Simplifies rule management</a:t>
            </a:r>
          </a:p>
          <a:p>
            <a:pPr marL="228600" algn="l">
              <a:spcBef>
                <a:spcPts val="200"/>
              </a:spcBef>
              <a:buChar char="•"/>
            </a:pPr>
            <a:r>
              <a:rPr lang="en-US" sz="1200">
                <a:solidFill>
                  <a:srgbClr val="444444"/>
                </a:solidFill>
                <a:latin typeface="Calibri"/>
                <a:cs typeface="Calibri"/>
              </a:rPr>
              <a:t> Allows traffic to be controlled using clear device names instead of raw IP addresses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TitleBg"/>
          <p:cNvSpPr/>
          <p:nvPr/>
        </p:nvSpPr>
        <p:spPr>
          <a:xfrm>
            <a:off x="0" y="0"/>
            <a:ext cx="12192000" cy="914400"/>
          </a:xfrm>
          <a:prstGeom prst="rect">
            <a:avLst/>
          </a:prstGeom>
          <a:solidFill>
            <a:srgbClr val="1E2761"/>
          </a:solidFill>
          <a:ln>
            <a:noFill/>
          </a:ln>
        </p:spPr>
        <p:txBody>
          <a:bodyPr/>
          <a:lstStyle/>
          <a:p>
            <a:endParaRPr lang="en-US"/>
          </a:p>
        </p:txBody>
      </p:sp>
      <p:sp>
        <p:nvSpPr>
          <p:cNvPr id="3" name="Title"/>
          <p:cNvSpPr txBox="1"/>
          <p:nvPr/>
        </p:nvSpPr>
        <p:spPr>
          <a:xfrm>
            <a:off x="457200" y="152400"/>
            <a:ext cx="11277600" cy="609600"/>
          </a:xfrm>
          <a:prstGeom prst="rect">
            <a:avLst/>
          </a:prstGeom>
          <a:noFill/>
        </p:spPr>
        <p:txBody>
          <a:bodyPr wrap="square" lIns="0" tIns="0" rIns="0" bIns="0" anchor="ctr"/>
          <a:lstStyle/>
          <a:p>
            <a:r>
              <a:rPr lang="en-US" sz="2400" b="1" dirty="0">
                <a:solidFill>
                  <a:srgbClr val="FFFFFF"/>
                </a:solidFill>
                <a:latin typeface="Trebuchet MS"/>
                <a:cs typeface="Trebuchet MS"/>
              </a:rPr>
              <a:t>Configuring Gateway and Network Objects</a:t>
            </a:r>
          </a:p>
        </p:txBody>
      </p:sp>
      <p:sp>
        <p:nvSpPr>
          <p:cNvPr id="4" name="Label1"/>
          <p:cNvSpPr txBox="1"/>
          <p:nvPr/>
        </p:nvSpPr>
        <p:spPr>
          <a:xfrm>
            <a:off x="457200" y="1066800"/>
            <a:ext cx="5410200" cy="381000"/>
          </a:xfrm>
          <a:prstGeom prst="rect">
            <a:avLst/>
          </a:prstGeom>
          <a:noFill/>
        </p:spPr>
        <p:txBody>
          <a:bodyPr wrap="square" lIns="0" tIns="0" rIns="0" bIns="0" anchor="b"/>
          <a:lstStyle/>
          <a:p>
            <a:pPr algn="l"/>
            <a:r>
              <a:rPr lang="en-US" sz="1400" b="1">
                <a:solidFill>
                  <a:srgbClr val="1E2761"/>
                </a:solidFill>
                <a:latin typeface="Trebuchet MS"/>
              </a:rPr>
              <a:t>Step 1: Gateway Object A-GW</a:t>
            </a:r>
          </a:p>
        </p:txBody>
      </p:sp>
      <p:sp>
        <p:nvSpPr>
          <p:cNvPr id="5" name="Placeholder1"/>
          <p:cNvSpPr/>
          <p:nvPr/>
        </p:nvSpPr>
        <p:spPr>
          <a:xfrm>
            <a:off x="457200" y="1524000"/>
            <a:ext cx="5410200" cy="5029200"/>
          </a:xfrm>
          <a:prstGeom prst="rect">
            <a:avLst/>
          </a:prstGeom>
          <a:solidFill>
            <a:srgbClr val="FFFFFF"/>
          </a:solidFill>
          <a:ln w="19050">
            <a:solidFill>
              <a:srgbClr val="CADCFC"/>
            </a:solidFill>
            <a:prstDash val="dash"/>
          </a:ln>
        </p:spPr>
        <p:txBody>
          <a:bodyPr wrap="square" anchor="ctr"/>
          <a:lstStyle/>
          <a:p>
            <a:pPr algn="ctr"/>
            <a:r>
              <a:rPr lang="en-US" sz="1400">
                <a:solidFill>
                  <a:srgbClr val="999999"/>
                </a:solidFill>
                <a:latin typeface="Calibri"/>
              </a:rPr>
              <a:t>Insert Screenshot Here</a:t>
            </a:r>
          </a:p>
        </p:txBody>
      </p:sp>
      <p:sp>
        <p:nvSpPr>
          <p:cNvPr id="6" name="Label2"/>
          <p:cNvSpPr txBox="1"/>
          <p:nvPr/>
        </p:nvSpPr>
        <p:spPr>
          <a:xfrm>
            <a:off x="6324600" y="1066800"/>
            <a:ext cx="5410200" cy="381000"/>
          </a:xfrm>
          <a:prstGeom prst="rect">
            <a:avLst/>
          </a:prstGeom>
          <a:noFill/>
        </p:spPr>
        <p:txBody>
          <a:bodyPr wrap="square" lIns="0" tIns="0" rIns="0" bIns="0" anchor="b"/>
          <a:lstStyle/>
          <a:p>
            <a:pPr algn="l"/>
            <a:r>
              <a:rPr lang="en-US" sz="1400" b="1">
                <a:solidFill>
                  <a:srgbClr val="1E2761"/>
                </a:solidFill>
                <a:latin typeface="Trebuchet MS"/>
              </a:rPr>
              <a:t>Step 2: Host Object A-GUI</a:t>
            </a:r>
          </a:p>
        </p:txBody>
      </p:sp>
      <p:sp>
        <p:nvSpPr>
          <p:cNvPr id="7" name="Placeholder2"/>
          <p:cNvSpPr/>
          <p:nvPr/>
        </p:nvSpPr>
        <p:spPr>
          <a:xfrm>
            <a:off x="6324600" y="1524000"/>
            <a:ext cx="5410200" cy="5029200"/>
          </a:xfrm>
          <a:prstGeom prst="rect">
            <a:avLst/>
          </a:prstGeom>
          <a:solidFill>
            <a:srgbClr val="FFFFFF"/>
          </a:solidFill>
          <a:ln w="19050">
            <a:solidFill>
              <a:srgbClr val="CADCFC"/>
            </a:solidFill>
            <a:prstDash val="dash"/>
          </a:ln>
        </p:spPr>
        <p:txBody>
          <a:bodyPr wrap="square" anchor="ctr"/>
          <a:lstStyle/>
          <a:p>
            <a:pPr algn="ctr"/>
            <a:r>
              <a:rPr lang="en-US" sz="1400">
                <a:solidFill>
                  <a:srgbClr val="999999"/>
                </a:solidFill>
                <a:latin typeface="Calibri"/>
              </a:rPr>
              <a:t>Insert Screenshot Here</a:t>
            </a:r>
          </a:p>
        </p:txBody>
      </p:sp>
      <p:pic>
        <p:nvPicPr>
          <p:cNvPr id="8" name="Picture 7">
            <a:extLst>
              <a:ext uri="{FF2B5EF4-FFF2-40B4-BE49-F238E27FC236}">
                <a16:creationId xmlns:a16="http://schemas.microsoft.com/office/drawing/2014/main" id="{ACE90410-D4C1-C4AC-27BB-84323C880A7F}"/>
              </a:ext>
            </a:extLst>
          </p:cNvPr>
          <p:cNvPicPr>
            <a:picLocks noChangeAspect="1"/>
          </p:cNvPicPr>
          <p:nvPr/>
        </p:nvPicPr>
        <p:blipFill>
          <a:blip r:embed="rId2"/>
          <a:stretch>
            <a:fillRect/>
          </a:stretch>
        </p:blipFill>
        <p:spPr>
          <a:xfrm>
            <a:off x="457200" y="1523999"/>
            <a:ext cx="5410200" cy="3380079"/>
          </a:xfrm>
          <a:prstGeom prst="rect">
            <a:avLst/>
          </a:prstGeom>
        </p:spPr>
      </p:pic>
      <p:pic>
        <p:nvPicPr>
          <p:cNvPr id="9" name="Picture 8">
            <a:extLst>
              <a:ext uri="{FF2B5EF4-FFF2-40B4-BE49-F238E27FC236}">
                <a16:creationId xmlns:a16="http://schemas.microsoft.com/office/drawing/2014/main" id="{9B2C0DF3-E2F1-CFBE-4714-BFE04411D20A}"/>
              </a:ext>
            </a:extLst>
          </p:cNvPr>
          <p:cNvPicPr>
            <a:picLocks noChangeAspect="1"/>
          </p:cNvPicPr>
          <p:nvPr/>
        </p:nvPicPr>
        <p:blipFill>
          <a:blip r:embed="rId3"/>
          <a:stretch>
            <a:fillRect/>
          </a:stretch>
        </p:blipFill>
        <p:spPr>
          <a:xfrm>
            <a:off x="6324600" y="1590647"/>
            <a:ext cx="5410200" cy="3380079"/>
          </a:xfrm>
          <a:prstGeom prst="rect">
            <a:avLst/>
          </a:prstGeom>
        </p:spPr>
      </p:pic>
      <p:sp>
        <p:nvSpPr>
          <p:cNvPr id="11" name="TextBox 10">
            <a:extLst>
              <a:ext uri="{FF2B5EF4-FFF2-40B4-BE49-F238E27FC236}">
                <a16:creationId xmlns:a16="http://schemas.microsoft.com/office/drawing/2014/main" id="{835FF356-490F-090B-4354-54CA31E818C6}"/>
              </a:ext>
            </a:extLst>
          </p:cNvPr>
          <p:cNvSpPr txBox="1"/>
          <p:nvPr/>
        </p:nvSpPr>
        <p:spPr>
          <a:xfrm>
            <a:off x="6976310" y="5251534"/>
            <a:ext cx="4106779" cy="1020857"/>
          </a:xfrm>
          <a:prstGeom prst="rect">
            <a:avLst/>
          </a:prstGeom>
          <a:noFill/>
        </p:spPr>
        <p:txBody>
          <a:bodyPr wrap="square">
            <a:spAutoFit/>
          </a:bodyPr>
          <a:lstStyle/>
          <a:p>
            <a:pPr algn="ctr">
              <a:lnSpc>
                <a:spcPct val="115000"/>
              </a:lnSpc>
              <a:spcAft>
                <a:spcPts val="1000"/>
              </a:spcAft>
              <a:buNone/>
            </a:pPr>
            <a:r>
              <a:rPr lang="en-US" sz="1800" i="1" dirty="0">
                <a:effectLst/>
                <a:latin typeface="Cambria" panose="02040503050406030204" pitchFamily="18" charset="0"/>
                <a:ea typeface="MS Mincho" panose="02020609040205080304" pitchFamily="49" charset="-128"/>
                <a:cs typeface="Times New Roman" panose="02020603050405020304" pitchFamily="18" charset="0"/>
              </a:rPr>
              <a:t>Host object A-GUI created so rules can explicitly match the management workstation.</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p:txBody>
      </p:sp>
      <p:sp>
        <p:nvSpPr>
          <p:cNvPr id="13" name="TextBox 12">
            <a:extLst>
              <a:ext uri="{FF2B5EF4-FFF2-40B4-BE49-F238E27FC236}">
                <a16:creationId xmlns:a16="http://schemas.microsoft.com/office/drawing/2014/main" id="{53EF731E-B755-8816-DC8D-55DFE9EC4E3A}"/>
              </a:ext>
            </a:extLst>
          </p:cNvPr>
          <p:cNvSpPr txBox="1"/>
          <p:nvPr/>
        </p:nvSpPr>
        <p:spPr>
          <a:xfrm>
            <a:off x="908384" y="5251534"/>
            <a:ext cx="4507832" cy="702308"/>
          </a:xfrm>
          <a:prstGeom prst="rect">
            <a:avLst/>
          </a:prstGeom>
          <a:noFill/>
        </p:spPr>
        <p:txBody>
          <a:bodyPr wrap="square">
            <a:spAutoFit/>
          </a:bodyPr>
          <a:lstStyle/>
          <a:p>
            <a:pPr algn="ctr">
              <a:lnSpc>
                <a:spcPct val="115000"/>
              </a:lnSpc>
              <a:spcAft>
                <a:spcPts val="1000"/>
              </a:spcAft>
              <a:buNone/>
            </a:pPr>
            <a:r>
              <a:rPr lang="en-US" sz="1800" i="1" dirty="0">
                <a:effectLst/>
                <a:latin typeface="Cambria" panose="02040503050406030204" pitchFamily="18" charset="0"/>
                <a:ea typeface="MS Mincho" panose="02020609040205080304" pitchFamily="49" charset="-128"/>
                <a:cs typeface="Times New Roman" panose="02020603050405020304" pitchFamily="18" charset="0"/>
              </a:rPr>
              <a:t>Gateway object A-GW defined in </a:t>
            </a:r>
            <a:r>
              <a:rPr lang="en-US" sz="1800" i="1" dirty="0" err="1">
                <a:effectLst/>
                <a:latin typeface="Cambria" panose="02040503050406030204" pitchFamily="18" charset="0"/>
                <a:ea typeface="MS Mincho" panose="02020609040205080304" pitchFamily="49" charset="-128"/>
                <a:cs typeface="Times New Roman" panose="02020603050405020304" pitchFamily="18" charset="0"/>
              </a:rPr>
              <a:t>SmartConsole</a:t>
            </a:r>
            <a:r>
              <a:rPr lang="en-US" sz="1800" i="1" dirty="0">
                <a:effectLst/>
                <a:latin typeface="Cambria" panose="02040503050406030204" pitchFamily="18" charset="0"/>
                <a:ea typeface="MS Mincho" panose="02020609040205080304" pitchFamily="49" charset="-128"/>
                <a:cs typeface="Times New Roman" panose="02020603050405020304" pitchFamily="18" charset="0"/>
              </a:rPr>
              <a:t> for policy enforcement target.</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TitleBg"/>
          <p:cNvSpPr/>
          <p:nvPr/>
        </p:nvSpPr>
        <p:spPr>
          <a:xfrm>
            <a:off x="0" y="0"/>
            <a:ext cx="12192000" cy="914400"/>
          </a:xfrm>
          <a:prstGeom prst="rect">
            <a:avLst/>
          </a:prstGeom>
          <a:solidFill>
            <a:srgbClr val="1E2761"/>
          </a:solidFill>
          <a:ln>
            <a:noFill/>
          </a:ln>
        </p:spPr>
        <p:txBody>
          <a:bodyPr/>
          <a:lstStyle/>
          <a:p>
            <a:endParaRPr lang="en-US"/>
          </a:p>
        </p:txBody>
      </p:sp>
      <p:sp>
        <p:nvSpPr>
          <p:cNvPr id="3" name="Title"/>
          <p:cNvSpPr txBox="1"/>
          <p:nvPr/>
        </p:nvSpPr>
        <p:spPr>
          <a:xfrm>
            <a:off x="457200" y="152400"/>
            <a:ext cx="11277600" cy="609600"/>
          </a:xfrm>
          <a:prstGeom prst="rect">
            <a:avLst/>
          </a:prstGeom>
          <a:noFill/>
        </p:spPr>
        <p:txBody>
          <a:bodyPr wrap="square" lIns="0" tIns="0" rIns="0" bIns="0" anchor="ctr"/>
          <a:lstStyle/>
          <a:p>
            <a:r>
              <a:rPr lang="en-US" sz="2400" b="1" dirty="0">
                <a:solidFill>
                  <a:srgbClr val="FFFFFF"/>
                </a:solidFill>
                <a:latin typeface="Trebuchet MS"/>
                <a:cs typeface="Trebuchet MS"/>
              </a:rPr>
              <a:t>Configuring Gateway and Network Objects</a:t>
            </a:r>
          </a:p>
        </p:txBody>
      </p:sp>
      <p:sp>
        <p:nvSpPr>
          <p:cNvPr id="4" name="Label1"/>
          <p:cNvSpPr txBox="1"/>
          <p:nvPr/>
        </p:nvSpPr>
        <p:spPr>
          <a:xfrm>
            <a:off x="457200" y="1066800"/>
            <a:ext cx="11277600" cy="381000"/>
          </a:xfrm>
          <a:prstGeom prst="rect">
            <a:avLst/>
          </a:prstGeom>
          <a:noFill/>
        </p:spPr>
        <p:txBody>
          <a:bodyPr wrap="square" lIns="0" tIns="0" rIns="0" bIns="0" anchor="b"/>
          <a:lstStyle/>
          <a:p>
            <a:pPr algn="l"/>
            <a:r>
              <a:rPr lang="en-US" sz="1400" b="1">
                <a:solidFill>
                  <a:srgbClr val="1E2761"/>
                </a:solidFill>
                <a:latin typeface="Trebuchet MS"/>
              </a:rPr>
              <a:t>Step 3: Object Details Review</a:t>
            </a:r>
          </a:p>
        </p:txBody>
      </p:sp>
      <p:sp>
        <p:nvSpPr>
          <p:cNvPr id="5" name="Placeholder1"/>
          <p:cNvSpPr/>
          <p:nvPr/>
        </p:nvSpPr>
        <p:spPr>
          <a:xfrm>
            <a:off x="457200" y="1524000"/>
            <a:ext cx="11277600" cy="5029200"/>
          </a:xfrm>
          <a:prstGeom prst="rect">
            <a:avLst/>
          </a:prstGeom>
          <a:solidFill>
            <a:srgbClr val="FFFFFF"/>
          </a:solidFill>
          <a:ln w="19050">
            <a:solidFill>
              <a:srgbClr val="CADCFC"/>
            </a:solidFill>
            <a:prstDash val="dash"/>
          </a:ln>
        </p:spPr>
        <p:txBody>
          <a:bodyPr wrap="square" anchor="ctr"/>
          <a:lstStyle/>
          <a:p>
            <a:pPr algn="ctr"/>
            <a:r>
              <a:rPr lang="en-US" sz="1400">
                <a:solidFill>
                  <a:srgbClr val="999999"/>
                </a:solidFill>
                <a:latin typeface="Calibri"/>
              </a:rPr>
              <a:t>Insert Screenshot Here</a:t>
            </a:r>
          </a:p>
        </p:txBody>
      </p:sp>
      <p:pic>
        <p:nvPicPr>
          <p:cNvPr id="6" name="Picture 5">
            <a:extLst>
              <a:ext uri="{FF2B5EF4-FFF2-40B4-BE49-F238E27FC236}">
                <a16:creationId xmlns:a16="http://schemas.microsoft.com/office/drawing/2014/main" id="{EF7CD95C-44E7-85C9-E3D9-B3026F804ADB}"/>
              </a:ext>
            </a:extLst>
          </p:cNvPr>
          <p:cNvPicPr>
            <a:picLocks noChangeAspect="1"/>
          </p:cNvPicPr>
          <p:nvPr/>
        </p:nvPicPr>
        <p:blipFill>
          <a:blip r:embed="rId2"/>
          <a:stretch>
            <a:fillRect/>
          </a:stretch>
        </p:blipFill>
        <p:spPr>
          <a:xfrm>
            <a:off x="2819400" y="1638300"/>
            <a:ext cx="6553200" cy="4094181"/>
          </a:xfrm>
          <a:prstGeom prst="rect">
            <a:avLst/>
          </a:prstGeom>
        </p:spPr>
      </p:pic>
      <p:sp>
        <p:nvSpPr>
          <p:cNvPr id="8" name="TextBox 7">
            <a:extLst>
              <a:ext uri="{FF2B5EF4-FFF2-40B4-BE49-F238E27FC236}">
                <a16:creationId xmlns:a16="http://schemas.microsoft.com/office/drawing/2014/main" id="{FED5F83C-C9F1-C4B1-8E68-938127D1C415}"/>
              </a:ext>
            </a:extLst>
          </p:cNvPr>
          <p:cNvSpPr txBox="1"/>
          <p:nvPr/>
        </p:nvSpPr>
        <p:spPr>
          <a:xfrm>
            <a:off x="3048000" y="5808681"/>
            <a:ext cx="6096000" cy="702308"/>
          </a:xfrm>
          <a:prstGeom prst="rect">
            <a:avLst/>
          </a:prstGeom>
          <a:noFill/>
        </p:spPr>
        <p:txBody>
          <a:bodyPr wrap="square">
            <a:spAutoFit/>
          </a:bodyPr>
          <a:lstStyle/>
          <a:p>
            <a:pPr algn="ctr">
              <a:lnSpc>
                <a:spcPct val="115000"/>
              </a:lnSpc>
              <a:spcAft>
                <a:spcPts val="1000"/>
              </a:spcAft>
              <a:buNone/>
            </a:pPr>
            <a:r>
              <a:rPr lang="en-US" sz="1800" i="1" dirty="0">
                <a:effectLst/>
                <a:latin typeface="Cambria" panose="02040503050406030204" pitchFamily="18" charset="0"/>
                <a:ea typeface="MS Mincho" panose="02020609040205080304" pitchFamily="49" charset="-128"/>
                <a:cs typeface="Times New Roman" panose="02020603050405020304" pitchFamily="18" charset="0"/>
              </a:rPr>
              <a:t>Object details reviewed to confirm correct IP assignment and object type before policy use.</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a:extLst>
            <a:ext uri="{FF2B5EF4-FFF2-40B4-BE49-F238E27FC236}">
              <a16:creationId xmlns:a16="http://schemas.microsoft.com/office/drawing/2014/main" id="{2FA6FC36-B02E-BCA6-9CA9-C092C6EC89DE}"/>
            </a:ext>
          </a:extLst>
        </p:cNvPr>
        <p:cNvGrpSpPr/>
        <p:nvPr/>
      </p:nvGrpSpPr>
      <p:grpSpPr>
        <a:xfrm>
          <a:off x="0" y="0"/>
          <a:ext cx="0" cy="0"/>
          <a:chOff x="0" y="0"/>
          <a:chExt cx="0" cy="0"/>
        </a:xfrm>
      </p:grpSpPr>
      <p:sp>
        <p:nvSpPr>
          <p:cNvPr id="2" name="TitleBg">
            <a:extLst>
              <a:ext uri="{FF2B5EF4-FFF2-40B4-BE49-F238E27FC236}">
                <a16:creationId xmlns:a16="http://schemas.microsoft.com/office/drawing/2014/main" id="{A715882E-CF7C-3AD2-E10E-375BDDE79FD7}"/>
              </a:ext>
            </a:extLst>
          </p:cNvPr>
          <p:cNvSpPr/>
          <p:nvPr/>
        </p:nvSpPr>
        <p:spPr>
          <a:xfrm>
            <a:off x="0" y="0"/>
            <a:ext cx="12192000" cy="914400"/>
          </a:xfrm>
          <a:prstGeom prst="rect">
            <a:avLst/>
          </a:prstGeom>
          <a:solidFill>
            <a:srgbClr val="1E2761"/>
          </a:solidFill>
          <a:ln>
            <a:noFill/>
          </a:ln>
        </p:spPr>
        <p:txBody>
          <a:bodyPr/>
          <a:lstStyle/>
          <a:p>
            <a:endParaRPr lang="en-US"/>
          </a:p>
        </p:txBody>
      </p:sp>
      <p:sp>
        <p:nvSpPr>
          <p:cNvPr id="3" name="Title">
            <a:extLst>
              <a:ext uri="{FF2B5EF4-FFF2-40B4-BE49-F238E27FC236}">
                <a16:creationId xmlns:a16="http://schemas.microsoft.com/office/drawing/2014/main" id="{454B5EAF-3A14-1B3D-03B2-477193F77E7F}"/>
              </a:ext>
            </a:extLst>
          </p:cNvPr>
          <p:cNvSpPr txBox="1"/>
          <p:nvPr/>
        </p:nvSpPr>
        <p:spPr>
          <a:xfrm>
            <a:off x="457200" y="152400"/>
            <a:ext cx="11277600" cy="609600"/>
          </a:xfrm>
          <a:prstGeom prst="rect">
            <a:avLst/>
          </a:prstGeom>
          <a:noFill/>
        </p:spPr>
        <p:txBody>
          <a:bodyPr wrap="square" lIns="0" tIns="0" rIns="0" bIns="0" anchor="ctr"/>
          <a:lstStyle/>
          <a:p>
            <a:r>
              <a:rPr lang="en-US" sz="2400" b="1" dirty="0">
                <a:solidFill>
                  <a:srgbClr val="FFFFFF"/>
                </a:solidFill>
                <a:latin typeface="Trebuchet MS"/>
                <a:cs typeface="Trebuchet MS"/>
              </a:rPr>
              <a:t>Creating Firewall Rules</a:t>
            </a:r>
          </a:p>
        </p:txBody>
      </p:sp>
      <p:sp>
        <p:nvSpPr>
          <p:cNvPr id="20" name="WhatItDoes"/>
          <p:cNvSpPr txBox="1"/>
          <p:nvPr/>
        </p:nvSpPr>
        <p:spPr>
          <a:xfrm>
            <a:off x="457200" y="4196577"/>
            <a:ext cx="5486400" cy="2286000"/>
          </a:xfrm>
          <a:prstGeom prst="roundRect">
            <a:avLst>
              <a:gd name="adj" fmla="val 5000"/>
            </a:avLst>
          </a:prstGeom>
          <a:solidFill>
            <a:srgbClr val="E8EDF5"/>
          </a:solidFill>
          <a:ln>
            <a:noFill/>
          </a:ln>
        </p:spPr>
        <p:txBody>
          <a:bodyPr wrap="square" lIns="137160" tIns="137160" rIns="137160" bIns="137160" anchor="t"/>
          <a:lstStyle/>
          <a:p>
            <a:pPr algn="l"/>
            <a:r>
              <a:rPr lang="en-US" sz="1600" b="1" dirty="0">
                <a:solidFill>
                  <a:srgbClr val="1E2761"/>
                </a:solidFill>
                <a:latin typeface="Trebuchet MS"/>
                <a:cs typeface="Trebuchet MS"/>
              </a:rPr>
              <a:t>What It Does</a:t>
            </a:r>
          </a:p>
          <a:p>
            <a:pPr algn="l">
              <a:spcBef>
                <a:spcPts val="600"/>
              </a:spcBef>
            </a:pPr>
            <a:r>
              <a:rPr lang="en-US" sz="1200" dirty="0">
                <a:solidFill>
                  <a:srgbClr val="444444"/>
                </a:solidFill>
                <a:latin typeface="Calibri"/>
                <a:cs typeface="Calibri"/>
              </a:rPr>
              <a:t>This is the default rule below custom rule. Any traffic not matched by the rules above is processed by the cleanup rule (depending on your configured action such as Drop or Accept with logging).</a:t>
            </a:r>
          </a:p>
          <a:p>
            <a:pPr algn="l">
              <a:spcBef>
                <a:spcPts val="800"/>
              </a:spcBef>
            </a:pPr>
            <a:r>
              <a:rPr lang="en-US" sz="1600" b="1" dirty="0">
                <a:solidFill>
                  <a:srgbClr val="1E2761"/>
                </a:solidFill>
                <a:latin typeface="Trebuchet MS"/>
                <a:cs typeface="Trebuchet MS"/>
              </a:rPr>
              <a:t>Why It Matters</a:t>
            </a:r>
          </a:p>
          <a:p>
            <a:pPr algn="l">
              <a:spcBef>
                <a:spcPts val="600"/>
              </a:spcBef>
            </a:pPr>
            <a:r>
              <a:rPr lang="en-US" sz="1200" dirty="0">
                <a:solidFill>
                  <a:srgbClr val="444444"/>
                </a:solidFill>
                <a:latin typeface="Calibri"/>
                <a:cs typeface="Calibri"/>
              </a:rPr>
              <a:t>It ensures no unmanaged traffic bypasses policy and provides a final security control layer.</a:t>
            </a:r>
          </a:p>
        </p:txBody>
      </p:sp>
      <p:sp>
        <p:nvSpPr>
          <p:cNvPr id="21" name="RuleOrder"/>
          <p:cNvSpPr txBox="1"/>
          <p:nvPr/>
        </p:nvSpPr>
        <p:spPr>
          <a:xfrm>
            <a:off x="6324600" y="4196577"/>
            <a:ext cx="5486400" cy="2286000"/>
          </a:xfrm>
          <a:prstGeom prst="roundRect">
            <a:avLst>
              <a:gd name="adj" fmla="val 5000"/>
            </a:avLst>
          </a:prstGeom>
          <a:solidFill>
            <a:srgbClr val="E8EDF5"/>
          </a:solidFill>
          <a:ln>
            <a:noFill/>
          </a:ln>
        </p:spPr>
        <p:txBody>
          <a:bodyPr wrap="square" lIns="137160" tIns="137160" rIns="137160" bIns="137160" anchor="t"/>
          <a:lstStyle/>
          <a:p>
            <a:pPr algn="l"/>
            <a:r>
              <a:rPr lang="en-US" sz="1600" b="1">
                <a:solidFill>
                  <a:srgbClr val="1E2761"/>
                </a:solidFill>
                <a:latin typeface="Trebuchet MS"/>
                <a:cs typeface="Trebuchet MS"/>
              </a:rPr>
              <a:t>How Rule Order Works</a:t>
            </a:r>
          </a:p>
          <a:p>
            <a:pPr algn="l">
              <a:spcBef>
                <a:spcPts val="600"/>
              </a:spcBef>
            </a:pPr>
            <a:r>
              <a:rPr lang="en-US" sz="1200">
                <a:solidFill>
                  <a:srgbClr val="444444"/>
                </a:solidFill>
                <a:latin typeface="Calibri"/>
                <a:cs typeface="Calibri"/>
              </a:rPr>
              <a:t>Firewall rules are checked top to bottom:</a:t>
            </a:r>
          </a:p>
          <a:p>
            <a:pPr marL="228600" algn="l">
              <a:spcBef>
                <a:spcPts val="400"/>
              </a:spcBef>
              <a:buAutoNum type="arabicPeriod"/>
            </a:pPr>
            <a:r>
              <a:rPr lang="en-US" sz="1200">
                <a:solidFill>
                  <a:srgbClr val="444444"/>
                </a:solidFill>
                <a:latin typeface="Calibri"/>
                <a:cs typeface="Calibri"/>
              </a:rPr>
              <a:t> Firewall checks Drop-ICMP first</a:t>
            </a:r>
          </a:p>
          <a:p>
            <a:pPr marL="228600" algn="l">
              <a:spcBef>
                <a:spcPts val="200"/>
              </a:spcBef>
              <a:buAutoNum type="arabicPeriod"/>
            </a:pPr>
            <a:r>
              <a:rPr lang="en-US" sz="1200">
                <a:solidFill>
                  <a:srgbClr val="444444"/>
                </a:solidFill>
                <a:latin typeface="Calibri"/>
                <a:cs typeface="Calibri"/>
              </a:rPr>
              <a:t> If matched, traffic is blocked</a:t>
            </a:r>
          </a:p>
          <a:p>
            <a:pPr marL="228600" algn="l">
              <a:spcBef>
                <a:spcPts val="200"/>
              </a:spcBef>
              <a:buAutoNum type="arabicPeriod"/>
            </a:pPr>
            <a:r>
              <a:rPr lang="en-US" sz="1200">
                <a:solidFill>
                  <a:srgbClr val="444444"/>
                </a:solidFill>
                <a:latin typeface="Calibri"/>
                <a:cs typeface="Calibri"/>
              </a:rPr>
              <a:t> If not matched, it moves to next rule</a:t>
            </a:r>
          </a:p>
          <a:p>
            <a:pPr marL="228600" algn="l">
              <a:spcBef>
                <a:spcPts val="200"/>
              </a:spcBef>
              <a:buAutoNum type="arabicPeriod"/>
            </a:pPr>
            <a:r>
              <a:rPr lang="en-US" sz="1200">
                <a:solidFill>
                  <a:srgbClr val="444444"/>
                </a:solidFill>
                <a:latin typeface="Calibri"/>
                <a:cs typeface="Calibri"/>
              </a:rPr>
              <a:t> Eventually cleanup rule handles remaining traffic</a:t>
            </a:r>
          </a:p>
        </p:txBody>
      </p:sp>
      <p:sp>
        <p:nvSpPr>
          <p:cNvPr id="4" name="Title">
            <a:extLst>
              <a:ext uri="{FF2B5EF4-FFF2-40B4-BE49-F238E27FC236}">
                <a16:creationId xmlns:a16="http://schemas.microsoft.com/office/drawing/2014/main" id="{13E928D6-5E7B-ED65-3923-E7AB97590A70}"/>
              </a:ext>
            </a:extLst>
          </p:cNvPr>
          <p:cNvSpPr txBox="1"/>
          <p:nvPr/>
        </p:nvSpPr>
        <p:spPr>
          <a:xfrm>
            <a:off x="533400" y="3271025"/>
            <a:ext cx="11277600" cy="609600"/>
          </a:xfrm>
          <a:prstGeom prst="rect">
            <a:avLst/>
          </a:prstGeom>
          <a:noFill/>
        </p:spPr>
        <p:txBody>
          <a:bodyPr wrap="square" lIns="0" tIns="0" rIns="0" bIns="0" anchor="ctr"/>
          <a:lstStyle/>
          <a:p>
            <a:pPr algn="l"/>
            <a:r>
              <a:rPr lang="en-US" sz="2400" b="1" dirty="0">
                <a:solidFill>
                  <a:schemeClr val="tx2"/>
                </a:solidFill>
                <a:latin typeface="Trebuchet MS"/>
                <a:cs typeface="Trebuchet MS"/>
              </a:rPr>
              <a:t># Cleanup Rule</a:t>
            </a:r>
          </a:p>
        </p:txBody>
      </p:sp>
      <p:sp>
        <p:nvSpPr>
          <p:cNvPr id="5" name="RuleOrder">
            <a:extLst>
              <a:ext uri="{FF2B5EF4-FFF2-40B4-BE49-F238E27FC236}">
                <a16:creationId xmlns:a16="http://schemas.microsoft.com/office/drawing/2014/main" id="{931667A7-A4CE-DC09-BC7F-2286074EEB39}"/>
              </a:ext>
            </a:extLst>
          </p:cNvPr>
          <p:cNvSpPr txBox="1"/>
          <p:nvPr/>
        </p:nvSpPr>
        <p:spPr>
          <a:xfrm>
            <a:off x="533400" y="1225706"/>
            <a:ext cx="11277600" cy="1258229"/>
          </a:xfrm>
          <a:prstGeom prst="roundRect">
            <a:avLst>
              <a:gd name="adj" fmla="val 5000"/>
            </a:avLst>
          </a:prstGeom>
          <a:solidFill>
            <a:srgbClr val="E8EDF5"/>
          </a:solidFill>
          <a:ln>
            <a:noFill/>
          </a:ln>
        </p:spPr>
        <p:txBody>
          <a:bodyPr wrap="square" lIns="137160" tIns="137160" rIns="137160" bIns="137160" anchor="t"/>
          <a:lstStyle/>
          <a:p>
            <a:pPr algn="l"/>
            <a:r>
              <a:rPr lang="en-US" sz="1600" b="1" dirty="0">
                <a:solidFill>
                  <a:srgbClr val="1E2761"/>
                </a:solidFill>
                <a:latin typeface="Trebuchet MS"/>
                <a:cs typeface="Trebuchet MS"/>
              </a:rPr>
              <a:t>I created a custom Access Control rule named Drop-ICMP to block ping traffic from A-GUI to A-GW. This demonstrates traffic filtering based on source, destination, and service. Any unmatched traffic is then handled by the cleanup rule according to policy.</a:t>
            </a:r>
            <a:endParaRPr lang="en-US" sz="1200" dirty="0">
              <a:solidFill>
                <a:srgbClr val="444444"/>
              </a:solidFill>
              <a:latin typeface="Calibri"/>
              <a:cs typeface="Calibri"/>
            </a:endParaRPr>
          </a:p>
        </p:txBody>
      </p:sp>
    </p:spTree>
    <p:extLst>
      <p:ext uri="{BB962C8B-B14F-4D97-AF65-F5344CB8AC3E}">
        <p14:creationId xmlns:p14="http://schemas.microsoft.com/office/powerpoint/2010/main" val="28262076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TitleBg"/>
          <p:cNvSpPr/>
          <p:nvPr/>
        </p:nvSpPr>
        <p:spPr>
          <a:xfrm>
            <a:off x="0" y="0"/>
            <a:ext cx="12192000" cy="914400"/>
          </a:xfrm>
          <a:prstGeom prst="rect">
            <a:avLst/>
          </a:prstGeom>
          <a:solidFill>
            <a:srgbClr val="1E2761"/>
          </a:solidFill>
          <a:ln>
            <a:noFill/>
          </a:ln>
        </p:spPr>
        <p:txBody>
          <a:bodyPr/>
          <a:lstStyle/>
          <a:p>
            <a:endParaRPr lang="en-US"/>
          </a:p>
        </p:txBody>
      </p:sp>
      <p:sp>
        <p:nvSpPr>
          <p:cNvPr id="3" name="Title"/>
          <p:cNvSpPr txBox="1"/>
          <p:nvPr/>
        </p:nvSpPr>
        <p:spPr>
          <a:xfrm>
            <a:off x="457200" y="152400"/>
            <a:ext cx="11277600" cy="609600"/>
          </a:xfrm>
          <a:prstGeom prst="rect">
            <a:avLst/>
          </a:prstGeom>
          <a:noFill/>
        </p:spPr>
        <p:txBody>
          <a:bodyPr wrap="square" lIns="0" tIns="0" rIns="0" bIns="0" anchor="ctr"/>
          <a:lstStyle/>
          <a:p>
            <a:r>
              <a:rPr lang="en-US" sz="2400" b="1" dirty="0">
                <a:solidFill>
                  <a:srgbClr val="FFFFFF"/>
                </a:solidFill>
                <a:latin typeface="Trebuchet MS"/>
                <a:cs typeface="Trebuchet MS"/>
              </a:rPr>
              <a:t>Creating Firewall Rules</a:t>
            </a:r>
          </a:p>
        </p:txBody>
      </p:sp>
      <p:sp>
        <p:nvSpPr>
          <p:cNvPr id="20" name="RuleDetails"/>
          <p:cNvSpPr txBox="1"/>
          <p:nvPr/>
        </p:nvSpPr>
        <p:spPr>
          <a:xfrm>
            <a:off x="457200" y="2096429"/>
            <a:ext cx="4995746" cy="1925444"/>
          </a:xfrm>
          <a:prstGeom prst="roundRect">
            <a:avLst>
              <a:gd name="adj" fmla="val 5000"/>
            </a:avLst>
          </a:prstGeom>
          <a:solidFill>
            <a:srgbClr val="E8EDF5"/>
          </a:solidFill>
          <a:ln>
            <a:noFill/>
          </a:ln>
        </p:spPr>
        <p:txBody>
          <a:bodyPr wrap="square" lIns="137160" tIns="137160" rIns="137160" bIns="137160" anchor="t"/>
          <a:lstStyle/>
          <a:p>
            <a:pPr algn="l"/>
            <a:r>
              <a:rPr lang="en-US" sz="1600" b="1" dirty="0">
                <a:solidFill>
                  <a:srgbClr val="1E2761"/>
                </a:solidFill>
                <a:latin typeface="Trebuchet MS"/>
                <a:cs typeface="Trebuchet MS"/>
              </a:rPr>
              <a:t>Rule Configuration</a:t>
            </a:r>
          </a:p>
          <a:p>
            <a:pPr algn="l">
              <a:spcBef>
                <a:spcPts val="600"/>
              </a:spcBef>
            </a:pPr>
            <a:r>
              <a:rPr lang="en-US" sz="1200" b="1" dirty="0">
                <a:solidFill>
                  <a:srgbClr val="444444"/>
                </a:solidFill>
                <a:latin typeface="Calibri"/>
                <a:cs typeface="Calibri"/>
              </a:rPr>
              <a:t>Source: </a:t>
            </a:r>
            <a:r>
              <a:rPr lang="en-US" sz="1200" dirty="0">
                <a:solidFill>
                  <a:srgbClr val="444444"/>
                </a:solidFill>
                <a:latin typeface="Calibri"/>
                <a:cs typeface="Calibri"/>
              </a:rPr>
              <a:t>A-GUI (10.1.1.201)</a:t>
            </a:r>
          </a:p>
          <a:p>
            <a:pPr algn="l">
              <a:spcBef>
                <a:spcPts val="400"/>
              </a:spcBef>
            </a:pPr>
            <a:r>
              <a:rPr lang="en-US" sz="1200" b="1" dirty="0">
                <a:solidFill>
                  <a:srgbClr val="444444"/>
                </a:solidFill>
                <a:latin typeface="Calibri"/>
                <a:cs typeface="Calibri"/>
              </a:rPr>
              <a:t>Destination: </a:t>
            </a:r>
            <a:r>
              <a:rPr lang="en-US" sz="1200" dirty="0">
                <a:solidFill>
                  <a:srgbClr val="444444"/>
                </a:solidFill>
                <a:latin typeface="Calibri"/>
                <a:cs typeface="Calibri"/>
              </a:rPr>
              <a:t>A-GW (10.1.1.1)</a:t>
            </a:r>
          </a:p>
          <a:p>
            <a:pPr algn="l">
              <a:spcBef>
                <a:spcPts val="400"/>
              </a:spcBef>
            </a:pPr>
            <a:r>
              <a:rPr lang="en-US" sz="1200" b="1" dirty="0">
                <a:solidFill>
                  <a:srgbClr val="444444"/>
                </a:solidFill>
                <a:latin typeface="Calibri"/>
                <a:cs typeface="Calibri"/>
              </a:rPr>
              <a:t>Service: </a:t>
            </a:r>
            <a:r>
              <a:rPr lang="en-US" sz="1200" dirty="0">
                <a:solidFill>
                  <a:srgbClr val="444444"/>
                </a:solidFill>
                <a:latin typeface="Calibri"/>
                <a:cs typeface="Calibri"/>
              </a:rPr>
              <a:t>ICMP (Ping / Echo Request)</a:t>
            </a:r>
          </a:p>
          <a:p>
            <a:pPr algn="l">
              <a:spcBef>
                <a:spcPts val="400"/>
              </a:spcBef>
            </a:pPr>
            <a:r>
              <a:rPr lang="en-US" sz="1200" b="1" dirty="0">
                <a:solidFill>
                  <a:srgbClr val="444444"/>
                </a:solidFill>
                <a:latin typeface="Calibri"/>
                <a:cs typeface="Calibri"/>
              </a:rPr>
              <a:t>Action: </a:t>
            </a:r>
            <a:r>
              <a:rPr lang="en-US" sz="1200" b="1" dirty="0">
                <a:solidFill>
                  <a:srgbClr val="CC0000"/>
                </a:solidFill>
                <a:latin typeface="Calibri"/>
                <a:cs typeface="Calibri"/>
              </a:rPr>
              <a:t>Drop</a:t>
            </a:r>
          </a:p>
        </p:txBody>
      </p:sp>
      <p:sp>
        <p:nvSpPr>
          <p:cNvPr id="21" name="WhatItDoes"/>
          <p:cNvSpPr txBox="1"/>
          <p:nvPr/>
        </p:nvSpPr>
        <p:spPr>
          <a:xfrm>
            <a:off x="5898995" y="2096429"/>
            <a:ext cx="5486400" cy="1925444"/>
          </a:xfrm>
          <a:prstGeom prst="roundRect">
            <a:avLst>
              <a:gd name="adj" fmla="val 5000"/>
            </a:avLst>
          </a:prstGeom>
          <a:solidFill>
            <a:srgbClr val="E8EDF5"/>
          </a:solidFill>
          <a:ln>
            <a:noFill/>
          </a:ln>
        </p:spPr>
        <p:txBody>
          <a:bodyPr wrap="square" lIns="137160" tIns="137160" rIns="137160" bIns="137160" anchor="t"/>
          <a:lstStyle/>
          <a:p>
            <a:pPr algn="l"/>
            <a:r>
              <a:rPr lang="en-US" sz="1600" b="1" dirty="0">
                <a:solidFill>
                  <a:srgbClr val="1E2761"/>
                </a:solidFill>
                <a:latin typeface="Trebuchet MS"/>
                <a:cs typeface="Trebuchet MS"/>
              </a:rPr>
              <a:t>What It Does</a:t>
            </a:r>
          </a:p>
          <a:p>
            <a:pPr algn="l">
              <a:spcBef>
                <a:spcPts val="600"/>
              </a:spcBef>
            </a:pPr>
            <a:r>
              <a:rPr lang="en-US" sz="1200" dirty="0">
                <a:solidFill>
                  <a:srgbClr val="444444"/>
                </a:solidFill>
                <a:latin typeface="Calibri"/>
                <a:cs typeface="Calibri"/>
              </a:rPr>
              <a:t>This rule blocks ping traffic sent from the management workstation (A-GUI) to the gateway (A-GW).</a:t>
            </a:r>
          </a:p>
          <a:p>
            <a:pPr algn="l">
              <a:spcBef>
                <a:spcPts val="600"/>
              </a:spcBef>
            </a:pPr>
            <a:r>
              <a:rPr lang="en-US" sz="1200" dirty="0">
                <a:solidFill>
                  <a:srgbClr val="444444"/>
                </a:solidFill>
                <a:latin typeface="Calibri"/>
                <a:cs typeface="Calibri"/>
              </a:rPr>
              <a:t>When a user on A-GUI tries to ping A-GW:</a:t>
            </a:r>
          </a:p>
          <a:p>
            <a:pPr marL="228600" algn="l">
              <a:spcBef>
                <a:spcPts val="300"/>
              </a:spcBef>
              <a:buChar char="•"/>
            </a:pPr>
            <a:r>
              <a:rPr lang="en-US" sz="1200" dirty="0">
                <a:solidFill>
                  <a:srgbClr val="444444"/>
                </a:solidFill>
                <a:latin typeface="Calibri"/>
                <a:cs typeface="Calibri"/>
              </a:rPr>
              <a:t> The firewall matches the traffic to this rule</a:t>
            </a:r>
          </a:p>
          <a:p>
            <a:pPr marL="228600" algn="l">
              <a:spcBef>
                <a:spcPts val="200"/>
              </a:spcBef>
              <a:buChar char="•"/>
            </a:pPr>
            <a:r>
              <a:rPr lang="en-US" sz="1200" dirty="0">
                <a:solidFill>
                  <a:srgbClr val="444444"/>
                </a:solidFill>
                <a:latin typeface="Calibri"/>
                <a:cs typeface="Calibri"/>
              </a:rPr>
              <a:t> The packet is silently discarded</a:t>
            </a:r>
          </a:p>
          <a:p>
            <a:pPr marL="228600" algn="l">
              <a:spcBef>
                <a:spcPts val="200"/>
              </a:spcBef>
              <a:buChar char="•"/>
            </a:pPr>
            <a:r>
              <a:rPr lang="en-US" sz="1200" dirty="0">
                <a:solidFill>
                  <a:srgbClr val="444444"/>
                </a:solidFill>
                <a:latin typeface="Calibri"/>
                <a:cs typeface="Calibri"/>
              </a:rPr>
              <a:t> No reply is received</a:t>
            </a:r>
          </a:p>
        </p:txBody>
      </p:sp>
      <p:sp>
        <p:nvSpPr>
          <p:cNvPr id="22" name="WhyImportant"/>
          <p:cNvSpPr txBox="1"/>
          <p:nvPr/>
        </p:nvSpPr>
        <p:spPr>
          <a:xfrm>
            <a:off x="457200" y="4419600"/>
            <a:ext cx="11277600" cy="2074127"/>
          </a:xfrm>
          <a:prstGeom prst="roundRect">
            <a:avLst>
              <a:gd name="adj" fmla="val 3000"/>
            </a:avLst>
          </a:prstGeom>
          <a:solidFill>
            <a:srgbClr val="FFFFFF"/>
          </a:solidFill>
          <a:ln w="12700">
            <a:solidFill>
              <a:srgbClr val="CADCFC"/>
            </a:solidFill>
          </a:ln>
        </p:spPr>
        <p:txBody>
          <a:bodyPr wrap="square" lIns="137160" tIns="137160" rIns="137160" bIns="137160" anchor="t"/>
          <a:lstStyle/>
          <a:p>
            <a:pPr algn="l"/>
            <a:r>
              <a:rPr lang="en-US" sz="1600" b="1">
                <a:solidFill>
                  <a:srgbClr val="1E2761"/>
                </a:solidFill>
                <a:latin typeface="Trebuchet MS"/>
                <a:cs typeface="Trebuchet MS"/>
              </a:rPr>
              <a:t>Why This Is Important</a:t>
            </a:r>
          </a:p>
          <a:p>
            <a:pPr algn="l">
              <a:spcBef>
                <a:spcPts val="600"/>
              </a:spcBef>
            </a:pPr>
            <a:r>
              <a:rPr lang="en-US" sz="1200">
                <a:solidFill>
                  <a:srgbClr val="444444"/>
                </a:solidFill>
                <a:latin typeface="Calibri"/>
                <a:cs typeface="Calibri"/>
              </a:rPr>
              <a:t>Blocking ICMP helps reduce:</a:t>
            </a:r>
          </a:p>
          <a:p>
            <a:pPr marL="228600" algn="l">
              <a:spcBef>
                <a:spcPts val="300"/>
              </a:spcBef>
              <a:buChar char="•"/>
            </a:pPr>
            <a:r>
              <a:rPr lang="en-US" sz="1200">
                <a:solidFill>
                  <a:srgbClr val="444444"/>
                </a:solidFill>
                <a:latin typeface="Calibri"/>
                <a:cs typeface="Calibri"/>
              </a:rPr>
              <a:t> Network discovery / reconnaissance</a:t>
            </a:r>
          </a:p>
          <a:p>
            <a:pPr marL="228600" algn="l">
              <a:spcBef>
                <a:spcPts val="200"/>
              </a:spcBef>
              <a:buChar char="•"/>
            </a:pPr>
            <a:r>
              <a:rPr lang="en-US" sz="1200">
                <a:solidFill>
                  <a:srgbClr val="444444"/>
                </a:solidFill>
                <a:latin typeface="Calibri"/>
                <a:cs typeface="Calibri"/>
              </a:rPr>
              <a:t> Unnecessary reachability tests from unauthorised hosts</a:t>
            </a:r>
          </a:p>
          <a:p>
            <a:pPr marL="228600" algn="l">
              <a:spcBef>
                <a:spcPts val="200"/>
              </a:spcBef>
              <a:buChar char="•"/>
            </a:pPr>
            <a:r>
              <a:rPr lang="en-US" sz="1200">
                <a:solidFill>
                  <a:srgbClr val="444444"/>
                </a:solidFill>
                <a:latin typeface="Calibri"/>
                <a:cs typeface="Calibri"/>
              </a:rPr>
              <a:t> Information leakage about live systems</a:t>
            </a:r>
          </a:p>
          <a:p>
            <a:pPr algn="l">
              <a:spcBef>
                <a:spcPts val="800"/>
              </a:spcBef>
            </a:pPr>
            <a:r>
              <a:rPr lang="en-US" sz="1200">
                <a:solidFill>
                  <a:srgbClr val="444444"/>
                </a:solidFill>
                <a:latin typeface="Calibri"/>
                <a:cs typeface="Calibri"/>
              </a:rPr>
              <a:t>It demonstrates how firewalls can filter traffic by: Source device, Destination device, Protocol/service, and Action.</a:t>
            </a:r>
          </a:p>
        </p:txBody>
      </p:sp>
      <p:sp>
        <p:nvSpPr>
          <p:cNvPr id="4" name="Title">
            <a:extLst>
              <a:ext uri="{FF2B5EF4-FFF2-40B4-BE49-F238E27FC236}">
                <a16:creationId xmlns:a16="http://schemas.microsoft.com/office/drawing/2014/main" id="{5D8331AE-8536-6703-DC41-8F1C3624768C}"/>
              </a:ext>
            </a:extLst>
          </p:cNvPr>
          <p:cNvSpPr txBox="1"/>
          <p:nvPr/>
        </p:nvSpPr>
        <p:spPr>
          <a:xfrm>
            <a:off x="457200" y="973873"/>
            <a:ext cx="11277600" cy="609600"/>
          </a:xfrm>
          <a:prstGeom prst="rect">
            <a:avLst/>
          </a:prstGeom>
          <a:noFill/>
        </p:spPr>
        <p:txBody>
          <a:bodyPr wrap="square" lIns="0" tIns="0" rIns="0" bIns="0" anchor="ctr"/>
          <a:lstStyle/>
          <a:p>
            <a:pPr algn="l"/>
            <a:r>
              <a:rPr lang="en-US" sz="2400" b="1" dirty="0">
                <a:solidFill>
                  <a:schemeClr val="tx2"/>
                </a:solidFill>
                <a:latin typeface="Trebuchet MS"/>
                <a:cs typeface="Trebuchet MS"/>
              </a:rPr>
              <a:t># Drop-ICMP</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TitleBg"/>
          <p:cNvSpPr/>
          <p:nvPr/>
        </p:nvSpPr>
        <p:spPr>
          <a:xfrm>
            <a:off x="0" y="0"/>
            <a:ext cx="12192000" cy="914400"/>
          </a:xfrm>
          <a:prstGeom prst="rect">
            <a:avLst/>
          </a:prstGeom>
          <a:solidFill>
            <a:srgbClr val="1E2761"/>
          </a:solidFill>
          <a:ln>
            <a:noFill/>
          </a:ln>
        </p:spPr>
        <p:txBody>
          <a:bodyPr/>
          <a:lstStyle/>
          <a:p>
            <a:endParaRPr lang="en-US"/>
          </a:p>
        </p:txBody>
      </p:sp>
      <p:sp>
        <p:nvSpPr>
          <p:cNvPr id="3" name="Title"/>
          <p:cNvSpPr txBox="1"/>
          <p:nvPr/>
        </p:nvSpPr>
        <p:spPr>
          <a:xfrm>
            <a:off x="457200" y="152400"/>
            <a:ext cx="11277600" cy="609600"/>
          </a:xfrm>
          <a:prstGeom prst="rect">
            <a:avLst/>
          </a:prstGeom>
          <a:noFill/>
        </p:spPr>
        <p:txBody>
          <a:bodyPr wrap="square" lIns="0" tIns="0" rIns="0" bIns="0" anchor="ctr"/>
          <a:lstStyle/>
          <a:p>
            <a:r>
              <a:rPr lang="en-US" sz="2400" b="1" dirty="0">
                <a:solidFill>
                  <a:srgbClr val="FFFFFF"/>
                </a:solidFill>
                <a:latin typeface="Trebuchet MS"/>
                <a:cs typeface="Trebuchet MS"/>
              </a:rPr>
              <a:t>Creating Firewall Rule</a:t>
            </a:r>
          </a:p>
        </p:txBody>
      </p:sp>
      <p:sp>
        <p:nvSpPr>
          <p:cNvPr id="4" name="Label1"/>
          <p:cNvSpPr txBox="1"/>
          <p:nvPr/>
        </p:nvSpPr>
        <p:spPr>
          <a:xfrm>
            <a:off x="457200" y="1066800"/>
            <a:ext cx="5410200" cy="381000"/>
          </a:xfrm>
          <a:prstGeom prst="rect">
            <a:avLst/>
          </a:prstGeom>
          <a:noFill/>
        </p:spPr>
        <p:txBody>
          <a:bodyPr wrap="square" lIns="0" tIns="0" rIns="0" bIns="0" anchor="b"/>
          <a:lstStyle/>
          <a:p>
            <a:pPr algn="l"/>
            <a:r>
              <a:rPr lang="en-US" sz="1400" b="1" dirty="0">
                <a:solidFill>
                  <a:srgbClr val="1E2761"/>
                </a:solidFill>
                <a:latin typeface="Trebuchet MS"/>
              </a:rPr>
              <a:t>Step 1: Drop-ICMP </a:t>
            </a:r>
            <a:r>
              <a:rPr lang="en-US" sz="1400" b="1" dirty="0" err="1">
                <a:solidFill>
                  <a:srgbClr val="1E2761"/>
                </a:solidFill>
                <a:latin typeface="Trebuchet MS"/>
              </a:rPr>
              <a:t>Rle</a:t>
            </a:r>
            <a:r>
              <a:rPr lang="en-US" sz="1400" b="1" dirty="0">
                <a:solidFill>
                  <a:srgbClr val="1E2761"/>
                </a:solidFill>
                <a:latin typeface="Trebuchet MS"/>
              </a:rPr>
              <a:t> Definition</a:t>
            </a:r>
          </a:p>
        </p:txBody>
      </p:sp>
      <p:sp>
        <p:nvSpPr>
          <p:cNvPr id="5" name="Placeholder1"/>
          <p:cNvSpPr/>
          <p:nvPr/>
        </p:nvSpPr>
        <p:spPr>
          <a:xfrm>
            <a:off x="457200" y="1524000"/>
            <a:ext cx="5410200" cy="5029200"/>
          </a:xfrm>
          <a:prstGeom prst="rect">
            <a:avLst/>
          </a:prstGeom>
          <a:solidFill>
            <a:srgbClr val="FFFFFF"/>
          </a:solidFill>
          <a:ln w="19050">
            <a:solidFill>
              <a:srgbClr val="CADCFC"/>
            </a:solidFill>
            <a:prstDash val="dash"/>
          </a:ln>
        </p:spPr>
        <p:txBody>
          <a:bodyPr wrap="square" anchor="ctr"/>
          <a:lstStyle/>
          <a:p>
            <a:pPr algn="ctr"/>
            <a:r>
              <a:rPr lang="en-US" sz="1400">
                <a:solidFill>
                  <a:srgbClr val="999999"/>
                </a:solidFill>
                <a:latin typeface="Calibri"/>
              </a:rPr>
              <a:t>Insert Screenshot Here</a:t>
            </a:r>
          </a:p>
        </p:txBody>
      </p:sp>
      <p:sp>
        <p:nvSpPr>
          <p:cNvPr id="6" name="Label2"/>
          <p:cNvSpPr txBox="1"/>
          <p:nvPr/>
        </p:nvSpPr>
        <p:spPr>
          <a:xfrm>
            <a:off x="6324600" y="1066800"/>
            <a:ext cx="5410200" cy="381000"/>
          </a:xfrm>
          <a:prstGeom prst="rect">
            <a:avLst/>
          </a:prstGeom>
          <a:noFill/>
        </p:spPr>
        <p:txBody>
          <a:bodyPr wrap="square" lIns="0" tIns="0" rIns="0" bIns="0" anchor="b"/>
          <a:lstStyle/>
          <a:p>
            <a:pPr algn="l"/>
            <a:r>
              <a:rPr lang="en-US" sz="1400" b="1">
                <a:solidFill>
                  <a:srgbClr val="1E2761"/>
                </a:solidFill>
                <a:latin typeface="Trebuchet MS"/>
              </a:rPr>
              <a:t>Step 2: Rule Position &amp; Policy Context</a:t>
            </a:r>
          </a:p>
        </p:txBody>
      </p:sp>
      <p:sp>
        <p:nvSpPr>
          <p:cNvPr id="7" name="Placeholder2"/>
          <p:cNvSpPr/>
          <p:nvPr/>
        </p:nvSpPr>
        <p:spPr>
          <a:xfrm>
            <a:off x="6324600" y="1524000"/>
            <a:ext cx="5410200" cy="5029200"/>
          </a:xfrm>
          <a:prstGeom prst="rect">
            <a:avLst/>
          </a:prstGeom>
          <a:solidFill>
            <a:srgbClr val="FFFFFF"/>
          </a:solidFill>
          <a:ln w="19050">
            <a:solidFill>
              <a:srgbClr val="CADCFC"/>
            </a:solidFill>
            <a:prstDash val="dash"/>
          </a:ln>
        </p:spPr>
        <p:txBody>
          <a:bodyPr wrap="square" anchor="ctr"/>
          <a:lstStyle/>
          <a:p>
            <a:pPr algn="ctr"/>
            <a:r>
              <a:rPr lang="en-US" sz="1400">
                <a:solidFill>
                  <a:srgbClr val="999999"/>
                </a:solidFill>
                <a:latin typeface="Calibri"/>
              </a:rPr>
              <a:t>Insert Screenshot Here</a:t>
            </a:r>
          </a:p>
        </p:txBody>
      </p:sp>
      <p:pic>
        <p:nvPicPr>
          <p:cNvPr id="9" name="Picture 8">
            <a:extLst>
              <a:ext uri="{FF2B5EF4-FFF2-40B4-BE49-F238E27FC236}">
                <a16:creationId xmlns:a16="http://schemas.microsoft.com/office/drawing/2014/main" id="{05422775-B6BA-3780-672E-EF308BCEF100}"/>
              </a:ext>
            </a:extLst>
          </p:cNvPr>
          <p:cNvPicPr>
            <a:picLocks noChangeAspect="1"/>
          </p:cNvPicPr>
          <p:nvPr/>
        </p:nvPicPr>
        <p:blipFill>
          <a:blip r:embed="rId2"/>
          <a:stretch>
            <a:fillRect/>
          </a:stretch>
        </p:blipFill>
        <p:spPr>
          <a:xfrm>
            <a:off x="457200" y="1524000"/>
            <a:ext cx="5410200" cy="3382929"/>
          </a:xfrm>
          <a:prstGeom prst="rect">
            <a:avLst/>
          </a:prstGeom>
        </p:spPr>
      </p:pic>
      <p:pic>
        <p:nvPicPr>
          <p:cNvPr id="10" name="Picture 9">
            <a:extLst>
              <a:ext uri="{FF2B5EF4-FFF2-40B4-BE49-F238E27FC236}">
                <a16:creationId xmlns:a16="http://schemas.microsoft.com/office/drawing/2014/main" id="{E4930E99-E208-4D17-DD81-55AC6F863704}"/>
              </a:ext>
            </a:extLst>
          </p:cNvPr>
          <p:cNvPicPr>
            <a:picLocks noChangeAspect="1"/>
          </p:cNvPicPr>
          <p:nvPr/>
        </p:nvPicPr>
        <p:blipFill>
          <a:blip r:embed="rId3"/>
          <a:stretch>
            <a:fillRect/>
          </a:stretch>
        </p:blipFill>
        <p:spPr>
          <a:xfrm>
            <a:off x="6377940" y="1558749"/>
            <a:ext cx="5303520" cy="3313430"/>
          </a:xfrm>
          <a:prstGeom prst="rect">
            <a:avLst/>
          </a:prstGeom>
        </p:spPr>
      </p:pic>
      <p:sp>
        <p:nvSpPr>
          <p:cNvPr id="12" name="TextBox 11">
            <a:extLst>
              <a:ext uri="{FF2B5EF4-FFF2-40B4-BE49-F238E27FC236}">
                <a16:creationId xmlns:a16="http://schemas.microsoft.com/office/drawing/2014/main" id="{EF7C01EF-0AD3-D077-852D-3BEBFCD8D24B}"/>
              </a:ext>
            </a:extLst>
          </p:cNvPr>
          <p:cNvSpPr txBox="1"/>
          <p:nvPr/>
        </p:nvSpPr>
        <p:spPr>
          <a:xfrm>
            <a:off x="6978316" y="5121497"/>
            <a:ext cx="3689684" cy="1020857"/>
          </a:xfrm>
          <a:prstGeom prst="rect">
            <a:avLst/>
          </a:prstGeom>
          <a:noFill/>
        </p:spPr>
        <p:txBody>
          <a:bodyPr wrap="square">
            <a:spAutoFit/>
          </a:bodyPr>
          <a:lstStyle/>
          <a:p>
            <a:pPr algn="ctr">
              <a:lnSpc>
                <a:spcPct val="115000"/>
              </a:lnSpc>
              <a:spcAft>
                <a:spcPts val="1000"/>
              </a:spcAft>
              <a:buNone/>
            </a:pPr>
            <a:r>
              <a:rPr lang="en-US" sz="1800" i="1" dirty="0">
                <a:effectLst/>
                <a:latin typeface="Cambria" panose="02040503050406030204" pitchFamily="18" charset="0"/>
                <a:ea typeface="MS Mincho" panose="02020609040205080304" pitchFamily="49" charset="-128"/>
                <a:cs typeface="Times New Roman" panose="02020603050405020304" pitchFamily="18" charset="0"/>
              </a:rPr>
              <a:t>Rule position and policy context confirmed to ensure Drop-ICMP will match before any broader permits.</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p:txBody>
      </p:sp>
      <p:sp>
        <p:nvSpPr>
          <p:cNvPr id="14" name="TextBox 13">
            <a:extLst>
              <a:ext uri="{FF2B5EF4-FFF2-40B4-BE49-F238E27FC236}">
                <a16:creationId xmlns:a16="http://schemas.microsoft.com/office/drawing/2014/main" id="{54F41E02-54E2-5A9A-50F0-9DC20B023C78}"/>
              </a:ext>
            </a:extLst>
          </p:cNvPr>
          <p:cNvSpPr txBox="1"/>
          <p:nvPr/>
        </p:nvSpPr>
        <p:spPr>
          <a:xfrm>
            <a:off x="978569" y="5219636"/>
            <a:ext cx="3930316" cy="1020857"/>
          </a:xfrm>
          <a:prstGeom prst="rect">
            <a:avLst/>
          </a:prstGeom>
          <a:noFill/>
        </p:spPr>
        <p:txBody>
          <a:bodyPr wrap="square">
            <a:spAutoFit/>
          </a:bodyPr>
          <a:lstStyle/>
          <a:p>
            <a:pPr algn="ctr">
              <a:lnSpc>
                <a:spcPct val="115000"/>
              </a:lnSpc>
              <a:spcAft>
                <a:spcPts val="1000"/>
              </a:spcAft>
              <a:buNone/>
            </a:pPr>
            <a:r>
              <a:rPr lang="en-US" sz="1800" i="1" dirty="0">
                <a:effectLst/>
                <a:latin typeface="Cambria" panose="02040503050406030204" pitchFamily="18" charset="0"/>
                <a:ea typeface="MS Mincho" panose="02020609040205080304" pitchFamily="49" charset="-128"/>
                <a:cs typeface="Times New Roman" panose="02020603050405020304" pitchFamily="18" charset="0"/>
              </a:rPr>
              <a:t>Drop-ICMP rule defined with source A-GUI, destination A-GW, service ICMP, and action Drop.</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TitleBg"/>
          <p:cNvSpPr/>
          <p:nvPr/>
        </p:nvSpPr>
        <p:spPr>
          <a:xfrm>
            <a:off x="0" y="0"/>
            <a:ext cx="12192000" cy="914400"/>
          </a:xfrm>
          <a:prstGeom prst="rect">
            <a:avLst/>
          </a:prstGeom>
          <a:solidFill>
            <a:srgbClr val="1E2761"/>
          </a:solidFill>
          <a:ln>
            <a:noFill/>
          </a:ln>
        </p:spPr>
        <p:txBody>
          <a:bodyPr/>
          <a:lstStyle/>
          <a:p>
            <a:endParaRPr lang="en-US"/>
          </a:p>
        </p:txBody>
      </p:sp>
      <p:sp>
        <p:nvSpPr>
          <p:cNvPr id="3" name="Title"/>
          <p:cNvSpPr txBox="1"/>
          <p:nvPr/>
        </p:nvSpPr>
        <p:spPr>
          <a:xfrm>
            <a:off x="457200" y="152400"/>
            <a:ext cx="11277600" cy="609600"/>
          </a:xfrm>
          <a:prstGeom prst="rect">
            <a:avLst/>
          </a:prstGeom>
          <a:noFill/>
        </p:spPr>
        <p:txBody>
          <a:bodyPr wrap="square" lIns="0" tIns="0" rIns="0" bIns="0" anchor="ctr"/>
          <a:lstStyle/>
          <a:p>
            <a:pPr algn="l"/>
            <a:r>
              <a:rPr lang="en-US" sz="2400" b="1" dirty="0">
                <a:solidFill>
                  <a:srgbClr val="FFFFFF"/>
                </a:solidFill>
                <a:latin typeface="Trebuchet MS"/>
                <a:cs typeface="Trebuchet MS"/>
              </a:rPr>
              <a:t>6. Publishing and Installing Policy</a:t>
            </a:r>
          </a:p>
        </p:txBody>
      </p:sp>
      <p:sp>
        <p:nvSpPr>
          <p:cNvPr id="5" name="Summary"/>
          <p:cNvSpPr txBox="1"/>
          <p:nvPr/>
        </p:nvSpPr>
        <p:spPr>
          <a:xfrm>
            <a:off x="609600" y="1066800"/>
            <a:ext cx="10972800" cy="457200"/>
          </a:xfrm>
          <a:prstGeom prst="rect">
            <a:avLst/>
          </a:prstGeom>
          <a:noFill/>
        </p:spPr>
        <p:txBody>
          <a:bodyPr wrap="square" lIns="0" tIns="0" rIns="0" bIns="0" anchor="t"/>
          <a:lstStyle/>
          <a:p>
            <a:pPr algn="l"/>
            <a:r>
              <a:rPr lang="en-US" sz="1300" b="1">
                <a:solidFill>
                  <a:srgbClr val="1E2761"/>
                </a:solidFill>
                <a:latin typeface="Calibri"/>
                <a:cs typeface="Calibri"/>
              </a:rPr>
              <a:t>Result: </a:t>
            </a:r>
            <a:r>
              <a:rPr lang="en-US" sz="1300">
                <a:solidFill>
                  <a:srgbClr val="555555"/>
                </a:solidFill>
                <a:latin typeface="Calibri"/>
                <a:cs typeface="Calibri"/>
              </a:rPr>
              <a:t>Policy package was published and installed on A-GW, making the Drop-ICMP control effective on the enforcement point.</a:t>
            </a:r>
          </a:p>
        </p:txBody>
      </p:sp>
      <p:sp>
        <p:nvSpPr>
          <p:cNvPr id="10" name="Card1"/>
          <p:cNvSpPr/>
          <p:nvPr/>
        </p:nvSpPr>
        <p:spPr>
          <a:xfrm>
            <a:off x="609600" y="1752600"/>
            <a:ext cx="3474720" cy="4572000"/>
          </a:xfrm>
          <a:prstGeom prst="roundRect">
            <a:avLst>
              <a:gd name="adj" fmla="val 5000"/>
            </a:avLst>
          </a:prstGeom>
          <a:solidFill>
            <a:srgbClr val="E8EDF5"/>
          </a:solidFill>
          <a:ln>
            <a:noFill/>
          </a:ln>
        </p:spPr>
        <p:txBody>
          <a:bodyPr wrap="square" lIns="137160" tIns="182880" rIns="137160" bIns="137160" anchor="t"/>
          <a:lstStyle/>
          <a:p>
            <a:pPr algn="l"/>
            <a:r>
              <a:rPr lang="en-US" sz="2800" b="1">
                <a:solidFill>
                  <a:srgbClr val="CADCFC"/>
                </a:solidFill>
                <a:latin typeface="Trebuchet MS"/>
                <a:cs typeface="Trebuchet MS"/>
              </a:rPr>
              <a:t>01</a:t>
            </a:r>
          </a:p>
          <a:p>
            <a:pPr algn="l">
              <a:spcBef>
                <a:spcPts val="800"/>
              </a:spcBef>
            </a:pPr>
            <a:r>
              <a:rPr lang="en-US" sz="1600" b="1">
                <a:solidFill>
                  <a:srgbClr val="1E2761"/>
                </a:solidFill>
                <a:latin typeface="Trebuchet MS"/>
                <a:cs typeface="Trebuchet MS"/>
              </a:rPr>
              <a:t>Changes Published</a:t>
            </a:r>
          </a:p>
          <a:p>
            <a:pPr algn="l">
              <a:spcBef>
                <a:spcPts val="600"/>
              </a:spcBef>
            </a:pPr>
            <a:r>
              <a:rPr lang="en-US" sz="1100">
                <a:solidFill>
                  <a:srgbClr val="444444"/>
                </a:solidFill>
                <a:latin typeface="Calibri"/>
                <a:cs typeface="Calibri"/>
              </a:rPr>
              <a:t>After creating the firewall rules and network objects, I selected </a:t>
            </a:r>
            <a:r>
              <a:rPr lang="en-US" sz="1100" b="1">
                <a:solidFill>
                  <a:srgbClr val="444444"/>
                </a:solidFill>
                <a:latin typeface="Calibri"/>
                <a:cs typeface="Calibri"/>
              </a:rPr>
              <a:t>Publish</a:t>
            </a:r>
            <a:r>
              <a:rPr lang="en-US" sz="1100">
                <a:solidFill>
                  <a:srgbClr val="444444"/>
                </a:solidFill>
                <a:latin typeface="Calibri"/>
                <a:cs typeface="Calibri"/>
              </a:rPr>
              <a:t> to save all configuration changes to the Security Management Server database.</a:t>
            </a:r>
          </a:p>
          <a:p>
            <a:pPr algn="l">
              <a:spcBef>
                <a:spcPts val="600"/>
              </a:spcBef>
            </a:pPr>
            <a:r>
              <a:rPr lang="en-US" sz="1100">
                <a:solidFill>
                  <a:srgbClr val="444444"/>
                </a:solidFill>
                <a:latin typeface="Calibri"/>
                <a:cs typeface="Calibri"/>
              </a:rPr>
              <a:t>This step commits the draft changes and makes them available for deployment.</a:t>
            </a:r>
          </a:p>
        </p:txBody>
      </p:sp>
      <p:sp>
        <p:nvSpPr>
          <p:cNvPr id="11" name="Card2"/>
          <p:cNvSpPr/>
          <p:nvPr/>
        </p:nvSpPr>
        <p:spPr>
          <a:xfrm>
            <a:off x="4358640" y="1752600"/>
            <a:ext cx="3474720" cy="4572000"/>
          </a:xfrm>
          <a:prstGeom prst="roundRect">
            <a:avLst>
              <a:gd name="adj" fmla="val 5000"/>
            </a:avLst>
          </a:prstGeom>
          <a:solidFill>
            <a:srgbClr val="E8EDF5"/>
          </a:solidFill>
          <a:ln>
            <a:noFill/>
          </a:ln>
        </p:spPr>
        <p:txBody>
          <a:bodyPr wrap="square" lIns="137160" tIns="182880" rIns="137160" bIns="137160" anchor="t"/>
          <a:lstStyle/>
          <a:p>
            <a:pPr algn="l"/>
            <a:r>
              <a:rPr lang="en-US" sz="2800" b="1">
                <a:solidFill>
                  <a:srgbClr val="CADCFC"/>
                </a:solidFill>
                <a:latin typeface="Trebuchet MS"/>
                <a:cs typeface="Trebuchet MS"/>
              </a:rPr>
              <a:t>02</a:t>
            </a:r>
          </a:p>
          <a:p>
            <a:pPr algn="l">
              <a:spcBef>
                <a:spcPts val="800"/>
              </a:spcBef>
            </a:pPr>
            <a:r>
              <a:rPr lang="en-US" sz="1600" b="1">
                <a:solidFill>
                  <a:srgbClr val="1E2761"/>
                </a:solidFill>
                <a:latin typeface="Trebuchet MS"/>
                <a:cs typeface="Trebuchet MS"/>
              </a:rPr>
              <a:t>Policy Install Initiated</a:t>
            </a:r>
          </a:p>
          <a:p>
            <a:pPr algn="l">
              <a:spcBef>
                <a:spcPts val="600"/>
              </a:spcBef>
            </a:pPr>
            <a:r>
              <a:rPr lang="en-US" sz="1100">
                <a:solidFill>
                  <a:srgbClr val="444444"/>
                </a:solidFill>
                <a:latin typeface="Calibri"/>
                <a:cs typeface="Calibri"/>
              </a:rPr>
              <a:t>I then selected </a:t>
            </a:r>
            <a:r>
              <a:rPr lang="en-US" sz="1100" b="1">
                <a:solidFill>
                  <a:srgbClr val="444444"/>
                </a:solidFill>
                <a:latin typeface="Calibri"/>
                <a:cs typeface="Calibri"/>
              </a:rPr>
              <a:t>Install Policy</a:t>
            </a:r>
            <a:r>
              <a:rPr lang="en-US" sz="1100">
                <a:solidFill>
                  <a:srgbClr val="444444"/>
                </a:solidFill>
                <a:latin typeface="Calibri"/>
                <a:cs typeface="Calibri"/>
              </a:rPr>
              <a:t> to push the updated security policy from the Security Management Server to the </a:t>
            </a:r>
            <a:r>
              <a:rPr lang="en-US" sz="1100" b="1">
                <a:solidFill>
                  <a:srgbClr val="444444"/>
                </a:solidFill>
                <a:latin typeface="Calibri"/>
                <a:cs typeface="Calibri"/>
              </a:rPr>
              <a:t>A-GW gateway</a:t>
            </a:r>
            <a:r>
              <a:rPr lang="en-US" sz="1100">
                <a:solidFill>
                  <a:srgbClr val="444444"/>
                </a:solidFill>
                <a:latin typeface="Calibri"/>
                <a:cs typeface="Calibri"/>
              </a:rPr>
              <a:t>.</a:t>
            </a:r>
          </a:p>
          <a:p>
            <a:pPr algn="l">
              <a:spcBef>
                <a:spcPts val="600"/>
              </a:spcBef>
            </a:pPr>
            <a:r>
              <a:rPr lang="en-US" sz="1100">
                <a:solidFill>
                  <a:srgbClr val="444444"/>
                </a:solidFill>
                <a:latin typeface="Calibri"/>
                <a:cs typeface="Calibri"/>
              </a:rPr>
              <a:t>This targets A-GW specifically as the enforcement point for the updated rulebase.</a:t>
            </a:r>
          </a:p>
        </p:txBody>
      </p:sp>
      <p:sp>
        <p:nvSpPr>
          <p:cNvPr id="12" name="Card3"/>
          <p:cNvSpPr/>
          <p:nvPr/>
        </p:nvSpPr>
        <p:spPr>
          <a:xfrm>
            <a:off x="8107680" y="1752600"/>
            <a:ext cx="3474720" cy="4572000"/>
          </a:xfrm>
          <a:prstGeom prst="roundRect">
            <a:avLst>
              <a:gd name="adj" fmla="val 5000"/>
            </a:avLst>
          </a:prstGeom>
          <a:solidFill>
            <a:srgbClr val="E8EDF5"/>
          </a:solidFill>
          <a:ln>
            <a:noFill/>
          </a:ln>
        </p:spPr>
        <p:txBody>
          <a:bodyPr wrap="square" lIns="137160" tIns="182880" rIns="137160" bIns="137160" anchor="t"/>
          <a:lstStyle/>
          <a:p>
            <a:pPr algn="l"/>
            <a:r>
              <a:rPr lang="en-US" sz="2800" b="1">
                <a:solidFill>
                  <a:srgbClr val="CADCFC"/>
                </a:solidFill>
                <a:latin typeface="Trebuchet MS"/>
                <a:cs typeface="Trebuchet MS"/>
              </a:rPr>
              <a:t>03</a:t>
            </a:r>
          </a:p>
          <a:p>
            <a:pPr algn="l">
              <a:spcBef>
                <a:spcPts val="800"/>
              </a:spcBef>
            </a:pPr>
            <a:r>
              <a:rPr lang="en-US" sz="1600" b="1">
                <a:solidFill>
                  <a:srgbClr val="1E2761"/>
                </a:solidFill>
                <a:latin typeface="Trebuchet MS"/>
                <a:cs typeface="Trebuchet MS"/>
              </a:rPr>
              <a:t>Enforcement Active</a:t>
            </a:r>
          </a:p>
          <a:p>
            <a:pPr algn="l">
              <a:spcBef>
                <a:spcPts val="600"/>
              </a:spcBef>
            </a:pPr>
            <a:r>
              <a:rPr lang="en-US" sz="1100">
                <a:solidFill>
                  <a:srgbClr val="444444"/>
                </a:solidFill>
                <a:latin typeface="Calibri"/>
                <a:cs typeface="Calibri"/>
              </a:rPr>
              <a:t>Once installed, the new rules became active on the firewall and began controlling live network traffic.</a:t>
            </a:r>
          </a:p>
          <a:p>
            <a:pPr algn="l">
              <a:spcBef>
                <a:spcPts val="600"/>
              </a:spcBef>
            </a:pPr>
            <a:r>
              <a:rPr lang="en-US" sz="1100">
                <a:solidFill>
                  <a:srgbClr val="444444"/>
                </a:solidFill>
                <a:latin typeface="Calibri"/>
                <a:cs typeface="Calibri"/>
              </a:rPr>
              <a:t>Successful policy installation status confirms enforcement is active on A-GW.</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TitleBg"/>
          <p:cNvSpPr/>
          <p:nvPr/>
        </p:nvSpPr>
        <p:spPr>
          <a:xfrm>
            <a:off x="0" y="0"/>
            <a:ext cx="12192000" cy="914400"/>
          </a:xfrm>
          <a:prstGeom prst="rect">
            <a:avLst/>
          </a:prstGeom>
          <a:solidFill>
            <a:srgbClr val="1E2761"/>
          </a:solidFill>
          <a:ln>
            <a:noFill/>
          </a:ln>
        </p:spPr>
        <p:txBody>
          <a:bodyPr/>
          <a:lstStyle/>
          <a:p>
            <a:endParaRPr lang="en-US"/>
          </a:p>
        </p:txBody>
      </p:sp>
      <p:sp>
        <p:nvSpPr>
          <p:cNvPr id="3" name="Title"/>
          <p:cNvSpPr txBox="1"/>
          <p:nvPr/>
        </p:nvSpPr>
        <p:spPr>
          <a:xfrm>
            <a:off x="457200" y="152400"/>
            <a:ext cx="11277600" cy="609600"/>
          </a:xfrm>
          <a:prstGeom prst="rect">
            <a:avLst/>
          </a:prstGeom>
          <a:noFill/>
        </p:spPr>
        <p:txBody>
          <a:bodyPr wrap="square" lIns="0" tIns="0" rIns="0" bIns="0" anchor="ctr"/>
          <a:lstStyle/>
          <a:p>
            <a:r>
              <a:rPr lang="en-US" sz="2400" b="1" dirty="0">
                <a:solidFill>
                  <a:srgbClr val="FFFFFF"/>
                </a:solidFill>
                <a:latin typeface="Trebuchet MS"/>
                <a:cs typeface="Trebuchet MS"/>
              </a:rPr>
              <a:t>Publishing and Installing Policy</a:t>
            </a:r>
          </a:p>
        </p:txBody>
      </p:sp>
      <p:sp>
        <p:nvSpPr>
          <p:cNvPr id="4" name="Label1"/>
          <p:cNvSpPr txBox="1"/>
          <p:nvPr/>
        </p:nvSpPr>
        <p:spPr>
          <a:xfrm>
            <a:off x="457200" y="1066800"/>
            <a:ext cx="5410200" cy="381000"/>
          </a:xfrm>
          <a:prstGeom prst="rect">
            <a:avLst/>
          </a:prstGeom>
          <a:noFill/>
        </p:spPr>
        <p:txBody>
          <a:bodyPr wrap="square" lIns="0" tIns="0" rIns="0" bIns="0" anchor="b"/>
          <a:lstStyle/>
          <a:p>
            <a:pPr algn="l"/>
            <a:r>
              <a:rPr lang="en-US" sz="1400" b="1">
                <a:solidFill>
                  <a:srgbClr val="1E2761"/>
                </a:solidFill>
                <a:latin typeface="Trebuchet MS"/>
              </a:rPr>
              <a:t>Step 1: Changes Published</a:t>
            </a:r>
          </a:p>
        </p:txBody>
      </p:sp>
      <p:sp>
        <p:nvSpPr>
          <p:cNvPr id="5" name="Placeholder1"/>
          <p:cNvSpPr/>
          <p:nvPr/>
        </p:nvSpPr>
        <p:spPr>
          <a:xfrm>
            <a:off x="457200" y="1524000"/>
            <a:ext cx="5410200" cy="5029200"/>
          </a:xfrm>
          <a:prstGeom prst="rect">
            <a:avLst/>
          </a:prstGeom>
          <a:solidFill>
            <a:srgbClr val="FFFFFF"/>
          </a:solidFill>
          <a:ln w="19050">
            <a:solidFill>
              <a:srgbClr val="CADCFC"/>
            </a:solidFill>
            <a:prstDash val="dash"/>
          </a:ln>
        </p:spPr>
        <p:txBody>
          <a:bodyPr wrap="square" anchor="ctr"/>
          <a:lstStyle/>
          <a:p>
            <a:pPr algn="ctr"/>
            <a:r>
              <a:rPr lang="en-US" sz="1400">
                <a:solidFill>
                  <a:srgbClr val="999999"/>
                </a:solidFill>
                <a:latin typeface="Calibri"/>
              </a:rPr>
              <a:t>Insert Screenshot Here</a:t>
            </a:r>
          </a:p>
        </p:txBody>
      </p:sp>
      <p:sp>
        <p:nvSpPr>
          <p:cNvPr id="6" name="Label2"/>
          <p:cNvSpPr txBox="1"/>
          <p:nvPr/>
        </p:nvSpPr>
        <p:spPr>
          <a:xfrm>
            <a:off x="6324600" y="1066800"/>
            <a:ext cx="5410200" cy="381000"/>
          </a:xfrm>
          <a:prstGeom prst="rect">
            <a:avLst/>
          </a:prstGeom>
          <a:noFill/>
        </p:spPr>
        <p:txBody>
          <a:bodyPr wrap="square" lIns="0" tIns="0" rIns="0" bIns="0" anchor="b"/>
          <a:lstStyle/>
          <a:p>
            <a:pPr algn="l"/>
            <a:r>
              <a:rPr lang="en-US" sz="1400" b="1">
                <a:solidFill>
                  <a:srgbClr val="1E2761"/>
                </a:solidFill>
                <a:latin typeface="Trebuchet MS"/>
              </a:rPr>
              <a:t>Step 2: Policy Install Initiated</a:t>
            </a:r>
          </a:p>
        </p:txBody>
      </p:sp>
      <p:sp>
        <p:nvSpPr>
          <p:cNvPr id="7" name="Placeholder2"/>
          <p:cNvSpPr/>
          <p:nvPr/>
        </p:nvSpPr>
        <p:spPr>
          <a:xfrm>
            <a:off x="6324600" y="1524000"/>
            <a:ext cx="5410200" cy="5029200"/>
          </a:xfrm>
          <a:prstGeom prst="rect">
            <a:avLst/>
          </a:prstGeom>
          <a:solidFill>
            <a:srgbClr val="FFFFFF"/>
          </a:solidFill>
          <a:ln w="19050">
            <a:solidFill>
              <a:srgbClr val="CADCFC"/>
            </a:solidFill>
            <a:prstDash val="dash"/>
          </a:ln>
        </p:spPr>
        <p:txBody>
          <a:bodyPr wrap="square" anchor="ctr"/>
          <a:lstStyle/>
          <a:p>
            <a:pPr algn="ctr"/>
            <a:r>
              <a:rPr lang="en-US" sz="1400">
                <a:solidFill>
                  <a:srgbClr val="999999"/>
                </a:solidFill>
                <a:latin typeface="Calibri"/>
              </a:rPr>
              <a:t>Insert Screenshot Here</a:t>
            </a:r>
            <a:endParaRPr lang="en-US" sz="1400" dirty="0">
              <a:solidFill>
                <a:srgbClr val="999999"/>
              </a:solidFill>
              <a:latin typeface="Calibri"/>
            </a:endParaRPr>
          </a:p>
        </p:txBody>
      </p:sp>
      <p:pic>
        <p:nvPicPr>
          <p:cNvPr id="8" name="Picture 7">
            <a:extLst>
              <a:ext uri="{FF2B5EF4-FFF2-40B4-BE49-F238E27FC236}">
                <a16:creationId xmlns:a16="http://schemas.microsoft.com/office/drawing/2014/main" id="{4A76274B-F1EB-68E7-8795-E4B584C35A4A}"/>
              </a:ext>
            </a:extLst>
          </p:cNvPr>
          <p:cNvPicPr>
            <a:picLocks noChangeAspect="1"/>
          </p:cNvPicPr>
          <p:nvPr/>
        </p:nvPicPr>
        <p:blipFill>
          <a:blip r:embed="rId2"/>
          <a:stretch>
            <a:fillRect/>
          </a:stretch>
        </p:blipFill>
        <p:spPr>
          <a:xfrm>
            <a:off x="563880" y="1524000"/>
            <a:ext cx="5303520" cy="3313430"/>
          </a:xfrm>
          <a:prstGeom prst="rect">
            <a:avLst/>
          </a:prstGeom>
        </p:spPr>
      </p:pic>
      <p:pic>
        <p:nvPicPr>
          <p:cNvPr id="9" name="Picture 8">
            <a:extLst>
              <a:ext uri="{FF2B5EF4-FFF2-40B4-BE49-F238E27FC236}">
                <a16:creationId xmlns:a16="http://schemas.microsoft.com/office/drawing/2014/main" id="{102206F9-764B-481E-629B-8B2EDAB3B5D2}"/>
              </a:ext>
            </a:extLst>
          </p:cNvPr>
          <p:cNvPicPr>
            <a:picLocks noChangeAspect="1"/>
          </p:cNvPicPr>
          <p:nvPr/>
        </p:nvPicPr>
        <p:blipFill>
          <a:blip r:embed="rId3"/>
          <a:stretch>
            <a:fillRect/>
          </a:stretch>
        </p:blipFill>
        <p:spPr>
          <a:xfrm>
            <a:off x="6431280" y="1600200"/>
            <a:ext cx="5303520" cy="3313430"/>
          </a:xfrm>
          <a:prstGeom prst="rect">
            <a:avLst/>
          </a:prstGeom>
        </p:spPr>
      </p:pic>
      <p:sp>
        <p:nvSpPr>
          <p:cNvPr id="11" name="TextBox 10">
            <a:extLst>
              <a:ext uri="{FF2B5EF4-FFF2-40B4-BE49-F238E27FC236}">
                <a16:creationId xmlns:a16="http://schemas.microsoft.com/office/drawing/2014/main" id="{26DDD3AF-CC58-7445-DD32-33607C9A2708}"/>
              </a:ext>
            </a:extLst>
          </p:cNvPr>
          <p:cNvSpPr txBox="1"/>
          <p:nvPr/>
        </p:nvSpPr>
        <p:spPr>
          <a:xfrm>
            <a:off x="6431280" y="5088892"/>
            <a:ext cx="4995111" cy="702308"/>
          </a:xfrm>
          <a:prstGeom prst="rect">
            <a:avLst/>
          </a:prstGeom>
          <a:noFill/>
        </p:spPr>
        <p:txBody>
          <a:bodyPr wrap="square">
            <a:spAutoFit/>
          </a:bodyPr>
          <a:lstStyle/>
          <a:p>
            <a:pPr algn="ctr">
              <a:lnSpc>
                <a:spcPct val="115000"/>
              </a:lnSpc>
              <a:spcAft>
                <a:spcPts val="1000"/>
              </a:spcAft>
              <a:buNone/>
            </a:pPr>
            <a:r>
              <a:rPr lang="en-US" sz="1800" i="1">
                <a:effectLst/>
                <a:latin typeface="Cambria" panose="02040503050406030204" pitchFamily="18" charset="0"/>
                <a:ea typeface="MS Mincho" panose="02020609040205080304" pitchFamily="49" charset="-128"/>
                <a:cs typeface="Times New Roman" panose="02020603050405020304" pitchFamily="18" charset="0"/>
              </a:rPr>
              <a:t>Policy install initiated targeting A-GW to push the updated rulebase to the gateway.</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p:txBody>
      </p:sp>
      <p:sp>
        <p:nvSpPr>
          <p:cNvPr id="13" name="TextBox 12">
            <a:extLst>
              <a:ext uri="{FF2B5EF4-FFF2-40B4-BE49-F238E27FC236}">
                <a16:creationId xmlns:a16="http://schemas.microsoft.com/office/drawing/2014/main" id="{5A27490B-32B5-C204-659D-3358735347FE}"/>
              </a:ext>
            </a:extLst>
          </p:cNvPr>
          <p:cNvSpPr txBox="1"/>
          <p:nvPr/>
        </p:nvSpPr>
        <p:spPr>
          <a:xfrm>
            <a:off x="1154229" y="5088892"/>
            <a:ext cx="4122821" cy="1020857"/>
          </a:xfrm>
          <a:prstGeom prst="rect">
            <a:avLst/>
          </a:prstGeom>
          <a:noFill/>
        </p:spPr>
        <p:txBody>
          <a:bodyPr wrap="square">
            <a:spAutoFit/>
          </a:bodyPr>
          <a:lstStyle/>
          <a:p>
            <a:pPr algn="ctr">
              <a:lnSpc>
                <a:spcPct val="115000"/>
              </a:lnSpc>
              <a:spcAft>
                <a:spcPts val="1000"/>
              </a:spcAft>
              <a:buNone/>
            </a:pPr>
            <a:r>
              <a:rPr lang="en-US" sz="1800" i="1" dirty="0">
                <a:effectLst/>
                <a:latin typeface="Cambria" panose="02040503050406030204" pitchFamily="18" charset="0"/>
                <a:ea typeface="MS Mincho" panose="02020609040205080304" pitchFamily="49" charset="-128"/>
                <a:cs typeface="Times New Roman" panose="02020603050405020304" pitchFamily="18" charset="0"/>
              </a:rPr>
              <a:t>Changes published so the management database reflects the final intended policy state.</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TitleBg"/>
          <p:cNvSpPr/>
          <p:nvPr/>
        </p:nvSpPr>
        <p:spPr>
          <a:xfrm>
            <a:off x="0" y="0"/>
            <a:ext cx="12192000" cy="914400"/>
          </a:xfrm>
          <a:prstGeom prst="rect">
            <a:avLst/>
          </a:prstGeom>
          <a:solidFill>
            <a:srgbClr val="1E2761"/>
          </a:solidFill>
          <a:ln>
            <a:noFill/>
          </a:ln>
        </p:spPr>
        <p:txBody>
          <a:bodyPr/>
          <a:lstStyle/>
          <a:p>
            <a:endParaRPr lang="en-US"/>
          </a:p>
        </p:txBody>
      </p:sp>
      <p:sp>
        <p:nvSpPr>
          <p:cNvPr id="3" name="Title"/>
          <p:cNvSpPr txBox="1"/>
          <p:nvPr/>
        </p:nvSpPr>
        <p:spPr>
          <a:xfrm>
            <a:off x="457200" y="152400"/>
            <a:ext cx="11277600" cy="609600"/>
          </a:xfrm>
          <a:prstGeom prst="rect">
            <a:avLst/>
          </a:prstGeom>
          <a:noFill/>
        </p:spPr>
        <p:txBody>
          <a:bodyPr wrap="square" lIns="0" tIns="0" rIns="0" bIns="0" anchor="ctr"/>
          <a:lstStyle/>
          <a:p>
            <a:r>
              <a:rPr lang="en-US" sz="2400" b="1" dirty="0">
                <a:solidFill>
                  <a:srgbClr val="FFFFFF"/>
                </a:solidFill>
                <a:latin typeface="Trebuchet MS"/>
                <a:cs typeface="Trebuchet MS"/>
              </a:rPr>
              <a:t>Publishing and Installing Policy</a:t>
            </a:r>
          </a:p>
        </p:txBody>
      </p:sp>
      <p:sp>
        <p:nvSpPr>
          <p:cNvPr id="4" name="Label1"/>
          <p:cNvSpPr txBox="1"/>
          <p:nvPr/>
        </p:nvSpPr>
        <p:spPr>
          <a:xfrm>
            <a:off x="457200" y="1066800"/>
            <a:ext cx="11277600" cy="381000"/>
          </a:xfrm>
          <a:prstGeom prst="rect">
            <a:avLst/>
          </a:prstGeom>
          <a:noFill/>
        </p:spPr>
        <p:txBody>
          <a:bodyPr wrap="square" lIns="0" tIns="0" rIns="0" bIns="0" anchor="b"/>
          <a:lstStyle/>
          <a:p>
            <a:pPr algn="l"/>
            <a:r>
              <a:rPr lang="en-US" sz="1400" b="1">
                <a:solidFill>
                  <a:srgbClr val="1E2761"/>
                </a:solidFill>
                <a:latin typeface="Trebuchet MS"/>
              </a:rPr>
              <a:t>Step 3: Successful Installation Status</a:t>
            </a:r>
          </a:p>
        </p:txBody>
      </p:sp>
      <p:sp>
        <p:nvSpPr>
          <p:cNvPr id="5" name="Placeholder1"/>
          <p:cNvSpPr/>
          <p:nvPr/>
        </p:nvSpPr>
        <p:spPr>
          <a:xfrm>
            <a:off x="457200" y="1524000"/>
            <a:ext cx="11277600" cy="5029200"/>
          </a:xfrm>
          <a:prstGeom prst="rect">
            <a:avLst/>
          </a:prstGeom>
          <a:solidFill>
            <a:srgbClr val="FFFFFF"/>
          </a:solidFill>
          <a:ln w="19050">
            <a:solidFill>
              <a:srgbClr val="CADCFC"/>
            </a:solidFill>
            <a:prstDash val="dash"/>
          </a:ln>
        </p:spPr>
        <p:txBody>
          <a:bodyPr wrap="square" anchor="ctr"/>
          <a:lstStyle/>
          <a:p>
            <a:pPr algn="ctr"/>
            <a:r>
              <a:rPr lang="en-US" sz="1400">
                <a:solidFill>
                  <a:srgbClr val="999999"/>
                </a:solidFill>
                <a:latin typeface="Calibri"/>
              </a:rPr>
              <a:t>Insert Screenshot Here</a:t>
            </a:r>
          </a:p>
        </p:txBody>
      </p:sp>
      <p:pic>
        <p:nvPicPr>
          <p:cNvPr id="6" name="Picture 5">
            <a:extLst>
              <a:ext uri="{FF2B5EF4-FFF2-40B4-BE49-F238E27FC236}">
                <a16:creationId xmlns:a16="http://schemas.microsoft.com/office/drawing/2014/main" id="{165CBE5F-149F-699B-54BF-04B93E1BC2FE}"/>
              </a:ext>
            </a:extLst>
          </p:cNvPr>
          <p:cNvPicPr>
            <a:picLocks noChangeAspect="1"/>
          </p:cNvPicPr>
          <p:nvPr/>
        </p:nvPicPr>
        <p:blipFill>
          <a:blip r:embed="rId2"/>
          <a:stretch>
            <a:fillRect/>
          </a:stretch>
        </p:blipFill>
        <p:spPr>
          <a:xfrm>
            <a:off x="3444240" y="1772285"/>
            <a:ext cx="5303520" cy="3313430"/>
          </a:xfrm>
          <a:prstGeom prst="rect">
            <a:avLst/>
          </a:prstGeom>
        </p:spPr>
      </p:pic>
      <p:sp>
        <p:nvSpPr>
          <p:cNvPr id="8" name="TextBox 7">
            <a:extLst>
              <a:ext uri="{FF2B5EF4-FFF2-40B4-BE49-F238E27FC236}">
                <a16:creationId xmlns:a16="http://schemas.microsoft.com/office/drawing/2014/main" id="{FD066384-4E76-95FA-E332-877AF507BBA6}"/>
              </a:ext>
            </a:extLst>
          </p:cNvPr>
          <p:cNvSpPr txBox="1"/>
          <p:nvPr/>
        </p:nvSpPr>
        <p:spPr>
          <a:xfrm>
            <a:off x="3048000" y="5468303"/>
            <a:ext cx="6096000" cy="702308"/>
          </a:xfrm>
          <a:prstGeom prst="rect">
            <a:avLst/>
          </a:prstGeom>
          <a:noFill/>
        </p:spPr>
        <p:txBody>
          <a:bodyPr wrap="square">
            <a:spAutoFit/>
          </a:bodyPr>
          <a:lstStyle/>
          <a:p>
            <a:pPr algn="ctr">
              <a:lnSpc>
                <a:spcPct val="115000"/>
              </a:lnSpc>
              <a:spcAft>
                <a:spcPts val="1000"/>
              </a:spcAft>
              <a:buNone/>
            </a:pPr>
            <a:r>
              <a:rPr lang="en-US" sz="1800" i="1" dirty="0">
                <a:effectLst/>
                <a:latin typeface="Cambria" panose="02040503050406030204" pitchFamily="18" charset="0"/>
                <a:ea typeface="MS Mincho" panose="02020609040205080304" pitchFamily="49" charset="-128"/>
                <a:cs typeface="Times New Roman" panose="02020603050405020304" pitchFamily="18" charset="0"/>
              </a:rPr>
              <a:t>Successful policy installation status confirms enforcement is active on A-GW.</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a:extLst>
            <a:ext uri="{FF2B5EF4-FFF2-40B4-BE49-F238E27FC236}">
              <a16:creationId xmlns:a16="http://schemas.microsoft.com/office/drawing/2014/main" id="{578A909F-23A7-BE32-6128-8F789B706DF3}"/>
            </a:ext>
          </a:extLst>
        </p:cNvPr>
        <p:cNvGrpSpPr/>
        <p:nvPr/>
      </p:nvGrpSpPr>
      <p:grpSpPr>
        <a:xfrm>
          <a:off x="0" y="0"/>
          <a:ext cx="0" cy="0"/>
          <a:chOff x="0" y="0"/>
          <a:chExt cx="0" cy="0"/>
        </a:xfrm>
      </p:grpSpPr>
      <p:sp>
        <p:nvSpPr>
          <p:cNvPr id="2" name="TitleBg">
            <a:extLst>
              <a:ext uri="{FF2B5EF4-FFF2-40B4-BE49-F238E27FC236}">
                <a16:creationId xmlns:a16="http://schemas.microsoft.com/office/drawing/2014/main" id="{3BBDE272-114F-13D0-C4DE-C5B1BA716B20}"/>
              </a:ext>
            </a:extLst>
          </p:cNvPr>
          <p:cNvSpPr/>
          <p:nvPr/>
        </p:nvSpPr>
        <p:spPr>
          <a:xfrm>
            <a:off x="0" y="0"/>
            <a:ext cx="12192000" cy="914400"/>
          </a:xfrm>
          <a:prstGeom prst="rect">
            <a:avLst/>
          </a:prstGeom>
          <a:solidFill>
            <a:srgbClr val="1E2761"/>
          </a:solidFill>
          <a:ln>
            <a:noFill/>
          </a:ln>
        </p:spPr>
        <p:txBody>
          <a:bodyPr/>
          <a:lstStyle/>
          <a:p>
            <a:endParaRPr lang="en-US"/>
          </a:p>
        </p:txBody>
      </p:sp>
      <p:sp>
        <p:nvSpPr>
          <p:cNvPr id="3" name="Title">
            <a:extLst>
              <a:ext uri="{FF2B5EF4-FFF2-40B4-BE49-F238E27FC236}">
                <a16:creationId xmlns:a16="http://schemas.microsoft.com/office/drawing/2014/main" id="{09FD32AA-C0C7-8A16-1939-09371DF8B2C5}"/>
              </a:ext>
            </a:extLst>
          </p:cNvPr>
          <p:cNvSpPr txBox="1"/>
          <p:nvPr/>
        </p:nvSpPr>
        <p:spPr>
          <a:xfrm>
            <a:off x="457200" y="152400"/>
            <a:ext cx="11277600" cy="609600"/>
          </a:xfrm>
          <a:prstGeom prst="rect">
            <a:avLst/>
          </a:prstGeom>
          <a:noFill/>
        </p:spPr>
        <p:txBody>
          <a:bodyPr wrap="square" lIns="0" tIns="0" rIns="0" bIns="0" anchor="ctr"/>
          <a:lstStyle/>
          <a:p>
            <a:r>
              <a:rPr lang="en-US" sz="2400" b="1" dirty="0">
                <a:solidFill>
                  <a:srgbClr val="FFFFFF"/>
                </a:solidFill>
                <a:latin typeface="Trebuchet MS"/>
                <a:cs typeface="Trebuchet MS"/>
              </a:rPr>
              <a:t>Verifying Policy Enforcement</a:t>
            </a:r>
          </a:p>
        </p:txBody>
      </p:sp>
      <p:sp>
        <p:nvSpPr>
          <p:cNvPr id="4" name="Label1">
            <a:extLst>
              <a:ext uri="{FF2B5EF4-FFF2-40B4-BE49-F238E27FC236}">
                <a16:creationId xmlns:a16="http://schemas.microsoft.com/office/drawing/2014/main" id="{3B649D6C-979C-4ABC-F95D-C2589AA8CF2C}"/>
              </a:ext>
            </a:extLst>
          </p:cNvPr>
          <p:cNvSpPr txBox="1"/>
          <p:nvPr/>
        </p:nvSpPr>
        <p:spPr>
          <a:xfrm>
            <a:off x="457200" y="1066800"/>
            <a:ext cx="5410200" cy="381000"/>
          </a:xfrm>
          <a:prstGeom prst="rect">
            <a:avLst/>
          </a:prstGeom>
          <a:noFill/>
        </p:spPr>
        <p:txBody>
          <a:bodyPr wrap="square" lIns="0" tIns="0" rIns="0" bIns="0" anchor="b"/>
          <a:lstStyle/>
          <a:p>
            <a:pPr algn="l"/>
            <a:r>
              <a:rPr lang="en-US" sz="1400" b="1">
                <a:solidFill>
                  <a:srgbClr val="1E2761"/>
                </a:solidFill>
                <a:latin typeface="Trebuchet MS"/>
              </a:rPr>
              <a:t>Step 1: Ping Test Before Policy</a:t>
            </a:r>
          </a:p>
        </p:txBody>
      </p:sp>
      <p:sp>
        <p:nvSpPr>
          <p:cNvPr id="5" name="Card1"/>
          <p:cNvSpPr/>
          <p:nvPr/>
        </p:nvSpPr>
        <p:spPr>
          <a:xfrm>
            <a:off x="457200" y="1524000"/>
            <a:ext cx="5410200" cy="5029200"/>
          </a:xfrm>
          <a:prstGeom prst="roundRect">
            <a:avLst>
              <a:gd name="adj" fmla="val 2000"/>
            </a:avLst>
          </a:prstGeom>
          <a:solidFill>
            <a:srgbClr val="FFFFFF"/>
          </a:solidFill>
          <a:ln w="12700">
            <a:solidFill>
              <a:srgbClr val="CADCFC"/>
            </a:solidFill>
          </a:ln>
        </p:spPr>
        <p:txBody>
          <a:bodyPr/>
          <a:lstStyle/>
          <a:p>
            <a:endParaRPr lang="en-US"/>
          </a:p>
        </p:txBody>
      </p:sp>
      <p:pic>
        <p:nvPicPr>
          <p:cNvPr id="14" name="Picture 13">
            <a:extLst>
              <a:ext uri="{FF2B5EF4-FFF2-40B4-BE49-F238E27FC236}">
                <a16:creationId xmlns:a16="http://schemas.microsoft.com/office/drawing/2014/main" id="{36A74144-C8B6-0278-CC05-F13FD1137612}"/>
              </a:ext>
            </a:extLst>
          </p:cNvPr>
          <p:cNvPicPr>
            <a:picLocks noChangeAspect="1"/>
          </p:cNvPicPr>
          <p:nvPr/>
        </p:nvPicPr>
        <p:blipFill>
          <a:blip r:embed="rId2"/>
          <a:stretch>
            <a:fillRect/>
          </a:stretch>
        </p:blipFill>
        <p:spPr>
          <a:xfrm>
            <a:off x="533400" y="1600200"/>
            <a:ext cx="5257800" cy="2952750"/>
          </a:xfrm>
          <a:prstGeom prst="roundRect">
            <a:avLst>
              <a:gd name="adj" fmla="val 1500"/>
            </a:avLst>
          </a:prstGeom>
        </p:spPr>
      </p:pic>
      <p:sp>
        <p:nvSpPr>
          <p:cNvPr id="20" name="Caption1"/>
          <p:cNvSpPr txBox="1"/>
          <p:nvPr/>
        </p:nvSpPr>
        <p:spPr>
          <a:xfrm>
            <a:off x="609600" y="4724400"/>
            <a:ext cx="5105400" cy="1676400"/>
          </a:xfrm>
          <a:prstGeom prst="rect">
            <a:avLst/>
          </a:prstGeom>
          <a:noFill/>
        </p:spPr>
        <p:txBody>
          <a:bodyPr wrap="square" lIns="0" tIns="0" rIns="0" bIns="0" anchor="t"/>
          <a:lstStyle/>
          <a:p>
            <a:pPr algn="ctr"/>
            <a:r>
              <a:rPr lang="en-US" sz="1100" i="1">
                <a:solidFill>
                  <a:srgbClr val="444444"/>
                </a:solidFill>
                <a:latin typeface="Calibri"/>
                <a:cs typeface="Calibri"/>
              </a:rPr>
              <a:t>CLI output showing successful ping from A-GUI to A-GW before the Drop-ICMP policy was applied. This confirms baseline connectivity between the two hosts.</a:t>
            </a:r>
          </a:p>
        </p:txBody>
      </p:sp>
      <p:sp>
        <p:nvSpPr>
          <p:cNvPr id="6" name="Label2">
            <a:extLst>
              <a:ext uri="{FF2B5EF4-FFF2-40B4-BE49-F238E27FC236}">
                <a16:creationId xmlns:a16="http://schemas.microsoft.com/office/drawing/2014/main" id="{555632ED-F2A6-BE55-BBBF-0E4F68E7A3DD}"/>
              </a:ext>
            </a:extLst>
          </p:cNvPr>
          <p:cNvSpPr txBox="1"/>
          <p:nvPr/>
        </p:nvSpPr>
        <p:spPr>
          <a:xfrm>
            <a:off x="6324600" y="1066800"/>
            <a:ext cx="5410200" cy="381000"/>
          </a:xfrm>
          <a:prstGeom prst="rect">
            <a:avLst/>
          </a:prstGeom>
          <a:noFill/>
        </p:spPr>
        <p:txBody>
          <a:bodyPr wrap="square" lIns="0" tIns="0" rIns="0" bIns="0" anchor="b"/>
          <a:lstStyle/>
          <a:p>
            <a:pPr algn="l"/>
            <a:r>
              <a:rPr lang="en-US" sz="1400" b="1">
                <a:solidFill>
                  <a:srgbClr val="1E2761"/>
                </a:solidFill>
                <a:latin typeface="Trebuchet MS"/>
              </a:rPr>
              <a:t>Step 2: Ping Test After Policy</a:t>
            </a:r>
          </a:p>
        </p:txBody>
      </p:sp>
      <p:sp>
        <p:nvSpPr>
          <p:cNvPr id="7" name="Card2"/>
          <p:cNvSpPr/>
          <p:nvPr/>
        </p:nvSpPr>
        <p:spPr>
          <a:xfrm>
            <a:off x="6324600" y="1524000"/>
            <a:ext cx="5410200" cy="5029200"/>
          </a:xfrm>
          <a:prstGeom prst="roundRect">
            <a:avLst>
              <a:gd name="adj" fmla="val 2000"/>
            </a:avLst>
          </a:prstGeom>
          <a:solidFill>
            <a:srgbClr val="FFFFFF"/>
          </a:solidFill>
          <a:ln w="12700">
            <a:solidFill>
              <a:srgbClr val="CADCFC"/>
            </a:solidFill>
          </a:ln>
        </p:spPr>
        <p:txBody>
          <a:bodyPr/>
          <a:lstStyle/>
          <a:p>
            <a:endParaRPr lang="en-US"/>
          </a:p>
        </p:txBody>
      </p:sp>
      <p:pic>
        <p:nvPicPr>
          <p:cNvPr id="16" name="Picture 15">
            <a:extLst>
              <a:ext uri="{FF2B5EF4-FFF2-40B4-BE49-F238E27FC236}">
                <a16:creationId xmlns:a16="http://schemas.microsoft.com/office/drawing/2014/main" id="{8F9BA0A9-A850-01F9-5EB8-9136A1AFA296}"/>
              </a:ext>
            </a:extLst>
          </p:cNvPr>
          <p:cNvPicPr>
            <a:picLocks noChangeAspect="1"/>
          </p:cNvPicPr>
          <p:nvPr/>
        </p:nvPicPr>
        <p:blipFill>
          <a:blip r:embed="rId3"/>
          <a:stretch>
            <a:fillRect/>
          </a:stretch>
        </p:blipFill>
        <p:spPr>
          <a:xfrm>
            <a:off x="6400800" y="1600200"/>
            <a:ext cx="5257800" cy="2952750"/>
          </a:xfrm>
          <a:prstGeom prst="roundRect">
            <a:avLst>
              <a:gd name="adj" fmla="val 1500"/>
            </a:avLst>
          </a:prstGeom>
        </p:spPr>
      </p:pic>
      <p:sp>
        <p:nvSpPr>
          <p:cNvPr id="21" name="Caption2"/>
          <p:cNvSpPr txBox="1"/>
          <p:nvPr/>
        </p:nvSpPr>
        <p:spPr>
          <a:xfrm>
            <a:off x="6477000" y="4724400"/>
            <a:ext cx="5105400" cy="1676400"/>
          </a:xfrm>
          <a:prstGeom prst="rect">
            <a:avLst/>
          </a:prstGeom>
          <a:noFill/>
        </p:spPr>
        <p:txBody>
          <a:bodyPr wrap="square" lIns="0" tIns="0" rIns="0" bIns="0" anchor="t"/>
          <a:lstStyle/>
          <a:p>
            <a:pPr algn="ctr"/>
            <a:r>
              <a:rPr lang="en-US" sz="1100" i="1">
                <a:solidFill>
                  <a:srgbClr val="444444"/>
                </a:solidFill>
                <a:latin typeface="Calibri"/>
                <a:cs typeface="Calibri"/>
              </a:rPr>
              <a:t>After publishing and installing the Drop-ICMP policy on A-GW, the same ping test now fails. This confirms the firewall rule is actively blocking ICMP traffic as intended.</a:t>
            </a:r>
          </a:p>
        </p:txBody>
      </p:sp>
    </p:spTree>
    <p:extLst>
      <p:ext uri="{BB962C8B-B14F-4D97-AF65-F5344CB8AC3E}">
        <p14:creationId xmlns:p14="http://schemas.microsoft.com/office/powerpoint/2010/main" val="25343856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a:extLst>
            <a:ext uri="{FF2B5EF4-FFF2-40B4-BE49-F238E27FC236}">
              <a16:creationId xmlns:a16="http://schemas.microsoft.com/office/drawing/2014/main" id="{2D522765-BB8B-750F-0FEF-6C830AA89FE0}"/>
            </a:ext>
          </a:extLst>
        </p:cNvPr>
        <p:cNvGrpSpPr/>
        <p:nvPr/>
      </p:nvGrpSpPr>
      <p:grpSpPr>
        <a:xfrm>
          <a:off x="0" y="0"/>
          <a:ext cx="0" cy="0"/>
          <a:chOff x="0" y="0"/>
          <a:chExt cx="0" cy="0"/>
        </a:xfrm>
      </p:grpSpPr>
      <p:sp>
        <p:nvSpPr>
          <p:cNvPr id="2" name="TitleBg">
            <a:extLst>
              <a:ext uri="{FF2B5EF4-FFF2-40B4-BE49-F238E27FC236}">
                <a16:creationId xmlns:a16="http://schemas.microsoft.com/office/drawing/2014/main" id="{69B10433-5733-1FAA-AED8-6785E97E500D}"/>
              </a:ext>
            </a:extLst>
          </p:cNvPr>
          <p:cNvSpPr/>
          <p:nvPr/>
        </p:nvSpPr>
        <p:spPr>
          <a:xfrm>
            <a:off x="0" y="0"/>
            <a:ext cx="12192000" cy="914400"/>
          </a:xfrm>
          <a:prstGeom prst="rect">
            <a:avLst/>
          </a:prstGeom>
          <a:solidFill>
            <a:srgbClr val="1E2761"/>
          </a:solidFill>
          <a:ln>
            <a:noFill/>
          </a:ln>
        </p:spPr>
        <p:txBody>
          <a:bodyPr/>
          <a:lstStyle/>
          <a:p>
            <a:endParaRPr lang="en-US"/>
          </a:p>
        </p:txBody>
      </p:sp>
      <p:sp>
        <p:nvSpPr>
          <p:cNvPr id="3" name="Title">
            <a:extLst>
              <a:ext uri="{FF2B5EF4-FFF2-40B4-BE49-F238E27FC236}">
                <a16:creationId xmlns:a16="http://schemas.microsoft.com/office/drawing/2014/main" id="{57C81FBC-0ADF-898D-39A6-60400F8AA864}"/>
              </a:ext>
            </a:extLst>
          </p:cNvPr>
          <p:cNvSpPr txBox="1"/>
          <p:nvPr/>
        </p:nvSpPr>
        <p:spPr>
          <a:xfrm>
            <a:off x="457200" y="152400"/>
            <a:ext cx="11277600" cy="609600"/>
          </a:xfrm>
          <a:prstGeom prst="rect">
            <a:avLst/>
          </a:prstGeom>
          <a:noFill/>
        </p:spPr>
        <p:txBody>
          <a:bodyPr wrap="square" lIns="0" tIns="0" rIns="0" bIns="0" anchor="ctr"/>
          <a:lstStyle/>
          <a:p>
            <a:pPr algn="l"/>
            <a:r>
              <a:rPr lang="en-US" sz="2400" b="1" dirty="0">
                <a:solidFill>
                  <a:srgbClr val="FFFFFF"/>
                </a:solidFill>
                <a:latin typeface="Trebuchet MS"/>
                <a:cs typeface="Trebuchet MS"/>
              </a:rPr>
              <a:t>Verifying Policy </a:t>
            </a:r>
            <a:r>
              <a:rPr lang="en-US" sz="2400" b="1">
                <a:solidFill>
                  <a:srgbClr val="FFFFFF"/>
                </a:solidFill>
                <a:latin typeface="Trebuchet MS"/>
                <a:cs typeface="Trebuchet MS"/>
              </a:rPr>
              <a:t>— SmartConsole Log Review</a:t>
            </a:r>
          </a:p>
        </p:txBody>
      </p:sp>
      <p:sp>
        <p:nvSpPr>
          <p:cNvPr id="4" name="ImageCard"/>
          <p:cNvSpPr/>
          <p:nvPr/>
        </p:nvSpPr>
        <p:spPr>
          <a:xfrm>
            <a:off x="457200" y="1066800"/>
            <a:ext cx="6553200" cy="5029200"/>
          </a:xfrm>
          <a:prstGeom prst="roundRect">
            <a:avLst>
              <a:gd name="adj" fmla="val 3000"/>
            </a:avLst>
          </a:prstGeom>
          <a:solidFill>
            <a:srgbClr val="FFFFFF"/>
          </a:solidFill>
          <a:ln w="12700">
            <a:solidFill>
              <a:srgbClr val="CADCFC"/>
            </a:solidFill>
          </a:ln>
          <a:effectLst>
            <a:outerShdw blurRad="50800" dist="25400" dir="5400000" algn="t" rotWithShape="0">
              <a:srgbClr val="000000">
                <a:alpha val="15000"/>
              </a:srgbClr>
            </a:outerShdw>
          </a:effectLst>
        </p:spPr>
        <p:txBody>
          <a:bodyPr/>
          <a:lstStyle/>
          <a:p>
            <a:endParaRPr lang="en-US"/>
          </a:p>
        </p:txBody>
      </p:sp>
      <p:pic>
        <p:nvPicPr>
          <p:cNvPr id="9" name="Picture 8">
            <a:extLst>
              <a:ext uri="{FF2B5EF4-FFF2-40B4-BE49-F238E27FC236}">
                <a16:creationId xmlns:a16="http://schemas.microsoft.com/office/drawing/2014/main" id="{07C89611-B8F9-26C2-8E56-7219922A9AC0}"/>
              </a:ext>
            </a:extLst>
          </p:cNvPr>
          <p:cNvPicPr>
            <a:picLocks noChangeAspect="1"/>
          </p:cNvPicPr>
          <p:nvPr/>
        </p:nvPicPr>
        <p:blipFill>
          <a:blip r:embed="rId2"/>
          <a:stretch>
            <a:fillRect/>
          </a:stretch>
        </p:blipFill>
        <p:spPr bwMode="auto">
          <a:xfrm>
            <a:off x="609600" y="1219200"/>
            <a:ext cx="6248400" cy="2803906"/>
          </a:xfrm>
          <a:prstGeom prst="roundRect">
            <a:avLst>
              <a:gd name="adj" fmla="val 2000"/>
            </a:avLst>
          </a:prstGeom>
          <a:noFill/>
        </p:spPr>
      </p:pic>
      <p:sp>
        <p:nvSpPr>
          <p:cNvPr id="6" name="TextCard"/>
          <p:cNvSpPr/>
          <p:nvPr/>
        </p:nvSpPr>
        <p:spPr>
          <a:xfrm>
            <a:off x="7315200" y="1066800"/>
            <a:ext cx="4419600" cy="5029200"/>
          </a:xfrm>
          <a:prstGeom prst="roundRect">
            <a:avLst>
              <a:gd name="adj" fmla="val 3000"/>
            </a:avLst>
          </a:prstGeom>
          <a:solidFill>
            <a:srgbClr val="E8EDF5"/>
          </a:solidFill>
          <a:ln>
            <a:noFill/>
          </a:ln>
        </p:spPr>
        <p:txBody>
          <a:bodyPr wrap="square" lIns="182880" tIns="182880" rIns="182880" bIns="137160" anchor="t"/>
          <a:lstStyle/>
          <a:p>
            <a:pPr algn="l"/>
            <a:r>
              <a:rPr lang="en-US" sz="1800" b="1">
                <a:solidFill>
                  <a:srgbClr val="1E2761"/>
                </a:solidFill>
                <a:latin typeface="Trebuchet MS"/>
                <a:cs typeface="Trebuchet MS"/>
              </a:rPr>
              <a:t>Log Verification</a:t>
            </a:r>
          </a:p>
          <a:p>
            <a:pPr algn="l">
              <a:spcBef>
                <a:spcPts val="800"/>
              </a:spcBef>
            </a:pPr>
            <a:r>
              <a:rPr lang="en-US" sz="1200">
                <a:solidFill>
                  <a:srgbClr val="444444"/>
                </a:solidFill>
                <a:latin typeface="Calibri"/>
                <a:cs typeface="Calibri"/>
              </a:rPr>
              <a:t>The SmartConsole log viewer was used to confirm that the Drop-ICMP rule is actively enforcing on A-GW and blocking ICMP traffic from A-GUI as expected.</a:t>
            </a:r>
          </a:p>
          <a:p>
            <a:pPr algn="l">
              <a:spcBef>
                <a:spcPts val="800"/>
              </a:spcBef>
            </a:pPr>
            <a:r>
              <a:rPr lang="en-US" sz="1400" b="1">
                <a:solidFill>
                  <a:srgbClr val="1E2761"/>
                </a:solidFill>
                <a:latin typeface="Trebuchet MS"/>
                <a:cs typeface="Trebuchet MS"/>
              </a:rPr>
              <a:t>What the Logs Show</a:t>
            </a:r>
          </a:p>
          <a:p>
            <a:pPr marL="228600" algn="l">
              <a:spcBef>
                <a:spcPts val="400"/>
              </a:spcBef>
              <a:buChar char="•"/>
            </a:pPr>
            <a:r>
              <a:rPr lang="en-US" sz="1200">
                <a:solidFill>
                  <a:srgbClr val="444444"/>
                </a:solidFill>
                <a:latin typeface="Calibri"/>
                <a:cs typeface="Calibri"/>
              </a:rPr>
              <a:t> ICMP packets from A-GUI are being dropped</a:t>
            </a:r>
          </a:p>
          <a:p>
            <a:pPr marL="228600" algn="l">
              <a:spcBef>
                <a:spcPts val="200"/>
              </a:spcBef>
              <a:buChar char="•"/>
            </a:pPr>
            <a:r>
              <a:rPr lang="en-US" sz="1200">
                <a:solidFill>
                  <a:srgbClr val="444444"/>
                </a:solidFill>
                <a:latin typeface="Calibri"/>
                <a:cs typeface="Calibri"/>
              </a:rPr>
              <a:t> Drop-ICMP rule matched before cleanup rule</a:t>
            </a:r>
          </a:p>
          <a:p>
            <a:pPr marL="228600" algn="l">
              <a:spcBef>
                <a:spcPts val="200"/>
              </a:spcBef>
              <a:buChar char="•"/>
            </a:pPr>
            <a:r>
              <a:rPr lang="en-US" sz="1200">
                <a:solidFill>
                  <a:srgbClr val="444444"/>
                </a:solidFill>
                <a:latin typeface="Calibri"/>
                <a:cs typeface="Calibri"/>
              </a:rPr>
              <a:t> Source and destination correctly identified</a:t>
            </a:r>
          </a:p>
          <a:p>
            <a:pPr marL="228600" algn="l">
              <a:spcBef>
                <a:spcPts val="200"/>
              </a:spcBef>
              <a:buChar char="•"/>
            </a:pPr>
            <a:r>
              <a:rPr lang="en-US" sz="1200">
                <a:solidFill>
                  <a:srgbClr val="444444"/>
                </a:solidFill>
                <a:latin typeface="Calibri"/>
                <a:cs typeface="Calibri"/>
              </a:rPr>
              <a:t> Policy enforcement confirmed on A-GW</a:t>
            </a:r>
          </a:p>
          <a:p>
            <a:pPr algn="l">
              <a:spcBef>
                <a:spcPts val="800"/>
              </a:spcBef>
            </a:pPr>
            <a:r>
              <a:rPr lang="en-US" sz="1400" b="1">
                <a:solidFill>
                  <a:srgbClr val="1E2761"/>
                </a:solidFill>
                <a:latin typeface="Trebuchet MS"/>
                <a:cs typeface="Trebuchet MS"/>
              </a:rPr>
              <a:t>Why This Matters</a:t>
            </a:r>
          </a:p>
          <a:p>
            <a:pPr algn="l">
              <a:spcBef>
                <a:spcPts val="400"/>
              </a:spcBef>
            </a:pPr>
            <a:r>
              <a:rPr lang="en-US" sz="1200">
                <a:solidFill>
                  <a:srgbClr val="444444"/>
                </a:solidFill>
                <a:latin typeface="Calibri"/>
                <a:cs typeface="Calibri"/>
              </a:rPr>
              <a:t>Log review is the final verification step, confirming that security policies are not only installed but actively filtering live network traffic on the enforcement point.</a:t>
            </a:r>
          </a:p>
        </p:txBody>
      </p:sp>
    </p:spTree>
    <p:extLst>
      <p:ext uri="{BB962C8B-B14F-4D97-AF65-F5344CB8AC3E}">
        <p14:creationId xmlns:p14="http://schemas.microsoft.com/office/powerpoint/2010/main" val="29987422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a:extLst>
            <a:ext uri="{FF2B5EF4-FFF2-40B4-BE49-F238E27FC236}">
              <a16:creationId xmlns:a16="http://schemas.microsoft.com/office/drawing/2014/main" id="{18F21B5B-DEA3-CE77-91C1-53880437072C}"/>
            </a:ext>
          </a:extLst>
        </p:cNvPr>
        <p:cNvGrpSpPr/>
        <p:nvPr/>
      </p:nvGrpSpPr>
      <p:grpSpPr>
        <a:xfrm>
          <a:off x="0" y="0"/>
          <a:ext cx="0" cy="0"/>
          <a:chOff x="0" y="0"/>
          <a:chExt cx="0" cy="0"/>
        </a:xfrm>
      </p:grpSpPr>
      <p:sp>
        <p:nvSpPr>
          <p:cNvPr id="2" name="TitleBg">
            <a:extLst>
              <a:ext uri="{FF2B5EF4-FFF2-40B4-BE49-F238E27FC236}">
                <a16:creationId xmlns:a16="http://schemas.microsoft.com/office/drawing/2014/main" id="{ECD15F1C-D3EC-C1A0-3206-724306BE31CD}"/>
              </a:ext>
            </a:extLst>
          </p:cNvPr>
          <p:cNvSpPr/>
          <p:nvPr/>
        </p:nvSpPr>
        <p:spPr>
          <a:xfrm>
            <a:off x="0" y="0"/>
            <a:ext cx="12192000" cy="914400"/>
          </a:xfrm>
          <a:prstGeom prst="rect">
            <a:avLst/>
          </a:prstGeom>
          <a:solidFill>
            <a:srgbClr val="1E2761"/>
          </a:solidFill>
          <a:ln>
            <a:noFill/>
          </a:ln>
        </p:spPr>
        <p:txBody>
          <a:bodyPr/>
          <a:lstStyle/>
          <a:p>
            <a:endParaRPr lang="en-US"/>
          </a:p>
        </p:txBody>
      </p:sp>
      <p:sp>
        <p:nvSpPr>
          <p:cNvPr id="3" name="Title">
            <a:extLst>
              <a:ext uri="{FF2B5EF4-FFF2-40B4-BE49-F238E27FC236}">
                <a16:creationId xmlns:a16="http://schemas.microsoft.com/office/drawing/2014/main" id="{84A4C76B-8574-1882-903F-0DBF3023B297}"/>
              </a:ext>
            </a:extLst>
          </p:cNvPr>
          <p:cNvSpPr txBox="1"/>
          <p:nvPr/>
        </p:nvSpPr>
        <p:spPr>
          <a:xfrm>
            <a:off x="457200" y="152400"/>
            <a:ext cx="11277600" cy="609600"/>
          </a:xfrm>
          <a:prstGeom prst="rect">
            <a:avLst/>
          </a:prstGeom>
          <a:noFill/>
        </p:spPr>
        <p:txBody>
          <a:bodyPr wrap="square" lIns="0" tIns="0" rIns="0" bIns="0" anchor="ctr"/>
          <a:lstStyle/>
          <a:p>
            <a:r>
              <a:rPr lang="en-US" sz="2400" b="1" dirty="0">
                <a:solidFill>
                  <a:srgbClr val="FFFFFF"/>
                </a:solidFill>
                <a:latin typeface="Trebuchet MS"/>
                <a:cs typeface="Trebuchet MS"/>
              </a:rPr>
              <a:t>Conclusion</a:t>
            </a:r>
          </a:p>
        </p:txBody>
      </p:sp>
      <p:sp>
        <p:nvSpPr>
          <p:cNvPr id="5" name="Summary">
            <a:extLst>
              <a:ext uri="{FF2B5EF4-FFF2-40B4-BE49-F238E27FC236}">
                <a16:creationId xmlns:a16="http://schemas.microsoft.com/office/drawing/2014/main" id="{CEA150AA-4142-B4AE-CED1-80AA5EE72FC4}"/>
              </a:ext>
            </a:extLst>
          </p:cNvPr>
          <p:cNvSpPr txBox="1">
            <a:spLocks/>
          </p:cNvSpPr>
          <p:nvPr/>
        </p:nvSpPr>
        <p:spPr>
          <a:xfrm>
            <a:off x="609600" y="1100000"/>
            <a:ext cx="10972800" cy="457200"/>
          </a:xfrm>
          <a:prstGeom prst="rect">
            <a:avLst/>
          </a:prstGeom>
          <a:noFill/>
        </p:spPr>
        <p:txBody>
          <a:bodyPr wrap="square" lIns="0" tIns="0" rIns="0" bIns="0" anchor="t"/>
          <a:lstStyle/>
          <a:p>
            <a:pPr algn="l"/>
            <a:r>
              <a:rPr lang="en-US" sz="1400">
                <a:solidFill>
                  <a:srgbClr val="555555"/>
                </a:solidFill>
                <a:latin typeface="Calibri"/>
                <a:cs typeface="Calibri"/>
              </a:rPr>
              <a:t>This project successfully secured the enterprise network using Check Point Gaia appliances, demonstrating effective protection through centralized security management and access control.</a:t>
            </a:r>
          </a:p>
        </p:txBody>
      </p:sp>
      <p:sp>
        <p:nvSpPr>
          <p:cNvPr id="10" name="Card1">
            <a:extLst>
              <a:ext uri="{FF2B5EF4-FFF2-40B4-BE49-F238E27FC236}">
                <a16:creationId xmlns:a16="http://schemas.microsoft.com/office/drawing/2014/main" id="{B1C2D3E4-2222-2222-2222-000000000001}"/>
              </a:ext>
            </a:extLst>
          </p:cNvPr>
          <p:cNvSpPr/>
          <p:nvPr/>
        </p:nvSpPr>
        <p:spPr>
          <a:xfrm>
            <a:off x="609600" y="1828800"/>
            <a:ext cx="3474720" cy="2743200"/>
          </a:xfrm>
          <a:prstGeom prst="roundRect">
            <a:avLst>
              <a:gd name="adj" fmla="val 5000"/>
            </a:avLst>
          </a:prstGeom>
          <a:solidFill>
            <a:srgbClr val="E8EDF5"/>
          </a:solidFill>
          <a:ln>
            <a:noFill/>
          </a:ln>
        </p:spPr>
        <p:txBody>
          <a:bodyPr wrap="square" lIns="137160" tIns="182880" rIns="137160" bIns="137160" anchor="t"/>
          <a:lstStyle/>
          <a:p>
            <a:pPr algn="l"/>
            <a:r>
              <a:rPr lang="en-US" sz="2800" b="1">
                <a:solidFill>
                  <a:srgbClr val="CADCFC"/>
                </a:solidFill>
                <a:latin typeface="Trebuchet MS"/>
                <a:cs typeface="Trebuchet MS"/>
              </a:rPr>
              <a:t>01</a:t>
            </a:r>
          </a:p>
          <a:p>
            <a:pPr algn="l">
              <a:spcBef>
                <a:spcPts val="800"/>
              </a:spcBef>
            </a:pPr>
            <a:r>
              <a:rPr lang="en-US" sz="1600" b="1">
                <a:solidFill>
                  <a:srgbClr val="1E2761"/>
                </a:solidFill>
                <a:latin typeface="Trebuchet MS"/>
                <a:cs typeface="Trebuchet MS"/>
              </a:rPr>
              <a:t>Central Management Configured</a:t>
            </a:r>
          </a:p>
          <a:p>
            <a:pPr algn="l">
              <a:spcBef>
                <a:spcPts val="600"/>
              </a:spcBef>
            </a:pPr>
            <a:r>
              <a:rPr lang="en-US" sz="1100">
                <a:solidFill>
                  <a:srgbClr val="444444"/>
                </a:solidFill>
                <a:latin typeface="Calibri"/>
                <a:cs typeface="Calibri"/>
              </a:rPr>
              <a:t>The Security Management Server (A-SMS) was successfully deployed and configured using Gaia first-time setup, establishing centralized control over hostname, DNS, NTP, product role, and management client access.</a:t>
            </a:r>
          </a:p>
        </p:txBody>
      </p:sp>
      <p:sp>
        <p:nvSpPr>
          <p:cNvPr id="11" name="Card2">
            <a:extLst>
              <a:ext uri="{FF2B5EF4-FFF2-40B4-BE49-F238E27FC236}">
                <a16:creationId xmlns:a16="http://schemas.microsoft.com/office/drawing/2014/main" id="{B1C2D3E4-2222-2222-2222-000000000002}"/>
              </a:ext>
            </a:extLst>
          </p:cNvPr>
          <p:cNvSpPr/>
          <p:nvPr/>
        </p:nvSpPr>
        <p:spPr>
          <a:xfrm>
            <a:off x="4358640" y="1828800"/>
            <a:ext cx="3474720" cy="2743200"/>
          </a:xfrm>
          <a:prstGeom prst="roundRect">
            <a:avLst>
              <a:gd name="adj" fmla="val 5000"/>
            </a:avLst>
          </a:prstGeom>
          <a:solidFill>
            <a:srgbClr val="E8EDF5"/>
          </a:solidFill>
          <a:ln>
            <a:noFill/>
          </a:ln>
        </p:spPr>
        <p:txBody>
          <a:bodyPr wrap="square" lIns="137160" tIns="182880" rIns="137160" bIns="137160" anchor="t"/>
          <a:lstStyle/>
          <a:p>
            <a:pPr algn="l"/>
            <a:r>
              <a:rPr lang="en-US" sz="2800" b="1">
                <a:solidFill>
                  <a:srgbClr val="CADCFC"/>
                </a:solidFill>
                <a:latin typeface="Trebuchet MS"/>
                <a:cs typeface="Trebuchet MS"/>
              </a:rPr>
              <a:t>02</a:t>
            </a:r>
          </a:p>
          <a:p>
            <a:pPr algn="l">
              <a:spcBef>
                <a:spcPts val="800"/>
              </a:spcBef>
            </a:pPr>
            <a:r>
              <a:rPr lang="en-US" sz="1600" b="1">
                <a:solidFill>
                  <a:srgbClr val="1E2761"/>
                </a:solidFill>
                <a:latin typeface="Trebuchet MS"/>
                <a:cs typeface="Trebuchet MS"/>
              </a:rPr>
              <a:t>Firewall Rules Enforced</a:t>
            </a:r>
          </a:p>
          <a:p>
            <a:pPr algn="l">
              <a:spcBef>
                <a:spcPts val="600"/>
              </a:spcBef>
            </a:pPr>
            <a:r>
              <a:rPr lang="en-US" sz="1100">
                <a:solidFill>
                  <a:srgbClr val="444444"/>
                </a:solidFill>
                <a:latin typeface="Calibri"/>
                <a:cs typeface="Calibri"/>
              </a:rPr>
              <a:t>Firewall rules were created to control unauthorized traffic, including the Drop-ICMP rule that blocks ping traffic from A-GUI to A-GW, verified through SmartConsole configuration and policy targeting.</a:t>
            </a:r>
          </a:p>
        </p:txBody>
      </p:sp>
      <p:sp>
        <p:nvSpPr>
          <p:cNvPr id="12" name="Card3">
            <a:extLst>
              <a:ext uri="{FF2B5EF4-FFF2-40B4-BE49-F238E27FC236}">
                <a16:creationId xmlns:a16="http://schemas.microsoft.com/office/drawing/2014/main" id="{B1C2D3E4-2222-2222-2222-000000000003}"/>
              </a:ext>
            </a:extLst>
          </p:cNvPr>
          <p:cNvSpPr/>
          <p:nvPr/>
        </p:nvSpPr>
        <p:spPr>
          <a:xfrm>
            <a:off x="8107680" y="1828800"/>
            <a:ext cx="3474720" cy="2743200"/>
          </a:xfrm>
          <a:prstGeom prst="roundRect">
            <a:avLst>
              <a:gd name="adj" fmla="val 5000"/>
            </a:avLst>
          </a:prstGeom>
          <a:solidFill>
            <a:srgbClr val="E8EDF5"/>
          </a:solidFill>
          <a:ln>
            <a:noFill/>
          </a:ln>
        </p:spPr>
        <p:txBody>
          <a:bodyPr wrap="square" lIns="137160" tIns="182880" rIns="137160" bIns="137160" anchor="t"/>
          <a:lstStyle/>
          <a:p>
            <a:pPr algn="l"/>
            <a:r>
              <a:rPr lang="en-US" sz="2800" b="1">
                <a:solidFill>
                  <a:srgbClr val="CADCFC"/>
                </a:solidFill>
                <a:latin typeface="Trebuchet MS"/>
                <a:cs typeface="Trebuchet MS"/>
              </a:rPr>
              <a:t>03</a:t>
            </a:r>
          </a:p>
          <a:p>
            <a:pPr algn="l">
              <a:spcBef>
                <a:spcPts val="800"/>
              </a:spcBef>
            </a:pPr>
            <a:r>
              <a:rPr lang="en-US" sz="1600" b="1">
                <a:solidFill>
                  <a:srgbClr val="1E2761"/>
                </a:solidFill>
                <a:latin typeface="Trebuchet MS"/>
                <a:cs typeface="Trebuchet MS"/>
              </a:rPr>
              <a:t>Policy Deployed &amp; Active</a:t>
            </a:r>
          </a:p>
          <a:p>
            <a:pPr algn="l">
              <a:spcBef>
                <a:spcPts val="600"/>
              </a:spcBef>
            </a:pPr>
            <a:r>
              <a:rPr lang="en-US" sz="1100">
                <a:solidFill>
                  <a:srgbClr val="444444"/>
                </a:solidFill>
                <a:latin typeface="Calibri"/>
                <a:cs typeface="Calibri"/>
              </a:rPr>
              <a:t>The policy package was published and installed on the A-GW gateway, making the Drop-ICMP control effective on the enforcement point and demonstrating end-to-end enterprise network protection.</a:t>
            </a:r>
          </a:p>
        </p:txBody>
      </p:sp>
    </p:spTree>
    <p:extLst>
      <p:ext uri="{BB962C8B-B14F-4D97-AF65-F5344CB8AC3E}">
        <p14:creationId xmlns:p14="http://schemas.microsoft.com/office/powerpoint/2010/main" val="25127918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a:extLst>
            <a:ext uri="{FF2B5EF4-FFF2-40B4-BE49-F238E27FC236}">
              <a16:creationId xmlns:a16="http://schemas.microsoft.com/office/drawing/2014/main" id="{3A43687B-AE47-0637-EAE2-832386376BA2}"/>
            </a:ext>
          </a:extLst>
        </p:cNvPr>
        <p:cNvGrpSpPr/>
        <p:nvPr/>
      </p:nvGrpSpPr>
      <p:grpSpPr>
        <a:xfrm>
          <a:off x="0" y="0"/>
          <a:ext cx="0" cy="0"/>
          <a:chOff x="0" y="0"/>
          <a:chExt cx="0" cy="0"/>
        </a:xfrm>
      </p:grpSpPr>
      <p:sp>
        <p:nvSpPr>
          <p:cNvPr id="2" name="TitleBg">
            <a:extLst>
              <a:ext uri="{FF2B5EF4-FFF2-40B4-BE49-F238E27FC236}">
                <a16:creationId xmlns:a16="http://schemas.microsoft.com/office/drawing/2014/main" id="{87E6160C-D222-49A7-CFB9-73F33D9E7F03}"/>
              </a:ext>
            </a:extLst>
          </p:cNvPr>
          <p:cNvSpPr/>
          <p:nvPr/>
        </p:nvSpPr>
        <p:spPr>
          <a:xfrm>
            <a:off x="0" y="0"/>
            <a:ext cx="12192000" cy="914400"/>
          </a:xfrm>
          <a:prstGeom prst="rect">
            <a:avLst/>
          </a:prstGeom>
          <a:solidFill>
            <a:srgbClr val="1E2761"/>
          </a:solidFill>
          <a:ln>
            <a:noFill/>
          </a:ln>
        </p:spPr>
        <p:txBody>
          <a:bodyPr/>
          <a:lstStyle/>
          <a:p>
            <a:endParaRPr lang="en-US"/>
          </a:p>
        </p:txBody>
      </p:sp>
      <p:sp>
        <p:nvSpPr>
          <p:cNvPr id="3" name="Title">
            <a:extLst>
              <a:ext uri="{FF2B5EF4-FFF2-40B4-BE49-F238E27FC236}">
                <a16:creationId xmlns:a16="http://schemas.microsoft.com/office/drawing/2014/main" id="{D7630A7B-E93A-0E87-8014-316711B89EE2}"/>
              </a:ext>
            </a:extLst>
          </p:cNvPr>
          <p:cNvSpPr txBox="1"/>
          <p:nvPr/>
        </p:nvSpPr>
        <p:spPr>
          <a:xfrm>
            <a:off x="457200" y="152400"/>
            <a:ext cx="11277600" cy="609600"/>
          </a:xfrm>
          <a:prstGeom prst="rect">
            <a:avLst/>
          </a:prstGeom>
          <a:noFill/>
        </p:spPr>
        <p:txBody>
          <a:bodyPr wrap="square" lIns="0" tIns="0" rIns="0" bIns="0" anchor="ctr"/>
          <a:lstStyle/>
          <a:p>
            <a:r>
              <a:rPr lang="en-US" sz="2400" b="1">
                <a:solidFill>
                  <a:srgbClr val="FFFFFF"/>
                </a:solidFill>
                <a:latin typeface="Trebuchet MS"/>
                <a:cs typeface="Trebuchet MS"/>
              </a:rPr>
              <a:t>Recommendations</a:t>
            </a:r>
            <a:endParaRPr lang="en-US" sz="2400" b="1" dirty="0">
              <a:solidFill>
                <a:srgbClr val="FFFFFF"/>
              </a:solidFill>
              <a:latin typeface="Trebuchet MS"/>
              <a:cs typeface="Trebuchet MS"/>
            </a:endParaRPr>
          </a:p>
        </p:txBody>
      </p:sp>
      <p:sp>
        <p:nvSpPr>
          <p:cNvPr id="5" name="Summary">
            <a:extLst>
              <a:ext uri="{FF2B5EF4-FFF2-40B4-BE49-F238E27FC236}">
                <a16:creationId xmlns:a16="http://schemas.microsoft.com/office/drawing/2014/main" id="{CEA150AA-4142-B4AE-CED1-80AA5EE72FC5}"/>
              </a:ext>
            </a:extLst>
          </p:cNvPr>
          <p:cNvSpPr txBox="1">
            <a:spLocks/>
          </p:cNvSpPr>
          <p:nvPr/>
        </p:nvSpPr>
        <p:spPr>
          <a:xfrm>
            <a:off x="609600" y="1100000"/>
            <a:ext cx="10972800" cy="457200"/>
          </a:xfrm>
          <a:prstGeom prst="rect">
            <a:avLst/>
          </a:prstGeom>
          <a:noFill/>
        </p:spPr>
        <p:txBody>
          <a:bodyPr wrap="square" lIns="0" tIns="0" rIns="0" bIns="0" anchor="t"/>
          <a:lstStyle/>
          <a:p>
            <a:pPr algn="l"/>
            <a:r>
              <a:rPr lang="en-US" sz="1400">
                <a:solidFill>
                  <a:srgbClr val="555555"/>
                </a:solidFill>
                <a:latin typeface="Calibri"/>
                <a:cs typeface="Calibri"/>
              </a:rPr>
              <a:t>To strengthen the enterprise security posture beyond this initial deployment, the following improvements and ongoing practices are recommended.</a:t>
            </a:r>
          </a:p>
        </p:txBody>
      </p:sp>
      <p:sp>
        <p:nvSpPr>
          <p:cNvPr id="10" name="Card1">
            <a:extLst>
              <a:ext uri="{FF2B5EF4-FFF2-40B4-BE49-F238E27FC236}">
                <a16:creationId xmlns:a16="http://schemas.microsoft.com/office/drawing/2014/main" id="{C1D2E3F4-3333-3333-3333-000000000001}"/>
              </a:ext>
            </a:extLst>
          </p:cNvPr>
          <p:cNvSpPr/>
          <p:nvPr/>
        </p:nvSpPr>
        <p:spPr>
          <a:xfrm>
            <a:off x="609600" y="1828800"/>
            <a:ext cx="3474720" cy="2743200"/>
          </a:xfrm>
          <a:prstGeom prst="roundRect">
            <a:avLst>
              <a:gd name="adj" fmla="val 5000"/>
            </a:avLst>
          </a:prstGeom>
          <a:solidFill>
            <a:srgbClr val="E8EDF5"/>
          </a:solidFill>
          <a:ln>
            <a:noFill/>
          </a:ln>
        </p:spPr>
        <p:txBody>
          <a:bodyPr wrap="square" lIns="137160" tIns="182880" rIns="137160" bIns="137160" anchor="t"/>
          <a:lstStyle/>
          <a:p>
            <a:pPr algn="l"/>
            <a:r>
              <a:rPr lang="en-US" sz="2800" b="1">
                <a:solidFill>
                  <a:srgbClr val="CADCFC"/>
                </a:solidFill>
                <a:latin typeface="Trebuchet MS"/>
                <a:cs typeface="Trebuchet MS"/>
              </a:rPr>
              <a:t>01</a:t>
            </a:r>
          </a:p>
          <a:p>
            <a:pPr algn="l">
              <a:spcBef>
                <a:spcPts val="800"/>
              </a:spcBef>
            </a:pPr>
            <a:r>
              <a:rPr lang="en-US" sz="1600" b="1">
                <a:solidFill>
                  <a:srgbClr val="1E2761"/>
                </a:solidFill>
                <a:latin typeface="Trebuchet MS"/>
                <a:cs typeface="Trebuchet MS"/>
              </a:rPr>
              <a:t>Enable Advanced Threat Prevention</a:t>
            </a:r>
          </a:p>
          <a:p>
            <a:pPr algn="l">
              <a:spcBef>
                <a:spcPts val="600"/>
              </a:spcBef>
            </a:pPr>
            <a:r>
              <a:rPr lang="en-US" sz="1100">
                <a:solidFill>
                  <a:srgbClr val="444444"/>
                </a:solidFill>
                <a:latin typeface="Calibri"/>
                <a:cs typeface="Calibri"/>
              </a:rPr>
              <a:t>Activate additional security blades on A-GW such as Intrusion Prevention System (IPS), Anti-Bot, and Application Control to detect and block sophisticated threats beyond basic packet filtering.</a:t>
            </a:r>
          </a:p>
        </p:txBody>
      </p:sp>
      <p:sp>
        <p:nvSpPr>
          <p:cNvPr id="11" name="Card2">
            <a:extLst>
              <a:ext uri="{FF2B5EF4-FFF2-40B4-BE49-F238E27FC236}">
                <a16:creationId xmlns:a16="http://schemas.microsoft.com/office/drawing/2014/main" id="{C1D2E3F4-3333-3333-3333-000000000002}"/>
              </a:ext>
            </a:extLst>
          </p:cNvPr>
          <p:cNvSpPr/>
          <p:nvPr/>
        </p:nvSpPr>
        <p:spPr>
          <a:xfrm>
            <a:off x="4358640" y="1828800"/>
            <a:ext cx="3474720" cy="2743200"/>
          </a:xfrm>
          <a:prstGeom prst="roundRect">
            <a:avLst>
              <a:gd name="adj" fmla="val 5000"/>
            </a:avLst>
          </a:prstGeom>
          <a:solidFill>
            <a:srgbClr val="E8EDF5"/>
          </a:solidFill>
          <a:ln>
            <a:noFill/>
          </a:ln>
        </p:spPr>
        <p:txBody>
          <a:bodyPr wrap="square" lIns="137160" tIns="182880" rIns="137160" bIns="137160" anchor="t"/>
          <a:lstStyle/>
          <a:p>
            <a:pPr algn="l"/>
            <a:r>
              <a:rPr lang="en-US" sz="2800" b="1">
                <a:solidFill>
                  <a:srgbClr val="CADCFC"/>
                </a:solidFill>
                <a:latin typeface="Trebuchet MS"/>
                <a:cs typeface="Trebuchet MS"/>
              </a:rPr>
              <a:t>02</a:t>
            </a:r>
          </a:p>
          <a:p>
            <a:pPr algn="l">
              <a:spcBef>
                <a:spcPts val="800"/>
              </a:spcBef>
            </a:pPr>
            <a:r>
              <a:rPr lang="en-US" sz="1600" b="1">
                <a:solidFill>
                  <a:srgbClr val="1E2761"/>
                </a:solidFill>
                <a:latin typeface="Trebuchet MS"/>
                <a:cs typeface="Trebuchet MS"/>
              </a:rPr>
              <a:t>Schedule Regular Policy Audits</a:t>
            </a:r>
          </a:p>
          <a:p>
            <a:pPr algn="l">
              <a:spcBef>
                <a:spcPts val="600"/>
              </a:spcBef>
            </a:pPr>
            <a:r>
              <a:rPr lang="en-US" sz="1100">
                <a:solidFill>
                  <a:srgbClr val="444444"/>
                </a:solidFill>
                <a:latin typeface="Calibri"/>
                <a:cs typeface="Calibri"/>
              </a:rPr>
              <a:t>Establish a routine schedule for reviewing firewall rules, verifying log activity in SmartConsole, and updating security policies to address emerging vulnerabilities and changing network requirements.</a:t>
            </a:r>
          </a:p>
        </p:txBody>
      </p:sp>
      <p:sp>
        <p:nvSpPr>
          <p:cNvPr id="12" name="Card3">
            <a:extLst>
              <a:ext uri="{FF2B5EF4-FFF2-40B4-BE49-F238E27FC236}">
                <a16:creationId xmlns:a16="http://schemas.microsoft.com/office/drawing/2014/main" id="{C1D2E3F4-3333-3333-3333-000000000003}"/>
              </a:ext>
            </a:extLst>
          </p:cNvPr>
          <p:cNvSpPr/>
          <p:nvPr/>
        </p:nvSpPr>
        <p:spPr>
          <a:xfrm>
            <a:off x="8107680" y="1828800"/>
            <a:ext cx="3474720" cy="2743200"/>
          </a:xfrm>
          <a:prstGeom prst="roundRect">
            <a:avLst>
              <a:gd name="adj" fmla="val 5000"/>
            </a:avLst>
          </a:prstGeom>
          <a:solidFill>
            <a:srgbClr val="E8EDF5"/>
          </a:solidFill>
          <a:ln>
            <a:noFill/>
          </a:ln>
        </p:spPr>
        <p:txBody>
          <a:bodyPr wrap="square" lIns="137160" tIns="182880" rIns="137160" bIns="137160" anchor="t"/>
          <a:lstStyle/>
          <a:p>
            <a:pPr algn="l"/>
            <a:r>
              <a:rPr lang="en-US" sz="2800" b="1" dirty="0">
                <a:solidFill>
                  <a:srgbClr val="CADCFC"/>
                </a:solidFill>
                <a:latin typeface="Trebuchet MS"/>
                <a:cs typeface="Trebuchet MS"/>
              </a:rPr>
              <a:t>03</a:t>
            </a:r>
          </a:p>
          <a:p>
            <a:pPr algn="l">
              <a:spcBef>
                <a:spcPts val="800"/>
              </a:spcBef>
            </a:pPr>
            <a:r>
              <a:rPr lang="en-US" sz="1600" b="1" dirty="0">
                <a:solidFill>
                  <a:srgbClr val="1E2761"/>
                </a:solidFill>
                <a:latin typeface="Trebuchet MS"/>
                <a:cs typeface="Trebuchet MS"/>
              </a:rPr>
              <a:t>Up to date</a:t>
            </a:r>
          </a:p>
          <a:p>
            <a:pPr algn="l">
              <a:spcBef>
                <a:spcPts val="600"/>
              </a:spcBef>
            </a:pPr>
            <a:r>
              <a:rPr lang="en-US" sz="1100" dirty="0">
                <a:solidFill>
                  <a:srgbClr val="444444"/>
                </a:solidFill>
                <a:latin typeface="Calibri"/>
                <a:cs typeface="Calibri"/>
              </a:rPr>
              <a:t>Keep patches up to date</a:t>
            </a:r>
          </a:p>
        </p:txBody>
      </p:sp>
    </p:spTree>
    <p:extLst>
      <p:ext uri="{BB962C8B-B14F-4D97-AF65-F5344CB8AC3E}">
        <p14:creationId xmlns:p14="http://schemas.microsoft.com/office/powerpoint/2010/main" val="31045766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221</TotalTime>
  <Words>2015</Words>
  <Application>Microsoft Office PowerPoint</Application>
  <PresentationFormat>Widescreen</PresentationFormat>
  <Paragraphs>256</Paragraphs>
  <Slides>26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Aptos</vt:lpstr>
      <vt:lpstr>Aptos Display</vt:lpstr>
      <vt:lpstr>Arial</vt:lpstr>
      <vt:lpstr>Calibri</vt:lpstr>
      <vt:lpstr>Cambria</vt:lpstr>
      <vt:lpstr>Trebuchet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Mahmud Rakib</dc:creator>
  <cp:lastModifiedBy>Mahmud Rakib</cp:lastModifiedBy>
  <cp:revision>6</cp:revision>
  <dcterms:created xsi:type="dcterms:W3CDTF">2026-04-29T00:03:47Z</dcterms:created>
  <dcterms:modified xsi:type="dcterms:W3CDTF">2026-04-29T12:19:34Z</dcterms:modified>
</cp:coreProperties>
</file>