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5.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media/image37.jpg" ContentType="image/jpg"/>
  <Override PartName="/ppt/media/image41.jpg" ContentType="image/jpg"/>
  <Override PartName="/ppt/media/image42.jpg" ContentType="image/jpg"/>
  <Override PartName="/ppt/media/image44.jpg" ContentType="image/jpg"/>
  <Override PartName="/ppt/media/image45.jpg" ContentType="image/jpg"/>
  <Override PartName="/ppt/media/image47.jpg" ContentType="image/jpg"/>
  <Override PartName="/ppt/media/image48.jpg" ContentType="image/jp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686" r:id="rId4"/>
    <p:sldMasterId id="2147483694" r:id="rId5"/>
    <p:sldMasterId id="2147483700" r:id="rId6"/>
  </p:sldMasterIdLst>
  <p:notesMasterIdLst>
    <p:notesMasterId r:id="rId103"/>
  </p:notesMasterIdLst>
  <p:sldIdLst>
    <p:sldId id="256" r:id="rId7"/>
    <p:sldId id="591" r:id="rId8"/>
    <p:sldId id="592" r:id="rId9"/>
    <p:sldId id="776" r:id="rId10"/>
    <p:sldId id="774" r:id="rId11"/>
    <p:sldId id="440" r:id="rId12"/>
    <p:sldId id="423" r:id="rId13"/>
    <p:sldId id="771" r:id="rId14"/>
    <p:sldId id="773" r:id="rId15"/>
    <p:sldId id="426" r:id="rId16"/>
    <p:sldId id="424" r:id="rId17"/>
    <p:sldId id="425" r:id="rId18"/>
    <p:sldId id="430" r:id="rId19"/>
    <p:sldId id="432" r:id="rId20"/>
    <p:sldId id="433" r:id="rId21"/>
    <p:sldId id="434" r:id="rId22"/>
    <p:sldId id="466" r:id="rId23"/>
    <p:sldId id="478" r:id="rId24"/>
    <p:sldId id="563" r:id="rId25"/>
    <p:sldId id="587" r:id="rId26"/>
    <p:sldId id="594" r:id="rId27"/>
    <p:sldId id="595" r:id="rId28"/>
    <p:sldId id="596" r:id="rId29"/>
    <p:sldId id="305" r:id="rId30"/>
    <p:sldId id="306" r:id="rId31"/>
    <p:sldId id="282" r:id="rId32"/>
    <p:sldId id="292" r:id="rId33"/>
    <p:sldId id="293" r:id="rId34"/>
    <p:sldId id="294" r:id="rId35"/>
    <p:sldId id="324" r:id="rId36"/>
    <p:sldId id="598" r:id="rId37"/>
    <p:sldId id="611" r:id="rId38"/>
    <p:sldId id="273" r:id="rId39"/>
    <p:sldId id="304" r:id="rId40"/>
    <p:sldId id="619" r:id="rId41"/>
    <p:sldId id="620" r:id="rId42"/>
    <p:sldId id="777" r:id="rId43"/>
    <p:sldId id="399" r:id="rId44"/>
    <p:sldId id="409" r:id="rId45"/>
    <p:sldId id="404" r:id="rId46"/>
    <p:sldId id="380" r:id="rId47"/>
    <p:sldId id="386" r:id="rId48"/>
    <p:sldId id="387" r:id="rId49"/>
    <p:sldId id="621" r:id="rId50"/>
    <p:sldId id="410" r:id="rId51"/>
    <p:sldId id="625" r:id="rId52"/>
    <p:sldId id="411" r:id="rId53"/>
    <p:sldId id="417" r:id="rId54"/>
    <p:sldId id="775" r:id="rId55"/>
    <p:sldId id="651" r:id="rId56"/>
    <p:sldId id="652" r:id="rId57"/>
    <p:sldId id="655" r:id="rId58"/>
    <p:sldId id="656" r:id="rId59"/>
    <p:sldId id="657" r:id="rId60"/>
    <p:sldId id="284" r:id="rId61"/>
    <p:sldId id="662" r:id="rId62"/>
    <p:sldId id="291" r:id="rId63"/>
    <p:sldId id="665" r:id="rId64"/>
    <p:sldId id="666" r:id="rId65"/>
    <p:sldId id="679" r:id="rId66"/>
    <p:sldId id="681" r:id="rId67"/>
    <p:sldId id="684" r:id="rId68"/>
    <p:sldId id="685" r:id="rId69"/>
    <p:sldId id="686" r:id="rId70"/>
    <p:sldId id="320" r:id="rId71"/>
    <p:sldId id="689" r:id="rId72"/>
    <p:sldId id="695" r:id="rId73"/>
    <p:sldId id="696" r:id="rId74"/>
    <p:sldId id="724" r:id="rId75"/>
    <p:sldId id="728" r:id="rId76"/>
    <p:sldId id="729" r:id="rId77"/>
    <p:sldId id="738" r:id="rId78"/>
    <p:sldId id="739" r:id="rId79"/>
    <p:sldId id="740" r:id="rId80"/>
    <p:sldId id="745" r:id="rId81"/>
    <p:sldId id="746" r:id="rId82"/>
    <p:sldId id="748" r:id="rId83"/>
    <p:sldId id="749" r:id="rId84"/>
    <p:sldId id="750" r:id="rId85"/>
    <p:sldId id="751" r:id="rId86"/>
    <p:sldId id="753" r:id="rId87"/>
    <p:sldId id="754" r:id="rId88"/>
    <p:sldId id="755" r:id="rId89"/>
    <p:sldId id="756" r:id="rId90"/>
    <p:sldId id="758" r:id="rId91"/>
    <p:sldId id="759" r:id="rId92"/>
    <p:sldId id="765" r:id="rId93"/>
    <p:sldId id="335" r:id="rId94"/>
    <p:sldId id="351" r:id="rId95"/>
    <p:sldId id="356" r:id="rId96"/>
    <p:sldId id="363" r:id="rId97"/>
    <p:sldId id="770" r:id="rId98"/>
    <p:sldId id="767" r:id="rId99"/>
    <p:sldId id="768" r:id="rId100"/>
    <p:sldId id="769" r:id="rId101"/>
    <p:sldId id="257" r:id="rId10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D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199"/>
    <p:restoredTop sz="94678"/>
  </p:normalViewPr>
  <p:slideViewPr>
    <p:cSldViewPr snapToGrid="0" snapToObjects="1">
      <p:cViewPr varScale="1">
        <p:scale>
          <a:sx n="67" d="100"/>
          <a:sy n="67" d="100"/>
        </p:scale>
        <p:origin x="184" y="121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6" Type="http://schemas.openxmlformats.org/officeDocument/2006/relationships/slide" Target="slides/slide10.xml"/><Relationship Id="rId107" Type="http://schemas.openxmlformats.org/officeDocument/2006/relationships/tableStyles" Target="tableStyles.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5" Type="http://schemas.openxmlformats.org/officeDocument/2006/relationships/slideMaster" Target="slideMasters/slideMaster5.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slide" Target="slides/slide82.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6" Type="http://schemas.openxmlformats.org/officeDocument/2006/relationships/theme" Target="theme/theme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3" Type="http://schemas.openxmlformats.org/officeDocument/2006/relationships/slideMaster" Target="slideMasters/slideMaster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F94EB-C8A5-584A-A141-06F37D110950}" type="datetimeFigureOut">
              <a:rPr lang="en-US" smtClean="0"/>
              <a:t>11/19/19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061E2-71DD-8445-B658-C12192C4894D}" type="slidenum">
              <a:rPr lang="en-US" smtClean="0"/>
              <a:t>‹#›</a:t>
            </a:fld>
            <a:endParaRPr lang="en-US"/>
          </a:p>
        </p:txBody>
      </p:sp>
    </p:spTree>
    <p:extLst>
      <p:ext uri="{BB962C8B-B14F-4D97-AF65-F5344CB8AC3E}">
        <p14:creationId xmlns:p14="http://schemas.microsoft.com/office/powerpoint/2010/main" val="1731763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croll.in/article/682595/mr-bean-finds-his-way-into-mona-lisa-and-other-famous-works-of-art"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Calibri" charset="0"/>
                <a:ea typeface="Calibri" charset="0"/>
                <a:cs typeface="Times New Roman" charset="0"/>
              </a:rPr>
              <a:t>Contextual Practices</a:t>
            </a:r>
            <a:r>
              <a:rPr lang="en-GB" sz="1200" dirty="0">
                <a:latin typeface="Calibri" charset="0"/>
                <a:ea typeface="Calibri" charset="0"/>
                <a:cs typeface="Times New Roman" charset="0"/>
              </a:rPr>
              <a:t> is the overarching research strand between three academic areas of practice at SCA; it provides links between the disciplines and develops the language and frameworks through which practice is articulated, discussed and developed, both in written and spoken forms. </a:t>
            </a:r>
            <a:r>
              <a:rPr lang="en-GB" sz="1200" b="1" dirty="0">
                <a:latin typeface="Calibri" charset="0"/>
                <a:ea typeface="Calibri" charset="0"/>
                <a:cs typeface="Times New Roman" charset="0"/>
              </a:rPr>
              <a:t>Contextual Practices</a:t>
            </a:r>
            <a:r>
              <a:rPr lang="en-GB" sz="1200" dirty="0">
                <a:latin typeface="Calibri" charset="0"/>
                <a:ea typeface="Calibri" charset="0"/>
                <a:cs typeface="Times New Roman" charset="0"/>
              </a:rPr>
              <a:t> places practice at the centre of your research.</a:t>
            </a:r>
            <a:r>
              <a:rPr lang="en-GB" sz="1200" dirty="0"/>
              <a:t> </a:t>
            </a:r>
            <a:endParaRPr lang="en-US" sz="1200" dirty="0"/>
          </a:p>
          <a:p>
            <a:endParaRPr lang="en-GB" dirty="0"/>
          </a:p>
        </p:txBody>
      </p:sp>
      <p:sp>
        <p:nvSpPr>
          <p:cNvPr id="4" name="Slide Number Placeholder 3"/>
          <p:cNvSpPr>
            <a:spLocks noGrp="1"/>
          </p:cNvSpPr>
          <p:nvPr>
            <p:ph type="sldNum" sz="quarter" idx="10"/>
          </p:nvPr>
        </p:nvSpPr>
        <p:spPr/>
        <p:txBody>
          <a:bodyPr/>
          <a:lstStyle/>
          <a:p>
            <a:fld id="{A1E8DDF0-0EBD-4A48-A759-6ADAF62C4F5F}" type="slidenum">
              <a:rPr lang="en-GB" smtClean="0"/>
              <a:t>22</a:t>
            </a:fld>
            <a:endParaRPr lang="en-GB"/>
          </a:p>
        </p:txBody>
      </p:sp>
    </p:spTree>
    <p:extLst>
      <p:ext uri="{BB962C8B-B14F-4D97-AF65-F5344CB8AC3E}">
        <p14:creationId xmlns:p14="http://schemas.microsoft.com/office/powerpoint/2010/main" val="520257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book is called </a:t>
            </a:r>
            <a:r>
              <a:rPr lang="en-US" dirty="0" err="1"/>
              <a:t>Interdisciplinarity</a:t>
            </a:r>
            <a:r>
              <a:rPr lang="en-US" dirty="0"/>
              <a:t>. </a:t>
            </a:r>
          </a:p>
          <a:p>
            <a:r>
              <a:rPr lang="en-US" dirty="0"/>
              <a:t>It has</a:t>
            </a:r>
            <a:r>
              <a:rPr lang="en-US" baseline="0" dirty="0"/>
              <a:t> struck me that you make things – objects that last whereas theatre creates ephemeral experiences that are only memories as soon as it is experienced. The return is not to a concrete object but to a remembrance of a feeling of a time, a place and an action </a:t>
            </a:r>
            <a:endParaRPr lang="en-US" dirty="0"/>
          </a:p>
        </p:txBody>
      </p:sp>
      <p:sp>
        <p:nvSpPr>
          <p:cNvPr id="4" name="Slide Number Placeholder 3"/>
          <p:cNvSpPr>
            <a:spLocks noGrp="1"/>
          </p:cNvSpPr>
          <p:nvPr>
            <p:ph type="sldNum" sz="quarter" idx="10"/>
          </p:nvPr>
        </p:nvSpPr>
        <p:spPr/>
        <p:txBody>
          <a:bodyPr/>
          <a:lstStyle/>
          <a:p>
            <a:fld id="{A1E8DDF0-0EBD-4A48-A759-6ADAF62C4F5F}" type="slidenum">
              <a:rPr lang="en-GB" smtClean="0"/>
              <a:t>23</a:t>
            </a:fld>
            <a:endParaRPr lang="en-GB"/>
          </a:p>
        </p:txBody>
      </p:sp>
    </p:spTree>
    <p:extLst>
      <p:ext uri="{BB962C8B-B14F-4D97-AF65-F5344CB8AC3E}">
        <p14:creationId xmlns:p14="http://schemas.microsoft.com/office/powerpoint/2010/main" val="3250964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are you doing to be creative and how does reflection fit in?</a:t>
            </a:r>
          </a:p>
        </p:txBody>
      </p:sp>
      <p:sp>
        <p:nvSpPr>
          <p:cNvPr id="4" name="Slide Number Placeholder 3"/>
          <p:cNvSpPr>
            <a:spLocks noGrp="1"/>
          </p:cNvSpPr>
          <p:nvPr>
            <p:ph type="sldNum" sz="quarter" idx="10"/>
          </p:nvPr>
        </p:nvSpPr>
        <p:spPr/>
        <p:txBody>
          <a:bodyPr/>
          <a:lstStyle/>
          <a:p>
            <a:fld id="{A1E8DDF0-0EBD-4A48-A759-6ADAF62C4F5F}" type="slidenum">
              <a:rPr lang="en-GB" smtClean="0"/>
              <a:t>25</a:t>
            </a:fld>
            <a:endParaRPr lang="en-GB"/>
          </a:p>
        </p:txBody>
      </p:sp>
    </p:spTree>
    <p:extLst>
      <p:ext uri="{BB962C8B-B14F-4D97-AF65-F5344CB8AC3E}">
        <p14:creationId xmlns:p14="http://schemas.microsoft.com/office/powerpoint/2010/main" val="2003154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handbook</a:t>
            </a:r>
            <a:r>
              <a:rPr lang="en-US" baseline="0" dirty="0"/>
              <a:t> of reflective and experiential learning</a:t>
            </a:r>
            <a:endParaRPr lang="en-US" dirty="0"/>
          </a:p>
        </p:txBody>
      </p:sp>
      <p:sp>
        <p:nvSpPr>
          <p:cNvPr id="4" name="Slide Number Placeholder 3"/>
          <p:cNvSpPr>
            <a:spLocks noGrp="1"/>
          </p:cNvSpPr>
          <p:nvPr>
            <p:ph type="sldNum" sz="quarter" idx="10"/>
          </p:nvPr>
        </p:nvSpPr>
        <p:spPr/>
        <p:txBody>
          <a:bodyPr/>
          <a:lstStyle/>
          <a:p>
            <a:fld id="{A1E8DDF0-0EBD-4A48-A759-6ADAF62C4F5F}" type="slidenum">
              <a:rPr lang="en-GB" smtClean="0"/>
              <a:t>26</a:t>
            </a:fld>
            <a:endParaRPr lang="en-GB"/>
          </a:p>
        </p:txBody>
      </p:sp>
    </p:spTree>
    <p:extLst>
      <p:ext uri="{BB962C8B-B14F-4D97-AF65-F5344CB8AC3E}">
        <p14:creationId xmlns:p14="http://schemas.microsoft.com/office/powerpoint/2010/main" val="116168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EMANCIPATION</a:t>
            </a:r>
          </a:p>
        </p:txBody>
      </p:sp>
      <p:sp>
        <p:nvSpPr>
          <p:cNvPr id="4" name="Slide Number Placeholder 3"/>
          <p:cNvSpPr>
            <a:spLocks noGrp="1"/>
          </p:cNvSpPr>
          <p:nvPr>
            <p:ph type="sldNum" sz="quarter" idx="10"/>
          </p:nvPr>
        </p:nvSpPr>
        <p:spPr/>
        <p:txBody>
          <a:bodyPr/>
          <a:lstStyle/>
          <a:p>
            <a:fld id="{A1E8DDF0-0EBD-4A48-A759-6ADAF62C4F5F}" type="slidenum">
              <a:rPr lang="en-GB" smtClean="0"/>
              <a:t>27</a:t>
            </a:fld>
            <a:endParaRPr lang="en-GB"/>
          </a:p>
        </p:txBody>
      </p:sp>
    </p:spTree>
    <p:extLst>
      <p:ext uri="{BB962C8B-B14F-4D97-AF65-F5344CB8AC3E}">
        <p14:creationId xmlns:p14="http://schemas.microsoft.com/office/powerpoint/2010/main" val="2636855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 on empowerment emancipation creativity </a:t>
            </a:r>
            <a:r>
              <a:rPr lang="mr-IN" dirty="0"/>
              <a:t>–</a:t>
            </a:r>
            <a:r>
              <a:rPr lang="en-US" dirty="0"/>
              <a:t> unexpected outcomes </a:t>
            </a:r>
            <a:r>
              <a:rPr lang="mr-IN" dirty="0"/>
              <a:t>–</a:t>
            </a:r>
            <a:r>
              <a:rPr lang="en-US" dirty="0"/>
              <a:t> link to Brecht</a:t>
            </a:r>
          </a:p>
          <a:p>
            <a:r>
              <a:rPr lang="en-US" dirty="0" err="1"/>
              <a:t>Surreality</a:t>
            </a:r>
            <a:r>
              <a:rPr lang="en-US" dirty="0"/>
              <a:t>? The surprise of the previously</a:t>
            </a:r>
            <a:r>
              <a:rPr lang="en-US" baseline="0" dirty="0"/>
              <a:t> unexpected, the eccentric.</a:t>
            </a:r>
            <a:endParaRPr lang="en-US" dirty="0"/>
          </a:p>
        </p:txBody>
      </p:sp>
      <p:sp>
        <p:nvSpPr>
          <p:cNvPr id="4" name="Slide Number Placeholder 3"/>
          <p:cNvSpPr>
            <a:spLocks noGrp="1"/>
          </p:cNvSpPr>
          <p:nvPr>
            <p:ph type="sldNum" sz="quarter" idx="10"/>
          </p:nvPr>
        </p:nvSpPr>
        <p:spPr/>
        <p:txBody>
          <a:bodyPr/>
          <a:lstStyle/>
          <a:p>
            <a:fld id="{A1E8DDF0-0EBD-4A48-A759-6ADAF62C4F5F}" type="slidenum">
              <a:rPr lang="en-GB" smtClean="0"/>
              <a:t>29</a:t>
            </a:fld>
            <a:endParaRPr lang="en-GB"/>
          </a:p>
        </p:txBody>
      </p:sp>
    </p:spTree>
    <p:extLst>
      <p:ext uri="{BB962C8B-B14F-4D97-AF65-F5344CB8AC3E}">
        <p14:creationId xmlns:p14="http://schemas.microsoft.com/office/powerpoint/2010/main" val="65972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‘Circles in a Circle’ 1923</a:t>
            </a:r>
          </a:p>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a:p>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33</a:t>
            </a:fld>
            <a:endParaRPr lang="en-US"/>
          </a:p>
        </p:txBody>
      </p:sp>
    </p:spTree>
    <p:extLst>
      <p:ext uri="{BB962C8B-B14F-4D97-AF65-F5344CB8AC3E}">
        <p14:creationId xmlns:p14="http://schemas.microsoft.com/office/powerpoint/2010/main" val="2643809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8083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Leonardo</a:t>
            </a:r>
          </a:p>
          <a:p>
            <a:r>
              <a:rPr lang="en-US" altLang="en-US" dirty="0"/>
              <a:t>Duchamp</a:t>
            </a:r>
          </a:p>
          <a:p>
            <a:r>
              <a:rPr lang="en-US" altLang="en-US" dirty="0"/>
              <a:t>Monica </a:t>
            </a:r>
            <a:r>
              <a:rPr lang="en-US" altLang="en-US" dirty="0" err="1"/>
              <a:t>Louinsky</a:t>
            </a:r>
            <a:endParaRPr lang="en-US" altLang="en-US" dirty="0"/>
          </a:p>
          <a:p>
            <a:r>
              <a:rPr lang="en-GB" sz="1200" b="0" i="0" kern="1200" dirty="0">
                <a:solidFill>
                  <a:schemeClr val="tx1"/>
                </a:solidFill>
                <a:effectLst/>
                <a:latin typeface="+mn-lt"/>
                <a:ea typeface="MS PGothic" panose="020B0600070205080204" pitchFamily="34" charset="-128"/>
                <a:cs typeface="ＭＳ Ｐゴシック" charset="-128"/>
              </a:rPr>
              <a:t>Mr Bean by Rodney Pike</a:t>
            </a:r>
            <a:endParaRPr lang="en-US" altLang="en-US" dirty="0"/>
          </a:p>
          <a:p>
            <a:r>
              <a:rPr lang="en-GB" dirty="0">
                <a:hlinkClick r:id="rId3"/>
              </a:rPr>
              <a:t>https://scroll.in/article/682595/mr-bean-finds-his-way-into-mona-lisa-and-other-famous-works-of-art</a:t>
            </a:r>
            <a:endParaRPr lang="en-US" altLang="en-US" dirty="0"/>
          </a:p>
          <a:p>
            <a:endParaRPr lang="en-US" altLang="en-US" dirty="0"/>
          </a:p>
        </p:txBody>
      </p:sp>
    </p:spTree>
    <p:extLst>
      <p:ext uri="{BB962C8B-B14F-4D97-AF65-F5344CB8AC3E}">
        <p14:creationId xmlns:p14="http://schemas.microsoft.com/office/powerpoint/2010/main" val="3730237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19513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37931725" indent="-37474525">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20E27674-D6C7-4113-AD41-3713A7ABFC09}"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610571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73145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9988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B6EE-E75C-2345-957B-BB74834395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09DB307-4B2C-164A-B476-F9589462B4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0698C1D-5118-D54A-ADBE-0A44FD3A7E16}"/>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25A7B6B2-FD00-9D49-99FF-4769A37124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AB2A50-B9D6-1244-B6B1-1567E81A9803}"/>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89267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F6970-7810-7D4F-9B77-640B86F505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05B4D9-1831-884B-BC5D-0FB52F644A8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C8CBEC-58FC-9345-A297-5243AFDB5F7C}"/>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B24B1201-D379-8B49-912C-45C4CE15DB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8224D3-C6B6-7340-BB82-1D60A157BB97}"/>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231545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0E8F-2260-814E-AB73-9E59734377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55ED41F-7C94-9645-AD53-CB38037731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36B1021-4A53-1D4A-ADBE-C7FD488CE77F}"/>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A23BC0FA-36E5-7A43-9846-AFF5B90C82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D644F4-09DE-424D-B97F-258E72C6EF4F}"/>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120886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55D83-56F9-044E-AF3B-A95FEA1C83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40CA0D-F1E6-A443-B4A2-97C75D12087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D315C0C-89FE-B046-AABD-4B2BC3EFA2D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5EE70A-C157-BD47-988A-18FD50224A57}"/>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6" name="Footer Placeholder 5">
            <a:extLst>
              <a:ext uri="{FF2B5EF4-FFF2-40B4-BE49-F238E27FC236}">
                <a16:creationId xmlns:a16="http://schemas.microsoft.com/office/drawing/2014/main" id="{4B85FA89-B5B3-0B44-8997-DD9C6EC63C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58BD5A-2DAE-D649-ACA9-7B60F12AE6E5}"/>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3047912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C442-AB30-F043-91FF-A1CFA6D84F6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BAD85B-A4F6-0746-BB56-650F112B6A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AD5725F-26AD-4F43-9AF3-2F13485D587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D57E8D5-5366-004B-93F3-298F266DC2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AD5FFE1-BE28-DB46-AB0C-BCDDCB26212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C5D1B7F-9BDC-8B44-94D0-24A17696E62E}"/>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8" name="Footer Placeholder 7">
            <a:extLst>
              <a:ext uri="{FF2B5EF4-FFF2-40B4-BE49-F238E27FC236}">
                <a16:creationId xmlns:a16="http://schemas.microsoft.com/office/drawing/2014/main" id="{0209B1F7-2764-B94A-A877-6DD2788FAD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FA1A0D-4EED-514D-AA63-CDE9B03D7B1C}"/>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3684713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0C82C-CC70-9C47-B882-C3A641B5DD6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8E1973-B73B-6144-8103-2AFF27D99DD7}"/>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4" name="Footer Placeholder 3">
            <a:extLst>
              <a:ext uri="{FF2B5EF4-FFF2-40B4-BE49-F238E27FC236}">
                <a16:creationId xmlns:a16="http://schemas.microsoft.com/office/drawing/2014/main" id="{E7E1FE87-1DFE-E141-B565-8CA6E129DD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6DA2C0-B228-CF49-858F-A0D4A74D59EC}"/>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2134099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289B01-324C-C64A-A910-F1EFBEB823F2}"/>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3" name="Footer Placeholder 2">
            <a:extLst>
              <a:ext uri="{FF2B5EF4-FFF2-40B4-BE49-F238E27FC236}">
                <a16:creationId xmlns:a16="http://schemas.microsoft.com/office/drawing/2014/main" id="{9CF2BBDC-E299-CC41-9AA8-3B09F6DF9F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2B3B8A-3E01-CC41-A8DF-5BFB4C1C798E}"/>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56012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59572-4397-1943-8B3B-4DF80827C1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B169945-8DA7-354B-AC22-73D922FBF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E6AA0-E548-E448-A9F6-2B912CC5C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B80F0E5-39BD-874D-911D-91085313F173}"/>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6" name="Footer Placeholder 5">
            <a:extLst>
              <a:ext uri="{FF2B5EF4-FFF2-40B4-BE49-F238E27FC236}">
                <a16:creationId xmlns:a16="http://schemas.microsoft.com/office/drawing/2014/main" id="{1F3FB3E5-BDD2-2841-812C-384B89DFD5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87EDE0-9054-BC45-8492-0C30D1979CE2}"/>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03635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511A-B592-1346-8938-B5527D2E3D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C39B81-B449-5D45-B6BD-A25825F11E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05F2A1-EDF5-AB40-9717-21F6F08289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4B7C78C-A3BA-264B-BFD1-1D3F13B595D3}"/>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6" name="Footer Placeholder 5">
            <a:extLst>
              <a:ext uri="{FF2B5EF4-FFF2-40B4-BE49-F238E27FC236}">
                <a16:creationId xmlns:a16="http://schemas.microsoft.com/office/drawing/2014/main" id="{DD07076F-C14B-9F4C-91F3-FF6CBF1864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D84A0A-1715-5B44-B807-353764824D67}"/>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398242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2356A-C586-9242-AA4D-2DA9898622B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DB972D-CB08-4145-9C80-13F8833E179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58B8DF-7481-5D42-9020-3182B4BA1555}"/>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BC78581C-87C8-A94C-8A9C-BCCCB12E8F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DE81BC-D12D-B140-AFC0-19710DB34A88}"/>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3161811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74FCAC-9A50-E247-BDA3-53B16B25DB9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D78108B-8E56-6A49-81A1-A04382F2013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CFC855-604A-C742-A463-FFFCB88B0E11}"/>
              </a:ext>
            </a:extLst>
          </p:cNvPr>
          <p:cNvSpPr>
            <a:spLocks noGrp="1"/>
          </p:cNvSpPr>
          <p:nvPr>
            <p:ph type="dt" sz="half" idx="10"/>
          </p:nvPr>
        </p:nvSpPr>
        <p:spPr/>
        <p:txBody>
          <a:body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5A218DB1-26BB-4544-A3E5-0B98148285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DE74A5-F090-5A4F-ABD8-913056A72B8C}"/>
              </a:ext>
            </a:extLst>
          </p:cNvPr>
          <p:cNvSpPr>
            <a:spLocks noGrp="1"/>
          </p:cNvSpPr>
          <p:nvPr>
            <p:ph type="sldNum" sz="quarter" idx="12"/>
          </p:nvPr>
        </p:nvSpPr>
        <p:spPr/>
        <p:txBody>
          <a:bodyPr/>
          <a:lstStyle/>
          <a:p>
            <a:fld id="{B2F115CB-8A0D-C44F-A270-E4EC1060C53A}" type="slidenum">
              <a:rPr lang="en-US" smtClean="0"/>
              <a:t>‹#›</a:t>
            </a:fld>
            <a:endParaRPr lang="en-US"/>
          </a:p>
        </p:txBody>
      </p:sp>
    </p:spTree>
    <p:extLst>
      <p:ext uri="{BB962C8B-B14F-4D97-AF65-F5344CB8AC3E}">
        <p14:creationId xmlns:p14="http://schemas.microsoft.com/office/powerpoint/2010/main" val="18097056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EEBFCB3-3CDD-2D43-BDAF-BDF0A6B1E894}" type="datetimeFigureOut">
              <a:rPr lang="en-US" smtClean="0"/>
              <a:t>11/19/19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3837920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11/19/19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3671887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EBFCB3-3CDD-2D43-BDAF-BDF0A6B1E894}" type="datetimeFigureOut">
              <a:rPr lang="en-US" smtClean="0"/>
              <a:t>11/19/19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977993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EBFCB3-3CDD-2D43-BDAF-BDF0A6B1E894}" type="datetimeFigureOut">
              <a:rPr lang="en-US" smtClean="0"/>
              <a:t>11/19/19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322709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EEBFCB3-3CDD-2D43-BDAF-BDF0A6B1E894}" type="datetimeFigureOut">
              <a:rPr lang="en-US" smtClean="0"/>
              <a:t>11/19/19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053972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EBFCB3-3CDD-2D43-BDAF-BDF0A6B1E894}" type="datetimeFigureOut">
              <a:rPr lang="en-US" smtClean="0"/>
              <a:t>11/19/19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20532503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EBFCB3-3CDD-2D43-BDAF-BDF0A6B1E894}" type="datetimeFigureOut">
              <a:rPr lang="en-US" smtClean="0"/>
              <a:t>11/19/19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4139646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EBFCB3-3CDD-2D43-BDAF-BDF0A6B1E894}" type="datetimeFigureOut">
              <a:rPr lang="en-US" smtClean="0"/>
              <a:t>11/19/19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42091187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EBFCB3-3CDD-2D43-BDAF-BDF0A6B1E894}" type="datetimeFigureOut">
              <a:rPr lang="en-US" smtClean="0"/>
              <a:t>11/19/19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5596576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11/19/19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958231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11/19/19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80617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FBDEC417-D4EF-42A9-B429-F49714EB7F2D}" type="slidenum">
              <a:rPr lang="en-US" altLang="en-US"/>
              <a:pPr/>
              <a:t>‹#›</a:t>
            </a:fld>
            <a:endParaRPr lang="en-US" altLang="en-US"/>
          </a:p>
        </p:txBody>
      </p:sp>
    </p:spTree>
    <p:extLst>
      <p:ext uri="{BB962C8B-B14F-4D97-AF65-F5344CB8AC3E}">
        <p14:creationId xmlns:p14="http://schemas.microsoft.com/office/powerpoint/2010/main" val="2861875795"/>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B7C533C1-31CD-4F18-99E2-14A1A043447D}" type="slidenum">
              <a:rPr lang="en-US" altLang="en-US"/>
              <a:pPr/>
              <a:t>‹#›</a:t>
            </a:fld>
            <a:endParaRPr lang="en-US" altLang="en-US"/>
          </a:p>
        </p:txBody>
      </p:sp>
    </p:spTree>
    <p:extLst>
      <p:ext uri="{BB962C8B-B14F-4D97-AF65-F5344CB8AC3E}">
        <p14:creationId xmlns:p14="http://schemas.microsoft.com/office/powerpoint/2010/main" val="288815351"/>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6A65E42D-9326-440B-9372-74E77F0B45D8}" type="slidenum">
              <a:rPr lang="en-US" altLang="en-US"/>
              <a:pPr/>
              <a:t>‹#›</a:t>
            </a:fld>
            <a:endParaRPr lang="en-US" altLang="en-US"/>
          </a:p>
        </p:txBody>
      </p:sp>
    </p:spTree>
    <p:extLst>
      <p:ext uri="{BB962C8B-B14F-4D97-AF65-F5344CB8AC3E}">
        <p14:creationId xmlns:p14="http://schemas.microsoft.com/office/powerpoint/2010/main" val="952465527"/>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D6DDA82-F141-46F9-BE55-10EA0E0E7856}" type="slidenum">
              <a:rPr lang="en-US" altLang="en-US"/>
              <a:pPr/>
              <a:t>‹#›</a:t>
            </a:fld>
            <a:endParaRPr lang="en-US" altLang="en-US"/>
          </a:p>
        </p:txBody>
      </p:sp>
    </p:spTree>
    <p:extLst>
      <p:ext uri="{BB962C8B-B14F-4D97-AF65-F5344CB8AC3E}">
        <p14:creationId xmlns:p14="http://schemas.microsoft.com/office/powerpoint/2010/main" val="2708736845"/>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4"/>
          <p:cNvSpPr>
            <a:spLocks noGrp="1" noChangeArrowheads="1"/>
          </p:cNvSpPr>
          <p:nvPr>
            <p:ph type="dt" sz="half" idx="10"/>
          </p:nvPr>
        </p:nvSpPr>
        <p:spPr>
          <a:ln/>
        </p:spPr>
        <p:txBody>
          <a:bodyPr/>
          <a:lstStyle>
            <a:lvl1pPr>
              <a:defRPr/>
            </a:lvl1pPr>
          </a:lstStyle>
          <a:p>
            <a:endParaRPr lang="en-US" altLang="en-US"/>
          </a:p>
        </p:txBody>
      </p:sp>
      <p:sp>
        <p:nvSpPr>
          <p:cNvPr id="8" name="Rectangle 5"/>
          <p:cNvSpPr>
            <a:spLocks noGrp="1" noChangeArrowheads="1"/>
          </p:cNvSpPr>
          <p:nvPr>
            <p:ph type="ftr" sz="quarter" idx="11"/>
          </p:nvPr>
        </p:nvSpPr>
        <p:spPr>
          <a:ln/>
        </p:spPr>
        <p:txBody>
          <a:bodyPr/>
          <a:lstStyle>
            <a:lvl1pPr>
              <a:defRPr/>
            </a:lvl1pPr>
          </a:lstStyle>
          <a:p>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315A59C7-3A79-41C3-8DFF-F2547A74F380}" type="slidenum">
              <a:rPr lang="en-US" altLang="en-US"/>
              <a:pPr/>
              <a:t>‹#›</a:t>
            </a:fld>
            <a:endParaRPr lang="en-US" altLang="en-US"/>
          </a:p>
        </p:txBody>
      </p:sp>
    </p:spTree>
    <p:extLst>
      <p:ext uri="{BB962C8B-B14F-4D97-AF65-F5344CB8AC3E}">
        <p14:creationId xmlns:p14="http://schemas.microsoft.com/office/powerpoint/2010/main" val="632582674"/>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F46266FE-3446-4909-8999-901A1040BC4C}" type="slidenum">
              <a:rPr lang="en-US" altLang="en-US"/>
              <a:pPr/>
              <a:t>‹#›</a:t>
            </a:fld>
            <a:endParaRPr lang="en-US" altLang="en-US"/>
          </a:p>
        </p:txBody>
      </p:sp>
    </p:spTree>
    <p:extLst>
      <p:ext uri="{BB962C8B-B14F-4D97-AF65-F5344CB8AC3E}">
        <p14:creationId xmlns:p14="http://schemas.microsoft.com/office/powerpoint/2010/main" val="1897592549"/>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ltLang="en-US"/>
          </a:p>
        </p:txBody>
      </p:sp>
      <p:sp>
        <p:nvSpPr>
          <p:cNvPr id="3" name="Rectangle 5"/>
          <p:cNvSpPr>
            <a:spLocks noGrp="1" noChangeArrowheads="1"/>
          </p:cNvSpPr>
          <p:nvPr>
            <p:ph type="ftr" sz="quarter" idx="11"/>
          </p:nvPr>
        </p:nvSpPr>
        <p:spPr>
          <a:ln/>
        </p:spPr>
        <p:txBody>
          <a:bodyPr/>
          <a:lstStyle>
            <a:lvl1pPr>
              <a:defRPr/>
            </a:lvl1pPr>
          </a:lstStyle>
          <a:p>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B82AC9C7-EBA0-458E-96A3-FD820DE24624}" type="slidenum">
              <a:rPr lang="en-US" altLang="en-US"/>
              <a:pPr/>
              <a:t>‹#›</a:t>
            </a:fld>
            <a:endParaRPr lang="en-US" altLang="en-US"/>
          </a:p>
        </p:txBody>
      </p:sp>
    </p:spTree>
    <p:extLst>
      <p:ext uri="{BB962C8B-B14F-4D97-AF65-F5344CB8AC3E}">
        <p14:creationId xmlns:p14="http://schemas.microsoft.com/office/powerpoint/2010/main" val="4155747017"/>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C82DCA46-E8D9-4673-80A1-ADE5EA58E527}" type="slidenum">
              <a:rPr lang="en-US" altLang="en-US"/>
              <a:pPr/>
              <a:t>‹#›</a:t>
            </a:fld>
            <a:endParaRPr lang="en-US" altLang="en-US"/>
          </a:p>
        </p:txBody>
      </p:sp>
    </p:spTree>
    <p:extLst>
      <p:ext uri="{BB962C8B-B14F-4D97-AF65-F5344CB8AC3E}">
        <p14:creationId xmlns:p14="http://schemas.microsoft.com/office/powerpoint/2010/main" val="779503298"/>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DDA7F8-9C0B-4231-9034-9D08DBB092B9}" type="slidenum">
              <a:rPr lang="en-US" altLang="en-US"/>
              <a:pPr/>
              <a:t>‹#›</a:t>
            </a:fld>
            <a:endParaRPr lang="en-US" altLang="en-US"/>
          </a:p>
        </p:txBody>
      </p:sp>
    </p:spTree>
    <p:extLst>
      <p:ext uri="{BB962C8B-B14F-4D97-AF65-F5344CB8AC3E}">
        <p14:creationId xmlns:p14="http://schemas.microsoft.com/office/powerpoint/2010/main" val="4189031322"/>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2976FC62-1063-432A-B8ED-9CB3DF5F596E}" type="slidenum">
              <a:rPr lang="en-US" altLang="en-US"/>
              <a:pPr/>
              <a:t>‹#›</a:t>
            </a:fld>
            <a:endParaRPr lang="en-US" altLang="en-US"/>
          </a:p>
        </p:txBody>
      </p:sp>
    </p:spTree>
    <p:extLst>
      <p:ext uri="{BB962C8B-B14F-4D97-AF65-F5344CB8AC3E}">
        <p14:creationId xmlns:p14="http://schemas.microsoft.com/office/powerpoint/2010/main" val="3825929700"/>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68541C41-3E02-45D4-AFBE-877E999E8B2C}" type="slidenum">
              <a:rPr lang="en-US" altLang="en-US"/>
              <a:pPr/>
              <a:t>‹#›</a:t>
            </a:fld>
            <a:endParaRPr lang="en-US" altLang="en-US"/>
          </a:p>
        </p:txBody>
      </p:sp>
    </p:spTree>
    <p:extLst>
      <p:ext uri="{BB962C8B-B14F-4D97-AF65-F5344CB8AC3E}">
        <p14:creationId xmlns:p14="http://schemas.microsoft.com/office/powerpoint/2010/main" val="223140687"/>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6F39CBBE-F767-4098-8FB7-AB678EE96BC3}" type="slidenum">
              <a:rPr lang="en-US" altLang="en-US"/>
              <a:pPr/>
              <a:t>‹#›</a:t>
            </a:fld>
            <a:endParaRPr lang="en-US" altLang="en-US"/>
          </a:p>
        </p:txBody>
      </p:sp>
    </p:spTree>
    <p:extLst>
      <p:ext uri="{BB962C8B-B14F-4D97-AF65-F5344CB8AC3E}">
        <p14:creationId xmlns:p14="http://schemas.microsoft.com/office/powerpoint/2010/main" val="3786053518"/>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9144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DB4793F3-81C1-46E6-8811-9CB5C32F14D2}" type="slidenum">
              <a:rPr lang="en-US" altLang="en-US"/>
              <a:pPr/>
              <a:t>‹#›</a:t>
            </a:fld>
            <a:endParaRPr lang="en-US" altLang="en-US"/>
          </a:p>
        </p:txBody>
      </p:sp>
    </p:spTree>
    <p:extLst>
      <p:ext uri="{BB962C8B-B14F-4D97-AF65-F5344CB8AC3E}">
        <p14:creationId xmlns:p14="http://schemas.microsoft.com/office/powerpoint/2010/main" val="3428234043"/>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90C09A09-1D71-48B3-8F5E-C988711133F2}" type="slidenum">
              <a:rPr lang="en-US" altLang="en-US"/>
              <a:pPr/>
              <a:t>‹#›</a:t>
            </a:fld>
            <a:endParaRPr lang="en-US" altLang="en-US"/>
          </a:p>
        </p:txBody>
      </p:sp>
    </p:spTree>
    <p:extLst>
      <p:ext uri="{BB962C8B-B14F-4D97-AF65-F5344CB8AC3E}">
        <p14:creationId xmlns:p14="http://schemas.microsoft.com/office/powerpoint/2010/main" val="3736296383"/>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132461" y="456691"/>
            <a:ext cx="7927079" cy="553998"/>
          </a:xfrm>
          <a:prstGeom prst="rect">
            <a:avLst/>
          </a:prstGeom>
        </p:spPr>
        <p:txBody>
          <a:bodyPr wrap="square" lIns="0" tIns="0" rIns="0" bIns="0">
            <a:spAutoFit/>
          </a:bodyPr>
          <a:lstStyle>
            <a:lvl1pPr>
              <a:defRPr sz="3600" b="0" i="0">
                <a:solidFill>
                  <a:schemeClr val="tx1"/>
                </a:solidFill>
                <a:latin typeface="Adobe Caslon Pro"/>
                <a:cs typeface="Adobe Caslon Pro"/>
              </a:defRPr>
            </a:lvl1pPr>
          </a:lstStyle>
          <a:p>
            <a:endParaRPr/>
          </a:p>
        </p:txBody>
      </p:sp>
      <p:sp>
        <p:nvSpPr>
          <p:cNvPr id="3" name="Holder 3"/>
          <p:cNvSpPr>
            <a:spLocks noGrp="1"/>
          </p:cNvSpPr>
          <p:nvPr>
            <p:ph type="subTitle" idx="4"/>
          </p:nvPr>
        </p:nvSpPr>
        <p:spPr>
          <a:xfrm>
            <a:off x="1531292" y="3730245"/>
            <a:ext cx="9129413" cy="553998"/>
          </a:xfrm>
          <a:prstGeom prst="rect">
            <a:avLst/>
          </a:prstGeom>
        </p:spPr>
        <p:txBody>
          <a:bodyPr wrap="square" lIns="0" tIns="0" rIns="0" bIns="0">
            <a:spAutoFit/>
          </a:bodyPr>
          <a:lstStyle>
            <a:lvl1pPr>
              <a:defRPr sz="3600" b="0" i="0">
                <a:solidFill>
                  <a:srgbClr val="FF0000"/>
                </a:solidFill>
                <a:latin typeface="Adobe Caslon Pro"/>
                <a:cs typeface="Adobe Caslon Pro"/>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58221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1">
                <a:solidFill>
                  <a:schemeClr val="tx1"/>
                </a:solidFill>
                <a:latin typeface="Adobe Caslon Pro"/>
                <a:cs typeface="Adobe Caslon Pro"/>
              </a:defRPr>
            </a:lvl1pPr>
          </a:lstStyle>
          <a:p>
            <a:endParaRPr/>
          </a:p>
        </p:txBody>
      </p:sp>
      <p:sp>
        <p:nvSpPr>
          <p:cNvPr id="3" name="Holder 3"/>
          <p:cNvSpPr>
            <a:spLocks noGrp="1"/>
          </p:cNvSpPr>
          <p:nvPr>
            <p:ph type="body" idx="1"/>
          </p:nvPr>
        </p:nvSpPr>
        <p:spPr/>
        <p:txBody>
          <a:bodyPr lIns="0" tIns="0" rIns="0" bIns="0"/>
          <a:lstStyle>
            <a:lvl1pPr>
              <a:defRPr sz="2400" b="0" i="0">
                <a:solidFill>
                  <a:srgbClr val="FF0000"/>
                </a:solidFill>
                <a:latin typeface="Adobe Caslon Pro"/>
                <a:cs typeface="Adobe Caslon Pro"/>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155342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1">
                <a:solidFill>
                  <a:schemeClr val="tx1"/>
                </a:solidFill>
                <a:latin typeface="Adobe Caslon Pro"/>
                <a:cs typeface="Adobe Caslon Pro"/>
              </a:defRPr>
            </a:lvl1pPr>
          </a:lstStyle>
          <a:p>
            <a:endParaRPr/>
          </a:p>
        </p:txBody>
      </p:sp>
      <p:sp>
        <p:nvSpPr>
          <p:cNvPr id="3" name="Holder 3"/>
          <p:cNvSpPr>
            <a:spLocks noGrp="1"/>
          </p:cNvSpPr>
          <p:nvPr>
            <p:ph sz="half" idx="2"/>
          </p:nvPr>
        </p:nvSpPr>
        <p:spPr>
          <a:xfrm>
            <a:off x="609600" y="1577340"/>
            <a:ext cx="5303520" cy="369332"/>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69332"/>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423884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1">
                <a:solidFill>
                  <a:schemeClr val="tx1"/>
                </a:solidFill>
                <a:latin typeface="Adobe Caslon Pro"/>
                <a:cs typeface="Adobe Caslon Pro"/>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813624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583333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342292" y="1739900"/>
            <a:ext cx="5507417" cy="369332"/>
          </a:xfrm>
          <a:prstGeom prst="rect">
            <a:avLst/>
          </a:prstGeom>
        </p:spPr>
        <p:txBody>
          <a:bodyPr wrap="square" lIns="0" tIns="0" rIns="0" bIns="0">
            <a:spAutoFit/>
          </a:bodyPr>
          <a:lstStyle>
            <a:lvl1pPr>
              <a:defRPr sz="2400" b="0" i="0">
                <a:solidFill>
                  <a:schemeClr val="tx1"/>
                </a:solidFill>
                <a:latin typeface="Adobe Caslon Pro"/>
                <a:cs typeface="Adobe Caslon Pro"/>
              </a:defRPr>
            </a:lvl1pPr>
          </a:lstStyle>
          <a:p>
            <a:endParaRPr/>
          </a:p>
        </p:txBody>
      </p:sp>
      <p:sp>
        <p:nvSpPr>
          <p:cNvPr id="3" name="Holder 3"/>
          <p:cNvSpPr>
            <a:spLocks noGrp="1"/>
          </p:cNvSpPr>
          <p:nvPr>
            <p:ph type="subTitle" idx="4"/>
          </p:nvPr>
        </p:nvSpPr>
        <p:spPr>
          <a:xfrm>
            <a:off x="1828800" y="3840480"/>
            <a:ext cx="8534400" cy="307777"/>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5932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0">
                <a:solidFill>
                  <a:schemeClr val="tx1"/>
                </a:solidFill>
                <a:latin typeface="Adobe Caslon Pro"/>
                <a:cs typeface="Adobe Caslon Pro"/>
              </a:defRPr>
            </a:lvl1pPr>
          </a:lstStyle>
          <a:p>
            <a:endParaRPr/>
          </a:p>
        </p:txBody>
      </p:sp>
      <p:sp>
        <p:nvSpPr>
          <p:cNvPr id="3" name="Holder 3"/>
          <p:cNvSpPr>
            <a:spLocks noGrp="1"/>
          </p:cNvSpPr>
          <p:nvPr>
            <p:ph type="body" idx="1"/>
          </p:nvPr>
        </p:nvSpPr>
        <p:spPr/>
        <p:txBody>
          <a:bodyPr lIns="0" tIns="0" rIns="0" bIns="0"/>
          <a:lstStyle>
            <a:lvl1pPr>
              <a:defRPr sz="2000" b="0" i="0">
                <a:solidFill>
                  <a:schemeClr val="tx1"/>
                </a:solidFill>
                <a:latin typeface="Adobe Caslon Pro"/>
                <a:cs typeface="Adobe Caslon Pro"/>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0898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0">
                <a:solidFill>
                  <a:schemeClr val="tx1"/>
                </a:solidFill>
                <a:latin typeface="Adobe Caslon Pro"/>
                <a:cs typeface="Adobe Caslon Pro"/>
              </a:defRPr>
            </a:lvl1pPr>
          </a:lstStyle>
          <a:p>
            <a:endParaRPr/>
          </a:p>
        </p:txBody>
      </p:sp>
      <p:sp>
        <p:nvSpPr>
          <p:cNvPr id="3" name="Holder 3"/>
          <p:cNvSpPr>
            <a:spLocks noGrp="1"/>
          </p:cNvSpPr>
          <p:nvPr>
            <p:ph sz="half" idx="2"/>
          </p:nvPr>
        </p:nvSpPr>
        <p:spPr>
          <a:xfrm>
            <a:off x="609600" y="1577340"/>
            <a:ext cx="5303520" cy="30777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0777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773965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0" i="0">
                <a:solidFill>
                  <a:schemeClr val="tx1"/>
                </a:solidFill>
                <a:latin typeface="Adobe Caslon Pro"/>
                <a:cs typeface="Adobe Caslon Pro"/>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438766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11/19/19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84993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36.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5.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6.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B1EB2A-94D5-CD40-9B9B-C00B9F7900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BC9A91C-E085-6F48-8F7D-8D27484F1A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47DF6F-D28E-B542-B466-11F9509E59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59384-A7EC-6945-907F-66270F5FDD8F}" type="datetimeFigureOut">
              <a:rPr lang="en-US" smtClean="0"/>
              <a:t>11/19/19</a:t>
            </a:fld>
            <a:endParaRPr lang="en-US"/>
          </a:p>
        </p:txBody>
      </p:sp>
      <p:sp>
        <p:nvSpPr>
          <p:cNvPr id="5" name="Footer Placeholder 4">
            <a:extLst>
              <a:ext uri="{FF2B5EF4-FFF2-40B4-BE49-F238E27FC236}">
                <a16:creationId xmlns:a16="http://schemas.microsoft.com/office/drawing/2014/main" id="{B5674D33-8527-494B-A24B-74483504CF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035AF7-6700-BC4D-9745-A966CEA45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115CB-8A0D-C44F-A270-E4EC1060C53A}" type="slidenum">
              <a:rPr lang="en-US" smtClean="0"/>
              <a:t>‹#›</a:t>
            </a:fld>
            <a:endParaRPr lang="en-US"/>
          </a:p>
        </p:txBody>
      </p:sp>
    </p:spTree>
    <p:extLst>
      <p:ext uri="{BB962C8B-B14F-4D97-AF65-F5344CB8AC3E}">
        <p14:creationId xmlns:p14="http://schemas.microsoft.com/office/powerpoint/2010/main" val="426075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EBFCB3-3CDD-2D43-BDAF-BDF0A6B1E894}" type="datetimeFigureOut">
              <a:rPr lang="en-US" smtClean="0"/>
              <a:t>11/19/19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809437-3128-DA40-954F-A9EF1072EEF0}" type="slidenum">
              <a:rPr lang="en-US" smtClean="0"/>
              <a:t>‹#›</a:t>
            </a:fld>
            <a:endParaRPr lang="en-US"/>
          </a:p>
        </p:txBody>
      </p:sp>
    </p:spTree>
    <p:extLst>
      <p:ext uri="{BB962C8B-B14F-4D97-AF65-F5344CB8AC3E}">
        <p14:creationId xmlns:p14="http://schemas.microsoft.com/office/powerpoint/2010/main" val="14033684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BFBFBF"/>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400"/>
            </a:lvl1pPr>
          </a:lstStyle>
          <a:p>
            <a:fld id="{2C54E01F-4143-499F-9EFD-1F2EBD374708}" type="slidenum">
              <a:rPr lang="en-US" altLang="en-US"/>
              <a:pPr/>
              <a:t>‹#›</a:t>
            </a:fld>
            <a:endParaRPr lang="en-US" altLang="en-US"/>
          </a:p>
        </p:txBody>
      </p:sp>
    </p:spTree>
    <p:extLst>
      <p:ext uri="{BB962C8B-B14F-4D97-AF65-F5344CB8AC3E}">
        <p14:creationId xmlns:p14="http://schemas.microsoft.com/office/powerpoint/2010/main" val="11847464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BFBFBF"/>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150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400">
                <a:solidFill>
                  <a:srgbClr val="000000"/>
                </a:solidFill>
              </a:defRPr>
            </a:lvl1pPr>
          </a:lstStyle>
          <a:p>
            <a:endParaRPr lang="en-US" altLang="en-US"/>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defRPr sz="1400">
                <a:solidFill>
                  <a:srgbClr val="000000"/>
                </a:solidFill>
              </a:defRPr>
            </a:lvl1pPr>
          </a:lstStyle>
          <a:p>
            <a:endParaRPr lang="en-US" altLang="en-US"/>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400">
                <a:solidFill>
                  <a:srgbClr val="000000"/>
                </a:solidFill>
              </a:defRPr>
            </a:lvl1pPr>
          </a:lstStyle>
          <a:p>
            <a:fld id="{42C2BD3B-7BD6-4F96-BA40-A5335C793975}" type="slidenum">
              <a:rPr lang="en-US" altLang="en-US"/>
              <a:pPr/>
              <a:t>‹#›</a:t>
            </a:fld>
            <a:endParaRPr lang="en-US" altLang="en-US"/>
          </a:p>
        </p:txBody>
      </p:sp>
    </p:spTree>
    <p:extLst>
      <p:ext uri="{BB962C8B-B14F-4D97-AF65-F5344CB8AC3E}">
        <p14:creationId xmlns:p14="http://schemas.microsoft.com/office/powerpoint/2010/main" val="277741444"/>
      </p:ext>
    </p:extLst>
  </p:cSld>
  <p:clrMap bg1="lt1" tx1="dk1" bg2="lt2" tx2="dk2" accent1="accent1" accent2="accent2" accent3="accent3" accent4="accent4" accent5="accent5" accent6="accent6" hlink="hlink" folHlink="folHlink"/>
  <p:sldLayoutIdLst>
    <p:sldLayoutId id="2147483687" r:id="rId1"/>
  </p:sldLayoutIdLst>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284151" y="438404"/>
            <a:ext cx="1623696" cy="369332"/>
          </a:xfrm>
          <a:prstGeom prst="rect">
            <a:avLst/>
          </a:prstGeom>
        </p:spPr>
        <p:txBody>
          <a:bodyPr wrap="square" lIns="0" tIns="0" rIns="0" bIns="0">
            <a:spAutoFit/>
          </a:bodyPr>
          <a:lstStyle>
            <a:lvl1pPr>
              <a:defRPr sz="2400" b="0" i="1">
                <a:solidFill>
                  <a:schemeClr val="tx1"/>
                </a:solidFill>
                <a:latin typeface="Adobe Caslon Pro"/>
                <a:cs typeface="Adobe Caslon Pro"/>
              </a:defRPr>
            </a:lvl1pPr>
          </a:lstStyle>
          <a:p>
            <a:endParaRPr/>
          </a:p>
        </p:txBody>
      </p:sp>
      <p:sp>
        <p:nvSpPr>
          <p:cNvPr id="3" name="Holder 3"/>
          <p:cNvSpPr>
            <a:spLocks noGrp="1"/>
          </p:cNvSpPr>
          <p:nvPr>
            <p:ph type="body" idx="1"/>
          </p:nvPr>
        </p:nvSpPr>
        <p:spPr>
          <a:xfrm>
            <a:off x="1605651" y="2663445"/>
            <a:ext cx="9287933" cy="369332"/>
          </a:xfrm>
          <a:prstGeom prst="rect">
            <a:avLst/>
          </a:prstGeom>
        </p:spPr>
        <p:txBody>
          <a:bodyPr wrap="square" lIns="0" tIns="0" rIns="0" bIns="0">
            <a:spAutoFit/>
          </a:bodyPr>
          <a:lstStyle>
            <a:lvl1pPr>
              <a:defRPr sz="2400" b="0" i="0">
                <a:solidFill>
                  <a:srgbClr val="FF0000"/>
                </a:solidFill>
                <a:latin typeface="Adobe Caslon Pro"/>
                <a:cs typeface="Adobe Caslon Pro"/>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5757527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026495" y="93979"/>
            <a:ext cx="2139008" cy="369332"/>
          </a:xfrm>
          <a:prstGeom prst="rect">
            <a:avLst/>
          </a:prstGeom>
        </p:spPr>
        <p:txBody>
          <a:bodyPr wrap="square" lIns="0" tIns="0" rIns="0" bIns="0">
            <a:spAutoFit/>
          </a:bodyPr>
          <a:lstStyle>
            <a:lvl1pPr>
              <a:defRPr sz="2400" b="0" i="0">
                <a:solidFill>
                  <a:schemeClr val="tx1"/>
                </a:solidFill>
                <a:latin typeface="Adobe Caslon Pro"/>
                <a:cs typeface="Adobe Caslon Pro"/>
              </a:defRPr>
            </a:lvl1pPr>
          </a:lstStyle>
          <a:p>
            <a:endParaRPr/>
          </a:p>
        </p:txBody>
      </p:sp>
      <p:sp>
        <p:nvSpPr>
          <p:cNvPr id="3" name="Holder 3"/>
          <p:cNvSpPr>
            <a:spLocks noGrp="1"/>
          </p:cNvSpPr>
          <p:nvPr>
            <p:ph type="body" idx="1"/>
          </p:nvPr>
        </p:nvSpPr>
        <p:spPr>
          <a:xfrm>
            <a:off x="2054305" y="2982467"/>
            <a:ext cx="8083391" cy="307777"/>
          </a:xfrm>
          <a:prstGeom prst="rect">
            <a:avLst/>
          </a:prstGeom>
        </p:spPr>
        <p:txBody>
          <a:bodyPr wrap="square" lIns="0" tIns="0" rIns="0" bIns="0">
            <a:spAutoFit/>
          </a:bodyPr>
          <a:lstStyle>
            <a:lvl1pPr>
              <a:defRPr sz="2000" b="0" i="0">
                <a:solidFill>
                  <a:schemeClr val="tx1"/>
                </a:solidFill>
                <a:latin typeface="Adobe Caslon Pro"/>
                <a:cs typeface="Adobe Caslon Pro"/>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11/19/19</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7747623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implypsychology.org/learning-kolb.html"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36.xml"/><Relationship Id="rId5" Type="http://schemas.openxmlformats.org/officeDocument/2006/relationships/image" Target="../media/image22.png"/><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4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6.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hyperlink" Target="http://4.bp.blogspot.com/-qhmjMpBgYMA/TdrHbjoc7kI/AAAAAAAABv4/uunfhEkQ4zM/s1600/inuit-carved-wooden-maps-of-greenland.jpg"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41.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7.xml"/></Relationships>
</file>

<file path=ppt/slides/_rels/slide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0.xml"/></Relationships>
</file>

<file path=ppt/slides/_rels/slide5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1.xml"/></Relationships>
</file>

<file path=ppt/slides/_rels/slide6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0.xml"/></Relationships>
</file>

<file path=ppt/slides/_rels/slide6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0.xml"/></Relationships>
</file>

<file path=ppt/slides/_rels/slide64.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6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0.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46.xml"/></Relationships>
</file>

<file path=ppt/slides/_rels/slide71.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4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7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82.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4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DD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F77A-44F4-7548-A51C-AD7370C24D71}"/>
              </a:ext>
            </a:extLst>
          </p:cNvPr>
          <p:cNvSpPr>
            <a:spLocks noGrp="1"/>
          </p:cNvSpPr>
          <p:nvPr>
            <p:ph type="ctrTitle"/>
          </p:nvPr>
        </p:nvSpPr>
        <p:spPr>
          <a:xfrm>
            <a:off x="4950822" y="355599"/>
            <a:ext cx="4612277" cy="1122363"/>
          </a:xfrm>
        </p:spPr>
        <p:txBody>
          <a:bodyPr/>
          <a:lstStyle/>
          <a:p>
            <a:r>
              <a:rPr lang="en-US" dirty="0" err="1"/>
              <a:t>Trosolwg</a:t>
            </a:r>
            <a:endParaRPr lang="en-US" dirty="0"/>
          </a:p>
        </p:txBody>
      </p:sp>
      <p:sp>
        <p:nvSpPr>
          <p:cNvPr id="4" name="Title 1">
            <a:extLst>
              <a:ext uri="{FF2B5EF4-FFF2-40B4-BE49-F238E27FC236}">
                <a16:creationId xmlns:a16="http://schemas.microsoft.com/office/drawing/2014/main" id="{1CF8BB43-72FC-C548-A8F6-DF7EA60102AC}"/>
              </a:ext>
            </a:extLst>
          </p:cNvPr>
          <p:cNvSpPr txBox="1">
            <a:spLocks/>
          </p:cNvSpPr>
          <p:nvPr/>
        </p:nvSpPr>
        <p:spPr>
          <a:xfrm>
            <a:off x="7354388" y="5008221"/>
            <a:ext cx="3888377" cy="10207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t>Overview</a:t>
            </a:r>
          </a:p>
        </p:txBody>
      </p:sp>
      <p:pic>
        <p:nvPicPr>
          <p:cNvPr id="5" name="Content Placeholder 4">
            <a:extLst>
              <a:ext uri="{FF2B5EF4-FFF2-40B4-BE49-F238E27FC236}">
                <a16:creationId xmlns:a16="http://schemas.microsoft.com/office/drawing/2014/main" id="{6AD9E314-52B1-7E44-8BBD-21406B708C90}"/>
              </a:ext>
            </a:extLst>
          </p:cNvPr>
          <p:cNvPicPr>
            <a:picLocks noChangeAspect="1"/>
          </p:cNvPicPr>
          <p:nvPr/>
        </p:nvPicPr>
        <p:blipFill>
          <a:blip r:embed="rId2"/>
          <a:stretch>
            <a:fillRect/>
          </a:stretch>
        </p:blipFill>
        <p:spPr>
          <a:xfrm>
            <a:off x="188685" y="0"/>
            <a:ext cx="4572000" cy="6742120"/>
          </a:xfrm>
          <a:prstGeom prst="rect">
            <a:avLst/>
          </a:prstGeom>
        </p:spPr>
      </p:pic>
    </p:spTree>
    <p:extLst>
      <p:ext uri="{BB962C8B-B14F-4D97-AF65-F5344CB8AC3E}">
        <p14:creationId xmlns:p14="http://schemas.microsoft.com/office/powerpoint/2010/main" val="371054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DD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BA93-5066-CA44-8525-B31CC896CAC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93A48C1-2E19-DE4E-835B-02A1FC0C9C48}"/>
              </a:ext>
            </a:extLst>
          </p:cNvPr>
          <p:cNvPicPr>
            <a:picLocks noGrp="1" noChangeAspect="1"/>
          </p:cNvPicPr>
          <p:nvPr>
            <p:ph idx="1"/>
          </p:nvPr>
        </p:nvPicPr>
        <p:blipFill>
          <a:blip r:embed="rId2"/>
          <a:stretch>
            <a:fillRect/>
          </a:stretch>
        </p:blipFill>
        <p:spPr>
          <a:xfrm>
            <a:off x="0" y="-1"/>
            <a:ext cx="12192000" cy="6893169"/>
          </a:xfrm>
        </p:spPr>
      </p:pic>
      <p:sp>
        <p:nvSpPr>
          <p:cNvPr id="3" name="TextBox 2">
            <a:extLst>
              <a:ext uri="{FF2B5EF4-FFF2-40B4-BE49-F238E27FC236}">
                <a16:creationId xmlns:a16="http://schemas.microsoft.com/office/drawing/2014/main" id="{55CF9E31-318F-BE4B-A6A3-7B81DFE16B0D}"/>
              </a:ext>
            </a:extLst>
          </p:cNvPr>
          <p:cNvSpPr txBox="1"/>
          <p:nvPr/>
        </p:nvSpPr>
        <p:spPr>
          <a:xfrm>
            <a:off x="133350" y="4076700"/>
            <a:ext cx="11772900" cy="2305050"/>
          </a:xfrm>
          <a:prstGeom prst="rect">
            <a:avLst/>
          </a:prstGeom>
          <a:solidFill>
            <a:schemeClr val="bg1"/>
          </a:solidFill>
          <a:ln>
            <a:noFill/>
          </a:ln>
        </p:spPr>
        <p:txBody>
          <a:bodyPr wrap="square" rtlCol="0">
            <a:spAutoFit/>
          </a:bodyPr>
          <a:lstStyle/>
          <a:p>
            <a:endParaRPr lang="en-US" dirty="0"/>
          </a:p>
        </p:txBody>
      </p:sp>
    </p:spTree>
    <p:extLst>
      <p:ext uri="{BB962C8B-B14F-4D97-AF65-F5344CB8AC3E}">
        <p14:creationId xmlns:p14="http://schemas.microsoft.com/office/powerpoint/2010/main" val="703839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DD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BA93-5066-CA44-8525-B31CC896CAC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7F5E350-8427-CB41-B8B9-0569536CAC8C}"/>
              </a:ext>
            </a:extLst>
          </p:cNvPr>
          <p:cNvPicPr>
            <a:picLocks noGrp="1" noChangeAspect="1"/>
          </p:cNvPicPr>
          <p:nvPr>
            <p:ph idx="1"/>
          </p:nvPr>
        </p:nvPicPr>
        <p:blipFill>
          <a:blip r:embed="rId2"/>
          <a:stretch>
            <a:fillRect/>
          </a:stretch>
        </p:blipFill>
        <p:spPr>
          <a:xfrm>
            <a:off x="0" y="-55472"/>
            <a:ext cx="12192000" cy="6913472"/>
          </a:xfrm>
        </p:spPr>
      </p:pic>
      <p:sp>
        <p:nvSpPr>
          <p:cNvPr id="3" name="TextBox 2">
            <a:extLst>
              <a:ext uri="{FF2B5EF4-FFF2-40B4-BE49-F238E27FC236}">
                <a16:creationId xmlns:a16="http://schemas.microsoft.com/office/drawing/2014/main" id="{C6F2E166-E724-6145-B863-A464F69FB556}"/>
              </a:ext>
            </a:extLst>
          </p:cNvPr>
          <p:cNvSpPr txBox="1"/>
          <p:nvPr/>
        </p:nvSpPr>
        <p:spPr>
          <a:xfrm>
            <a:off x="590550" y="1690688"/>
            <a:ext cx="1752600" cy="423862"/>
          </a:xfrm>
          <a:prstGeom prst="rect">
            <a:avLst/>
          </a:prstGeom>
          <a:solidFill>
            <a:schemeClr val="bg1"/>
          </a:solidFill>
        </p:spPr>
        <p:txBody>
          <a:bodyPr wrap="square" rtlCol="0">
            <a:spAutoFit/>
          </a:bodyPr>
          <a:lstStyle/>
          <a:p>
            <a:endParaRPr lang="en-US" dirty="0"/>
          </a:p>
        </p:txBody>
      </p:sp>
      <p:sp>
        <p:nvSpPr>
          <p:cNvPr id="4" name="TextBox 3">
            <a:extLst>
              <a:ext uri="{FF2B5EF4-FFF2-40B4-BE49-F238E27FC236}">
                <a16:creationId xmlns:a16="http://schemas.microsoft.com/office/drawing/2014/main" id="{7613E68F-4215-1F4B-89ED-742D78C0E4E5}"/>
              </a:ext>
            </a:extLst>
          </p:cNvPr>
          <p:cNvSpPr txBox="1"/>
          <p:nvPr/>
        </p:nvSpPr>
        <p:spPr>
          <a:xfrm>
            <a:off x="647700" y="4219575"/>
            <a:ext cx="2590800" cy="476250"/>
          </a:xfrm>
          <a:prstGeom prst="rect">
            <a:avLst/>
          </a:prstGeom>
          <a:solidFill>
            <a:schemeClr val="bg1"/>
          </a:solidFill>
        </p:spPr>
        <p:txBody>
          <a:bodyPr wrap="square" rtlCol="0">
            <a:spAutoFit/>
          </a:bodyPr>
          <a:lstStyle/>
          <a:p>
            <a:endParaRPr lang="en-US" dirty="0"/>
          </a:p>
        </p:txBody>
      </p:sp>
      <p:sp>
        <p:nvSpPr>
          <p:cNvPr id="6" name="TextBox 5">
            <a:extLst>
              <a:ext uri="{FF2B5EF4-FFF2-40B4-BE49-F238E27FC236}">
                <a16:creationId xmlns:a16="http://schemas.microsoft.com/office/drawing/2014/main" id="{A8D65BE5-C34C-9145-A69F-F53BE53A9BB1}"/>
              </a:ext>
            </a:extLst>
          </p:cNvPr>
          <p:cNvSpPr txBox="1"/>
          <p:nvPr/>
        </p:nvSpPr>
        <p:spPr>
          <a:xfrm>
            <a:off x="1447800" y="4457700"/>
            <a:ext cx="8610600" cy="2209800"/>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4056430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DD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1B99-3E3A-C44F-A74E-0C8EE96F9C4F}"/>
              </a:ext>
            </a:extLst>
          </p:cNvPr>
          <p:cNvSpPr>
            <a:spLocks noGrp="1"/>
          </p:cNvSpPr>
          <p:nvPr>
            <p:ph type="title"/>
          </p:nvPr>
        </p:nvSpPr>
        <p:spPr/>
        <p:txBody>
          <a:bodyPr/>
          <a:lstStyle/>
          <a:p>
            <a:r>
              <a:rPr lang="en-US" dirty="0"/>
              <a:t>Julia</a:t>
            </a:r>
          </a:p>
        </p:txBody>
      </p:sp>
      <p:sp>
        <p:nvSpPr>
          <p:cNvPr id="3" name="Content Placeholder 2">
            <a:extLst>
              <a:ext uri="{FF2B5EF4-FFF2-40B4-BE49-F238E27FC236}">
                <a16:creationId xmlns:a16="http://schemas.microsoft.com/office/drawing/2014/main" id="{948DE942-937F-114D-9E9C-73D1ED411CE5}"/>
              </a:ext>
            </a:extLst>
          </p:cNvPr>
          <p:cNvSpPr>
            <a:spLocks noGrp="1"/>
          </p:cNvSpPr>
          <p:nvPr>
            <p:ph idx="1"/>
          </p:nvPr>
        </p:nvSpPr>
        <p:spPr/>
        <p:txBody>
          <a:bodyPr>
            <a:normAutofit/>
          </a:bodyPr>
          <a:lstStyle/>
          <a:p>
            <a:pPr marL="0" indent="0">
              <a:buNone/>
            </a:pPr>
            <a:r>
              <a:rPr lang="en-US" sz="3600" dirty="0"/>
              <a:t>Manifesto </a:t>
            </a:r>
          </a:p>
          <a:p>
            <a:pPr marL="0" indent="0">
              <a:buNone/>
            </a:pPr>
            <a:r>
              <a:rPr lang="en-US" sz="3600" dirty="0"/>
              <a:t>What do you believe in?</a:t>
            </a:r>
          </a:p>
          <a:p>
            <a:pPr marL="0" indent="0">
              <a:buNone/>
            </a:pPr>
            <a:endParaRPr lang="en-US" sz="3600" dirty="0"/>
          </a:p>
          <a:p>
            <a:pPr marL="0" indent="0">
              <a:buNone/>
            </a:pPr>
            <a:endParaRPr lang="en-US" sz="3600" dirty="0"/>
          </a:p>
        </p:txBody>
      </p:sp>
    </p:spTree>
    <p:extLst>
      <p:ext uri="{BB962C8B-B14F-4D97-AF65-F5344CB8AC3E}">
        <p14:creationId xmlns:p14="http://schemas.microsoft.com/office/powerpoint/2010/main" val="3740823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81BA4D3-3060-AA46-A7E5-8749EBDA2CB0}"/>
              </a:ext>
            </a:extLst>
          </p:cNvPr>
          <p:cNvPicPr>
            <a:picLocks noGrp="1" noChangeAspect="1"/>
          </p:cNvPicPr>
          <p:nvPr>
            <p:ph idx="1"/>
          </p:nvPr>
        </p:nvPicPr>
        <p:blipFill>
          <a:blip r:embed="rId2"/>
          <a:stretch>
            <a:fillRect/>
          </a:stretch>
        </p:blipFill>
        <p:spPr>
          <a:xfrm>
            <a:off x="0" y="-1"/>
            <a:ext cx="12192000" cy="6893169"/>
          </a:xfrm>
        </p:spPr>
      </p:pic>
    </p:spTree>
    <p:extLst>
      <p:ext uri="{BB962C8B-B14F-4D97-AF65-F5344CB8AC3E}">
        <p14:creationId xmlns:p14="http://schemas.microsoft.com/office/powerpoint/2010/main" val="3556524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idx="1"/>
          </p:nvPr>
        </p:nvSpPr>
        <p:spPr/>
        <p:txBody>
          <a:bodyPr/>
          <a:lstStyle/>
          <a:p>
            <a:endParaRPr lang="en-US"/>
          </a:p>
        </p:txBody>
      </p:sp>
      <p:pic>
        <p:nvPicPr>
          <p:cNvPr id="6" name="Picture 5"/>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0" y="467452"/>
            <a:ext cx="12192000" cy="5709511"/>
          </a:xfrm>
          <a:prstGeom prst="rect">
            <a:avLst/>
          </a:prstGeom>
        </p:spPr>
      </p:pic>
    </p:spTree>
    <p:extLst>
      <p:ext uri="{BB962C8B-B14F-4D97-AF65-F5344CB8AC3E}">
        <p14:creationId xmlns:p14="http://schemas.microsoft.com/office/powerpoint/2010/main" val="1881620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alphaModFix amt="93000"/>
            <a:extLst>
              <a:ext uri="{28A0092B-C50C-407E-A947-70E740481C1C}">
                <a14:useLocalDpi xmlns:a14="http://schemas.microsoft.com/office/drawing/2010/main" val="0"/>
              </a:ext>
            </a:extLst>
          </a:blip>
          <a:stretch>
            <a:fillRect/>
          </a:stretch>
        </p:blipFill>
        <p:spPr>
          <a:xfrm>
            <a:off x="7165298" y="10973"/>
            <a:ext cx="5026702" cy="3335734"/>
          </a:xfrm>
          <a:prstGeom prst="rect">
            <a:avLst/>
          </a:prstGeom>
        </p:spPr>
      </p:pic>
      <p:sp>
        <p:nvSpPr>
          <p:cNvPr id="4" name="Rectangle 3"/>
          <p:cNvSpPr/>
          <p:nvPr/>
        </p:nvSpPr>
        <p:spPr>
          <a:xfrm>
            <a:off x="1013254" y="2463271"/>
            <a:ext cx="9959546"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black"/>
                </a:solidFill>
                <a:effectLst/>
                <a:uLnTx/>
                <a:uFillTx/>
                <a:latin typeface="Calibri" panose="020F0502020204030204"/>
                <a:ea typeface="+mn-ea"/>
                <a:cs typeface="+mn-cs"/>
              </a:rPr>
              <a:t>A Language of Things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black"/>
                </a:solidFill>
                <a:effectLst/>
                <a:uLnTx/>
                <a:uFillTx/>
                <a:latin typeface="Calibri" panose="020F0502020204030204"/>
                <a:ea typeface="+mn-ea"/>
                <a:cs typeface="+mn-cs"/>
              </a:rPr>
              <a:t>A Language of Relationships </a:t>
            </a:r>
            <a:endParaRPr kumimoji="0" lang="en-US" sz="6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3159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A0FC5AC-F2BB-8045-ACA8-545D00D14F2C}"/>
              </a:ext>
            </a:extLst>
          </p:cNvPr>
          <p:cNvPicPr>
            <a:picLocks noGrp="1" noChangeAspect="1"/>
          </p:cNvPicPr>
          <p:nvPr>
            <p:ph idx="1"/>
          </p:nvPr>
        </p:nvPicPr>
        <p:blipFill>
          <a:blip r:embed="rId2"/>
          <a:stretch>
            <a:fillRect/>
          </a:stretch>
        </p:blipFill>
        <p:spPr>
          <a:xfrm>
            <a:off x="0" y="0"/>
            <a:ext cx="12192000" cy="7044874"/>
          </a:xfrm>
        </p:spPr>
      </p:pic>
    </p:spTree>
    <p:extLst>
      <p:ext uri="{BB962C8B-B14F-4D97-AF65-F5344CB8AC3E}">
        <p14:creationId xmlns:p14="http://schemas.microsoft.com/office/powerpoint/2010/main" val="3396634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EFD0D40-50A1-BC4F-838D-C2F6E3B04F2B}"/>
              </a:ext>
            </a:extLst>
          </p:cNvPr>
          <p:cNvPicPr>
            <a:picLocks noGrp="1" noChangeAspect="1"/>
          </p:cNvPicPr>
          <p:nvPr>
            <p:ph idx="1"/>
          </p:nvPr>
        </p:nvPicPr>
        <p:blipFill>
          <a:blip r:embed="rId2"/>
          <a:stretch>
            <a:fillRect/>
          </a:stretch>
        </p:blipFill>
        <p:spPr>
          <a:xfrm>
            <a:off x="0" y="0"/>
            <a:ext cx="12192000" cy="6899954"/>
          </a:xfrm>
        </p:spPr>
      </p:pic>
    </p:spTree>
    <p:extLst>
      <p:ext uri="{BB962C8B-B14F-4D97-AF65-F5344CB8AC3E}">
        <p14:creationId xmlns:p14="http://schemas.microsoft.com/office/powerpoint/2010/main" val="4129852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39788" y="642550"/>
            <a:ext cx="3932237" cy="580769"/>
          </a:xfrm>
        </p:spPr>
        <p:txBody>
          <a:bodyPr/>
          <a:lstStyle/>
          <a:p>
            <a:r>
              <a:rPr lang="en-GB" dirty="0">
                <a:latin typeface="+mn-lt"/>
              </a:rPr>
              <a:t>Ferdinand</a:t>
            </a:r>
            <a:r>
              <a:rPr lang="en-GB" dirty="0"/>
              <a:t> De Saussure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35509" y="642551"/>
            <a:ext cx="4109387" cy="5117350"/>
          </a:xfrm>
        </p:spPr>
      </p:pic>
      <p:sp>
        <p:nvSpPr>
          <p:cNvPr id="6" name="Text Placeholder 5"/>
          <p:cNvSpPr>
            <a:spLocks noGrp="1"/>
          </p:cNvSpPr>
          <p:nvPr>
            <p:ph type="body" sz="half" idx="2"/>
          </p:nvPr>
        </p:nvSpPr>
        <p:spPr>
          <a:xfrm>
            <a:off x="839788" y="1383957"/>
            <a:ext cx="3932237" cy="4485031"/>
          </a:xfrm>
        </p:spPr>
        <p:txBody>
          <a:bodyPr>
            <a:normAutofit/>
          </a:bodyPr>
          <a:lstStyle/>
          <a:p>
            <a:r>
              <a:rPr lang="en-GB" sz="2000" dirty="0"/>
              <a:t>1857-1913</a:t>
            </a:r>
          </a:p>
          <a:p>
            <a:r>
              <a:rPr lang="en-GB" sz="2000" dirty="0"/>
              <a:t>Swiss professor of linguistics</a:t>
            </a:r>
          </a:p>
          <a:p>
            <a:r>
              <a:rPr lang="en-GB" sz="2000" dirty="0"/>
              <a:t>Asked the question: How do languages work? </a:t>
            </a:r>
          </a:p>
          <a:p>
            <a:r>
              <a:rPr lang="en-GB" sz="2000" dirty="0"/>
              <a:t>How do they communicate meaning?</a:t>
            </a:r>
          </a:p>
          <a:p>
            <a:endParaRPr lang="en-GB" sz="2000" dirty="0"/>
          </a:p>
          <a:p>
            <a:endParaRPr lang="en-GB" sz="2000" dirty="0"/>
          </a:p>
        </p:txBody>
      </p:sp>
    </p:spTree>
    <p:extLst>
      <p:ext uri="{BB962C8B-B14F-4D97-AF65-F5344CB8AC3E}">
        <p14:creationId xmlns:p14="http://schemas.microsoft.com/office/powerpoint/2010/main" val="1743610382"/>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Language as a sign-system</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5298" y="10973"/>
            <a:ext cx="5026702" cy="3335734"/>
          </a:xfrm>
          <a:prstGeom prst="rect">
            <a:avLst/>
          </a:prstGeom>
        </p:spPr>
      </p:pic>
      <p:sp>
        <p:nvSpPr>
          <p:cNvPr id="6" name="Content Placeholder 5"/>
          <p:cNvSpPr>
            <a:spLocks noGrp="1"/>
          </p:cNvSpPr>
          <p:nvPr>
            <p:ph idx="1"/>
          </p:nvPr>
        </p:nvSpPr>
        <p:spPr/>
        <p:txBody>
          <a:bodyPr>
            <a:normAutofit lnSpcReduction="10000"/>
          </a:bodyPr>
          <a:lstStyle/>
          <a:p>
            <a:r>
              <a:rPr lang="en-GB" dirty="0"/>
              <a:t>For Saussure, language is a system of signs</a:t>
            </a:r>
          </a:p>
          <a:p>
            <a:r>
              <a:rPr lang="en-GB" dirty="0"/>
              <a:t>The sign can be split into two components,</a:t>
            </a:r>
          </a:p>
          <a:p>
            <a:pPr marL="0" indent="0">
              <a:buNone/>
            </a:pPr>
            <a:r>
              <a:rPr lang="en-GB" dirty="0"/>
              <a:t>	</a:t>
            </a:r>
            <a:r>
              <a:rPr lang="en-GB" b="1" dirty="0"/>
              <a:t>The signifier		 		The signified</a:t>
            </a:r>
          </a:p>
          <a:p>
            <a:pPr marL="0" indent="0">
              <a:buNone/>
            </a:pPr>
            <a:r>
              <a:rPr lang="en-GB" dirty="0"/>
              <a:t>	</a:t>
            </a:r>
            <a:r>
              <a:rPr lang="en-GB" sz="2000" dirty="0"/>
              <a:t>the sign itself (what you see/hear)		what it refers to (the thing or concept)</a:t>
            </a:r>
          </a:p>
          <a:p>
            <a:pPr marL="0" indent="0">
              <a:buNone/>
            </a:pPr>
            <a:r>
              <a:rPr lang="en-GB" sz="2000" dirty="0"/>
              <a:t>	‘Cat’					Small, furry animal that says ‘</a:t>
            </a:r>
            <a:r>
              <a:rPr lang="en-GB" sz="2000" dirty="0" err="1"/>
              <a:t>miaow</a:t>
            </a:r>
            <a:r>
              <a:rPr lang="en-GB" sz="2000" dirty="0"/>
              <a:t>’</a:t>
            </a:r>
          </a:p>
          <a:p>
            <a:pPr marL="0" indent="0">
              <a:buNone/>
            </a:pPr>
            <a:r>
              <a:rPr lang="en-GB" sz="2000" dirty="0"/>
              <a:t>	‘Cath’</a:t>
            </a:r>
          </a:p>
          <a:p>
            <a:pPr marL="0" indent="0">
              <a:buNone/>
            </a:pPr>
            <a:r>
              <a:rPr lang="en-GB" sz="2000" dirty="0"/>
              <a:t>	‘Chat’</a:t>
            </a:r>
          </a:p>
          <a:p>
            <a:endParaRPr lang="en-GB" sz="2000" dirty="0"/>
          </a:p>
          <a:p>
            <a:r>
              <a:rPr lang="en-GB" dirty="0"/>
              <a:t>To communicate clearly, the hearer/reader must know the signifier and the signified</a:t>
            </a:r>
          </a:p>
          <a:p>
            <a:pPr marL="0" indent="0">
              <a:buNone/>
            </a:pPr>
            <a:endParaRPr lang="en-GB" dirty="0"/>
          </a:p>
        </p:txBody>
      </p:sp>
    </p:spTree>
    <p:extLst>
      <p:ext uri="{BB962C8B-B14F-4D97-AF65-F5344CB8AC3E}">
        <p14:creationId xmlns:p14="http://schemas.microsoft.com/office/powerpoint/2010/main" val="3727340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38000"/>
            <a:extLst>
              <a:ext uri="{28A0092B-C50C-407E-A947-70E740481C1C}">
                <a14:useLocalDpi xmlns:a14="http://schemas.microsoft.com/office/drawing/2010/main" val="0"/>
              </a:ext>
            </a:extLst>
          </a:blip>
          <a:stretch>
            <a:fillRect/>
          </a:stretch>
        </p:blipFill>
        <p:spPr>
          <a:xfrm>
            <a:off x="0" y="-3354088"/>
            <a:ext cx="12191999" cy="11373632"/>
          </a:xfrm>
          <a:prstGeom prst="rect">
            <a:avLst/>
          </a:prstGeom>
        </p:spPr>
      </p:pic>
      <p:sp>
        <p:nvSpPr>
          <p:cNvPr id="3" name="Content Placeholder 2"/>
          <p:cNvSpPr>
            <a:spLocks noGrp="1"/>
          </p:cNvSpPr>
          <p:nvPr>
            <p:ph idx="1"/>
          </p:nvPr>
        </p:nvSpPr>
        <p:spPr>
          <a:xfrm>
            <a:off x="838200" y="3086015"/>
            <a:ext cx="10515600" cy="2004969"/>
          </a:xfrm>
        </p:spPr>
        <p:txBody>
          <a:bodyPr/>
          <a:lstStyle/>
          <a:p>
            <a:r>
              <a:rPr lang="en-GB" dirty="0"/>
              <a:t>The relationship between a signifier and signified is arbitrary</a:t>
            </a:r>
          </a:p>
          <a:p>
            <a:r>
              <a:rPr lang="en-GB" dirty="0"/>
              <a:t>Meaning is relational</a:t>
            </a:r>
          </a:p>
          <a:p>
            <a:r>
              <a:rPr lang="en-GB" dirty="0"/>
              <a:t>Language constitutes our world</a:t>
            </a:r>
          </a:p>
        </p:txBody>
      </p:sp>
      <p:sp>
        <p:nvSpPr>
          <p:cNvPr id="2" name="Title 1"/>
          <p:cNvSpPr>
            <a:spLocks noGrp="1"/>
          </p:cNvSpPr>
          <p:nvPr>
            <p:ph type="title"/>
          </p:nvPr>
        </p:nvSpPr>
        <p:spPr/>
        <p:txBody>
          <a:bodyPr/>
          <a:lstStyle/>
          <a:p>
            <a:r>
              <a:rPr lang="en-GB" dirty="0"/>
              <a:t>Saussure’s key pronouncements:</a:t>
            </a:r>
          </a:p>
        </p:txBody>
      </p:sp>
    </p:spTree>
    <p:extLst>
      <p:ext uri="{BB962C8B-B14F-4D97-AF65-F5344CB8AC3E}">
        <p14:creationId xmlns:p14="http://schemas.microsoft.com/office/powerpoint/2010/main" val="3340414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 constitutes our world</a:t>
            </a:r>
          </a:p>
        </p:txBody>
      </p:sp>
      <p:sp>
        <p:nvSpPr>
          <p:cNvPr id="3" name="Content Placeholder 2"/>
          <p:cNvSpPr>
            <a:spLocks noGrp="1"/>
          </p:cNvSpPr>
          <p:nvPr>
            <p:ph idx="1"/>
          </p:nvPr>
        </p:nvSpPr>
        <p:spPr/>
        <p:txBody>
          <a:bodyPr/>
          <a:lstStyle/>
          <a:p>
            <a:r>
              <a:rPr lang="en-GB" dirty="0"/>
              <a:t>Language does not simply reflect ‘reality’ or the world ‘out there’</a:t>
            </a:r>
          </a:p>
          <a:p>
            <a:r>
              <a:rPr lang="en-GB" dirty="0"/>
              <a:t>It constructs a representation of reality</a:t>
            </a:r>
          </a:p>
          <a:p>
            <a:r>
              <a:rPr lang="en-GB" dirty="0"/>
              <a:t>If you speak Welsh, think of how your Welsh and English sometimes construct the world differently</a:t>
            </a:r>
          </a:p>
        </p:txBody>
      </p:sp>
    </p:spTree>
    <p:extLst>
      <p:ext uri="{BB962C8B-B14F-4D97-AF65-F5344CB8AC3E}">
        <p14:creationId xmlns:p14="http://schemas.microsoft.com/office/powerpoint/2010/main" val="4280546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Roland Barthes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95710" y="0"/>
            <a:ext cx="4996290" cy="7043229"/>
          </a:xfrm>
        </p:spPr>
      </p:pic>
      <p:sp>
        <p:nvSpPr>
          <p:cNvPr id="5" name="Text Placeholder 4"/>
          <p:cNvSpPr>
            <a:spLocks noGrp="1"/>
          </p:cNvSpPr>
          <p:nvPr>
            <p:ph type="body" sz="half" idx="2"/>
          </p:nvPr>
        </p:nvSpPr>
        <p:spPr/>
        <p:txBody>
          <a:bodyPr>
            <a:normAutofit/>
          </a:bodyPr>
          <a:lstStyle/>
          <a:p>
            <a:r>
              <a:rPr lang="en-GB" sz="2000" dirty="0"/>
              <a:t>1915-1980</a:t>
            </a:r>
          </a:p>
          <a:p>
            <a:r>
              <a:rPr lang="en-GB" sz="2000" dirty="0"/>
              <a:t>In the 1950s, Barthes borrowed Saussure’s ideas from linguistics and used them to analyse everyday culture </a:t>
            </a:r>
          </a:p>
          <a:p>
            <a:r>
              <a:rPr lang="en-GB" sz="2000" dirty="0"/>
              <a:t>His essays were brought together in his book Mythologies (1957) </a:t>
            </a:r>
          </a:p>
        </p:txBody>
      </p:sp>
    </p:spTree>
    <p:extLst>
      <p:ext uri="{BB962C8B-B14F-4D97-AF65-F5344CB8AC3E}">
        <p14:creationId xmlns:p14="http://schemas.microsoft.com/office/powerpoint/2010/main" val="1450747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Roland Barthes</a:t>
            </a:r>
          </a:p>
        </p:txBody>
      </p:sp>
      <p:sp>
        <p:nvSpPr>
          <p:cNvPr id="6" name="Content Placeholder 5"/>
          <p:cNvSpPr>
            <a:spLocks noGrp="1"/>
          </p:cNvSpPr>
          <p:nvPr>
            <p:ph idx="1"/>
          </p:nvPr>
        </p:nvSpPr>
        <p:spPr/>
        <p:txBody>
          <a:bodyPr>
            <a:normAutofit lnSpcReduction="10000"/>
          </a:bodyPr>
          <a:lstStyle/>
          <a:p>
            <a:r>
              <a:rPr lang="en-GB" dirty="0"/>
              <a:t>Barthes developed the concept of signifier and signified:</a:t>
            </a:r>
          </a:p>
          <a:p>
            <a:pPr marL="0" indent="0">
              <a:buNone/>
            </a:pPr>
            <a:endParaRPr lang="en-GB" dirty="0"/>
          </a:p>
          <a:p>
            <a:pPr marL="0" indent="0">
              <a:buNone/>
            </a:pPr>
            <a:r>
              <a:rPr lang="en-GB" b="1" dirty="0"/>
              <a:t>	The signifier		 	The signified </a:t>
            </a:r>
            <a:r>
              <a:rPr lang="en-GB" sz="2000" dirty="0"/>
              <a:t>could be divided into</a:t>
            </a:r>
          </a:p>
          <a:p>
            <a:pPr marL="0" indent="0">
              <a:buNone/>
            </a:pPr>
            <a:r>
              <a:rPr lang="en-GB" b="1" dirty="0"/>
              <a:t>					</a:t>
            </a:r>
            <a:r>
              <a:rPr lang="en-GB" sz="2400" dirty="0"/>
              <a:t>Denotation (the literal, surface meaning)</a:t>
            </a:r>
          </a:p>
          <a:p>
            <a:pPr marL="0" indent="0">
              <a:buNone/>
            </a:pPr>
            <a:r>
              <a:rPr lang="en-GB" sz="2400" dirty="0"/>
              <a:t>					Connotation (the secondary, deeper meaning)</a:t>
            </a:r>
          </a:p>
          <a:p>
            <a:pPr marL="0" indent="0">
              <a:buNone/>
            </a:pPr>
            <a:endParaRPr lang="en-GB" sz="2400" dirty="0"/>
          </a:p>
          <a:p>
            <a:pPr marL="0" indent="0">
              <a:buNone/>
            </a:pPr>
            <a:r>
              <a:rPr lang="en-GB" sz="2400" dirty="0"/>
              <a:t>The connotations of a signifier are also arbitrary, and culturally based.</a:t>
            </a:r>
          </a:p>
          <a:p>
            <a:pPr marL="0" indent="0">
              <a:buNone/>
            </a:pPr>
            <a:r>
              <a:rPr lang="en-GB" sz="2400" dirty="0"/>
              <a:t>-What are the connotations of ‘red’ in your culture?</a:t>
            </a:r>
          </a:p>
          <a:p>
            <a:pPr marL="0" indent="0">
              <a:buNone/>
            </a:pPr>
            <a:r>
              <a:rPr lang="en-GB" sz="2400" dirty="0"/>
              <a:t>-What are the connotations of ‘leather jacket’ in Western popular culture?</a:t>
            </a:r>
            <a:r>
              <a:rPr lang="en-GB" dirty="0"/>
              <a:t>					</a:t>
            </a:r>
          </a:p>
        </p:txBody>
      </p:sp>
    </p:spTree>
    <p:extLst>
      <p:ext uri="{BB962C8B-B14F-4D97-AF65-F5344CB8AC3E}">
        <p14:creationId xmlns:p14="http://schemas.microsoft.com/office/powerpoint/2010/main" val="1235190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Roland Barthes and ‘myth’</a:t>
            </a:r>
          </a:p>
        </p:txBody>
      </p:sp>
      <p:sp>
        <p:nvSpPr>
          <p:cNvPr id="3" name="Content Placeholder 2"/>
          <p:cNvSpPr>
            <a:spLocks noGrp="1"/>
          </p:cNvSpPr>
          <p:nvPr>
            <p:ph idx="1"/>
          </p:nvPr>
        </p:nvSpPr>
        <p:spPr/>
        <p:txBody>
          <a:bodyPr/>
          <a:lstStyle/>
          <a:p>
            <a:r>
              <a:rPr lang="en-GB" dirty="0"/>
              <a:t>Barthes show how the connotations of images can come together to create ‘myth’ –the stories that we believe about ourselves and our culture</a:t>
            </a:r>
          </a:p>
          <a:p>
            <a:r>
              <a:rPr lang="en-GB" dirty="0"/>
              <a:t>Myths are often created by those in power to support their own values and re-enforce their hold on society</a:t>
            </a:r>
          </a:p>
          <a:p>
            <a:r>
              <a:rPr lang="en-GB" dirty="0"/>
              <a:t>Myths claim to be ‘natural’, but Barthes method reveals their </a:t>
            </a:r>
            <a:r>
              <a:rPr lang="en-GB" dirty="0" err="1"/>
              <a:t>constructedness</a:t>
            </a:r>
            <a:endParaRPr lang="en-GB" dirty="0"/>
          </a:p>
          <a:p>
            <a:endParaRPr lang="en-GB" dirty="0"/>
          </a:p>
        </p:txBody>
      </p:sp>
    </p:spTree>
    <p:extLst>
      <p:ext uri="{BB962C8B-B14F-4D97-AF65-F5344CB8AC3E}">
        <p14:creationId xmlns:p14="http://schemas.microsoft.com/office/powerpoint/2010/main" val="3283467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4" name="TextBox 3"/>
          <p:cNvSpPr txBox="1"/>
          <p:nvPr/>
        </p:nvSpPr>
        <p:spPr>
          <a:xfrm>
            <a:off x="1991544" y="1772817"/>
            <a:ext cx="7859216" cy="36317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A declaration of principles, which you wish to hold by, and, intentions you have for your practice (as a whole, and, or, at this period of time). </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Typically a manifesto sets limits on what you will and won’t do and outlines to a degree how you will do something. </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There is oftentimes a political-ethical dimension to a manifesto (sometimes religious). </a:t>
            </a:r>
          </a:p>
          <a:p>
            <a:pPr marL="342900" marR="0" lvl="0" indent="-3429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0000"/>
                </a:solidFill>
                <a:effectLst/>
                <a:uLnTx/>
                <a:uFillTx/>
                <a:latin typeface="Calibri" panose="020F0502020204030204"/>
                <a:ea typeface="+mn-ea"/>
                <a:cs typeface="+mn-cs"/>
              </a:rPr>
              <a:t>There is also in art/design manifestos a skeletal outline of methods and approaches to making the work (often entwined with the ethical/political).</a:t>
            </a:r>
            <a:endParaRPr kumimoji="0" lang="en-GB" sz="2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6" name="Title 2"/>
          <p:cNvSpPr>
            <a:spLocks noGrp="1"/>
          </p:cNvSpPr>
          <p:nvPr>
            <p:ph type="title"/>
          </p:nvPr>
        </p:nvSpPr>
        <p:spPr>
          <a:xfrm>
            <a:off x="1981200" y="274638"/>
            <a:ext cx="8229600" cy="1143000"/>
          </a:xfrm>
        </p:spPr>
        <p:txBody>
          <a:bodyPr/>
          <a:lstStyle/>
          <a:p>
            <a:r>
              <a:rPr lang="en-GB" dirty="0">
                <a:solidFill>
                  <a:srgbClr val="000000"/>
                </a:solidFill>
              </a:rPr>
              <a:t>What is a Manifesto?</a:t>
            </a:r>
          </a:p>
        </p:txBody>
      </p:sp>
    </p:spTree>
    <p:extLst>
      <p:ext uri="{BB962C8B-B14F-4D97-AF65-F5344CB8AC3E}">
        <p14:creationId xmlns:p14="http://schemas.microsoft.com/office/powerpoint/2010/main" val="3002771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3" name="Rectangle 2"/>
          <p:cNvSpPr/>
          <p:nvPr/>
        </p:nvSpPr>
        <p:spPr>
          <a:xfrm>
            <a:off x="911424" y="-25400"/>
            <a:ext cx="10225136" cy="7054800"/>
          </a:xfrm>
          <a:prstGeom prst="rect">
            <a:avLst/>
          </a:prstGeom>
          <a:solidFill>
            <a:srgbClr val="070100"/>
          </a:solidFill>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1775520" y="1268761"/>
            <a:ext cx="3240360" cy="42165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Calibri" panose="020F0502020204030204"/>
                <a:ea typeface="+mn-ea"/>
                <a:cs typeface="+mn-cs"/>
              </a:rPr>
              <a:t>What do they look like?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FFFFF"/>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alibri" panose="020F0502020204030204"/>
                <a:ea typeface="+mn-ea"/>
                <a:cs typeface="+mn-cs"/>
              </a:rPr>
              <a:t>There are numerous examples of manifestos we can cite. Including:</a:t>
            </a:r>
            <a:endPar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FFFFFF"/>
                </a:solidFill>
                <a:effectLst/>
                <a:uLnTx/>
                <a:uFillTx/>
                <a:latin typeface="Calibri" panose="020F0502020204030204"/>
                <a:ea typeface="+mn-ea"/>
                <a:cs typeface="+mn-cs"/>
              </a:rPr>
              <a:t>The Communist Manifesto</a:t>
            </a:r>
            <a:r>
              <a:rPr kumimoji="0" lang="en-US" sz="2000" b="0" i="0" u="none" strike="noStrike" kern="1200" cap="none" spc="0" normalizeH="0" baseline="0" noProof="0" dirty="0">
                <a:ln>
                  <a:noFill/>
                </a:ln>
                <a:solidFill>
                  <a:srgbClr val="FFFFFF"/>
                </a:solidFill>
                <a:effectLst/>
                <a:uLnTx/>
                <a:uFillTx/>
                <a:latin typeface="Calibri" panose="020F0502020204030204"/>
                <a:ea typeface="+mn-ea"/>
                <a:cs typeface="+mn-cs"/>
              </a:rPr>
              <a:t> (1848), by Karl Marx and Friedrich Engels.</a:t>
            </a:r>
            <a:endPar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5395045" y="137100"/>
            <a:ext cx="4706797" cy="6598504"/>
          </a:xfrm>
          <a:prstGeom prst="rect">
            <a:avLst/>
          </a:prstGeom>
          <a:noFill/>
          <a:ln>
            <a:noFill/>
          </a:ln>
        </p:spPr>
      </p:pic>
    </p:spTree>
    <p:extLst>
      <p:ext uri="{BB962C8B-B14F-4D97-AF65-F5344CB8AC3E}">
        <p14:creationId xmlns:p14="http://schemas.microsoft.com/office/powerpoint/2010/main" val="647672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24578" name="Title 1"/>
          <p:cNvSpPr>
            <a:spLocks noGrp="1"/>
          </p:cNvSpPr>
          <p:nvPr>
            <p:ph type="title"/>
          </p:nvPr>
        </p:nvSpPr>
        <p:spPr>
          <a:xfrm>
            <a:off x="1981200" y="274638"/>
            <a:ext cx="4834880" cy="1143000"/>
          </a:xfrm>
        </p:spPr>
        <p:txBody>
          <a:bodyPr/>
          <a:lstStyle/>
          <a:p>
            <a:pPr algn="l"/>
            <a:r>
              <a:rPr lang="en-GB" dirty="0">
                <a:latin typeface="Calibri Light" charset="0"/>
              </a:rPr>
              <a:t>Manifesto:</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5560" y="1411351"/>
            <a:ext cx="3004550" cy="4525963"/>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3993" y="240157"/>
            <a:ext cx="4523325" cy="6575575"/>
          </a:xfrm>
          <a:prstGeom prst="rect">
            <a:avLst/>
          </a:prstGeom>
        </p:spPr>
      </p:pic>
    </p:spTree>
    <p:extLst>
      <p:ext uri="{BB962C8B-B14F-4D97-AF65-F5344CB8AC3E}">
        <p14:creationId xmlns:p14="http://schemas.microsoft.com/office/powerpoint/2010/main" val="3784508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8DCFF"/>
        </a:solidFill>
        <a:effectLst/>
      </p:bgPr>
    </p:bg>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algn="l"/>
            <a:r>
              <a:rPr lang="en-GB" dirty="0">
                <a:latin typeface="Calibri Light" charset="0"/>
              </a:rPr>
              <a:t>Manifestos:  </a:t>
            </a:r>
          </a:p>
        </p:txBody>
      </p:sp>
      <p:sp>
        <p:nvSpPr>
          <p:cNvPr id="3" name="Content Placeholder 2"/>
          <p:cNvSpPr>
            <a:spLocks noGrp="1"/>
          </p:cNvSpPr>
          <p:nvPr>
            <p:ph idx="1"/>
          </p:nvPr>
        </p:nvSpPr>
        <p:spPr>
          <a:xfrm>
            <a:off x="1981200" y="1268760"/>
            <a:ext cx="8229600" cy="5328592"/>
          </a:xfrm>
        </p:spPr>
        <p:txBody>
          <a:bodyPr/>
          <a:lstStyle/>
          <a:p>
            <a:pPr eaLnBrk="1" hangingPunct="1"/>
            <a:endParaRPr lang="en-GB" sz="2400" i="1" dirty="0">
              <a:latin typeface="Calibri" charset="0"/>
            </a:endParaRPr>
          </a:p>
          <a:p>
            <a:pPr eaLnBrk="1" hangingPunct="1"/>
            <a:r>
              <a:rPr lang="en-GB" sz="2400" i="1" dirty="0">
                <a:latin typeface="Calibri" charset="0"/>
              </a:rPr>
              <a:t>Futurist manifesto (1909)</a:t>
            </a:r>
          </a:p>
          <a:p>
            <a:pPr eaLnBrk="1" hangingPunct="1"/>
            <a:r>
              <a:rPr lang="en-GB" sz="2400" i="1" dirty="0" err="1">
                <a:latin typeface="Calibri" charset="0"/>
              </a:rPr>
              <a:t>Vorticist</a:t>
            </a:r>
            <a:r>
              <a:rPr lang="en-GB" sz="2400" i="1" dirty="0">
                <a:latin typeface="Calibri" charset="0"/>
              </a:rPr>
              <a:t> manifesto (1914)</a:t>
            </a:r>
          </a:p>
          <a:p>
            <a:pPr eaLnBrk="1" hangingPunct="1"/>
            <a:r>
              <a:rPr lang="en-GB" sz="2400" i="1" dirty="0">
                <a:latin typeface="Calibri" charset="0"/>
              </a:rPr>
              <a:t>Dada Manifesto (1916)</a:t>
            </a:r>
          </a:p>
          <a:p>
            <a:pPr eaLnBrk="1" hangingPunct="1"/>
            <a:r>
              <a:rPr lang="en-GB" sz="2400" i="1" dirty="0">
                <a:latin typeface="Calibri" charset="0"/>
              </a:rPr>
              <a:t>De </a:t>
            </a:r>
            <a:r>
              <a:rPr lang="en-GB" sz="2400" i="1" dirty="0" err="1">
                <a:latin typeface="Calibri" charset="0"/>
              </a:rPr>
              <a:t>Stijl</a:t>
            </a:r>
            <a:r>
              <a:rPr lang="en-GB" sz="2400" i="1" dirty="0">
                <a:latin typeface="Calibri" charset="0"/>
              </a:rPr>
              <a:t> (1918)</a:t>
            </a:r>
          </a:p>
          <a:p>
            <a:pPr eaLnBrk="1" hangingPunct="1"/>
            <a:r>
              <a:rPr lang="en-GB" sz="2400" i="1" dirty="0">
                <a:latin typeface="Calibri" charset="0"/>
              </a:rPr>
              <a:t>Surrealist manifesto (1924)</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8164" y="161188"/>
            <a:ext cx="4612333" cy="643616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9496" y="422190"/>
            <a:ext cx="4499638" cy="591415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7488" y="161186"/>
            <a:ext cx="9204810" cy="6443367"/>
          </a:xfrm>
          <a:prstGeom prst="rect">
            <a:avLst/>
          </a:prstGeom>
        </p:spPr>
      </p:pic>
    </p:spTree>
    <p:extLst>
      <p:ext uri="{BB962C8B-B14F-4D97-AF65-F5344CB8AC3E}">
        <p14:creationId xmlns:p14="http://schemas.microsoft.com/office/powerpoint/2010/main" val="141426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Ways of Thinking</a:t>
            </a:r>
            <a:br>
              <a:rPr lang="en-GB" dirty="0"/>
            </a:br>
            <a:r>
              <a:rPr lang="en-GB" dirty="0"/>
              <a:t>Jonathan</a:t>
            </a:r>
          </a:p>
        </p:txBody>
      </p:sp>
      <p:sp>
        <p:nvSpPr>
          <p:cNvPr id="3" name="Subtitle 2"/>
          <p:cNvSpPr>
            <a:spLocks noGrp="1"/>
          </p:cNvSpPr>
          <p:nvPr>
            <p:ph type="subTitle" idx="1"/>
          </p:nvPr>
        </p:nvSpPr>
        <p:spPr/>
        <p:txBody>
          <a:bodyPr>
            <a:normAutofit/>
          </a:bodyPr>
          <a:lstStyle/>
          <a:p>
            <a:r>
              <a:rPr lang="en-GB" sz="5400" dirty="0"/>
              <a:t>Reflection</a:t>
            </a:r>
          </a:p>
        </p:txBody>
      </p:sp>
    </p:spTree>
    <p:extLst>
      <p:ext uri="{BB962C8B-B14F-4D97-AF65-F5344CB8AC3E}">
        <p14:creationId xmlns:p14="http://schemas.microsoft.com/office/powerpoint/2010/main" val="2780222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Calibri" charset="0"/>
                <a:ea typeface="Calibri" charset="0"/>
                <a:cs typeface="Times New Roman" charset="0"/>
              </a:rPr>
              <a:t>Contextual Practices</a:t>
            </a:r>
            <a:r>
              <a:rPr lang="mr-IN" dirty="0"/>
              <a:t>–</a:t>
            </a:r>
            <a:r>
              <a:rPr lang="en-US" dirty="0"/>
              <a:t> Role </a:t>
            </a:r>
            <a:r>
              <a:rPr lang="mr-IN" dirty="0"/>
              <a:t>–</a:t>
            </a:r>
            <a:r>
              <a:rPr lang="en-US" dirty="0"/>
              <a:t> key point</a:t>
            </a:r>
          </a:p>
        </p:txBody>
      </p:sp>
      <p:sp>
        <p:nvSpPr>
          <p:cNvPr id="3" name="Content Placeholder 2"/>
          <p:cNvSpPr>
            <a:spLocks noGrp="1"/>
          </p:cNvSpPr>
          <p:nvPr>
            <p:ph idx="1"/>
          </p:nvPr>
        </p:nvSpPr>
        <p:spPr/>
        <p:txBody>
          <a:bodyPr>
            <a:normAutofit/>
          </a:bodyPr>
          <a:lstStyle/>
          <a:p>
            <a:endParaRPr lang="en-GB" sz="4000" dirty="0">
              <a:latin typeface="Calibri" charset="0"/>
              <a:ea typeface="Calibri" charset="0"/>
              <a:cs typeface="Times New Roman" charset="0"/>
            </a:endParaRPr>
          </a:p>
          <a:p>
            <a:r>
              <a:rPr lang="mr-IN" sz="4000" dirty="0">
                <a:latin typeface="Calibri" charset="0"/>
                <a:ea typeface="Calibri" charset="0"/>
                <a:cs typeface="Times New Roman" charset="0"/>
              </a:rPr>
              <a:t>…</a:t>
            </a:r>
            <a:r>
              <a:rPr lang="en-GB" sz="4000" dirty="0">
                <a:latin typeface="Calibri" charset="0"/>
                <a:ea typeface="Calibri" charset="0"/>
                <a:cs typeface="Times New Roman" charset="0"/>
              </a:rPr>
              <a:t>it provides links between the disciplines and develops the language and frameworks through which practice is articulated, discussed and developed</a:t>
            </a:r>
            <a:r>
              <a:rPr lang="mr-IN" sz="4000" dirty="0">
                <a:latin typeface="Calibri" charset="0"/>
                <a:ea typeface="Calibri" charset="0"/>
                <a:cs typeface="Times New Roman" charset="0"/>
              </a:rPr>
              <a:t>…</a:t>
            </a:r>
            <a:endParaRPr lang="en-GB" sz="4000" dirty="0">
              <a:latin typeface="Calibri" charset="0"/>
              <a:ea typeface="Calibri" charset="0"/>
              <a:cs typeface="Times New Roman" charset="0"/>
            </a:endParaRPr>
          </a:p>
          <a:p>
            <a:endParaRPr lang="en-GB" sz="4000" dirty="0">
              <a:latin typeface="Calibri" charset="0"/>
              <a:cs typeface="Times New Roman" charset="0"/>
            </a:endParaRPr>
          </a:p>
          <a:p>
            <a:r>
              <a:rPr lang="en-GB" sz="4000" dirty="0">
                <a:latin typeface="Calibri" charset="0"/>
                <a:cs typeface="Times New Roman" charset="0"/>
              </a:rPr>
              <a:t>Therefore Context promotes </a:t>
            </a:r>
            <a:r>
              <a:rPr lang="en-GB" sz="4000" dirty="0" err="1">
                <a:latin typeface="Calibri" charset="0"/>
                <a:cs typeface="Times New Roman" charset="0"/>
              </a:rPr>
              <a:t>interdisciplinarity</a:t>
            </a:r>
            <a:endParaRPr lang="en-US" sz="4000" dirty="0"/>
          </a:p>
        </p:txBody>
      </p:sp>
    </p:spTree>
    <p:extLst>
      <p:ext uri="{BB962C8B-B14F-4D97-AF65-F5344CB8AC3E}">
        <p14:creationId xmlns:p14="http://schemas.microsoft.com/office/powerpoint/2010/main" val="334796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t>
            </a:r>
            <a:r>
              <a:rPr lang="en-GB" dirty="0" err="1"/>
              <a:t>interdisciplinarity</a:t>
            </a:r>
            <a:r>
              <a:rPr lang="en-GB" dirty="0"/>
              <a:t>?</a:t>
            </a:r>
          </a:p>
        </p:txBody>
      </p:sp>
      <p:sp>
        <p:nvSpPr>
          <p:cNvPr id="3" name="Content Placeholder 2"/>
          <p:cNvSpPr>
            <a:spLocks noGrp="1"/>
          </p:cNvSpPr>
          <p:nvPr>
            <p:ph idx="1"/>
          </p:nvPr>
        </p:nvSpPr>
        <p:spPr/>
        <p:txBody>
          <a:bodyPr>
            <a:normAutofit/>
          </a:bodyPr>
          <a:lstStyle/>
          <a:p>
            <a:endParaRPr lang="en-GB" dirty="0"/>
          </a:p>
          <a:p>
            <a:r>
              <a:rPr lang="en-GB" dirty="0"/>
              <a:t>‘I take </a:t>
            </a:r>
            <a:r>
              <a:rPr lang="en-GB" dirty="0" err="1"/>
              <a:t>interdisciplinarity</a:t>
            </a:r>
            <a:r>
              <a:rPr lang="en-GB" dirty="0"/>
              <a:t> to mean any form of dialogue or interaction between two or more disciplines; the level, type, purpose and effect of this interaction remain to be examined.’ </a:t>
            </a:r>
            <a:r>
              <a:rPr lang="en-GB" sz="2000" dirty="0"/>
              <a:t>(Moran, 2010:14)</a:t>
            </a:r>
          </a:p>
          <a:p>
            <a:endParaRPr lang="en-GB" dirty="0"/>
          </a:p>
          <a:p>
            <a:r>
              <a:rPr lang="en-GB" dirty="0"/>
              <a:t>‘the value of the term ‘interdisciplinary’, lies in its flexibility and indeterminacy .’ and it serves to address or solve problems that cannot be tackled in the structures of existing disciplines (para).  </a:t>
            </a:r>
            <a:r>
              <a:rPr lang="en-GB" sz="2000" dirty="0"/>
              <a:t>(Moran, 2010:14)</a:t>
            </a:r>
          </a:p>
          <a:p>
            <a:endParaRPr lang="en-GB" dirty="0"/>
          </a:p>
          <a:p>
            <a:endParaRPr lang="en-GB" dirty="0"/>
          </a:p>
        </p:txBody>
      </p:sp>
    </p:spTree>
    <p:extLst>
      <p:ext uri="{BB962C8B-B14F-4D97-AF65-F5344CB8AC3E}">
        <p14:creationId xmlns:p14="http://schemas.microsoft.com/office/powerpoint/2010/main" val="1029671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sz="9600" dirty="0"/>
              <a:t>How do you know what you know?</a:t>
            </a:r>
          </a:p>
        </p:txBody>
      </p:sp>
    </p:spTree>
    <p:extLst>
      <p:ext uri="{BB962C8B-B14F-4D97-AF65-F5344CB8AC3E}">
        <p14:creationId xmlns:p14="http://schemas.microsoft.com/office/powerpoint/2010/main" val="4129666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335295"/>
            <a:ext cx="10515600" cy="4351338"/>
          </a:xfrm>
        </p:spPr>
        <p:txBody>
          <a:bodyPr/>
          <a:lstStyle/>
          <a:p>
            <a:pPr marL="0" indent="0" algn="ctr">
              <a:buNone/>
            </a:pPr>
            <a:endParaRPr lang="en-GB" sz="6600" dirty="0"/>
          </a:p>
          <a:p>
            <a:pPr marL="0" indent="0" algn="ctr">
              <a:buNone/>
            </a:pPr>
            <a:r>
              <a:rPr lang="en-GB" sz="6600" dirty="0"/>
              <a:t>‘When you narrate you construct’ </a:t>
            </a:r>
            <a:r>
              <a:rPr lang="en-GB" sz="1200" dirty="0"/>
              <a:t>(Abbott, 2008:69)</a:t>
            </a:r>
            <a:endParaRPr lang="en-US" dirty="0"/>
          </a:p>
        </p:txBody>
      </p:sp>
    </p:spTree>
    <p:extLst>
      <p:ext uri="{BB962C8B-B14F-4D97-AF65-F5344CB8AC3E}">
        <p14:creationId xmlns:p14="http://schemas.microsoft.com/office/powerpoint/2010/main" val="3839614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Content Placeholder 2"/>
          <p:cNvSpPr>
            <a:spLocks noGrp="1"/>
          </p:cNvSpPr>
          <p:nvPr>
            <p:ph idx="1"/>
          </p:nvPr>
        </p:nvSpPr>
        <p:spPr/>
        <p:txBody>
          <a:bodyPr/>
          <a:lstStyle/>
          <a:p>
            <a:r>
              <a:rPr lang="en-US" dirty="0"/>
              <a:t>‘</a:t>
            </a:r>
            <a:r>
              <a:rPr lang="en-US" sz="3200" dirty="0"/>
              <a:t>..is often a process of re-organizing knowledge and emotional orientations in order to achieve further insights.’ </a:t>
            </a:r>
            <a:r>
              <a:rPr lang="en-US" sz="2000" dirty="0"/>
              <a:t>(Moon,2004;82)</a:t>
            </a:r>
          </a:p>
          <a:p>
            <a:endParaRPr lang="en-US" sz="3200" dirty="0"/>
          </a:p>
          <a:p>
            <a:r>
              <a:rPr lang="en-US" sz="3200" dirty="0"/>
              <a:t>‘Reflection is applied to relatively complicated, ill-structured ideas for which there is not an obvious solution and is largely based on the further processing of knowledge and understanding we already possess.’ </a:t>
            </a:r>
            <a:r>
              <a:rPr lang="en-US" sz="2000" dirty="0"/>
              <a:t>(Moon 1999 in Moon 2004)</a:t>
            </a:r>
          </a:p>
        </p:txBody>
      </p:sp>
    </p:spTree>
    <p:extLst>
      <p:ext uri="{BB962C8B-B14F-4D97-AF65-F5344CB8AC3E}">
        <p14:creationId xmlns:p14="http://schemas.microsoft.com/office/powerpoint/2010/main" val="28149648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outcomes of reflection:</a:t>
            </a:r>
          </a:p>
        </p:txBody>
      </p:sp>
      <p:sp>
        <p:nvSpPr>
          <p:cNvPr id="3" name="Content Placeholder 2"/>
          <p:cNvSpPr>
            <a:spLocks noGrp="1"/>
          </p:cNvSpPr>
          <p:nvPr>
            <p:ph idx="1"/>
          </p:nvPr>
        </p:nvSpPr>
        <p:spPr/>
        <p:txBody>
          <a:bodyPr/>
          <a:lstStyle/>
          <a:p>
            <a:r>
              <a:rPr lang="en-GB" dirty="0"/>
              <a:t>Learning, knowledge and understanding;</a:t>
            </a:r>
          </a:p>
          <a:p>
            <a:r>
              <a:rPr lang="en-GB" dirty="0"/>
              <a:t>Some form of action;</a:t>
            </a:r>
          </a:p>
          <a:p>
            <a:r>
              <a:rPr lang="en-GB" dirty="0"/>
              <a:t>A process of critical review;</a:t>
            </a:r>
          </a:p>
          <a:p>
            <a:r>
              <a:rPr lang="en-GB" dirty="0"/>
              <a:t>Personal and continuing professional development; </a:t>
            </a:r>
          </a:p>
          <a:p>
            <a:r>
              <a:rPr lang="en-GB" dirty="0"/>
              <a:t>Reflection on the process of learning or personal functioning (meta-cognition)</a:t>
            </a:r>
          </a:p>
          <a:p>
            <a:r>
              <a:rPr lang="en-GB" dirty="0"/>
              <a:t>The building of a theory from observation in practice situations;</a:t>
            </a:r>
          </a:p>
          <a:p>
            <a:r>
              <a:rPr lang="en-GB" dirty="0"/>
              <a:t>The making of decisions / resolutions of uncertainty, the solving of problems, empowerment and emancipation </a:t>
            </a:r>
          </a:p>
        </p:txBody>
      </p:sp>
    </p:spTree>
    <p:extLst>
      <p:ext uri="{BB962C8B-B14F-4D97-AF65-F5344CB8AC3E}">
        <p14:creationId xmlns:p14="http://schemas.microsoft.com/office/powerpoint/2010/main" val="2162077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outcomes of reflection:</a:t>
            </a:r>
          </a:p>
        </p:txBody>
      </p:sp>
      <p:sp>
        <p:nvSpPr>
          <p:cNvPr id="3" name="Content Placeholder 2"/>
          <p:cNvSpPr>
            <a:spLocks noGrp="1"/>
          </p:cNvSpPr>
          <p:nvPr>
            <p:ph idx="1"/>
          </p:nvPr>
        </p:nvSpPr>
        <p:spPr/>
        <p:txBody>
          <a:bodyPr/>
          <a:lstStyle/>
          <a:p>
            <a:r>
              <a:rPr lang="en-GB" dirty="0"/>
              <a:t>Unexpected outcomes (e.g. images ideas that could be solutions to dilemmas or seen as creative activity);</a:t>
            </a:r>
          </a:p>
          <a:p>
            <a:r>
              <a:rPr lang="en-GB" dirty="0"/>
              <a:t>Emotion (that can be an outcome or can be part of the process) clarification and the recognition that there is a need for further reflection.</a:t>
            </a:r>
          </a:p>
        </p:txBody>
      </p:sp>
    </p:spTree>
    <p:extLst>
      <p:ext uri="{BB962C8B-B14F-4D97-AF65-F5344CB8AC3E}">
        <p14:creationId xmlns:p14="http://schemas.microsoft.com/office/powerpoint/2010/main" val="1286923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outcomes of reflection: </a:t>
            </a:r>
            <a:br>
              <a:rPr lang="en-GB" dirty="0"/>
            </a:br>
            <a:r>
              <a:rPr lang="en-GB" dirty="0"/>
              <a:t>the best ones?</a:t>
            </a:r>
          </a:p>
        </p:txBody>
      </p:sp>
      <p:sp>
        <p:nvSpPr>
          <p:cNvPr id="3" name="Content Placeholder 2"/>
          <p:cNvSpPr>
            <a:spLocks noGrp="1"/>
          </p:cNvSpPr>
          <p:nvPr>
            <p:ph idx="1"/>
          </p:nvPr>
        </p:nvSpPr>
        <p:spPr/>
        <p:txBody>
          <a:bodyPr>
            <a:normAutofit/>
          </a:bodyPr>
          <a:lstStyle/>
          <a:p>
            <a:r>
              <a:rPr lang="en-GB" dirty="0"/>
              <a:t>Some form of action;</a:t>
            </a:r>
          </a:p>
          <a:p>
            <a:r>
              <a:rPr lang="en-GB" dirty="0"/>
              <a:t>A process of critical review;</a:t>
            </a:r>
          </a:p>
          <a:p>
            <a:r>
              <a:rPr lang="en-GB" dirty="0"/>
              <a:t>The making of decisions / resolutions of uncertainty, the solving of problems, empowerment and emancipation;</a:t>
            </a:r>
          </a:p>
          <a:p>
            <a:r>
              <a:rPr lang="en-GB" dirty="0"/>
              <a:t>Unexpected outcomes (e.g. images ideas that could be solutions to dilemmas or seen as creative activity);</a:t>
            </a:r>
          </a:p>
          <a:p>
            <a:r>
              <a:rPr lang="en-GB" dirty="0"/>
              <a:t>Emotion (that can be an outcome or can be part of the process) clarification and the recognition that there is a need for further reflection.</a:t>
            </a:r>
          </a:p>
          <a:p>
            <a:endParaRPr lang="en-GB" dirty="0"/>
          </a:p>
          <a:p>
            <a:endParaRPr lang="en-GB" dirty="0"/>
          </a:p>
        </p:txBody>
      </p:sp>
    </p:spTree>
    <p:extLst>
      <p:ext uri="{BB962C8B-B14F-4D97-AF65-F5344CB8AC3E}">
        <p14:creationId xmlns:p14="http://schemas.microsoft.com/office/powerpoint/2010/main" val="3784002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5915"/>
            <a:ext cx="10515600" cy="1325563"/>
          </a:xfrm>
        </p:spPr>
        <p:txBody>
          <a:bodyPr/>
          <a:lstStyle/>
          <a:p>
            <a:r>
              <a:rPr lang="en-GB" dirty="0"/>
              <a:t>Kolb’s Experiential Learning Cycle</a:t>
            </a:r>
          </a:p>
        </p:txBody>
      </p:sp>
      <p:pic>
        <p:nvPicPr>
          <p:cNvPr id="4" name="Content Placeholder 3"/>
          <p:cNvPicPr>
            <a:picLocks noGrp="1" noChangeAspect="1"/>
          </p:cNvPicPr>
          <p:nvPr>
            <p:ph idx="1"/>
          </p:nvPr>
        </p:nvPicPr>
        <p:blipFill rotWithShape="1">
          <a:blip r:embed="rId2"/>
          <a:srcRect l="18993" t="33062" r="58394" b="36276"/>
          <a:stretch/>
        </p:blipFill>
        <p:spPr>
          <a:xfrm>
            <a:off x="2254653" y="1068622"/>
            <a:ext cx="7036904" cy="5367132"/>
          </a:xfrm>
          <a:prstGeom prst="rect">
            <a:avLst/>
          </a:prstGeom>
        </p:spPr>
      </p:pic>
      <p:sp>
        <p:nvSpPr>
          <p:cNvPr id="5" name="TextBox 4"/>
          <p:cNvSpPr txBox="1"/>
          <p:nvPr/>
        </p:nvSpPr>
        <p:spPr>
          <a:xfrm>
            <a:off x="0" y="6884506"/>
            <a:ext cx="5258491" cy="369332"/>
          </a:xfrm>
          <a:prstGeom prst="rect">
            <a:avLst/>
          </a:prstGeom>
          <a:noFill/>
        </p:spPr>
        <p:txBody>
          <a:bodyPr wrap="none" rtlCol="0">
            <a:spAutoFit/>
          </a:bodyPr>
          <a:lstStyle/>
          <a:p>
            <a:r>
              <a:rPr lang="en-GB" dirty="0">
                <a:hlinkClick r:id="rId3"/>
              </a:rPr>
              <a:t>https://www.simplypsychology.org/learning-kolb.html</a:t>
            </a:r>
            <a:endParaRPr lang="en-GB" dirty="0"/>
          </a:p>
        </p:txBody>
      </p:sp>
    </p:spTree>
    <p:extLst>
      <p:ext uri="{BB962C8B-B14F-4D97-AF65-F5344CB8AC3E}">
        <p14:creationId xmlns:p14="http://schemas.microsoft.com/office/powerpoint/2010/main" val="32494999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dirty="0"/>
            </a:br>
            <a:r>
              <a:rPr lang="en-US" dirty="0"/>
              <a:t>Reflection into/onto creativity</a:t>
            </a:r>
            <a:br>
              <a:rPr lang="en-US" dirty="0"/>
            </a:b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8545537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Kandinsky</a:t>
            </a:r>
          </a:p>
        </p:txBody>
      </p:sp>
      <p:sp>
        <p:nvSpPr>
          <p:cNvPr id="3" name="Content Placeholder 2"/>
          <p:cNvSpPr>
            <a:spLocks noGrp="1"/>
          </p:cNvSpPr>
          <p:nvPr>
            <p:ph idx="1"/>
          </p:nvPr>
        </p:nvSpPr>
        <p:spPr/>
        <p:txBody>
          <a:bodyPr>
            <a:normAutofit/>
          </a:bodyPr>
          <a:lstStyle/>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p:txBody>
      </p:sp>
    </p:spTree>
    <p:extLst>
      <p:ext uri="{BB962C8B-B14F-4D97-AF65-F5344CB8AC3E}">
        <p14:creationId xmlns:p14="http://schemas.microsoft.com/office/powerpoint/2010/main" val="21842469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bmwcm-5.0_fid-880610_fwcm-1.9_ihcm-70.8_iwcm-70.0_lmwcm-5.0_maxdim-1000_mc-ffffff_rmwcm-5.0_si-83887.jpg_tmwcm-5.0.jpg"/>
          <p:cNvPicPr>
            <a:picLocks noGrp="1" noChangeAspect="1"/>
          </p:cNvPicPr>
          <p:nvPr>
            <p:ph idx="1"/>
          </p:nvPr>
        </p:nvPicPr>
        <p:blipFill rotWithShape="1">
          <a:blip r:embed="rId3">
            <a:extLst>
              <a:ext uri="{28A0092B-C50C-407E-A947-70E740481C1C}">
                <a14:useLocalDpi xmlns:a14="http://schemas.microsoft.com/office/drawing/2010/main" val="0"/>
              </a:ext>
            </a:extLst>
          </a:blip>
          <a:srcRect l="-984" r="-884"/>
          <a:stretch/>
        </p:blipFill>
        <p:spPr>
          <a:xfrm>
            <a:off x="2471936" y="48476"/>
            <a:ext cx="7011146" cy="6903415"/>
          </a:xfrm>
        </p:spPr>
      </p:pic>
    </p:spTree>
    <p:extLst>
      <p:ext uri="{BB962C8B-B14F-4D97-AF65-F5344CB8AC3E}">
        <p14:creationId xmlns:p14="http://schemas.microsoft.com/office/powerpoint/2010/main" val="24748035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you did.</a:t>
            </a:r>
          </a:p>
        </p:txBody>
      </p:sp>
      <p:sp>
        <p:nvSpPr>
          <p:cNvPr id="3" name="Content Placeholder 2"/>
          <p:cNvSpPr>
            <a:spLocks noGrp="1"/>
          </p:cNvSpPr>
          <p:nvPr>
            <p:ph idx="1"/>
          </p:nvPr>
        </p:nvSpPr>
        <p:spPr/>
        <p:txBody>
          <a:bodyPr>
            <a:normAutofit/>
          </a:bodyPr>
          <a:lstStyle/>
          <a:p>
            <a:r>
              <a:rPr lang="en-US" dirty="0"/>
              <a:t>The aim of these lectures wat to present situations where you were actively responding to multiple stimuli, evaluating situations, maybe giving and sharing potentially risky opinions, whilst simultaneously making a piece of art.</a:t>
            </a:r>
          </a:p>
          <a:p>
            <a:endParaRPr lang="en-US" dirty="0"/>
          </a:p>
          <a:p>
            <a:r>
              <a:rPr lang="en-US" dirty="0"/>
              <a:t>By linking reflection via Kolb and Moon, with sociological theorists and artistic action you have reflected in action and on (the previous weeks’) action.</a:t>
            </a:r>
          </a:p>
        </p:txBody>
      </p:sp>
    </p:spTree>
    <p:extLst>
      <p:ext uri="{BB962C8B-B14F-4D97-AF65-F5344CB8AC3E}">
        <p14:creationId xmlns:p14="http://schemas.microsoft.com/office/powerpoint/2010/main" val="1340963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Reflection for academic reasons:</a:t>
            </a:r>
          </a:p>
          <a:p>
            <a:endParaRPr lang="en-US" dirty="0"/>
          </a:p>
          <a:p>
            <a:r>
              <a:rPr lang="en-US" dirty="0"/>
              <a:t>‘An element of the structure is likely to be a description of an incident’</a:t>
            </a:r>
          </a:p>
          <a:p>
            <a:r>
              <a:rPr lang="en-US" dirty="0"/>
              <a:t>‘..evidence of learning or change of </a:t>
            </a:r>
            <a:r>
              <a:rPr lang="en-US" dirty="0" err="1"/>
              <a:t>behaviour</a:t>
            </a:r>
            <a:r>
              <a:rPr lang="en-US" dirty="0"/>
              <a:t> may be expected to result from the process of reflection.’ </a:t>
            </a:r>
            <a:r>
              <a:rPr lang="en-US" sz="2000" dirty="0"/>
              <a:t>(Moon, 2004: 83)</a:t>
            </a:r>
          </a:p>
          <a:p>
            <a:endParaRPr lang="en-US" dirty="0"/>
          </a:p>
          <a:p>
            <a:endParaRPr lang="en-US" dirty="0"/>
          </a:p>
          <a:p>
            <a:endParaRPr lang="en-US" dirty="0"/>
          </a:p>
        </p:txBody>
      </p:sp>
    </p:spTree>
    <p:extLst>
      <p:ext uri="{BB962C8B-B14F-4D97-AF65-F5344CB8AC3E}">
        <p14:creationId xmlns:p14="http://schemas.microsoft.com/office/powerpoint/2010/main" val="2116313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‘..reflection or reflective learning occurs:</a:t>
            </a:r>
          </a:p>
          <a:p>
            <a:r>
              <a:rPr lang="en-US" dirty="0"/>
              <a:t>When the learning is relatively ill-structured or is challenging to a learner;</a:t>
            </a:r>
          </a:p>
          <a:p>
            <a:r>
              <a:rPr lang="en-US" dirty="0"/>
              <a:t>When the learner is intent on meaningful learning/wants to understand the material for herself.’ </a:t>
            </a:r>
            <a:r>
              <a:rPr lang="en-US" sz="2000" dirty="0"/>
              <a:t>(Moon, 2004: 87)</a:t>
            </a:r>
          </a:p>
        </p:txBody>
      </p:sp>
    </p:spTree>
    <p:extLst>
      <p:ext uri="{BB962C8B-B14F-4D97-AF65-F5344CB8AC3E}">
        <p14:creationId xmlns:p14="http://schemas.microsoft.com/office/powerpoint/2010/main" val="3878581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0D4FE7B-5460-0C49-92E3-80282E62800E}"/>
              </a:ext>
            </a:extLst>
          </p:cNvPr>
          <p:cNvSpPr txBox="1">
            <a:spLocks noChangeArrowheads="1"/>
          </p:cNvSpPr>
          <p:nvPr/>
        </p:nvSpPr>
        <p:spPr bwMode="auto">
          <a:xfrm>
            <a:off x="2209800" y="314325"/>
            <a:ext cx="7772400" cy="1676400"/>
          </a:xfrm>
          <a:prstGeom prst="rect">
            <a:avLst/>
          </a:prstGeom>
          <a:solidFill>
            <a:srgbClr val="FFFFFF">
              <a:alpha val="81000"/>
            </a:srgbClr>
          </a:solidFill>
          <a:ln>
            <a:noFill/>
            <a:miter lim="800000"/>
            <a:headEnd/>
            <a:tailEnd/>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GB" kern="0" dirty="0">
                <a:solidFill>
                  <a:srgbClr val="000000"/>
                </a:solidFill>
                <a:latin typeface="Helvetica" charset="0"/>
                <a:ea typeface="ＭＳ Ｐゴシック"/>
              </a:rPr>
              <a:t>Visual Culture </a:t>
            </a:r>
            <a:br>
              <a:rPr lang="en-GB" kern="0" dirty="0">
                <a:solidFill>
                  <a:srgbClr val="000000"/>
                </a:solidFill>
                <a:latin typeface="Helvetica" charset="0"/>
                <a:ea typeface="ＭＳ Ｐゴシック"/>
              </a:rPr>
            </a:br>
            <a:r>
              <a:rPr lang="en-GB" kern="0" dirty="0">
                <a:solidFill>
                  <a:srgbClr val="000000"/>
                </a:solidFill>
                <a:latin typeface="Helvetica" charset="0"/>
                <a:ea typeface="ＭＳ Ｐゴシック"/>
              </a:rPr>
              <a:t>Visual </a:t>
            </a:r>
            <a:r>
              <a:rPr lang="en-GB" kern="0" dirty="0">
                <a:solidFill>
                  <a:srgbClr val="000000">
                    <a:alpha val="88000"/>
                  </a:srgbClr>
                </a:solidFill>
                <a:latin typeface="Helvetica" charset="0"/>
                <a:ea typeface="ＭＳ Ｐゴシック"/>
              </a:rPr>
              <a:t>language</a:t>
            </a:r>
            <a:r>
              <a:rPr lang="en-GB" kern="0" dirty="0">
                <a:solidFill>
                  <a:srgbClr val="000000"/>
                </a:solidFill>
                <a:latin typeface="Helvetica" charset="0"/>
                <a:ea typeface="ＭＳ Ｐゴシック"/>
              </a:rPr>
              <a:t>. </a:t>
            </a:r>
          </a:p>
        </p:txBody>
      </p:sp>
      <p:sp>
        <p:nvSpPr>
          <p:cNvPr id="3" name="Rectangle 2">
            <a:extLst>
              <a:ext uri="{FF2B5EF4-FFF2-40B4-BE49-F238E27FC236}">
                <a16:creationId xmlns:a16="http://schemas.microsoft.com/office/drawing/2014/main" id="{FD22A87E-7668-2647-B69D-725B48F9DA91}"/>
              </a:ext>
            </a:extLst>
          </p:cNvPr>
          <p:cNvSpPr txBox="1">
            <a:spLocks noChangeArrowheads="1"/>
          </p:cNvSpPr>
          <p:nvPr/>
        </p:nvSpPr>
        <p:spPr bwMode="auto">
          <a:xfrm>
            <a:off x="2019300" y="4906963"/>
            <a:ext cx="7772400" cy="1676400"/>
          </a:xfrm>
          <a:prstGeom prst="rect">
            <a:avLst/>
          </a:prstGeom>
          <a:solidFill>
            <a:srgbClr val="FFFFFF">
              <a:alpha val="81000"/>
            </a:srgbClr>
          </a:solidFill>
          <a:ln>
            <a:noFill/>
            <a:miter lim="800000"/>
            <a:headEnd/>
            <a:tailEnd/>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GB" kern="0" dirty="0" err="1">
                <a:solidFill>
                  <a:srgbClr val="000000"/>
                </a:solidFill>
                <a:latin typeface="Helvetica" charset="0"/>
                <a:ea typeface="ＭＳ Ｐゴシック"/>
              </a:rPr>
              <a:t>Diwylliant</a:t>
            </a:r>
            <a:r>
              <a:rPr lang="en-GB" kern="0" dirty="0">
                <a:solidFill>
                  <a:srgbClr val="000000"/>
                </a:solidFill>
                <a:latin typeface="Helvetica" charset="0"/>
                <a:ea typeface="ＭＳ Ｐゴシック"/>
              </a:rPr>
              <a:t> </a:t>
            </a:r>
            <a:r>
              <a:rPr lang="en-GB" kern="0" dirty="0" err="1">
                <a:solidFill>
                  <a:srgbClr val="000000"/>
                </a:solidFill>
                <a:latin typeface="Helvetica" charset="0"/>
                <a:ea typeface="ＭＳ Ｐゴシック"/>
              </a:rPr>
              <a:t>Gweledol</a:t>
            </a:r>
            <a:endParaRPr lang="en-GB" kern="0" dirty="0">
              <a:solidFill>
                <a:srgbClr val="000000"/>
              </a:solidFill>
              <a:latin typeface="Helvetica" charset="0"/>
              <a:ea typeface="ＭＳ Ｐゴシック"/>
            </a:endParaRPr>
          </a:p>
          <a:p>
            <a:pPr>
              <a:defRPr/>
            </a:pPr>
            <a:r>
              <a:rPr lang="en-GB" kern="0" dirty="0" err="1">
                <a:solidFill>
                  <a:srgbClr val="000000"/>
                </a:solidFill>
                <a:latin typeface="Helvetica" charset="0"/>
                <a:ea typeface="ＭＳ Ｐゴシック"/>
              </a:rPr>
              <a:t>Iaith</a:t>
            </a:r>
            <a:r>
              <a:rPr lang="en-GB" kern="0" dirty="0">
                <a:solidFill>
                  <a:srgbClr val="000000"/>
                </a:solidFill>
                <a:latin typeface="Helvetica" charset="0"/>
                <a:ea typeface="ＭＳ Ｐゴシック"/>
              </a:rPr>
              <a:t> </a:t>
            </a:r>
            <a:r>
              <a:rPr lang="en-GB" kern="0" dirty="0" err="1">
                <a:solidFill>
                  <a:srgbClr val="000000"/>
                </a:solidFill>
                <a:latin typeface="Helvetica" charset="0"/>
                <a:ea typeface="ＭＳ Ｐゴシック"/>
              </a:rPr>
              <a:t>weledol</a:t>
            </a:r>
            <a:r>
              <a:rPr lang="en-GB" kern="0" dirty="0">
                <a:solidFill>
                  <a:srgbClr val="000000"/>
                </a:solidFill>
                <a:latin typeface="Helvetica" charset="0"/>
                <a:ea typeface="ＭＳ Ｐゴシック"/>
              </a:rPr>
              <a:t>.</a:t>
            </a:r>
          </a:p>
        </p:txBody>
      </p:sp>
    </p:spTree>
    <p:extLst>
      <p:ext uri="{BB962C8B-B14F-4D97-AF65-F5344CB8AC3E}">
        <p14:creationId xmlns:p14="http://schemas.microsoft.com/office/powerpoint/2010/main" val="920733755"/>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2135188" y="3500439"/>
            <a:ext cx="7772400" cy="3108325"/>
          </a:xfrm>
        </p:spPr>
        <p:txBody>
          <a:bodyPr/>
          <a:lstStyle/>
          <a:p>
            <a:r>
              <a:rPr lang="en-US" altLang="en-US" b="1"/>
              <a:t>Semiotics</a:t>
            </a:r>
            <a:br>
              <a:rPr lang="en-US" altLang="en-US" b="1"/>
            </a:br>
            <a:r>
              <a:rPr lang="en-US" altLang="en-US"/>
              <a:t>Signs and symbols in Creative visual language and their use or interpretation.	</a:t>
            </a:r>
          </a:p>
        </p:txBody>
      </p:sp>
      <p:sp>
        <p:nvSpPr>
          <p:cNvPr id="27650" name="Title 1"/>
          <p:cNvSpPr txBox="1">
            <a:spLocks/>
          </p:cNvSpPr>
          <p:nvPr/>
        </p:nvSpPr>
        <p:spPr bwMode="auto">
          <a:xfrm>
            <a:off x="2135188" y="236539"/>
            <a:ext cx="77724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0" fontAlgn="base" hangingPunct="0">
              <a:spcBef>
                <a:spcPct val="0"/>
              </a:spcBef>
              <a:spcAft>
                <a:spcPct val="0"/>
              </a:spcAft>
              <a:buNone/>
            </a:pPr>
            <a:r>
              <a:rPr lang="en-US" altLang="en-US" sz="4400" b="1" dirty="0" err="1">
                <a:solidFill>
                  <a:srgbClr val="000000"/>
                </a:solidFill>
              </a:rPr>
              <a:t>Semioteg</a:t>
            </a:r>
            <a:endParaRPr lang="en-US" altLang="en-US" sz="4400" b="1" dirty="0">
              <a:solidFill>
                <a:srgbClr val="000000"/>
              </a:solidFill>
            </a:endParaRPr>
          </a:p>
          <a:p>
            <a:pPr algn="ctr" eaLnBrk="0" fontAlgn="base" hangingPunct="0">
              <a:spcBef>
                <a:spcPct val="0"/>
              </a:spcBef>
              <a:spcAft>
                <a:spcPct val="0"/>
              </a:spcAft>
              <a:buNone/>
            </a:pPr>
            <a:r>
              <a:rPr lang="en-US" altLang="en-US" sz="4400" dirty="0" err="1">
                <a:solidFill>
                  <a:srgbClr val="000000"/>
                </a:solidFill>
              </a:rPr>
              <a:t>Arwyddion</a:t>
            </a:r>
            <a:r>
              <a:rPr lang="en-US" altLang="en-US" sz="4400" dirty="0">
                <a:solidFill>
                  <a:srgbClr val="000000"/>
                </a:solidFill>
              </a:rPr>
              <a:t> a </a:t>
            </a:r>
            <a:r>
              <a:rPr lang="en-US" altLang="en-US" sz="4400" dirty="0" err="1">
                <a:solidFill>
                  <a:srgbClr val="000000"/>
                </a:solidFill>
              </a:rPr>
              <a:t>symbolau</a:t>
            </a:r>
            <a:r>
              <a:rPr lang="en-US" altLang="en-US" sz="4400" dirty="0">
                <a:solidFill>
                  <a:srgbClr val="000000"/>
                </a:solidFill>
              </a:rPr>
              <a:t> o </a:t>
            </a:r>
            <a:r>
              <a:rPr lang="en-US" altLang="en-US" sz="4400" dirty="0" err="1">
                <a:solidFill>
                  <a:srgbClr val="000000"/>
                </a:solidFill>
              </a:rPr>
              <a:t>fewn</a:t>
            </a:r>
            <a:r>
              <a:rPr lang="en-US" altLang="en-US" sz="4400" dirty="0">
                <a:solidFill>
                  <a:srgbClr val="000000"/>
                </a:solidFill>
              </a:rPr>
              <a:t> </a:t>
            </a:r>
            <a:r>
              <a:rPr lang="en-US" altLang="en-US" sz="4400" dirty="0" err="1">
                <a:solidFill>
                  <a:srgbClr val="000000"/>
                </a:solidFill>
              </a:rPr>
              <a:t>iaith</a:t>
            </a:r>
            <a:r>
              <a:rPr lang="en-US" altLang="en-US" sz="4400" dirty="0">
                <a:solidFill>
                  <a:srgbClr val="000000"/>
                </a:solidFill>
              </a:rPr>
              <a:t> </a:t>
            </a:r>
            <a:r>
              <a:rPr lang="en-US" altLang="en-US" sz="4400" dirty="0" err="1">
                <a:solidFill>
                  <a:srgbClr val="000000"/>
                </a:solidFill>
              </a:rPr>
              <a:t>weledol</a:t>
            </a:r>
            <a:r>
              <a:rPr lang="en-US" altLang="en-US" sz="4400" dirty="0">
                <a:solidFill>
                  <a:srgbClr val="000000"/>
                </a:solidFill>
              </a:rPr>
              <a:t> </a:t>
            </a:r>
            <a:r>
              <a:rPr lang="en-US" altLang="en-US" sz="4400" dirty="0" err="1">
                <a:solidFill>
                  <a:srgbClr val="000000"/>
                </a:solidFill>
              </a:rPr>
              <a:t>Creadigol</a:t>
            </a:r>
            <a:r>
              <a:rPr lang="en-US" altLang="en-US" sz="4400" dirty="0">
                <a:solidFill>
                  <a:srgbClr val="000000"/>
                </a:solidFill>
              </a:rPr>
              <a:t> </a:t>
            </a:r>
            <a:r>
              <a:rPr lang="en-US" altLang="en-US" sz="4400" dirty="0" err="1">
                <a:solidFill>
                  <a:srgbClr val="000000"/>
                </a:solidFill>
              </a:rPr>
              <a:t>a'u</a:t>
            </a:r>
            <a:r>
              <a:rPr lang="en-US" altLang="en-US" sz="4400" dirty="0">
                <a:solidFill>
                  <a:srgbClr val="000000"/>
                </a:solidFill>
              </a:rPr>
              <a:t> </a:t>
            </a:r>
            <a:r>
              <a:rPr lang="en-US" altLang="en-US" sz="4400" dirty="0" err="1">
                <a:solidFill>
                  <a:srgbClr val="000000"/>
                </a:solidFill>
              </a:rPr>
              <a:t>defnydd</a:t>
            </a:r>
            <a:r>
              <a:rPr lang="en-US" altLang="en-US" sz="4400" dirty="0">
                <a:solidFill>
                  <a:srgbClr val="000000"/>
                </a:solidFill>
              </a:rPr>
              <a:t> </a:t>
            </a:r>
            <a:r>
              <a:rPr lang="en-US" altLang="en-US" sz="4400" dirty="0" err="1">
                <a:solidFill>
                  <a:srgbClr val="000000"/>
                </a:solidFill>
              </a:rPr>
              <a:t>neu</a:t>
            </a:r>
            <a:r>
              <a:rPr lang="en-US" altLang="en-US" sz="4400" dirty="0">
                <a:solidFill>
                  <a:srgbClr val="000000"/>
                </a:solidFill>
              </a:rPr>
              <a:t> </a:t>
            </a:r>
            <a:r>
              <a:rPr lang="en-US" altLang="en-US" sz="4400" dirty="0" err="1">
                <a:solidFill>
                  <a:srgbClr val="000000"/>
                </a:solidFill>
              </a:rPr>
              <a:t>dehongliad</a:t>
            </a:r>
            <a:r>
              <a:rPr lang="en-US" altLang="en-US" sz="4400" dirty="0">
                <a:solidFill>
                  <a:srgbClr val="000000"/>
                </a:solidFill>
              </a:rPr>
              <a:t>.</a:t>
            </a:r>
          </a:p>
        </p:txBody>
      </p:sp>
    </p:spTree>
    <p:extLst>
      <p:ext uri="{BB962C8B-B14F-4D97-AF65-F5344CB8AC3E}">
        <p14:creationId xmlns:p14="http://schemas.microsoft.com/office/powerpoint/2010/main" val="2435714391"/>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a:xfrm>
            <a:off x="2286000" y="5688013"/>
            <a:ext cx="7772400" cy="1143000"/>
          </a:xfrm>
        </p:spPr>
        <p:txBody>
          <a:bodyPr/>
          <a:lstStyle/>
          <a:p>
            <a:pPr eaLnBrk="1" hangingPunct="1"/>
            <a:r>
              <a:rPr lang="en-GB" altLang="en-US" sz="3800">
                <a:solidFill>
                  <a:schemeClr val="tx1"/>
                </a:solidFill>
                <a:latin typeface="Helvetica" panose="020B0604020202020204" pitchFamily="34" charset="0"/>
              </a:rPr>
              <a:t>How do we read art and design? </a:t>
            </a:r>
            <a:endParaRPr lang="en-GB" altLang="en-US">
              <a:solidFill>
                <a:schemeClr val="tx1"/>
              </a:solidFill>
              <a:latin typeface="Helvetica" panose="020B0604020202020204" pitchFamily="34" charset="0"/>
            </a:endParaRPr>
          </a:p>
        </p:txBody>
      </p:sp>
      <p:pic>
        <p:nvPicPr>
          <p:cNvPr id="28674" name="Picture 6" descr="Unknown.jpeg"/>
          <p:cNvPicPr>
            <a:picLocks noChangeAspect="1"/>
          </p:cNvPicPr>
          <p:nvPr/>
        </p:nvPicPr>
        <p:blipFill>
          <a:blip r:embed="rId3">
            <a:extLst>
              <a:ext uri="{28A0092B-C50C-407E-A947-70E740481C1C}">
                <a14:useLocalDpi xmlns:a14="http://schemas.microsoft.com/office/drawing/2010/main" val="0"/>
              </a:ext>
            </a:extLst>
          </a:blip>
          <a:srcRect l="10345" r="10345"/>
          <a:stretch>
            <a:fillRect/>
          </a:stretch>
        </p:blipFill>
        <p:spPr bwMode="auto">
          <a:xfrm>
            <a:off x="6827838" y="1108075"/>
            <a:ext cx="3505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7" descr="subvertiseorg.gi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25713" y="1144588"/>
            <a:ext cx="3073400" cy="187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2"/>
          <p:cNvSpPr txBox="1">
            <a:spLocks noChangeArrowheads="1"/>
          </p:cNvSpPr>
          <p:nvPr/>
        </p:nvSpPr>
        <p:spPr bwMode="auto">
          <a:xfrm>
            <a:off x="1992313"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fontAlgn="base">
              <a:spcBef>
                <a:spcPct val="0"/>
              </a:spcBef>
              <a:spcAft>
                <a:spcPct val="0"/>
              </a:spcAft>
              <a:buNone/>
            </a:pPr>
            <a:r>
              <a:rPr lang="en-GB" altLang="en-US" sz="3800">
                <a:solidFill>
                  <a:srgbClr val="000000"/>
                </a:solidFill>
                <a:latin typeface="Helvetica" panose="020B0604020202020204" pitchFamily="34" charset="0"/>
              </a:rPr>
              <a:t>Sut ydym yn darllen celf a Dylunio? </a:t>
            </a:r>
            <a:endParaRPr lang="en-GB" altLang="en-US" sz="4400">
              <a:solidFill>
                <a:srgbClr val="000000"/>
              </a:solidFill>
              <a:latin typeface="Helvetica" panose="020B0604020202020204" pitchFamily="34" charset="0"/>
            </a:endParaRPr>
          </a:p>
        </p:txBody>
      </p:sp>
      <p:pic>
        <p:nvPicPr>
          <p:cNvPr id="28677" name="Picture 3"/>
          <p:cNvPicPr>
            <a:picLocks noChangeAspect="1"/>
          </p:cNvPicPr>
          <p:nvPr/>
        </p:nvPicPr>
        <p:blipFill>
          <a:blip r:embed="rId5">
            <a:extLst>
              <a:ext uri="{28A0092B-C50C-407E-A947-70E740481C1C}">
                <a14:useLocalDpi xmlns:a14="http://schemas.microsoft.com/office/drawing/2010/main" val="0"/>
              </a:ext>
            </a:extLst>
          </a:blip>
          <a:srcRect b="9180"/>
          <a:stretch>
            <a:fillRect/>
          </a:stretch>
        </p:blipFill>
        <p:spPr bwMode="auto">
          <a:xfrm>
            <a:off x="1992314" y="3149601"/>
            <a:ext cx="4314825"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3948048"/>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3309939" y="285750"/>
            <a:ext cx="5500687" cy="1143000"/>
          </a:xfrm>
          <a:solidFill>
            <a:schemeClr val="bg1">
              <a:alpha val="70979"/>
            </a:schemeClr>
          </a:solidFill>
        </p:spPr>
        <p:txBody>
          <a:bodyPr/>
          <a:lstStyle/>
          <a:p>
            <a:r>
              <a:rPr lang="en-GB" altLang="en-US"/>
              <a:t>Context is everything</a:t>
            </a:r>
          </a:p>
        </p:txBody>
      </p:sp>
      <p:sp>
        <p:nvSpPr>
          <p:cNvPr id="30722" name="Content Placeholder 2"/>
          <p:cNvSpPr>
            <a:spLocks noGrp="1"/>
          </p:cNvSpPr>
          <p:nvPr>
            <p:ph idx="1"/>
          </p:nvPr>
        </p:nvSpPr>
        <p:spPr>
          <a:xfrm>
            <a:off x="2024063" y="1643063"/>
            <a:ext cx="7772400" cy="1643062"/>
          </a:xfrm>
          <a:solidFill>
            <a:schemeClr val="bg1">
              <a:alpha val="41960"/>
            </a:schemeClr>
          </a:solidFill>
        </p:spPr>
        <p:txBody>
          <a:bodyPr/>
          <a:lstStyle/>
          <a:p>
            <a:pPr eaLnBrk="1" hangingPunct="1">
              <a:lnSpc>
                <a:spcPct val="90000"/>
              </a:lnSpc>
            </a:pPr>
            <a:r>
              <a:rPr lang="en-GB" altLang="en-US">
                <a:latin typeface="Helvetica" panose="020B0604020202020204" pitchFamily="34" charset="0"/>
              </a:rPr>
              <a:t>Seems simple? Everything thing depends on context. </a:t>
            </a:r>
          </a:p>
          <a:p>
            <a:pPr eaLnBrk="1" hangingPunct="1">
              <a:lnSpc>
                <a:spcPct val="90000"/>
              </a:lnSpc>
            </a:pPr>
            <a:endParaRPr lang="en-GB" altLang="en-US">
              <a:latin typeface="Helvetica" panose="020B0604020202020204" pitchFamily="34" charset="0"/>
            </a:endParaRPr>
          </a:p>
          <a:p>
            <a:pPr eaLnBrk="1" hangingPunct="1">
              <a:lnSpc>
                <a:spcPct val="90000"/>
              </a:lnSpc>
              <a:buFontTx/>
              <a:buNone/>
            </a:pPr>
            <a:endParaRPr lang="en-GB" altLang="en-US">
              <a:latin typeface="Helvetica" panose="020B0604020202020204" pitchFamily="34" charset="0"/>
            </a:endParaRPr>
          </a:p>
          <a:p>
            <a:endParaRPr lang="en-GB" altLang="en-US"/>
          </a:p>
        </p:txBody>
      </p:sp>
      <p:sp>
        <p:nvSpPr>
          <p:cNvPr id="30723" name="Rectangle 5"/>
          <p:cNvSpPr>
            <a:spLocks noChangeArrowheads="1"/>
          </p:cNvSpPr>
          <p:nvPr/>
        </p:nvSpPr>
        <p:spPr bwMode="auto">
          <a:xfrm>
            <a:off x="5881688" y="5286376"/>
            <a:ext cx="4572000" cy="1200329"/>
          </a:xfrm>
          <a:prstGeom prst="rect">
            <a:avLst/>
          </a:prstGeom>
          <a:solidFill>
            <a:schemeClr val="bg1">
              <a:alpha val="83136"/>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r>
              <a:rPr lang="en-GB" altLang="en-US" sz="2400">
                <a:solidFill>
                  <a:srgbClr val="000000"/>
                </a:solidFill>
                <a:latin typeface="Helvetica" panose="020B0604020202020204" pitchFamily="34" charset="0"/>
              </a:rPr>
              <a:t>Changing the context can change, alter, disrupt, or even undermine the ‘reading’.</a:t>
            </a:r>
            <a:endParaRPr lang="en-GB" altLang="en-US" sz="2400">
              <a:solidFill>
                <a:srgbClr val="000000"/>
              </a:solidFill>
            </a:endParaRPr>
          </a:p>
        </p:txBody>
      </p:sp>
      <p:pic>
        <p:nvPicPr>
          <p:cNvPr id="7" name="Picture 6" descr="Leonardo-da-Vincis-Mona-L-0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31505" y="152400"/>
            <a:ext cx="3133725"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tumblr_ll6plsYsJH1qewqgj.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52230" y="1066800"/>
            <a:ext cx="3055938"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mona_ny.gif"/>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83934" y="2492896"/>
            <a:ext cx="2976563"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530C71E4-8C39-8542-BA09-A9B912B6F528}"/>
              </a:ext>
            </a:extLst>
          </p:cNvPr>
          <p:cNvPicPr>
            <a:picLocks noChangeAspect="1"/>
          </p:cNvPicPr>
          <p:nvPr/>
        </p:nvPicPr>
        <p:blipFill rotWithShape="1">
          <a:blip r:embed="rId6"/>
          <a:srcRect l="35030" r="35048"/>
          <a:stretch/>
        </p:blipFill>
        <p:spPr>
          <a:xfrm>
            <a:off x="4084985" y="249809"/>
            <a:ext cx="4392488" cy="6586982"/>
          </a:xfrm>
          <a:prstGeom prst="rect">
            <a:avLst/>
          </a:prstGeom>
        </p:spPr>
      </p:pic>
    </p:spTree>
    <p:extLst>
      <p:ext uri="{BB962C8B-B14F-4D97-AF65-F5344CB8AC3E}">
        <p14:creationId xmlns:p14="http://schemas.microsoft.com/office/powerpoint/2010/main" val="30736528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accel="50000" decel="500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accel="50000" decel="50000" fill="hold" nodeType="afterEffect">
                                  <p:stCondLst>
                                    <p:cond delay="200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1000" fill="hold"/>
                                        <p:tgtEl>
                                          <p:spTgt spid="9"/>
                                        </p:tgtEl>
                                        <p:attrNameLst>
                                          <p:attrName>ppt_x</p:attrName>
                                        </p:attrNameLst>
                                      </p:cBhvr>
                                      <p:tavLst>
                                        <p:tav tm="0">
                                          <p:val>
                                            <p:strVal val="#ppt_x"/>
                                          </p:val>
                                        </p:tav>
                                        <p:tav tm="100000">
                                          <p:val>
                                            <p:strVal val="#ppt_x"/>
                                          </p:val>
                                        </p:tav>
                                      </p:tavLst>
                                    </p:anim>
                                    <p:anim calcmode="lin" valueType="num">
                                      <p:cBhvr additive="base">
                                        <p:cTn id="13" dur="1000" fill="hold"/>
                                        <p:tgtEl>
                                          <p:spTgt spid="9"/>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accel="50000" decel="50000" fill="hold" nodeType="afterEffect">
                                  <p:stCondLst>
                                    <p:cond delay="3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1000" fill="hold"/>
                                        <p:tgtEl>
                                          <p:spTgt spid="8"/>
                                        </p:tgtEl>
                                        <p:attrNameLst>
                                          <p:attrName>ppt_x</p:attrName>
                                        </p:attrNameLst>
                                      </p:cBhvr>
                                      <p:tavLst>
                                        <p:tav tm="0">
                                          <p:val>
                                            <p:strVal val="#ppt_x"/>
                                          </p:val>
                                        </p:tav>
                                        <p:tav tm="100000">
                                          <p:val>
                                            <p:strVal val="#ppt_x"/>
                                          </p:val>
                                        </p:tav>
                                      </p:tavLst>
                                    </p:anim>
                                    <p:anim calcmode="lin" valueType="num">
                                      <p:cBhvr additive="base">
                                        <p:cTn id="18" dur="1000" fill="hold"/>
                                        <p:tgtEl>
                                          <p:spTgt spid="8"/>
                                        </p:tgtEl>
                                        <p:attrNameLst>
                                          <p:attrName>ppt_y</p:attrName>
                                        </p:attrNameLst>
                                      </p:cBhvr>
                                      <p:tavLst>
                                        <p:tav tm="0">
                                          <p:val>
                                            <p:strVal val="1+#ppt_h/2"/>
                                          </p:val>
                                        </p:tav>
                                        <p:tav tm="100000">
                                          <p:val>
                                            <p:strVal val="#ppt_y"/>
                                          </p:val>
                                        </p:tav>
                                      </p:tavLst>
                                    </p:anim>
                                  </p:childTnLst>
                                </p:cTn>
                              </p:par>
                            </p:childTnLst>
                          </p:cTn>
                        </p:par>
                        <p:par>
                          <p:cTn id="19" fill="hold">
                            <p:stCondLst>
                              <p:cond delay="8000"/>
                            </p:stCondLst>
                            <p:childTnLst>
                              <p:par>
                                <p:cTn id="20" presetID="10" presetClass="entr" presetSubtype="0" fill="hold" nodeType="afterEffect">
                                  <p:stCondLst>
                                    <p:cond delay="300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AutoShape 2"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endParaRPr lang="en-GB" altLang="en-US" sz="2400">
              <a:solidFill>
                <a:srgbClr val="000000"/>
              </a:solidFill>
            </a:endParaRPr>
          </a:p>
        </p:txBody>
      </p:sp>
      <p:sp>
        <p:nvSpPr>
          <p:cNvPr id="34818" name="AutoShape 4"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endParaRPr lang="en-GB" altLang="en-US" sz="2400">
              <a:solidFill>
                <a:srgbClr val="000000"/>
              </a:solidFill>
            </a:endParaRPr>
          </a:p>
        </p:txBody>
      </p:sp>
      <p:pic>
        <p:nvPicPr>
          <p:cNvPr id="34819" name="Picture 6" descr="http://1.2.3.9/bmi/www.londondaytours.com/wp-content/uploads/2007/12/london-street-map.jpg"/>
          <p:cNvPicPr>
            <a:picLocks noChangeAspect="1" noChangeArrowheads="1"/>
          </p:cNvPicPr>
          <p:nvPr/>
        </p:nvPicPr>
        <p:blipFill>
          <a:blip r:embed="rId3">
            <a:lum bright="-10000" contrast="22000"/>
            <a:grayscl/>
            <a:extLst>
              <a:ext uri="{28A0092B-C50C-407E-A947-70E740481C1C}">
                <a14:useLocalDpi xmlns:a14="http://schemas.microsoft.com/office/drawing/2010/main" val="0"/>
              </a:ext>
            </a:extLst>
          </a:blip>
          <a:srcRect/>
          <a:stretch>
            <a:fillRect/>
          </a:stretch>
        </p:blipFill>
        <p:spPr bwMode="auto">
          <a:xfrm>
            <a:off x="1703388" y="4295775"/>
            <a:ext cx="3403600" cy="243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0" name="Picture 8" descr="http://1.2.3.10/bmi/4.bp.blogspot.com/-qhmjMpBgYMA/TdrHbjoc7kI/AAAAAAAABv4/uunfhEkQ4zM/s400/inuit-carved-wooden-maps-of-greenland.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6788" y="1679576"/>
            <a:ext cx="2311400" cy="407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Content Placeholder 2"/>
          <p:cNvSpPr txBox="1">
            <a:spLocks/>
          </p:cNvSpPr>
          <p:nvPr/>
        </p:nvSpPr>
        <p:spPr bwMode="auto">
          <a:xfrm>
            <a:off x="6038851" y="44450"/>
            <a:ext cx="4594225" cy="148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0" fontAlgn="base" hangingPunct="0">
              <a:spcAft>
                <a:spcPct val="0"/>
              </a:spcAft>
              <a:buNone/>
            </a:pPr>
            <a:r>
              <a:rPr lang="en-GB" altLang="en-US" b="1" dirty="0">
                <a:solidFill>
                  <a:srgbClr val="000000"/>
                </a:solidFill>
                <a:latin typeface="Helvetica" panose="020B0604020202020204" pitchFamily="34" charset="0"/>
              </a:rPr>
              <a:t>Mae </a:t>
            </a:r>
            <a:r>
              <a:rPr lang="en-GB" altLang="en-US" b="1" dirty="0" err="1">
                <a:solidFill>
                  <a:srgbClr val="000000"/>
                </a:solidFill>
                <a:latin typeface="Helvetica" panose="020B0604020202020204" pitchFamily="34" charset="0"/>
              </a:rPr>
              <a:t>ddiwylliant</a:t>
            </a:r>
            <a:r>
              <a:rPr lang="en-GB" altLang="en-US" b="1" dirty="0">
                <a:solidFill>
                  <a:srgbClr val="000000"/>
                </a:solidFill>
                <a:latin typeface="Helvetica" panose="020B0604020202020204" pitchFamily="34" charset="0"/>
              </a:rPr>
              <a:t> </a:t>
            </a:r>
            <a:r>
              <a:rPr lang="en-GB" altLang="en-US" b="1" dirty="0" err="1">
                <a:solidFill>
                  <a:srgbClr val="000000"/>
                </a:solidFill>
                <a:latin typeface="Helvetica" panose="020B0604020202020204" pitchFamily="34" charset="0"/>
              </a:rPr>
              <a:t>yn</a:t>
            </a:r>
            <a:r>
              <a:rPr lang="en-GB" altLang="en-US" b="1" dirty="0">
                <a:solidFill>
                  <a:srgbClr val="000000"/>
                </a:solidFill>
                <a:latin typeface="Helvetica" panose="020B0604020202020204" pitchFamily="34" charset="0"/>
              </a:rPr>
              <a:t> </a:t>
            </a:r>
            <a:r>
              <a:rPr lang="en-GB" altLang="en-US" b="1" dirty="0" err="1">
                <a:solidFill>
                  <a:srgbClr val="000000"/>
                </a:solidFill>
                <a:latin typeface="Helvetica" panose="020B0604020202020204" pitchFamily="34" charset="0"/>
              </a:rPr>
              <a:t>effeithio</a:t>
            </a:r>
            <a:r>
              <a:rPr lang="en-GB" altLang="en-US" b="1" dirty="0">
                <a:solidFill>
                  <a:srgbClr val="000000"/>
                </a:solidFill>
                <a:latin typeface="Helvetica" panose="020B0604020202020204" pitchFamily="34" charset="0"/>
              </a:rPr>
              <a:t> </a:t>
            </a:r>
            <a:r>
              <a:rPr lang="en-GB" altLang="en-US" b="1" dirty="0" err="1">
                <a:solidFill>
                  <a:srgbClr val="000000"/>
                </a:solidFill>
                <a:latin typeface="Helvetica" panose="020B0604020202020204" pitchFamily="34" charset="0"/>
              </a:rPr>
              <a:t>arwyddion</a:t>
            </a:r>
            <a:r>
              <a:rPr lang="en-GB" altLang="en-US" b="1" dirty="0">
                <a:solidFill>
                  <a:srgbClr val="000000"/>
                </a:solidFill>
                <a:latin typeface="Helvetica" panose="020B0604020202020204" pitchFamily="34" charset="0"/>
              </a:rPr>
              <a:t>.- </a:t>
            </a:r>
            <a:r>
              <a:rPr lang="en-GB" altLang="en-US" b="1" dirty="0" err="1">
                <a:solidFill>
                  <a:srgbClr val="000000"/>
                </a:solidFill>
                <a:latin typeface="Helvetica" panose="020B0604020202020204" pitchFamily="34" charset="0"/>
              </a:rPr>
              <a:t>cyd-destun</a:t>
            </a:r>
            <a:r>
              <a:rPr lang="en-GB" altLang="en-US" b="1" dirty="0">
                <a:solidFill>
                  <a:srgbClr val="000000"/>
                </a:solidFill>
                <a:latin typeface="Helvetica" panose="020B0604020202020204" pitchFamily="34" charset="0"/>
              </a:rPr>
              <a:t>!</a:t>
            </a:r>
          </a:p>
        </p:txBody>
      </p:sp>
      <p:pic>
        <p:nvPicPr>
          <p:cNvPr id="34822" name="Picture 1"/>
          <p:cNvPicPr>
            <a:picLocks noChangeAspect="1"/>
          </p:cNvPicPr>
          <p:nvPr/>
        </p:nvPicPr>
        <p:blipFill>
          <a:blip r:embed="rId6">
            <a:extLst>
              <a:ext uri="{28A0092B-C50C-407E-A947-70E740481C1C}">
                <a14:useLocalDpi xmlns:a14="http://schemas.microsoft.com/office/drawing/2010/main" val="0"/>
              </a:ext>
            </a:extLst>
          </a:blip>
          <a:srcRect l="11414" r="11414"/>
          <a:stretch>
            <a:fillRect/>
          </a:stretch>
        </p:blipFill>
        <p:spPr bwMode="auto">
          <a:xfrm>
            <a:off x="1608138" y="41276"/>
            <a:ext cx="4813300"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3" name="Rectangle 2"/>
          <p:cNvSpPr>
            <a:spLocks noChangeArrowheads="1"/>
          </p:cNvSpPr>
          <p:nvPr/>
        </p:nvSpPr>
        <p:spPr bwMode="auto">
          <a:xfrm>
            <a:off x="9628188" y="2700338"/>
            <a:ext cx="9001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r" eaLnBrk="0" fontAlgn="base" hangingPunct="0">
              <a:spcBef>
                <a:spcPct val="0"/>
              </a:spcBef>
              <a:spcAft>
                <a:spcPct val="0"/>
              </a:spcAft>
            </a:pPr>
            <a:r>
              <a:rPr lang="en-GB" altLang="en-US">
                <a:solidFill>
                  <a:srgbClr val="000000"/>
                </a:solidFill>
              </a:rPr>
              <a:t>Inuit</a:t>
            </a:r>
          </a:p>
        </p:txBody>
      </p:sp>
      <p:sp>
        <p:nvSpPr>
          <p:cNvPr id="34824" name="Rectangle 3"/>
          <p:cNvSpPr>
            <a:spLocks noChangeArrowheads="1"/>
          </p:cNvSpPr>
          <p:nvPr/>
        </p:nvSpPr>
        <p:spPr bwMode="auto">
          <a:xfrm>
            <a:off x="5183188" y="4314825"/>
            <a:ext cx="194151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GB" altLang="en-US">
                <a:solidFill>
                  <a:srgbClr val="000000"/>
                </a:solidFill>
              </a:rPr>
              <a:t>London / Llundain</a:t>
            </a:r>
          </a:p>
        </p:txBody>
      </p:sp>
      <p:sp>
        <p:nvSpPr>
          <p:cNvPr id="34825" name="TextBox 4"/>
          <p:cNvSpPr txBox="1">
            <a:spLocks noChangeArrowheads="1"/>
          </p:cNvSpPr>
          <p:nvPr/>
        </p:nvSpPr>
        <p:spPr bwMode="auto">
          <a:xfrm>
            <a:off x="1608138" y="3603626"/>
            <a:ext cx="44307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US" altLang="en-US">
                <a:solidFill>
                  <a:srgbClr val="000000"/>
                </a:solidFill>
              </a:rPr>
              <a:t>Cymru -Humphrey Llwyd, 1574</a:t>
            </a:r>
          </a:p>
        </p:txBody>
      </p:sp>
      <p:sp>
        <p:nvSpPr>
          <p:cNvPr id="34826" name="Content Placeholder 2"/>
          <p:cNvSpPr txBox="1">
            <a:spLocks/>
          </p:cNvSpPr>
          <p:nvPr/>
        </p:nvSpPr>
        <p:spPr bwMode="auto">
          <a:xfrm>
            <a:off x="6038850" y="5753101"/>
            <a:ext cx="4298950" cy="104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0" fontAlgn="base" hangingPunct="0">
              <a:spcAft>
                <a:spcPct val="0"/>
              </a:spcAft>
              <a:buNone/>
            </a:pPr>
            <a:r>
              <a:rPr lang="en-GB" altLang="en-US" b="1">
                <a:solidFill>
                  <a:srgbClr val="000000"/>
                </a:solidFill>
                <a:latin typeface="Helvetica" panose="020B0604020202020204" pitchFamily="34" charset="0"/>
              </a:rPr>
              <a:t>Signs are shaped by culture.- context! </a:t>
            </a:r>
          </a:p>
        </p:txBody>
      </p:sp>
    </p:spTree>
    <p:extLst>
      <p:ext uri="{BB962C8B-B14F-4D97-AF65-F5344CB8AC3E}">
        <p14:creationId xmlns:p14="http://schemas.microsoft.com/office/powerpoint/2010/main" val="2728800519"/>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473200" y="4652963"/>
            <a:ext cx="2971800" cy="1143000"/>
          </a:xfrm>
        </p:spPr>
        <p:txBody>
          <a:bodyPr/>
          <a:lstStyle/>
          <a:p>
            <a:r>
              <a:rPr lang="en-US" altLang="en-US"/>
              <a:t>Irony</a:t>
            </a:r>
          </a:p>
        </p:txBody>
      </p:sp>
      <p:pic>
        <p:nvPicPr>
          <p:cNvPr id="37890" name="Picture 3" descr="banksy_throwing_flowers_-_wht_mens_cu_4_1-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86200" y="228600"/>
            <a:ext cx="6324600"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Box 4"/>
          <p:cNvSpPr txBox="1">
            <a:spLocks noChangeArrowheads="1"/>
          </p:cNvSpPr>
          <p:nvPr/>
        </p:nvSpPr>
        <p:spPr bwMode="auto">
          <a:xfrm>
            <a:off x="2362200" y="5943601"/>
            <a:ext cx="1193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r>
              <a:rPr lang="en-US" altLang="en-US" sz="2400">
                <a:solidFill>
                  <a:srgbClr val="000000"/>
                </a:solidFill>
              </a:rPr>
              <a:t>Banksy</a:t>
            </a:r>
          </a:p>
        </p:txBody>
      </p:sp>
      <p:sp>
        <p:nvSpPr>
          <p:cNvPr id="6" name="Title 1"/>
          <p:cNvSpPr txBox="1">
            <a:spLocks/>
          </p:cNvSpPr>
          <p:nvPr/>
        </p:nvSpPr>
        <p:spPr bwMode="auto">
          <a:xfrm>
            <a:off x="1055688" y="727075"/>
            <a:ext cx="2971801"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US" altLang="x-none" kern="0" dirty="0" err="1">
                <a:solidFill>
                  <a:srgbClr val="000000"/>
                </a:solidFill>
                <a:latin typeface="Arial"/>
                <a:ea typeface="ＭＳ Ｐゴシック"/>
              </a:rPr>
              <a:t>Eironi</a:t>
            </a:r>
            <a:endParaRPr lang="en-US" altLang="x-none" kern="0" dirty="0">
              <a:solidFill>
                <a:srgbClr val="000000"/>
              </a:solidFill>
              <a:latin typeface="Arial"/>
              <a:ea typeface="ＭＳ Ｐゴシック"/>
            </a:endParaRPr>
          </a:p>
        </p:txBody>
      </p:sp>
    </p:spTree>
    <p:extLst>
      <p:ext uri="{BB962C8B-B14F-4D97-AF65-F5344CB8AC3E}">
        <p14:creationId xmlns:p14="http://schemas.microsoft.com/office/powerpoint/2010/main" val="965394273"/>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1644650" y="3533775"/>
            <a:ext cx="3200400" cy="1143000"/>
          </a:xfrm>
        </p:spPr>
        <p:txBody>
          <a:bodyPr/>
          <a:lstStyle/>
          <a:p>
            <a:r>
              <a:rPr lang="en-US" altLang="en-US"/>
              <a:t>Message</a:t>
            </a:r>
          </a:p>
        </p:txBody>
      </p:sp>
      <p:sp>
        <p:nvSpPr>
          <p:cNvPr id="38914" name="Rectangle 3"/>
          <p:cNvSpPr>
            <a:spLocks noChangeArrowheads="1"/>
          </p:cNvSpPr>
          <p:nvPr/>
        </p:nvSpPr>
        <p:spPr bwMode="auto">
          <a:xfrm>
            <a:off x="1752600" y="5105400"/>
            <a:ext cx="3068638" cy="106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r>
              <a:rPr lang="en-US" altLang="en-US" sz="2100">
                <a:solidFill>
                  <a:srgbClr val="000000"/>
                </a:solidFill>
              </a:rPr>
              <a:t>Sydney Curnow Vosper </a:t>
            </a:r>
          </a:p>
          <a:p>
            <a:pPr eaLnBrk="0" fontAlgn="base" hangingPunct="0">
              <a:spcBef>
                <a:spcPct val="0"/>
              </a:spcBef>
              <a:spcAft>
                <a:spcPct val="0"/>
              </a:spcAft>
              <a:buNone/>
            </a:pPr>
            <a:r>
              <a:rPr lang="en-US" altLang="en-US" sz="2100" i="1">
                <a:solidFill>
                  <a:srgbClr val="000000"/>
                </a:solidFill>
              </a:rPr>
              <a:t>Salem</a:t>
            </a:r>
          </a:p>
          <a:p>
            <a:pPr eaLnBrk="0" fontAlgn="base" hangingPunct="0">
              <a:spcBef>
                <a:spcPct val="0"/>
              </a:spcBef>
              <a:spcAft>
                <a:spcPct val="0"/>
              </a:spcAft>
              <a:buNone/>
            </a:pPr>
            <a:r>
              <a:rPr lang="en-US" altLang="en-US" sz="2100" i="1">
                <a:solidFill>
                  <a:srgbClr val="000000"/>
                </a:solidFill>
              </a:rPr>
              <a:t>Water Colour / Dyfrliw</a:t>
            </a:r>
          </a:p>
        </p:txBody>
      </p:sp>
      <p:pic>
        <p:nvPicPr>
          <p:cNvPr id="38915" name="Picture 4" descr="Salem-by-Sidney-Curnow-Vosper.jpg"/>
          <p:cNvPicPr>
            <a:picLocks noChangeAspect="1"/>
          </p:cNvPicPr>
          <p:nvPr/>
        </p:nvPicPr>
        <p:blipFill>
          <a:blip r:embed="rId3">
            <a:extLst>
              <a:ext uri="{28A0092B-C50C-407E-A947-70E740481C1C}">
                <a14:useLocalDpi xmlns:a14="http://schemas.microsoft.com/office/drawing/2010/main" val="0"/>
              </a:ext>
            </a:extLst>
          </a:blip>
          <a:srcRect l="18214" r="18571"/>
          <a:stretch>
            <a:fillRect/>
          </a:stretch>
        </p:blipFill>
        <p:spPr bwMode="auto">
          <a:xfrm>
            <a:off x="4957764" y="685800"/>
            <a:ext cx="5405437" cy="569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txBox="1">
            <a:spLocks/>
          </p:cNvSpPr>
          <p:nvPr/>
        </p:nvSpPr>
        <p:spPr bwMode="auto">
          <a:xfrm>
            <a:off x="1620838" y="685800"/>
            <a:ext cx="2971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US" altLang="x-none" kern="0">
                <a:solidFill>
                  <a:srgbClr val="000000"/>
                </a:solidFill>
                <a:latin typeface="Arial"/>
                <a:ea typeface="ＭＳ Ｐゴシック"/>
              </a:rPr>
              <a:t>Neges</a:t>
            </a:r>
            <a:endParaRPr lang="en-US" altLang="x-none" kern="0" dirty="0">
              <a:solidFill>
                <a:srgbClr val="000000"/>
              </a:solidFill>
              <a:latin typeface="Arial"/>
              <a:ea typeface="ＭＳ Ｐゴシック"/>
            </a:endParaRPr>
          </a:p>
        </p:txBody>
      </p:sp>
    </p:spTree>
    <p:extLst>
      <p:ext uri="{BB962C8B-B14F-4D97-AF65-F5344CB8AC3E}">
        <p14:creationId xmlns:p14="http://schemas.microsoft.com/office/powerpoint/2010/main" val="715101577"/>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a:xfrm>
            <a:off x="2063750" y="5238750"/>
            <a:ext cx="8178800" cy="1143000"/>
          </a:xfrm>
        </p:spPr>
        <p:txBody>
          <a:bodyPr/>
          <a:lstStyle/>
          <a:p>
            <a:pPr eaLnBrk="1" hangingPunct="1"/>
            <a:r>
              <a:rPr lang="en-GB" altLang="en-US" sz="3000">
                <a:latin typeface="Helvetica" panose="020B0604020202020204" pitchFamily="34" charset="0"/>
              </a:rPr>
              <a:t>Placing something in the middle gives prominence e.g. maps of the world. </a:t>
            </a:r>
            <a:endParaRPr lang="en-GB" altLang="en-US">
              <a:latin typeface="Helvetica" panose="020B0604020202020204" pitchFamily="34" charset="0"/>
            </a:endParaRPr>
          </a:p>
        </p:txBody>
      </p:sp>
      <p:pic>
        <p:nvPicPr>
          <p:cNvPr id="40962" name="Picture 5" descr="http://1.2.3.9/bmi/www.theodora.com/maps/new5/80264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7288" y="1468438"/>
            <a:ext cx="7124700" cy="390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Box 1"/>
          <p:cNvSpPr txBox="1">
            <a:spLocks noChangeArrowheads="1"/>
          </p:cNvSpPr>
          <p:nvPr/>
        </p:nvSpPr>
        <p:spPr bwMode="auto">
          <a:xfrm>
            <a:off x="4505325" y="6238876"/>
            <a:ext cx="28765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US" altLang="en-US" sz="3600">
                <a:solidFill>
                  <a:srgbClr val="000000"/>
                </a:solidFill>
              </a:rPr>
              <a:t>Composition </a:t>
            </a:r>
          </a:p>
        </p:txBody>
      </p:sp>
      <p:sp>
        <p:nvSpPr>
          <p:cNvPr id="5" name="Title 1"/>
          <p:cNvSpPr txBox="1">
            <a:spLocks/>
          </p:cNvSpPr>
          <p:nvPr/>
        </p:nvSpPr>
        <p:spPr bwMode="auto">
          <a:xfrm>
            <a:off x="1055687" y="-336550"/>
            <a:ext cx="404653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US" altLang="x-none" sz="3600" kern="0" dirty="0" err="1">
                <a:solidFill>
                  <a:srgbClr val="000000"/>
                </a:solidFill>
                <a:latin typeface="Arial"/>
                <a:ea typeface="ＭＳ Ｐゴシック"/>
              </a:rPr>
              <a:t>Cyfansoddiad</a:t>
            </a:r>
            <a:endParaRPr lang="en-US" altLang="x-none" sz="3600" kern="0" dirty="0">
              <a:solidFill>
                <a:srgbClr val="000000"/>
              </a:solidFill>
              <a:latin typeface="Arial"/>
              <a:ea typeface="ＭＳ Ｐゴシック"/>
            </a:endParaRPr>
          </a:p>
        </p:txBody>
      </p:sp>
      <p:sp>
        <p:nvSpPr>
          <p:cNvPr id="6" name="Rectangle 2"/>
          <p:cNvSpPr txBox="1">
            <a:spLocks noChangeArrowheads="1"/>
          </p:cNvSpPr>
          <p:nvPr/>
        </p:nvSpPr>
        <p:spPr bwMode="auto">
          <a:xfrm>
            <a:off x="1854200" y="342900"/>
            <a:ext cx="8178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fontAlgn="base">
              <a:spcBef>
                <a:spcPct val="0"/>
              </a:spcBef>
              <a:spcAft>
                <a:spcPct val="0"/>
              </a:spcAft>
              <a:buNone/>
            </a:pPr>
            <a:r>
              <a:rPr lang="en-GB" altLang="en-US" sz="3000">
                <a:solidFill>
                  <a:srgbClr val="000000"/>
                </a:solidFill>
                <a:latin typeface="Helvetica" panose="020B0604020202020204" pitchFamily="34" charset="0"/>
              </a:rPr>
              <a:t>mae gosod rhywbeth yn y cannol yn creu pwysigrwydd e.e. map y byd. </a:t>
            </a:r>
            <a:endParaRPr lang="en-GB" altLang="en-US" sz="4400">
              <a:solidFill>
                <a:srgbClr val="000000"/>
              </a:solidFill>
              <a:latin typeface="Helvetica" panose="020B0604020202020204" pitchFamily="34" charset="0"/>
            </a:endParaRPr>
          </a:p>
        </p:txBody>
      </p:sp>
    </p:spTree>
    <p:extLst>
      <p:ext uri="{BB962C8B-B14F-4D97-AF65-F5344CB8AC3E}">
        <p14:creationId xmlns:p14="http://schemas.microsoft.com/office/powerpoint/2010/main" val="2589263386"/>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3" descr="upside-down-world-map.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66976" y="990600"/>
            <a:ext cx="7210425" cy="510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7642127"/>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4" descr="Frida-Kahlo-Henry-Ford-Hospital-193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8175" y="923925"/>
            <a:ext cx="6122988" cy="480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2" name="Rectangle 5"/>
          <p:cNvSpPr>
            <a:spLocks noChangeArrowheads="1"/>
          </p:cNvSpPr>
          <p:nvPr/>
        </p:nvSpPr>
        <p:spPr bwMode="auto">
          <a:xfrm>
            <a:off x="8358188" y="3357563"/>
            <a:ext cx="230505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buNone/>
            </a:pPr>
            <a:r>
              <a:rPr lang="en-US" altLang="en-US" sz="2200" dirty="0">
                <a:solidFill>
                  <a:srgbClr val="000000"/>
                </a:solidFill>
              </a:rPr>
              <a:t>Frida Kahlo (1932) </a:t>
            </a:r>
            <a:r>
              <a:rPr lang="en-US" altLang="en-US" sz="2200" i="1" dirty="0">
                <a:solidFill>
                  <a:srgbClr val="000000"/>
                </a:solidFill>
              </a:rPr>
              <a:t>Henry Ford Hospital</a:t>
            </a:r>
            <a:endParaRPr lang="en-US" altLang="en-US" sz="2200" dirty="0">
              <a:solidFill>
                <a:srgbClr val="000000"/>
              </a:solidFill>
            </a:endParaRPr>
          </a:p>
        </p:txBody>
      </p:sp>
      <p:sp>
        <p:nvSpPr>
          <p:cNvPr id="46083" name="Rectangle 1"/>
          <p:cNvSpPr>
            <a:spLocks noChangeArrowheads="1"/>
          </p:cNvSpPr>
          <p:nvPr/>
        </p:nvSpPr>
        <p:spPr bwMode="auto">
          <a:xfrm>
            <a:off x="1703512" y="5732464"/>
            <a:ext cx="879316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US" altLang="en-US" sz="3600" dirty="0">
                <a:solidFill>
                  <a:srgbClr val="000000"/>
                </a:solidFill>
              </a:rPr>
              <a:t>Does the Artist’s life affect how we read the image?</a:t>
            </a:r>
          </a:p>
        </p:txBody>
      </p:sp>
      <p:sp>
        <p:nvSpPr>
          <p:cNvPr id="46084" name="Rectangle 5"/>
          <p:cNvSpPr>
            <a:spLocks noChangeArrowheads="1"/>
          </p:cNvSpPr>
          <p:nvPr/>
        </p:nvSpPr>
        <p:spPr bwMode="auto">
          <a:xfrm>
            <a:off x="1874838" y="160338"/>
            <a:ext cx="87931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US" altLang="en-US" sz="3600">
                <a:solidFill>
                  <a:srgbClr val="000000"/>
                </a:solidFill>
              </a:rPr>
              <a:t>Yw bywyd yr artist yn cael effaith?</a:t>
            </a:r>
          </a:p>
        </p:txBody>
      </p:sp>
    </p:spTree>
    <p:extLst>
      <p:ext uri="{BB962C8B-B14F-4D97-AF65-F5344CB8AC3E}">
        <p14:creationId xmlns:p14="http://schemas.microsoft.com/office/powerpoint/2010/main" val="424364569"/>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97300" y="0"/>
            <a:ext cx="45799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0" name="Title 1"/>
          <p:cNvSpPr>
            <a:spLocks noGrp="1"/>
          </p:cNvSpPr>
          <p:nvPr>
            <p:ph type="title"/>
          </p:nvPr>
        </p:nvSpPr>
        <p:spPr>
          <a:xfrm>
            <a:off x="1711326" y="333375"/>
            <a:ext cx="2085975" cy="1143000"/>
          </a:xfrm>
        </p:spPr>
        <p:txBody>
          <a:bodyPr/>
          <a:lstStyle/>
          <a:p>
            <a:r>
              <a:rPr lang="en-US" altLang="en-US"/>
              <a:t>Stori</a:t>
            </a:r>
          </a:p>
        </p:txBody>
      </p:sp>
      <p:sp>
        <p:nvSpPr>
          <p:cNvPr id="48131" name="TextBox 4"/>
          <p:cNvSpPr txBox="1">
            <a:spLocks noChangeArrowheads="1"/>
          </p:cNvSpPr>
          <p:nvPr/>
        </p:nvSpPr>
        <p:spPr bwMode="auto">
          <a:xfrm>
            <a:off x="8377238" y="5732463"/>
            <a:ext cx="241141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0" fontAlgn="base" hangingPunct="0">
              <a:spcBef>
                <a:spcPct val="0"/>
              </a:spcBef>
              <a:spcAft>
                <a:spcPct val="0"/>
              </a:spcAft>
            </a:pPr>
            <a:r>
              <a:rPr lang="en-US" altLang="en-US">
                <a:solidFill>
                  <a:srgbClr val="000000"/>
                </a:solidFill>
              </a:rPr>
              <a:t>Peter Davies</a:t>
            </a:r>
          </a:p>
          <a:p>
            <a:pPr eaLnBrk="0" fontAlgn="base" hangingPunct="0">
              <a:spcBef>
                <a:spcPct val="0"/>
              </a:spcBef>
              <a:spcAft>
                <a:spcPct val="0"/>
              </a:spcAft>
            </a:pPr>
            <a:r>
              <a:rPr lang="en-US" altLang="en-US">
                <a:solidFill>
                  <a:srgbClr val="000000"/>
                </a:solidFill>
              </a:rPr>
              <a:t>Eisteddfod 1977</a:t>
            </a:r>
          </a:p>
        </p:txBody>
      </p:sp>
      <p:sp>
        <p:nvSpPr>
          <p:cNvPr id="6" name="Title 1"/>
          <p:cNvSpPr txBox="1">
            <a:spLocks/>
          </p:cNvSpPr>
          <p:nvPr/>
        </p:nvSpPr>
        <p:spPr bwMode="auto">
          <a:xfrm>
            <a:off x="1473200" y="4652963"/>
            <a:ext cx="2971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0"/>
                <a:ea typeface="ＭＳ Ｐゴシック" charset="-128"/>
                <a:cs typeface="ＭＳ Ｐゴシック" charset="-128"/>
              </a:defRPr>
            </a:lvl9pPr>
          </a:lstStyle>
          <a:p>
            <a:pPr>
              <a:defRPr/>
            </a:pPr>
            <a:r>
              <a:rPr lang="en-US" altLang="x-none" kern="0" dirty="0">
                <a:solidFill>
                  <a:srgbClr val="000000"/>
                </a:solidFill>
                <a:latin typeface="Arial"/>
                <a:ea typeface="ＭＳ Ｐゴシック"/>
              </a:rPr>
              <a:t>Story</a:t>
            </a:r>
          </a:p>
        </p:txBody>
      </p:sp>
    </p:spTree>
    <p:extLst>
      <p:ext uri="{BB962C8B-B14F-4D97-AF65-F5344CB8AC3E}">
        <p14:creationId xmlns:p14="http://schemas.microsoft.com/office/powerpoint/2010/main" val="1217080793"/>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692CD-0CA9-DA4D-8D14-324542DDD7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19D81AD-E157-9A48-8998-C1A3C1022D8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1B219E3F-6BD8-CA42-AACA-9BA9968CD209}"/>
              </a:ext>
            </a:extLst>
          </p:cNvPr>
          <p:cNvPicPr>
            <a:picLocks noChangeAspect="1"/>
          </p:cNvPicPr>
          <p:nvPr/>
        </p:nvPicPr>
        <p:blipFill>
          <a:blip r:embed="rId2"/>
          <a:stretch>
            <a:fillRect/>
          </a:stretch>
        </p:blipFill>
        <p:spPr>
          <a:xfrm>
            <a:off x="3755740" y="116632"/>
            <a:ext cx="4680520" cy="6637532"/>
          </a:xfrm>
          <a:prstGeom prst="rect">
            <a:avLst/>
          </a:prstGeom>
        </p:spPr>
      </p:pic>
    </p:spTree>
    <p:extLst>
      <p:ext uri="{BB962C8B-B14F-4D97-AF65-F5344CB8AC3E}">
        <p14:creationId xmlns:p14="http://schemas.microsoft.com/office/powerpoint/2010/main" val="569290458"/>
      </p:ext>
    </p:extLst>
  </p:cSld>
  <p:clrMapOvr>
    <a:masterClrMapping/>
  </p:clrMapOvr>
  <mc:AlternateContent xmlns:mc="http://schemas.openxmlformats.org/markup-compatibility/2006" xmlns:p14="http://schemas.microsoft.com/office/powerpoint/2010/main">
    <mc:Choice Requires="p14">
      <p:transition p14:dur="0" advClick="0" advTm="11000"/>
    </mc:Choice>
    <mc:Fallback xmlns="">
      <p:transition advClick="0" advTm="11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4757-92C5-854D-B1B4-A57B84B75FB9}"/>
              </a:ext>
            </a:extLst>
          </p:cNvPr>
          <p:cNvSpPr>
            <a:spLocks noGrp="1"/>
          </p:cNvSpPr>
          <p:nvPr>
            <p:ph type="title"/>
          </p:nvPr>
        </p:nvSpPr>
        <p:spPr/>
        <p:txBody>
          <a:bodyPr/>
          <a:lstStyle/>
          <a:p>
            <a:r>
              <a:rPr lang="en-US" dirty="0"/>
              <a:t>Ryan</a:t>
            </a:r>
          </a:p>
        </p:txBody>
      </p:sp>
      <p:sp>
        <p:nvSpPr>
          <p:cNvPr id="3" name="Content Placeholder 2">
            <a:extLst>
              <a:ext uri="{FF2B5EF4-FFF2-40B4-BE49-F238E27FC236}">
                <a16:creationId xmlns:a16="http://schemas.microsoft.com/office/drawing/2014/main" id="{E5E9A742-B8B2-A543-ABB4-0C31387ACD1A}"/>
              </a:ext>
            </a:extLst>
          </p:cNvPr>
          <p:cNvSpPr>
            <a:spLocks noGrp="1"/>
          </p:cNvSpPr>
          <p:nvPr>
            <p:ph idx="1"/>
          </p:nvPr>
        </p:nvSpPr>
        <p:spPr/>
        <p:txBody>
          <a:bodyPr/>
          <a:lstStyle/>
          <a:p>
            <a:r>
              <a:rPr lang="en-US" dirty="0"/>
              <a:t>Observation</a:t>
            </a:r>
          </a:p>
        </p:txBody>
      </p:sp>
    </p:spTree>
    <p:extLst>
      <p:ext uri="{BB962C8B-B14F-4D97-AF65-F5344CB8AC3E}">
        <p14:creationId xmlns:p14="http://schemas.microsoft.com/office/powerpoint/2010/main" val="3661777933"/>
      </p:ext>
    </p:extLst>
  </p:cSld>
  <p:clrMapOvr>
    <a:masterClrMapping/>
  </p:clrMapOvr>
  <mc:AlternateContent xmlns:mc="http://schemas.openxmlformats.org/markup-compatibility/2006" xmlns:p14="http://schemas.microsoft.com/office/powerpoint/2010/main">
    <mc:Choice Requires="p14">
      <p:transition spd="med" p14:dur="700" advClick="0" advTm="11000">
        <p:fade/>
      </p:transition>
    </mc:Choice>
    <mc:Fallback xmlns="">
      <p:transition spd="med" advClick="0" advTm="11000">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99452" y="75692"/>
            <a:ext cx="6071870" cy="5887085"/>
          </a:xfrm>
          <a:prstGeom prst="rect">
            <a:avLst/>
          </a:prstGeom>
        </p:spPr>
        <p:txBody>
          <a:bodyPr vert="horz" wrap="square" lIns="0" tIns="12700" rIns="0" bIns="0" rtlCol="0">
            <a:spAutoFit/>
          </a:bodyPr>
          <a:lstStyle/>
          <a:p>
            <a:pPr marL="2540" algn="ctr">
              <a:spcBef>
                <a:spcPts val="100"/>
              </a:spcBef>
            </a:pPr>
            <a:r>
              <a:rPr sz="4800" dirty="0">
                <a:solidFill>
                  <a:prstClr val="black"/>
                </a:solidFill>
                <a:latin typeface="Adobe Caslon Pro"/>
                <a:cs typeface="Adobe Caslon Pro"/>
              </a:rPr>
              <a:t>A</a:t>
            </a:r>
            <a:endParaRPr sz="4800">
              <a:solidFill>
                <a:prstClr val="black"/>
              </a:solidFill>
              <a:latin typeface="Adobe Caslon Pro"/>
              <a:cs typeface="Adobe Caslon Pro"/>
            </a:endParaRPr>
          </a:p>
          <a:p>
            <a:pPr marL="740410">
              <a:spcBef>
                <a:spcPts val="20"/>
              </a:spcBef>
            </a:pPr>
            <a:r>
              <a:rPr sz="4800" i="1" spc="-5" dirty="0">
                <a:solidFill>
                  <a:prstClr val="black"/>
                </a:solidFill>
                <a:latin typeface="Adobe Caslon Pro"/>
                <a:cs typeface="Adobe Caslon Pro"/>
              </a:rPr>
              <a:t>Semiotic</a:t>
            </a:r>
            <a:r>
              <a:rPr sz="4800" i="1" spc="-15" dirty="0">
                <a:solidFill>
                  <a:prstClr val="black"/>
                </a:solidFill>
                <a:latin typeface="Adobe Caslon Pro"/>
                <a:cs typeface="Adobe Caslon Pro"/>
              </a:rPr>
              <a:t> </a:t>
            </a:r>
            <a:r>
              <a:rPr sz="4800" i="1" spc="-5" dirty="0">
                <a:solidFill>
                  <a:prstClr val="black"/>
                </a:solidFill>
                <a:latin typeface="Adobe Caslon Pro"/>
                <a:cs typeface="Adobe Caslon Pro"/>
              </a:rPr>
              <a:t>Analysis</a:t>
            </a:r>
            <a:r>
              <a:rPr sz="4800" spc="-5" dirty="0">
                <a:solidFill>
                  <a:prstClr val="black"/>
                </a:solidFill>
                <a:latin typeface="Adobe Caslon Pro"/>
                <a:cs typeface="Adobe Caslon Pro"/>
              </a:rPr>
              <a:t>…</a:t>
            </a:r>
            <a:endParaRPr sz="4800">
              <a:solidFill>
                <a:prstClr val="black"/>
              </a:solidFill>
              <a:latin typeface="Adobe Caslon Pro"/>
              <a:cs typeface="Adobe Caslon Pro"/>
            </a:endParaRPr>
          </a:p>
          <a:p>
            <a:pPr marL="12700" marR="5080" indent="635" algn="ctr">
              <a:lnSpc>
                <a:spcPct val="100299"/>
              </a:lnSpc>
              <a:spcBef>
                <a:spcPts val="5720"/>
              </a:spcBef>
            </a:pPr>
            <a:r>
              <a:rPr sz="4800" spc="-5" dirty="0">
                <a:solidFill>
                  <a:prstClr val="black"/>
                </a:solidFill>
                <a:latin typeface="Adobe Caslon Pro"/>
                <a:cs typeface="Adobe Caslon Pro"/>
              </a:rPr>
              <a:t>keywords: denoted,  connoted, signifier,  signified, signs, symbols,  literal, symbolic, how  meaning </a:t>
            </a:r>
            <a:r>
              <a:rPr sz="4800" dirty="0">
                <a:solidFill>
                  <a:prstClr val="black"/>
                </a:solidFill>
                <a:latin typeface="Adobe Caslon Pro"/>
                <a:cs typeface="Adobe Caslon Pro"/>
              </a:rPr>
              <a:t>is </a:t>
            </a:r>
            <a:r>
              <a:rPr sz="4800" spc="-5" dirty="0">
                <a:solidFill>
                  <a:prstClr val="black"/>
                </a:solidFill>
                <a:latin typeface="Adobe Caslon Pro"/>
                <a:cs typeface="Adobe Caslon Pro"/>
              </a:rPr>
              <a:t>generated.</a:t>
            </a:r>
            <a:endParaRPr sz="4800">
              <a:solidFill>
                <a:prstClr val="black"/>
              </a:solidFill>
              <a:latin typeface="Adobe Caslon Pro"/>
              <a:cs typeface="Adobe Caslon Pro"/>
            </a:endParaRPr>
          </a:p>
        </p:txBody>
      </p:sp>
    </p:spTree>
    <p:extLst>
      <p:ext uri="{BB962C8B-B14F-4D97-AF65-F5344CB8AC3E}">
        <p14:creationId xmlns:p14="http://schemas.microsoft.com/office/powerpoint/2010/main" val="10362647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867678" y="75692"/>
            <a:ext cx="6537959" cy="5175776"/>
          </a:xfrm>
          <a:prstGeom prst="rect">
            <a:avLst/>
          </a:prstGeom>
        </p:spPr>
        <p:txBody>
          <a:bodyPr vert="horz" wrap="square" lIns="0" tIns="12700" rIns="0" bIns="0" rtlCol="0">
            <a:spAutoFit/>
          </a:bodyPr>
          <a:lstStyle/>
          <a:p>
            <a:pPr algn="ctr">
              <a:spcBef>
                <a:spcPts val="100"/>
              </a:spcBef>
            </a:pPr>
            <a:r>
              <a:rPr sz="4800" dirty="0">
                <a:solidFill>
                  <a:prstClr val="black"/>
                </a:solidFill>
                <a:latin typeface="Adobe Caslon Pro"/>
                <a:cs typeface="Adobe Caslon Pro"/>
              </a:rPr>
              <a:t>A</a:t>
            </a:r>
          </a:p>
          <a:p>
            <a:pPr marL="972185">
              <a:spcBef>
                <a:spcPts val="20"/>
              </a:spcBef>
            </a:pPr>
            <a:r>
              <a:rPr sz="4800" i="1" spc="-5" dirty="0">
                <a:solidFill>
                  <a:prstClr val="black"/>
                </a:solidFill>
                <a:latin typeface="Adobe Caslon Pro"/>
                <a:cs typeface="Adobe Caslon Pro"/>
              </a:rPr>
              <a:t>Semiotic</a:t>
            </a:r>
            <a:r>
              <a:rPr sz="4800" i="1" spc="-10" dirty="0">
                <a:solidFill>
                  <a:prstClr val="black"/>
                </a:solidFill>
                <a:latin typeface="Adobe Caslon Pro"/>
                <a:cs typeface="Adobe Caslon Pro"/>
              </a:rPr>
              <a:t> </a:t>
            </a:r>
            <a:r>
              <a:rPr sz="4800" i="1" spc="-5" dirty="0">
                <a:solidFill>
                  <a:prstClr val="black"/>
                </a:solidFill>
                <a:latin typeface="Adobe Caslon Pro"/>
                <a:cs typeface="Adobe Caslon Pro"/>
              </a:rPr>
              <a:t>Analysis</a:t>
            </a:r>
            <a:r>
              <a:rPr sz="4800" spc="-5" dirty="0">
                <a:solidFill>
                  <a:prstClr val="black"/>
                </a:solidFill>
                <a:latin typeface="Adobe Caslon Pro"/>
                <a:cs typeface="Adobe Caslon Pro"/>
              </a:rPr>
              <a:t>…</a:t>
            </a:r>
            <a:endParaRPr sz="4800" dirty="0">
              <a:solidFill>
                <a:prstClr val="black"/>
              </a:solidFill>
              <a:latin typeface="Adobe Caslon Pro"/>
              <a:cs typeface="Adobe Caslon Pro"/>
            </a:endParaRPr>
          </a:p>
          <a:p>
            <a:pPr marL="12700" marR="5080" algn="ctr">
              <a:lnSpc>
                <a:spcPct val="100299"/>
              </a:lnSpc>
              <a:spcBef>
                <a:spcPts val="5720"/>
              </a:spcBef>
            </a:pPr>
            <a:r>
              <a:rPr sz="4800" spc="-10" dirty="0">
                <a:solidFill>
                  <a:prstClr val="black"/>
                </a:solidFill>
                <a:latin typeface="Adobe Caslon Pro"/>
                <a:cs typeface="Adobe Caslon Pro"/>
              </a:rPr>
              <a:t>you</a:t>
            </a:r>
            <a:r>
              <a:rPr lang="en-GB" sz="4800" spc="-10" dirty="0">
                <a:solidFill>
                  <a:prstClr val="black"/>
                </a:solidFill>
                <a:latin typeface="Adobe Caslon Pro"/>
                <a:cs typeface="Adobe Caslon Pro"/>
              </a:rPr>
              <a:t> now</a:t>
            </a:r>
            <a:r>
              <a:rPr sz="4800" spc="-10" dirty="0">
                <a:solidFill>
                  <a:prstClr val="black"/>
                </a:solidFill>
                <a:latin typeface="Adobe Caslon Pro"/>
                <a:cs typeface="Adobe Caslon Pro"/>
              </a:rPr>
              <a:t> </a:t>
            </a:r>
            <a:r>
              <a:rPr sz="4800" spc="-5" dirty="0">
                <a:solidFill>
                  <a:prstClr val="black"/>
                </a:solidFill>
                <a:latin typeface="Adobe Caslon Pro"/>
                <a:cs typeface="Adobe Caslon Pro"/>
              </a:rPr>
              <a:t>have </a:t>
            </a:r>
            <a:r>
              <a:rPr sz="4800" dirty="0">
                <a:solidFill>
                  <a:prstClr val="black"/>
                </a:solidFill>
                <a:latin typeface="Adobe Caslon Pro"/>
                <a:cs typeface="Adobe Caslon Pro"/>
              </a:rPr>
              <a:t>a  </a:t>
            </a:r>
            <a:r>
              <a:rPr sz="4800" b="1" spc="-5" dirty="0">
                <a:solidFill>
                  <a:prstClr val="black"/>
                </a:solidFill>
                <a:latin typeface="ACaslonPro-Semibold"/>
                <a:cs typeface="ACaslonPro-Semibold"/>
              </a:rPr>
              <a:t>deconstructive toolkit </a:t>
            </a:r>
            <a:r>
              <a:rPr sz="4800" spc="-5" dirty="0">
                <a:solidFill>
                  <a:prstClr val="black"/>
                </a:solidFill>
                <a:latin typeface="Adobe Caslon Pro"/>
                <a:cs typeface="Adobe Caslon Pro"/>
              </a:rPr>
              <a:t>that serve</a:t>
            </a:r>
            <a:r>
              <a:rPr lang="en-GB" sz="4800" spc="-5" dirty="0">
                <a:solidFill>
                  <a:prstClr val="black"/>
                </a:solidFill>
                <a:latin typeface="Adobe Caslon Pro"/>
                <a:cs typeface="Adobe Caslon Pro"/>
              </a:rPr>
              <a:t>s</a:t>
            </a:r>
            <a:r>
              <a:rPr sz="4800" spc="-5" dirty="0">
                <a:solidFill>
                  <a:prstClr val="black"/>
                </a:solidFill>
                <a:latin typeface="Adobe Caslon Pro"/>
                <a:cs typeface="Adobe Caslon Pro"/>
              </a:rPr>
              <a:t> as </a:t>
            </a:r>
            <a:r>
              <a:rPr sz="4800" dirty="0">
                <a:solidFill>
                  <a:prstClr val="black"/>
                </a:solidFill>
                <a:latin typeface="Adobe Caslon Pro"/>
                <a:cs typeface="Adobe Caslon Pro"/>
              </a:rPr>
              <a:t>a </a:t>
            </a:r>
            <a:r>
              <a:rPr sz="4800" spc="-5" dirty="0">
                <a:solidFill>
                  <a:prstClr val="black"/>
                </a:solidFill>
                <a:latin typeface="Adobe Caslon Pro"/>
                <a:cs typeface="Adobe Caslon Pro"/>
              </a:rPr>
              <a:t>basis for  </a:t>
            </a:r>
            <a:r>
              <a:rPr sz="4800" b="1" spc="-5" dirty="0">
                <a:solidFill>
                  <a:prstClr val="black"/>
                </a:solidFill>
                <a:latin typeface="ACaslonPro-Semibold"/>
                <a:cs typeface="ACaslonPro-Semibold"/>
              </a:rPr>
              <a:t>Praxis</a:t>
            </a:r>
            <a:r>
              <a:rPr sz="4800" spc="-5" dirty="0">
                <a:solidFill>
                  <a:prstClr val="black"/>
                </a:solidFill>
                <a:latin typeface="Adobe Caslon Pro"/>
                <a:cs typeface="Adobe Caslon Pro"/>
              </a:rPr>
              <a:t>.</a:t>
            </a:r>
            <a:endParaRPr sz="4800" dirty="0">
              <a:solidFill>
                <a:prstClr val="black"/>
              </a:solidFill>
              <a:latin typeface="Adobe Caslon Pro"/>
              <a:cs typeface="Adobe Caslon Pro"/>
            </a:endParaRPr>
          </a:p>
        </p:txBody>
      </p:sp>
    </p:spTree>
    <p:extLst>
      <p:ext uri="{BB962C8B-B14F-4D97-AF65-F5344CB8AC3E}">
        <p14:creationId xmlns:p14="http://schemas.microsoft.com/office/powerpoint/2010/main" val="31312287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407911" y="234188"/>
            <a:ext cx="1802130" cy="299720"/>
          </a:xfrm>
          <a:prstGeom prst="rect">
            <a:avLst/>
          </a:prstGeom>
        </p:spPr>
        <p:txBody>
          <a:bodyPr vert="horz" wrap="square" lIns="0" tIns="12700" rIns="0" bIns="0" rtlCol="0">
            <a:spAutoFit/>
          </a:bodyPr>
          <a:lstStyle/>
          <a:p>
            <a:pPr marL="12700">
              <a:spcBef>
                <a:spcPts val="100"/>
              </a:spcBef>
            </a:pPr>
            <a:r>
              <a:rPr spc="-5" dirty="0">
                <a:solidFill>
                  <a:prstClr val="black"/>
                </a:solidFill>
                <a:latin typeface="Adobe Caslon Pro"/>
                <a:cs typeface="Adobe Caslon Pro"/>
              </a:rPr>
              <a:t>The Truman</a:t>
            </a:r>
            <a:r>
              <a:rPr spc="-60" dirty="0">
                <a:solidFill>
                  <a:prstClr val="black"/>
                </a:solidFill>
                <a:latin typeface="Adobe Caslon Pro"/>
                <a:cs typeface="Adobe Caslon Pro"/>
              </a:rPr>
              <a:t> </a:t>
            </a:r>
            <a:r>
              <a:rPr dirty="0">
                <a:solidFill>
                  <a:prstClr val="black"/>
                </a:solidFill>
                <a:latin typeface="Adobe Caslon Pro"/>
                <a:cs typeface="Adobe Caslon Pro"/>
              </a:rPr>
              <a:t>Show</a:t>
            </a:r>
            <a:endParaRPr>
              <a:solidFill>
                <a:prstClr val="black"/>
              </a:solidFill>
              <a:latin typeface="Adobe Caslon Pro"/>
              <a:cs typeface="Adobe Caslon Pro"/>
            </a:endParaRPr>
          </a:p>
        </p:txBody>
      </p:sp>
      <p:sp>
        <p:nvSpPr>
          <p:cNvPr id="3" name="object 3"/>
          <p:cNvSpPr/>
          <p:nvPr/>
        </p:nvSpPr>
        <p:spPr>
          <a:xfrm>
            <a:off x="1524000" y="850900"/>
            <a:ext cx="9144000" cy="5143500"/>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7865694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242230" y="378459"/>
            <a:ext cx="3474720" cy="452120"/>
          </a:xfrm>
          <a:prstGeom prst="rect">
            <a:avLst/>
          </a:prstGeom>
        </p:spPr>
        <p:txBody>
          <a:bodyPr vert="horz" wrap="square" lIns="0" tIns="12700" rIns="0" bIns="0" rtlCol="0">
            <a:spAutoFit/>
          </a:bodyPr>
          <a:lstStyle/>
          <a:p>
            <a:pPr marL="12700">
              <a:spcBef>
                <a:spcPts val="100"/>
              </a:spcBef>
            </a:pPr>
            <a:r>
              <a:rPr sz="2800" i="0" spc="-5" dirty="0"/>
              <a:t>Allegory </a:t>
            </a:r>
            <a:r>
              <a:rPr sz="2800" i="0" dirty="0"/>
              <a:t>of </a:t>
            </a:r>
            <a:r>
              <a:rPr sz="2800" i="0" spc="-5" dirty="0"/>
              <a:t>Plato’s</a:t>
            </a:r>
            <a:r>
              <a:rPr sz="2800" i="0" spc="-35" dirty="0"/>
              <a:t> </a:t>
            </a:r>
            <a:r>
              <a:rPr sz="2800" i="0" spc="-5" dirty="0"/>
              <a:t>Cave</a:t>
            </a:r>
            <a:endParaRPr sz="2800"/>
          </a:p>
        </p:txBody>
      </p:sp>
      <p:sp>
        <p:nvSpPr>
          <p:cNvPr id="3" name="object 3"/>
          <p:cNvSpPr txBox="1"/>
          <p:nvPr/>
        </p:nvSpPr>
        <p:spPr>
          <a:xfrm>
            <a:off x="3062718" y="1244091"/>
            <a:ext cx="5829935" cy="1016304"/>
          </a:xfrm>
          <a:prstGeom prst="rect">
            <a:avLst/>
          </a:prstGeom>
        </p:spPr>
        <p:txBody>
          <a:bodyPr vert="horz" wrap="square" lIns="0" tIns="12700" rIns="0" bIns="0" rtlCol="0">
            <a:spAutoFit/>
          </a:bodyPr>
          <a:lstStyle/>
          <a:p>
            <a:pPr marL="12700">
              <a:spcBef>
                <a:spcPts val="100"/>
              </a:spcBef>
            </a:pPr>
            <a:r>
              <a:rPr sz="1600" spc="-5" dirty="0">
                <a:solidFill>
                  <a:prstClr val="black"/>
                </a:solidFill>
                <a:latin typeface="Adobe Caslon Pro"/>
                <a:cs typeface="Adobe Caslon Pro"/>
              </a:rPr>
              <a:t>Prisoners have </a:t>
            </a:r>
            <a:r>
              <a:rPr sz="1600" dirty="0">
                <a:solidFill>
                  <a:prstClr val="black"/>
                </a:solidFill>
                <a:latin typeface="Adobe Caslon Pro"/>
                <a:cs typeface="Adobe Caslon Pro"/>
              </a:rPr>
              <a:t>been </a:t>
            </a:r>
            <a:r>
              <a:rPr sz="1600" spc="-5" dirty="0">
                <a:solidFill>
                  <a:prstClr val="black"/>
                </a:solidFill>
                <a:latin typeface="Adobe Caslon Pro"/>
                <a:cs typeface="Adobe Caslon Pro"/>
              </a:rPr>
              <a:t>bound </a:t>
            </a:r>
            <a:r>
              <a:rPr sz="1600" dirty="0">
                <a:solidFill>
                  <a:prstClr val="black"/>
                </a:solidFill>
                <a:latin typeface="Adobe Caslon Pro"/>
                <a:cs typeface="Adobe Caslon Pro"/>
              </a:rPr>
              <a:t>from </a:t>
            </a:r>
            <a:r>
              <a:rPr sz="1600" spc="-5" dirty="0">
                <a:solidFill>
                  <a:prstClr val="black"/>
                </a:solidFill>
                <a:latin typeface="Adobe Caslon Pro"/>
                <a:cs typeface="Adobe Caslon Pro"/>
              </a:rPr>
              <a:t>infancy in </a:t>
            </a:r>
            <a:r>
              <a:rPr sz="1600" dirty="0">
                <a:solidFill>
                  <a:prstClr val="black"/>
                </a:solidFill>
                <a:latin typeface="Adobe Caslon Pro"/>
                <a:cs typeface="Adobe Caslon Pro"/>
              </a:rPr>
              <a:t>a dark </a:t>
            </a:r>
            <a:r>
              <a:rPr sz="1600" spc="-5" dirty="0">
                <a:solidFill>
                  <a:prstClr val="black"/>
                </a:solidFill>
                <a:latin typeface="Adobe Caslon Pro"/>
                <a:cs typeface="Adobe Caslon Pro"/>
              </a:rPr>
              <a:t>underground</a:t>
            </a:r>
            <a:r>
              <a:rPr sz="1600" spc="150" dirty="0">
                <a:solidFill>
                  <a:prstClr val="black"/>
                </a:solidFill>
                <a:latin typeface="Adobe Caslon Pro"/>
                <a:cs typeface="Adobe Caslon Pro"/>
              </a:rPr>
              <a:t> </a:t>
            </a:r>
            <a:r>
              <a:rPr sz="1600" spc="-5" dirty="0">
                <a:solidFill>
                  <a:prstClr val="black"/>
                </a:solidFill>
                <a:latin typeface="Adobe Caslon Pro"/>
                <a:cs typeface="Adobe Caslon Pro"/>
              </a:rPr>
              <a:t>cavern.</a:t>
            </a:r>
            <a:endParaRPr sz="1600">
              <a:solidFill>
                <a:prstClr val="black"/>
              </a:solidFill>
              <a:latin typeface="Adobe Caslon Pro"/>
              <a:cs typeface="Adobe Caslon Pro"/>
            </a:endParaRPr>
          </a:p>
          <a:p>
            <a:pPr marL="100330" marR="90805" indent="635" algn="ctr">
              <a:lnSpc>
                <a:spcPts val="1900"/>
              </a:lnSpc>
              <a:spcBef>
                <a:spcPts val="150"/>
              </a:spcBef>
            </a:pPr>
            <a:r>
              <a:rPr sz="1600" spc="-5" dirty="0">
                <a:solidFill>
                  <a:prstClr val="black"/>
                </a:solidFill>
                <a:latin typeface="Adobe Caslon Pro"/>
                <a:cs typeface="Adobe Caslon Pro"/>
              </a:rPr>
              <a:t>What they </a:t>
            </a:r>
            <a:r>
              <a:rPr sz="1600" dirty="0">
                <a:solidFill>
                  <a:prstClr val="black"/>
                </a:solidFill>
                <a:latin typeface="Adobe Caslon Pro"/>
                <a:cs typeface="Adobe Caslon Pro"/>
              </a:rPr>
              <a:t>see </a:t>
            </a:r>
            <a:r>
              <a:rPr sz="1600" spc="-5" dirty="0">
                <a:solidFill>
                  <a:prstClr val="black"/>
                </a:solidFill>
                <a:latin typeface="Adobe Caslon Pro"/>
                <a:cs typeface="Adobe Caslon Pro"/>
              </a:rPr>
              <a:t>is </a:t>
            </a:r>
            <a:r>
              <a:rPr sz="1600" dirty="0">
                <a:solidFill>
                  <a:prstClr val="black"/>
                </a:solidFill>
                <a:latin typeface="Adobe Caslon Pro"/>
                <a:cs typeface="Adobe Caslon Pro"/>
              </a:rPr>
              <a:t>an </a:t>
            </a:r>
            <a:r>
              <a:rPr sz="1600" spc="-5" dirty="0">
                <a:solidFill>
                  <a:prstClr val="black"/>
                </a:solidFill>
                <a:latin typeface="Adobe Caslon Pro"/>
                <a:cs typeface="Adobe Caslon Pro"/>
              </a:rPr>
              <a:t>interior </a:t>
            </a:r>
            <a:r>
              <a:rPr sz="1600" dirty="0">
                <a:solidFill>
                  <a:prstClr val="black"/>
                </a:solidFill>
                <a:latin typeface="Adobe Caslon Pro"/>
                <a:cs typeface="Adobe Caslon Pro"/>
              </a:rPr>
              <a:t>of a </a:t>
            </a:r>
            <a:r>
              <a:rPr sz="1600" spc="-5" dirty="0">
                <a:solidFill>
                  <a:prstClr val="black"/>
                </a:solidFill>
                <a:latin typeface="Adobe Caslon Pro"/>
                <a:cs typeface="Adobe Caslon Pro"/>
              </a:rPr>
              <a:t>cave </a:t>
            </a:r>
            <a:r>
              <a:rPr sz="1600" dirty="0">
                <a:solidFill>
                  <a:prstClr val="black"/>
                </a:solidFill>
                <a:latin typeface="Adobe Caslon Pro"/>
                <a:cs typeface="Adobe Caslon Pro"/>
              </a:rPr>
              <a:t>wall </a:t>
            </a:r>
            <a:r>
              <a:rPr sz="1600" spc="-5" dirty="0">
                <a:solidFill>
                  <a:prstClr val="black"/>
                </a:solidFill>
                <a:latin typeface="Adobe Caslon Pro"/>
                <a:cs typeface="Adobe Caslon Pro"/>
              </a:rPr>
              <a:t>and </a:t>
            </a:r>
            <a:r>
              <a:rPr sz="1600" dirty="0">
                <a:solidFill>
                  <a:prstClr val="black"/>
                </a:solidFill>
                <a:latin typeface="Adobe Caslon Pro"/>
                <a:cs typeface="Adobe Caslon Pro"/>
              </a:rPr>
              <a:t>on </a:t>
            </a:r>
            <a:r>
              <a:rPr sz="1600" spc="-5" dirty="0">
                <a:solidFill>
                  <a:prstClr val="black"/>
                </a:solidFill>
                <a:latin typeface="Adobe Caslon Pro"/>
                <a:cs typeface="Adobe Caslon Pro"/>
              </a:rPr>
              <a:t>it </a:t>
            </a:r>
            <a:r>
              <a:rPr sz="1600" dirty="0">
                <a:solidFill>
                  <a:prstClr val="black"/>
                </a:solidFill>
                <a:latin typeface="Adobe Caslon Pro"/>
                <a:cs typeface="Adobe Caslon Pro"/>
              </a:rPr>
              <a:t>are </a:t>
            </a:r>
            <a:r>
              <a:rPr sz="1600" spc="-5" dirty="0">
                <a:solidFill>
                  <a:prstClr val="black"/>
                </a:solidFill>
                <a:latin typeface="Adobe Caslon Pro"/>
                <a:cs typeface="Adobe Caslon Pro"/>
              </a:rPr>
              <a:t>projected  </a:t>
            </a:r>
            <a:r>
              <a:rPr sz="1600" dirty="0">
                <a:solidFill>
                  <a:prstClr val="black"/>
                </a:solidFill>
                <a:latin typeface="Adobe Caslon Pro"/>
                <a:cs typeface="Adobe Caslon Pro"/>
              </a:rPr>
              <a:t>shadows from a </a:t>
            </a:r>
            <a:r>
              <a:rPr sz="1600" spc="-5" dirty="0">
                <a:solidFill>
                  <a:prstClr val="black"/>
                </a:solidFill>
                <a:latin typeface="Adobe Caslon Pro"/>
                <a:cs typeface="Adobe Caslon Pro"/>
              </a:rPr>
              <a:t>fire behind them. </a:t>
            </a:r>
            <a:r>
              <a:rPr sz="1600" dirty="0">
                <a:solidFill>
                  <a:prstClr val="black"/>
                </a:solidFill>
                <a:latin typeface="Adobe Caslon Pro"/>
                <a:cs typeface="Adobe Caslon Pro"/>
              </a:rPr>
              <a:t>The </a:t>
            </a:r>
            <a:r>
              <a:rPr sz="1600" spc="-5" dirty="0">
                <a:solidFill>
                  <a:prstClr val="black"/>
                </a:solidFill>
                <a:latin typeface="Adobe Caslon Pro"/>
                <a:cs typeface="Adobe Caslon Pro"/>
              </a:rPr>
              <a:t>prisoners don’t know </a:t>
            </a:r>
            <a:r>
              <a:rPr sz="1600" dirty="0">
                <a:solidFill>
                  <a:prstClr val="black"/>
                </a:solidFill>
                <a:latin typeface="Adobe Caslon Pro"/>
                <a:cs typeface="Adobe Caslon Pro"/>
              </a:rPr>
              <a:t>or </a:t>
            </a:r>
            <a:r>
              <a:rPr sz="1600" spc="-5" dirty="0">
                <a:solidFill>
                  <a:prstClr val="black"/>
                </a:solidFill>
                <a:latin typeface="Adobe Caslon Pro"/>
                <a:cs typeface="Adobe Caslon Pro"/>
              </a:rPr>
              <a:t>think  </a:t>
            </a:r>
            <a:r>
              <a:rPr sz="1600" dirty="0">
                <a:solidFill>
                  <a:prstClr val="black"/>
                </a:solidFill>
                <a:latin typeface="Adobe Caslon Pro"/>
                <a:cs typeface="Adobe Caslon Pro"/>
              </a:rPr>
              <a:t>they are </a:t>
            </a:r>
            <a:r>
              <a:rPr sz="1600" spc="-5" dirty="0">
                <a:solidFill>
                  <a:prstClr val="black"/>
                </a:solidFill>
                <a:latin typeface="Adobe Caslon Pro"/>
                <a:cs typeface="Adobe Caslon Pro"/>
              </a:rPr>
              <a:t>prisoners. This is </a:t>
            </a:r>
            <a:r>
              <a:rPr sz="1600" dirty="0">
                <a:solidFill>
                  <a:prstClr val="black"/>
                </a:solidFill>
                <a:latin typeface="Adobe Caslon Pro"/>
                <a:cs typeface="Adobe Caslon Pro"/>
              </a:rPr>
              <a:t>the </a:t>
            </a:r>
            <a:r>
              <a:rPr sz="1600" spc="-5" dirty="0">
                <a:solidFill>
                  <a:prstClr val="black"/>
                </a:solidFill>
                <a:latin typeface="Adobe Caslon Pro"/>
                <a:cs typeface="Adobe Caslon Pro"/>
              </a:rPr>
              <a:t>only reality </a:t>
            </a:r>
            <a:r>
              <a:rPr sz="1600" dirty="0">
                <a:solidFill>
                  <a:prstClr val="black"/>
                </a:solidFill>
                <a:latin typeface="Adobe Caslon Pro"/>
                <a:cs typeface="Adobe Caslon Pro"/>
              </a:rPr>
              <a:t>they </a:t>
            </a:r>
            <a:r>
              <a:rPr sz="1600" spc="-5" dirty="0">
                <a:solidFill>
                  <a:prstClr val="black"/>
                </a:solidFill>
                <a:latin typeface="Adobe Caslon Pro"/>
                <a:cs typeface="Adobe Caslon Pro"/>
              </a:rPr>
              <a:t>have ever</a:t>
            </a:r>
            <a:r>
              <a:rPr sz="1600" spc="175" dirty="0">
                <a:solidFill>
                  <a:prstClr val="black"/>
                </a:solidFill>
                <a:latin typeface="Adobe Caslon Pro"/>
                <a:cs typeface="Adobe Caslon Pro"/>
              </a:rPr>
              <a:t> </a:t>
            </a:r>
            <a:r>
              <a:rPr sz="1600" spc="-5" dirty="0">
                <a:solidFill>
                  <a:prstClr val="black"/>
                </a:solidFill>
                <a:latin typeface="Adobe Caslon Pro"/>
                <a:cs typeface="Adobe Caslon Pro"/>
              </a:rPr>
              <a:t>known.</a:t>
            </a:r>
            <a:endParaRPr sz="1600">
              <a:solidFill>
                <a:prstClr val="black"/>
              </a:solidFill>
              <a:latin typeface="Adobe Caslon Pro"/>
              <a:cs typeface="Adobe Caslon Pro"/>
            </a:endParaRPr>
          </a:p>
        </p:txBody>
      </p:sp>
      <p:sp>
        <p:nvSpPr>
          <p:cNvPr id="4" name="object 4"/>
          <p:cNvSpPr txBox="1"/>
          <p:nvPr/>
        </p:nvSpPr>
        <p:spPr>
          <a:xfrm>
            <a:off x="3199244" y="2957067"/>
            <a:ext cx="5559425" cy="510540"/>
          </a:xfrm>
          <a:prstGeom prst="rect">
            <a:avLst/>
          </a:prstGeom>
        </p:spPr>
        <p:txBody>
          <a:bodyPr vert="horz" wrap="square" lIns="0" tIns="22860" rIns="0" bIns="0" rtlCol="0">
            <a:spAutoFit/>
          </a:bodyPr>
          <a:lstStyle/>
          <a:p>
            <a:pPr marL="1035685" marR="5080" indent="-1023619">
              <a:lnSpc>
                <a:spcPts val="1900"/>
              </a:lnSpc>
              <a:spcBef>
                <a:spcPts val="180"/>
              </a:spcBef>
            </a:pPr>
            <a:r>
              <a:rPr sz="1600" b="1" i="1" spc="-5" dirty="0">
                <a:solidFill>
                  <a:prstClr val="black"/>
                </a:solidFill>
                <a:latin typeface="ACaslonPro-SemiboldItalic"/>
                <a:cs typeface="ACaslonPro-SemiboldItalic"/>
              </a:rPr>
              <a:t>Metaphysics </a:t>
            </a:r>
            <a:r>
              <a:rPr sz="1600" spc="-5" dirty="0">
                <a:solidFill>
                  <a:prstClr val="black"/>
                </a:solidFill>
                <a:latin typeface="Adobe Caslon Pro"/>
                <a:cs typeface="Adobe Caslon Pro"/>
              </a:rPr>
              <a:t>is </a:t>
            </a:r>
            <a:r>
              <a:rPr sz="1600" dirty="0">
                <a:solidFill>
                  <a:prstClr val="black"/>
                </a:solidFill>
                <a:latin typeface="Adobe Caslon Pro"/>
                <a:cs typeface="Adobe Caslon Pro"/>
              </a:rPr>
              <a:t>the </a:t>
            </a:r>
            <a:r>
              <a:rPr sz="1600" spc="-5" dirty="0">
                <a:solidFill>
                  <a:prstClr val="black"/>
                </a:solidFill>
                <a:latin typeface="Adobe Caslon Pro"/>
                <a:cs typeface="Adobe Caslon Pro"/>
              </a:rPr>
              <a:t>branch </a:t>
            </a:r>
            <a:r>
              <a:rPr sz="1600" dirty="0">
                <a:solidFill>
                  <a:prstClr val="black"/>
                </a:solidFill>
                <a:latin typeface="Adobe Caslon Pro"/>
                <a:cs typeface="Adobe Caslon Pro"/>
              </a:rPr>
              <a:t>of </a:t>
            </a:r>
            <a:r>
              <a:rPr sz="1600" spc="-5" dirty="0">
                <a:solidFill>
                  <a:prstClr val="black"/>
                </a:solidFill>
                <a:latin typeface="Adobe Caslon Pro"/>
                <a:cs typeface="Adobe Caslon Pro"/>
              </a:rPr>
              <a:t>philosophy </a:t>
            </a:r>
            <a:r>
              <a:rPr sz="1600" dirty="0">
                <a:solidFill>
                  <a:prstClr val="black"/>
                </a:solidFill>
                <a:latin typeface="Adobe Caslon Pro"/>
                <a:cs typeface="Adobe Caslon Pro"/>
              </a:rPr>
              <a:t>that </a:t>
            </a:r>
            <a:r>
              <a:rPr sz="1600" spc="-5" dirty="0">
                <a:solidFill>
                  <a:prstClr val="black"/>
                </a:solidFill>
                <a:latin typeface="Adobe Caslon Pro"/>
                <a:cs typeface="Adobe Caslon Pro"/>
              </a:rPr>
              <a:t>asks this very question,  "what is </a:t>
            </a:r>
            <a:r>
              <a:rPr sz="1600" dirty="0">
                <a:solidFill>
                  <a:prstClr val="black"/>
                </a:solidFill>
                <a:latin typeface="Adobe Caslon Pro"/>
                <a:cs typeface="Adobe Caslon Pro"/>
              </a:rPr>
              <a:t>real? </a:t>
            </a:r>
            <a:r>
              <a:rPr sz="1600" spc="-5" dirty="0">
                <a:solidFill>
                  <a:prstClr val="black"/>
                </a:solidFill>
                <a:latin typeface="Adobe Caslon Pro"/>
                <a:cs typeface="Adobe Caslon Pro"/>
              </a:rPr>
              <a:t>And </a:t>
            </a:r>
            <a:r>
              <a:rPr sz="1600" dirty="0">
                <a:solidFill>
                  <a:prstClr val="black"/>
                </a:solidFill>
                <a:latin typeface="Adobe Caslon Pro"/>
                <a:cs typeface="Adobe Caslon Pro"/>
              </a:rPr>
              <a:t>how do you </a:t>
            </a:r>
            <a:r>
              <a:rPr sz="1600" spc="-5" dirty="0">
                <a:solidFill>
                  <a:prstClr val="black"/>
                </a:solidFill>
                <a:latin typeface="Adobe Caslon Pro"/>
                <a:cs typeface="Adobe Caslon Pro"/>
              </a:rPr>
              <a:t>define</a:t>
            </a:r>
            <a:r>
              <a:rPr sz="1600" spc="65" dirty="0">
                <a:solidFill>
                  <a:prstClr val="black"/>
                </a:solidFill>
                <a:latin typeface="Adobe Caslon Pro"/>
                <a:cs typeface="Adobe Caslon Pro"/>
              </a:rPr>
              <a:t> </a:t>
            </a:r>
            <a:r>
              <a:rPr sz="1600" dirty="0">
                <a:solidFill>
                  <a:prstClr val="black"/>
                </a:solidFill>
                <a:latin typeface="Adobe Caslon Pro"/>
                <a:cs typeface="Adobe Caslon Pro"/>
              </a:rPr>
              <a:t>real”</a:t>
            </a:r>
            <a:endParaRPr sz="1600">
              <a:solidFill>
                <a:prstClr val="black"/>
              </a:solidFill>
              <a:latin typeface="Adobe Caslon Pro"/>
              <a:cs typeface="Adobe Caslon Pro"/>
            </a:endParaRPr>
          </a:p>
        </p:txBody>
      </p:sp>
      <p:sp>
        <p:nvSpPr>
          <p:cNvPr id="5" name="object 5"/>
          <p:cNvSpPr/>
          <p:nvPr/>
        </p:nvSpPr>
        <p:spPr>
          <a:xfrm>
            <a:off x="3752088" y="4062984"/>
            <a:ext cx="4081272" cy="2538984"/>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23622795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0059" y="1337565"/>
            <a:ext cx="6372860" cy="2229485"/>
          </a:xfrm>
          <a:prstGeom prst="rect">
            <a:avLst/>
          </a:prstGeom>
        </p:spPr>
        <p:txBody>
          <a:bodyPr vert="horz" wrap="square" lIns="0" tIns="8255" rIns="0" bIns="0" rtlCol="0">
            <a:spAutoFit/>
          </a:bodyPr>
          <a:lstStyle/>
          <a:p>
            <a:pPr marL="12065" marR="5080" algn="ctr">
              <a:lnSpc>
                <a:spcPct val="100600"/>
              </a:lnSpc>
              <a:spcBef>
                <a:spcPts val="65"/>
              </a:spcBef>
            </a:pPr>
            <a:r>
              <a:rPr sz="4800" i="0" spc="-5" dirty="0"/>
              <a:t>We </a:t>
            </a:r>
            <a:r>
              <a:rPr sz="4800" i="0" dirty="0"/>
              <a:t>are </a:t>
            </a:r>
            <a:r>
              <a:rPr sz="4800" i="0" spc="-5" dirty="0"/>
              <a:t>all to some degree  living our lives </a:t>
            </a:r>
            <a:r>
              <a:rPr sz="4800" i="0" dirty="0"/>
              <a:t>in </a:t>
            </a:r>
            <a:r>
              <a:rPr sz="4800" i="0" spc="-5" dirty="0"/>
              <a:t>the  shadows</a:t>
            </a:r>
            <a:endParaRPr sz="4800"/>
          </a:p>
        </p:txBody>
      </p:sp>
    </p:spTree>
    <p:extLst>
      <p:ext uri="{BB962C8B-B14F-4D97-AF65-F5344CB8AC3E}">
        <p14:creationId xmlns:p14="http://schemas.microsoft.com/office/powerpoint/2010/main" val="41000982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3656462" y="456691"/>
            <a:ext cx="7927079" cy="1136850"/>
          </a:xfrm>
          <a:prstGeom prst="rect">
            <a:avLst/>
          </a:prstGeom>
        </p:spPr>
        <p:txBody>
          <a:bodyPr vert="horz" wrap="square" lIns="0" tIns="33020" rIns="0" bIns="0" rtlCol="0">
            <a:spAutoFit/>
          </a:bodyPr>
          <a:lstStyle/>
          <a:p>
            <a:pPr marL="624205" marR="5080" indent="-612140">
              <a:lnSpc>
                <a:spcPts val="4300"/>
              </a:lnSpc>
              <a:spcBef>
                <a:spcPts val="260"/>
              </a:spcBef>
            </a:pPr>
            <a:r>
              <a:rPr dirty="0"/>
              <a:t>We </a:t>
            </a:r>
            <a:r>
              <a:rPr spc="-5" dirty="0"/>
              <a:t>are conditioned from</a:t>
            </a:r>
            <a:r>
              <a:rPr spc="-60" dirty="0"/>
              <a:t> </a:t>
            </a:r>
            <a:r>
              <a:rPr spc="-5" dirty="0"/>
              <a:t>birth  </a:t>
            </a:r>
            <a:r>
              <a:rPr dirty="0"/>
              <a:t>to see in </a:t>
            </a:r>
            <a:r>
              <a:rPr spc="-5" dirty="0"/>
              <a:t>specific</a:t>
            </a:r>
            <a:r>
              <a:rPr spc="-45" dirty="0"/>
              <a:t> </a:t>
            </a:r>
            <a:r>
              <a:rPr dirty="0"/>
              <a:t>ways…</a:t>
            </a:r>
          </a:p>
        </p:txBody>
      </p:sp>
      <p:sp>
        <p:nvSpPr>
          <p:cNvPr id="3" name="object 3"/>
          <p:cNvSpPr txBox="1"/>
          <p:nvPr/>
        </p:nvSpPr>
        <p:spPr>
          <a:xfrm>
            <a:off x="3024921" y="4836668"/>
            <a:ext cx="5883275" cy="1132205"/>
          </a:xfrm>
          <a:prstGeom prst="rect">
            <a:avLst/>
          </a:prstGeom>
        </p:spPr>
        <p:txBody>
          <a:bodyPr vert="horz" wrap="square" lIns="0" tIns="3175" rIns="0" bIns="0" rtlCol="0">
            <a:spAutoFit/>
          </a:bodyPr>
          <a:lstStyle/>
          <a:p>
            <a:pPr marL="1771650" marR="5080" indent="-1758950">
              <a:lnSpc>
                <a:spcPct val="101699"/>
              </a:lnSpc>
              <a:spcBef>
                <a:spcPts val="25"/>
              </a:spcBef>
            </a:pPr>
            <a:r>
              <a:rPr sz="3600" spc="-5" dirty="0">
                <a:solidFill>
                  <a:prstClr val="black"/>
                </a:solidFill>
                <a:latin typeface="Adobe Caslon Pro"/>
                <a:cs typeface="Adobe Caslon Pro"/>
              </a:rPr>
              <a:t>Arguably, </a:t>
            </a:r>
            <a:r>
              <a:rPr sz="3600" dirty="0">
                <a:solidFill>
                  <a:prstClr val="black"/>
                </a:solidFill>
                <a:latin typeface="Adobe Caslon Pro"/>
                <a:cs typeface="Adobe Caslon Pro"/>
              </a:rPr>
              <a:t>we </a:t>
            </a:r>
            <a:r>
              <a:rPr sz="3600" spc="-5" dirty="0">
                <a:solidFill>
                  <a:prstClr val="black"/>
                </a:solidFill>
                <a:latin typeface="Adobe Caslon Pro"/>
                <a:cs typeface="Adobe Caslon Pro"/>
              </a:rPr>
              <a:t>are limited by this  conditioning</a:t>
            </a:r>
            <a:endParaRPr sz="3600">
              <a:solidFill>
                <a:prstClr val="black"/>
              </a:solidFill>
              <a:latin typeface="Adobe Caslon Pro"/>
              <a:cs typeface="Adobe Caslon Pro"/>
            </a:endParaRPr>
          </a:p>
        </p:txBody>
      </p:sp>
      <p:sp>
        <p:nvSpPr>
          <p:cNvPr id="4" name="object 4"/>
          <p:cNvSpPr/>
          <p:nvPr/>
        </p:nvSpPr>
        <p:spPr>
          <a:xfrm>
            <a:off x="3834384" y="2148839"/>
            <a:ext cx="4081271" cy="2542032"/>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19159585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08326" y="456692"/>
            <a:ext cx="4720590" cy="1688283"/>
          </a:xfrm>
          <a:prstGeom prst="rect">
            <a:avLst/>
          </a:prstGeom>
        </p:spPr>
        <p:txBody>
          <a:bodyPr vert="horz" wrap="square" lIns="0" tIns="33020" rIns="0" bIns="0" rtlCol="0">
            <a:spAutoFit/>
          </a:bodyPr>
          <a:lstStyle/>
          <a:p>
            <a:pPr marL="12700" marR="5080" algn="ctr">
              <a:lnSpc>
                <a:spcPts val="4300"/>
              </a:lnSpc>
              <a:spcBef>
                <a:spcPts val="260"/>
              </a:spcBef>
            </a:pPr>
            <a:r>
              <a:rPr sz="3600" i="0" spc="-5" dirty="0"/>
              <a:t>Breaking </a:t>
            </a:r>
            <a:r>
              <a:rPr sz="3600" spc="-5" dirty="0"/>
              <a:t>habitual </a:t>
            </a:r>
            <a:r>
              <a:rPr sz="3600" i="0" dirty="0"/>
              <a:t>ways </a:t>
            </a:r>
            <a:r>
              <a:rPr sz="3600" i="0" spc="-5" dirty="0"/>
              <a:t>of  seeing, </a:t>
            </a:r>
            <a:r>
              <a:rPr sz="3600" i="0" dirty="0"/>
              <a:t>to see </a:t>
            </a:r>
            <a:r>
              <a:rPr sz="3600" i="0" spc="-10" dirty="0"/>
              <a:t>from </a:t>
            </a:r>
            <a:r>
              <a:rPr sz="3600" i="0" spc="-5" dirty="0"/>
              <a:t>other  perspectives…</a:t>
            </a:r>
            <a:endParaRPr sz="3600"/>
          </a:p>
        </p:txBody>
      </p:sp>
      <p:sp>
        <p:nvSpPr>
          <p:cNvPr id="3" name="object 3"/>
          <p:cNvSpPr/>
          <p:nvPr/>
        </p:nvSpPr>
        <p:spPr>
          <a:xfrm>
            <a:off x="3803904" y="2118360"/>
            <a:ext cx="4114800" cy="2596896"/>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5254099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21325" y="709676"/>
            <a:ext cx="5680075" cy="1122680"/>
          </a:xfrm>
          <a:prstGeom prst="rect">
            <a:avLst/>
          </a:prstGeom>
        </p:spPr>
        <p:txBody>
          <a:bodyPr vert="horz" wrap="square" lIns="0" tIns="12700" rIns="0" bIns="0" rtlCol="0">
            <a:spAutoFit/>
          </a:bodyPr>
          <a:lstStyle/>
          <a:p>
            <a:pPr marL="12700" marR="5080" indent="621030">
              <a:spcBef>
                <a:spcPts val="100"/>
              </a:spcBef>
            </a:pPr>
            <a:r>
              <a:rPr sz="3600" i="0" spc="-5" dirty="0"/>
              <a:t>Knowledge </a:t>
            </a:r>
            <a:r>
              <a:rPr sz="3600" i="0" dirty="0"/>
              <a:t>is </a:t>
            </a:r>
            <a:r>
              <a:rPr sz="3600" i="0" spc="-5" dirty="0"/>
              <a:t>the </a:t>
            </a:r>
            <a:r>
              <a:rPr sz="3600" i="0" dirty="0"/>
              <a:t>key to  </a:t>
            </a:r>
            <a:r>
              <a:rPr sz="3600" i="0" spc="-5" dirty="0"/>
              <a:t>perceiving the outside</a:t>
            </a:r>
            <a:r>
              <a:rPr sz="3600" i="0" spc="5" dirty="0"/>
              <a:t> </a:t>
            </a:r>
            <a:r>
              <a:rPr sz="3600" i="0" spc="-5" dirty="0"/>
              <a:t>world(s)</a:t>
            </a:r>
            <a:endParaRPr sz="3600"/>
          </a:p>
        </p:txBody>
      </p:sp>
      <p:sp>
        <p:nvSpPr>
          <p:cNvPr id="3" name="object 3"/>
          <p:cNvSpPr/>
          <p:nvPr/>
        </p:nvSpPr>
        <p:spPr>
          <a:xfrm>
            <a:off x="3834384" y="2148839"/>
            <a:ext cx="4081271" cy="2542032"/>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28940489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23542" y="2103627"/>
            <a:ext cx="6237605" cy="635000"/>
          </a:xfrm>
          <a:prstGeom prst="rect">
            <a:avLst/>
          </a:prstGeom>
        </p:spPr>
        <p:txBody>
          <a:bodyPr vert="horz" wrap="square" lIns="0" tIns="12700" rIns="0" bIns="0" rtlCol="0">
            <a:spAutoFit/>
          </a:bodyPr>
          <a:lstStyle/>
          <a:p>
            <a:pPr marL="12700">
              <a:spcBef>
                <a:spcPts val="100"/>
              </a:spcBef>
            </a:pPr>
            <a:r>
              <a:rPr sz="4000" i="0" spc="-5" dirty="0"/>
              <a:t>The Contemporary</a:t>
            </a:r>
            <a:r>
              <a:rPr sz="4000" i="0" spc="-70" dirty="0"/>
              <a:t> </a:t>
            </a:r>
            <a:r>
              <a:rPr sz="4000" i="0" spc="-5" dirty="0"/>
              <a:t>Condition</a:t>
            </a:r>
            <a:endParaRPr sz="4000"/>
          </a:p>
        </p:txBody>
      </p:sp>
    </p:spTree>
    <p:extLst>
      <p:ext uri="{BB962C8B-B14F-4D97-AF65-F5344CB8AC3E}">
        <p14:creationId xmlns:p14="http://schemas.microsoft.com/office/powerpoint/2010/main" val="5385979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060232" y="1651508"/>
            <a:ext cx="5883275" cy="3317240"/>
          </a:xfrm>
          <a:prstGeom prst="rect">
            <a:avLst/>
          </a:prstGeom>
        </p:spPr>
        <p:txBody>
          <a:bodyPr vert="horz" wrap="square" lIns="0" tIns="15875" rIns="0" bIns="0" rtlCol="0">
            <a:spAutoFit/>
          </a:bodyPr>
          <a:lstStyle/>
          <a:p>
            <a:pPr marL="12700" marR="5080" algn="just">
              <a:lnSpc>
                <a:spcPct val="119900"/>
              </a:lnSpc>
              <a:spcBef>
                <a:spcPts val="125"/>
              </a:spcBef>
            </a:pPr>
            <a:r>
              <a:rPr spc="-5" dirty="0">
                <a:solidFill>
                  <a:prstClr val="black"/>
                </a:solidFill>
                <a:latin typeface="Adobe Caslon Pro"/>
                <a:cs typeface="Adobe Caslon Pro"/>
              </a:rPr>
              <a:t>What (George) Orwell feared were those </a:t>
            </a:r>
            <a:r>
              <a:rPr dirty="0">
                <a:solidFill>
                  <a:prstClr val="black"/>
                </a:solidFill>
                <a:latin typeface="Adobe Caslon Pro"/>
                <a:cs typeface="Adobe Caslon Pro"/>
              </a:rPr>
              <a:t>who would </a:t>
            </a:r>
            <a:r>
              <a:rPr spc="-5" dirty="0">
                <a:solidFill>
                  <a:prstClr val="black"/>
                </a:solidFill>
                <a:latin typeface="Adobe Caslon Pro"/>
                <a:cs typeface="Adobe Caslon Pro"/>
              </a:rPr>
              <a:t>ban  books. What (Aldous) Huxley feared was that there </a:t>
            </a:r>
            <a:r>
              <a:rPr dirty="0">
                <a:solidFill>
                  <a:prstClr val="black"/>
                </a:solidFill>
                <a:latin typeface="Adobe Caslon Pro"/>
                <a:cs typeface="Adobe Caslon Pro"/>
              </a:rPr>
              <a:t>would be  no </a:t>
            </a:r>
            <a:r>
              <a:rPr spc="-5" dirty="0">
                <a:solidFill>
                  <a:prstClr val="black"/>
                </a:solidFill>
                <a:latin typeface="Adobe Caslon Pro"/>
                <a:cs typeface="Adobe Caslon Pro"/>
              </a:rPr>
              <a:t>reason </a:t>
            </a:r>
            <a:r>
              <a:rPr dirty="0">
                <a:solidFill>
                  <a:prstClr val="black"/>
                </a:solidFill>
                <a:latin typeface="Adobe Caslon Pro"/>
                <a:cs typeface="Adobe Caslon Pro"/>
              </a:rPr>
              <a:t>to </a:t>
            </a:r>
            <a:r>
              <a:rPr spc="-5" dirty="0">
                <a:solidFill>
                  <a:prstClr val="black"/>
                </a:solidFill>
                <a:latin typeface="Adobe Caslon Pro"/>
                <a:cs typeface="Adobe Caslon Pro"/>
              </a:rPr>
              <a:t>ban </a:t>
            </a:r>
            <a:r>
              <a:rPr dirty="0">
                <a:solidFill>
                  <a:prstClr val="black"/>
                </a:solidFill>
                <a:latin typeface="Adobe Caslon Pro"/>
                <a:cs typeface="Adobe Caslon Pro"/>
              </a:rPr>
              <a:t>a </a:t>
            </a:r>
            <a:r>
              <a:rPr spc="-5" dirty="0">
                <a:solidFill>
                  <a:prstClr val="black"/>
                </a:solidFill>
                <a:latin typeface="Adobe Caslon Pro"/>
                <a:cs typeface="Adobe Caslon Pro"/>
              </a:rPr>
              <a:t>book, </a:t>
            </a:r>
            <a:r>
              <a:rPr dirty="0">
                <a:solidFill>
                  <a:prstClr val="black"/>
                </a:solidFill>
                <a:latin typeface="Adobe Caslon Pro"/>
                <a:cs typeface="Adobe Caslon Pro"/>
              </a:rPr>
              <a:t>for </a:t>
            </a:r>
            <a:r>
              <a:rPr spc="-5" dirty="0">
                <a:solidFill>
                  <a:prstClr val="black"/>
                </a:solidFill>
                <a:latin typeface="Adobe Caslon Pro"/>
                <a:cs typeface="Adobe Caslon Pro"/>
              </a:rPr>
              <a:t>there </a:t>
            </a:r>
            <a:r>
              <a:rPr dirty="0">
                <a:solidFill>
                  <a:prstClr val="black"/>
                </a:solidFill>
                <a:latin typeface="Adobe Caslon Pro"/>
                <a:cs typeface="Adobe Caslon Pro"/>
              </a:rPr>
              <a:t>would be no one who  </a:t>
            </a:r>
            <a:r>
              <a:rPr spc="-5" dirty="0">
                <a:solidFill>
                  <a:prstClr val="black"/>
                </a:solidFill>
                <a:latin typeface="Adobe Caslon Pro"/>
                <a:cs typeface="Adobe Caslon Pro"/>
              </a:rPr>
              <a:t>wanted </a:t>
            </a:r>
            <a:r>
              <a:rPr dirty="0">
                <a:solidFill>
                  <a:prstClr val="black"/>
                </a:solidFill>
                <a:latin typeface="Adobe Caslon Pro"/>
                <a:cs typeface="Adobe Caslon Pro"/>
              </a:rPr>
              <a:t>to </a:t>
            </a:r>
            <a:r>
              <a:rPr spc="-5" dirty="0">
                <a:solidFill>
                  <a:prstClr val="black"/>
                </a:solidFill>
                <a:latin typeface="Adobe Caslon Pro"/>
                <a:cs typeface="Adobe Caslon Pro"/>
              </a:rPr>
              <a:t>read one. Orwell feared those </a:t>
            </a:r>
            <a:r>
              <a:rPr dirty="0">
                <a:solidFill>
                  <a:prstClr val="black"/>
                </a:solidFill>
                <a:latin typeface="Adobe Caslon Pro"/>
                <a:cs typeface="Adobe Caslon Pro"/>
              </a:rPr>
              <a:t>who would </a:t>
            </a:r>
            <a:r>
              <a:rPr spc="-5" dirty="0">
                <a:solidFill>
                  <a:prstClr val="black"/>
                </a:solidFill>
                <a:latin typeface="Adobe Caslon Pro"/>
                <a:cs typeface="Adobe Caslon Pro"/>
              </a:rPr>
              <a:t>deprive </a:t>
            </a:r>
            <a:r>
              <a:rPr dirty="0">
                <a:solidFill>
                  <a:prstClr val="black"/>
                </a:solidFill>
                <a:latin typeface="Adobe Caslon Pro"/>
                <a:cs typeface="Adobe Caslon Pro"/>
              </a:rPr>
              <a:t>us  of </a:t>
            </a:r>
            <a:r>
              <a:rPr spc="-5" dirty="0">
                <a:solidFill>
                  <a:prstClr val="black"/>
                </a:solidFill>
                <a:latin typeface="Adobe Caslon Pro"/>
                <a:cs typeface="Adobe Caslon Pro"/>
              </a:rPr>
              <a:t>information. Huxley feared those </a:t>
            </a:r>
            <a:r>
              <a:rPr dirty="0">
                <a:solidFill>
                  <a:prstClr val="black"/>
                </a:solidFill>
                <a:latin typeface="Adobe Caslon Pro"/>
                <a:cs typeface="Adobe Caslon Pro"/>
              </a:rPr>
              <a:t>who would </a:t>
            </a:r>
            <a:r>
              <a:rPr spc="-5" dirty="0">
                <a:solidFill>
                  <a:prstClr val="black"/>
                </a:solidFill>
                <a:latin typeface="Adobe Caslon Pro"/>
                <a:cs typeface="Adobe Caslon Pro"/>
              </a:rPr>
              <a:t>give </a:t>
            </a:r>
            <a:r>
              <a:rPr dirty="0">
                <a:solidFill>
                  <a:prstClr val="black"/>
                </a:solidFill>
                <a:latin typeface="Adobe Caslon Pro"/>
                <a:cs typeface="Adobe Caslon Pro"/>
              </a:rPr>
              <a:t>us </a:t>
            </a:r>
            <a:r>
              <a:rPr spc="-5" dirty="0">
                <a:solidFill>
                  <a:prstClr val="black"/>
                </a:solidFill>
                <a:latin typeface="Adobe Caslon Pro"/>
                <a:cs typeface="Adobe Caslon Pro"/>
              </a:rPr>
              <a:t>so  much that </a:t>
            </a:r>
            <a:r>
              <a:rPr dirty="0">
                <a:solidFill>
                  <a:prstClr val="black"/>
                </a:solidFill>
                <a:latin typeface="Adobe Caslon Pro"/>
                <a:cs typeface="Adobe Caslon Pro"/>
              </a:rPr>
              <a:t>we would be </a:t>
            </a:r>
            <a:r>
              <a:rPr spc="-5" dirty="0">
                <a:solidFill>
                  <a:prstClr val="black"/>
                </a:solidFill>
                <a:latin typeface="Adobe Caslon Pro"/>
                <a:cs typeface="Adobe Caslon Pro"/>
              </a:rPr>
              <a:t>reduced </a:t>
            </a:r>
            <a:r>
              <a:rPr dirty="0">
                <a:solidFill>
                  <a:prstClr val="black"/>
                </a:solidFill>
                <a:latin typeface="Adobe Caslon Pro"/>
                <a:cs typeface="Adobe Caslon Pro"/>
              </a:rPr>
              <a:t>to </a:t>
            </a:r>
            <a:r>
              <a:rPr spc="-10" dirty="0">
                <a:solidFill>
                  <a:prstClr val="black"/>
                </a:solidFill>
                <a:latin typeface="Adobe Caslon Pro"/>
                <a:cs typeface="Adobe Caslon Pro"/>
              </a:rPr>
              <a:t>passivity </a:t>
            </a:r>
            <a:r>
              <a:rPr spc="-5" dirty="0">
                <a:solidFill>
                  <a:prstClr val="black"/>
                </a:solidFill>
                <a:latin typeface="Adobe Caslon Pro"/>
                <a:cs typeface="Adobe Caslon Pro"/>
              </a:rPr>
              <a:t>and egoism.  Orwell feared that </a:t>
            </a:r>
            <a:r>
              <a:rPr dirty="0">
                <a:solidFill>
                  <a:prstClr val="black"/>
                </a:solidFill>
                <a:latin typeface="Adobe Caslon Pro"/>
                <a:cs typeface="Adobe Caslon Pro"/>
              </a:rPr>
              <a:t>the </a:t>
            </a:r>
            <a:r>
              <a:rPr spc="-5" dirty="0">
                <a:solidFill>
                  <a:prstClr val="black"/>
                </a:solidFill>
                <a:latin typeface="Adobe Caslon Pro"/>
                <a:cs typeface="Adobe Caslon Pro"/>
              </a:rPr>
              <a:t>truth </a:t>
            </a:r>
            <a:r>
              <a:rPr dirty="0">
                <a:solidFill>
                  <a:prstClr val="black"/>
                </a:solidFill>
                <a:latin typeface="Adobe Caslon Pro"/>
                <a:cs typeface="Adobe Caslon Pro"/>
              </a:rPr>
              <a:t>would be </a:t>
            </a:r>
            <a:r>
              <a:rPr spc="-5" dirty="0">
                <a:solidFill>
                  <a:prstClr val="black"/>
                </a:solidFill>
                <a:latin typeface="Adobe Caslon Pro"/>
                <a:cs typeface="Adobe Caslon Pro"/>
              </a:rPr>
              <a:t>concealed from us.  Huxley feared </a:t>
            </a:r>
            <a:r>
              <a:rPr dirty="0">
                <a:solidFill>
                  <a:prstClr val="black"/>
                </a:solidFill>
                <a:latin typeface="Adobe Caslon Pro"/>
                <a:cs typeface="Adobe Caslon Pro"/>
              </a:rPr>
              <a:t>the </a:t>
            </a:r>
            <a:r>
              <a:rPr spc="-5" dirty="0">
                <a:solidFill>
                  <a:prstClr val="black"/>
                </a:solidFill>
                <a:latin typeface="Adobe Caslon Pro"/>
                <a:cs typeface="Adobe Caslon Pro"/>
              </a:rPr>
              <a:t>truth </a:t>
            </a:r>
            <a:r>
              <a:rPr dirty="0">
                <a:solidFill>
                  <a:prstClr val="black"/>
                </a:solidFill>
                <a:latin typeface="Adobe Caslon Pro"/>
                <a:cs typeface="Adobe Caslon Pro"/>
              </a:rPr>
              <a:t>would be </a:t>
            </a:r>
            <a:r>
              <a:rPr spc="-5" dirty="0">
                <a:solidFill>
                  <a:prstClr val="black"/>
                </a:solidFill>
                <a:latin typeface="Adobe Caslon Pro"/>
                <a:cs typeface="Adobe Caslon Pro"/>
              </a:rPr>
              <a:t>drowned in </a:t>
            </a:r>
            <a:r>
              <a:rPr dirty="0">
                <a:solidFill>
                  <a:prstClr val="black"/>
                </a:solidFill>
                <a:latin typeface="Adobe Caslon Pro"/>
                <a:cs typeface="Adobe Caslon Pro"/>
              </a:rPr>
              <a:t>a </a:t>
            </a:r>
            <a:r>
              <a:rPr spc="-5" dirty="0">
                <a:solidFill>
                  <a:prstClr val="black"/>
                </a:solidFill>
                <a:latin typeface="Adobe Caslon Pro"/>
                <a:cs typeface="Adobe Caslon Pro"/>
              </a:rPr>
              <a:t>sea </a:t>
            </a:r>
            <a:r>
              <a:rPr dirty="0">
                <a:solidFill>
                  <a:prstClr val="black"/>
                </a:solidFill>
                <a:latin typeface="Adobe Caslon Pro"/>
                <a:cs typeface="Adobe Caslon Pro"/>
              </a:rPr>
              <a:t>of  </a:t>
            </a:r>
            <a:r>
              <a:rPr spc="-5" dirty="0">
                <a:solidFill>
                  <a:prstClr val="black"/>
                </a:solidFill>
                <a:latin typeface="Adobe Caslon Pro"/>
                <a:cs typeface="Adobe Caslon Pro"/>
              </a:rPr>
              <a:t>irrelevance. Orwell feared </a:t>
            </a:r>
            <a:r>
              <a:rPr dirty="0">
                <a:solidFill>
                  <a:prstClr val="black"/>
                </a:solidFill>
                <a:latin typeface="Adobe Caslon Pro"/>
                <a:cs typeface="Adobe Caslon Pro"/>
              </a:rPr>
              <a:t>we would </a:t>
            </a:r>
            <a:r>
              <a:rPr spc="-5" dirty="0">
                <a:solidFill>
                  <a:prstClr val="black"/>
                </a:solidFill>
                <a:latin typeface="Adobe Caslon Pro"/>
                <a:cs typeface="Adobe Caslon Pro"/>
              </a:rPr>
              <a:t>become </a:t>
            </a:r>
            <a:r>
              <a:rPr dirty="0">
                <a:solidFill>
                  <a:prstClr val="black"/>
                </a:solidFill>
                <a:latin typeface="Adobe Caslon Pro"/>
                <a:cs typeface="Adobe Caslon Pro"/>
              </a:rPr>
              <a:t>a </a:t>
            </a:r>
            <a:r>
              <a:rPr spc="-5" dirty="0">
                <a:solidFill>
                  <a:prstClr val="black"/>
                </a:solidFill>
                <a:latin typeface="Adobe Caslon Pro"/>
                <a:cs typeface="Adobe Caslon Pro"/>
              </a:rPr>
              <a:t>captive culture.  Huxley feared </a:t>
            </a:r>
            <a:r>
              <a:rPr dirty="0">
                <a:solidFill>
                  <a:prstClr val="black"/>
                </a:solidFill>
                <a:latin typeface="Adobe Caslon Pro"/>
                <a:cs typeface="Adobe Caslon Pro"/>
              </a:rPr>
              <a:t>we would </a:t>
            </a:r>
            <a:r>
              <a:rPr spc="-5" dirty="0">
                <a:solidFill>
                  <a:prstClr val="black"/>
                </a:solidFill>
                <a:latin typeface="Adobe Caslon Pro"/>
                <a:cs typeface="Adobe Caslon Pro"/>
              </a:rPr>
              <a:t>become </a:t>
            </a:r>
            <a:r>
              <a:rPr dirty="0">
                <a:solidFill>
                  <a:prstClr val="black"/>
                </a:solidFill>
                <a:latin typeface="Adobe Caslon Pro"/>
                <a:cs typeface="Adobe Caslon Pro"/>
              </a:rPr>
              <a:t>a </a:t>
            </a:r>
            <a:r>
              <a:rPr spc="-10" dirty="0">
                <a:solidFill>
                  <a:prstClr val="black"/>
                </a:solidFill>
                <a:latin typeface="Adobe Caslon Pro"/>
                <a:cs typeface="Adobe Caslon Pro"/>
              </a:rPr>
              <a:t>trivial</a:t>
            </a:r>
            <a:r>
              <a:rPr spc="15" dirty="0">
                <a:solidFill>
                  <a:prstClr val="black"/>
                </a:solidFill>
                <a:latin typeface="Adobe Caslon Pro"/>
                <a:cs typeface="Adobe Caslon Pro"/>
              </a:rPr>
              <a:t> </a:t>
            </a:r>
            <a:r>
              <a:rPr spc="-5" dirty="0">
                <a:solidFill>
                  <a:prstClr val="black"/>
                </a:solidFill>
                <a:latin typeface="Adobe Caslon Pro"/>
                <a:cs typeface="Adobe Caslon Pro"/>
              </a:rPr>
              <a:t>culture.</a:t>
            </a:r>
            <a:endParaRPr>
              <a:solidFill>
                <a:prstClr val="black"/>
              </a:solidFill>
              <a:latin typeface="Adobe Caslon Pro"/>
              <a:cs typeface="Adobe Caslon Pro"/>
            </a:endParaRPr>
          </a:p>
        </p:txBody>
      </p:sp>
      <p:sp>
        <p:nvSpPr>
          <p:cNvPr id="3" name="object 3"/>
          <p:cNvSpPr txBox="1"/>
          <p:nvPr/>
        </p:nvSpPr>
        <p:spPr>
          <a:xfrm>
            <a:off x="3060231" y="5659628"/>
            <a:ext cx="4362450" cy="299720"/>
          </a:xfrm>
          <a:prstGeom prst="rect">
            <a:avLst/>
          </a:prstGeom>
        </p:spPr>
        <p:txBody>
          <a:bodyPr vert="horz" wrap="square" lIns="0" tIns="12700" rIns="0" bIns="0" rtlCol="0">
            <a:spAutoFit/>
          </a:bodyPr>
          <a:lstStyle/>
          <a:p>
            <a:pPr marL="12700">
              <a:spcBef>
                <a:spcPts val="100"/>
              </a:spcBef>
            </a:pPr>
            <a:r>
              <a:rPr spc="-10" dirty="0">
                <a:solidFill>
                  <a:prstClr val="black"/>
                </a:solidFill>
                <a:latin typeface="Adobe Caslon Pro"/>
                <a:cs typeface="Adobe Caslon Pro"/>
              </a:rPr>
              <a:t>Neil </a:t>
            </a:r>
            <a:r>
              <a:rPr spc="-5" dirty="0">
                <a:solidFill>
                  <a:prstClr val="black"/>
                </a:solidFill>
                <a:latin typeface="Adobe Caslon Pro"/>
                <a:cs typeface="Adobe Caslon Pro"/>
              </a:rPr>
              <a:t>Postman, </a:t>
            </a:r>
            <a:r>
              <a:rPr i="1" spc="-5" dirty="0">
                <a:solidFill>
                  <a:prstClr val="black"/>
                </a:solidFill>
                <a:latin typeface="Adobe Caslon Pro"/>
                <a:cs typeface="Adobe Caslon Pro"/>
              </a:rPr>
              <a:t>Amusing ourselves to Death</a:t>
            </a:r>
            <a:r>
              <a:rPr spc="-5" dirty="0">
                <a:solidFill>
                  <a:prstClr val="black"/>
                </a:solidFill>
                <a:latin typeface="Adobe Caslon Pro"/>
                <a:cs typeface="Adobe Caslon Pro"/>
              </a:rPr>
              <a:t>,</a:t>
            </a:r>
            <a:r>
              <a:rPr spc="10" dirty="0">
                <a:solidFill>
                  <a:prstClr val="black"/>
                </a:solidFill>
                <a:latin typeface="Adobe Caslon Pro"/>
                <a:cs typeface="Adobe Caslon Pro"/>
              </a:rPr>
              <a:t> </a:t>
            </a:r>
            <a:r>
              <a:rPr dirty="0">
                <a:solidFill>
                  <a:prstClr val="black"/>
                </a:solidFill>
                <a:latin typeface="Adobe Caslon Pro"/>
                <a:cs typeface="Adobe Caslon Pro"/>
              </a:rPr>
              <a:t>1984</a:t>
            </a:r>
            <a:endParaRPr>
              <a:solidFill>
                <a:prstClr val="black"/>
              </a:solidFill>
              <a:latin typeface="Adobe Caslon Pro"/>
              <a:cs typeface="Adobe Caslon Pro"/>
            </a:endParaRPr>
          </a:p>
        </p:txBody>
      </p:sp>
      <p:sp>
        <p:nvSpPr>
          <p:cNvPr id="4" name="object 4"/>
          <p:cNvSpPr txBox="1">
            <a:spLocks noGrp="1"/>
          </p:cNvSpPr>
          <p:nvPr>
            <p:ph type="title"/>
          </p:nvPr>
        </p:nvSpPr>
        <p:spPr>
          <a:xfrm>
            <a:off x="3400837" y="531876"/>
            <a:ext cx="5149215" cy="513080"/>
          </a:xfrm>
          <a:prstGeom prst="rect">
            <a:avLst/>
          </a:prstGeom>
        </p:spPr>
        <p:txBody>
          <a:bodyPr vert="horz" wrap="square" lIns="0" tIns="12700" rIns="0" bIns="0" rtlCol="0">
            <a:spAutoFit/>
          </a:bodyPr>
          <a:lstStyle/>
          <a:p>
            <a:pPr marL="12700">
              <a:spcBef>
                <a:spcPts val="100"/>
              </a:spcBef>
            </a:pPr>
            <a:r>
              <a:rPr sz="3200" i="0" dirty="0"/>
              <a:t>The </a:t>
            </a:r>
            <a:r>
              <a:rPr sz="3200" i="0" spc="-5" dirty="0"/>
              <a:t>Contemporary</a:t>
            </a:r>
            <a:r>
              <a:rPr sz="3200" i="0" spc="-30" dirty="0"/>
              <a:t> </a:t>
            </a:r>
            <a:r>
              <a:rPr sz="3200" i="0" spc="-10" dirty="0"/>
              <a:t>‘Condition’</a:t>
            </a:r>
            <a:endParaRPr sz="3200"/>
          </a:p>
        </p:txBody>
      </p:sp>
    </p:spTree>
    <p:extLst>
      <p:ext uri="{BB962C8B-B14F-4D97-AF65-F5344CB8AC3E}">
        <p14:creationId xmlns:p14="http://schemas.microsoft.com/office/powerpoint/2010/main" val="35266399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22714" y="1560068"/>
            <a:ext cx="6977380" cy="1125855"/>
          </a:xfrm>
          <a:prstGeom prst="rect">
            <a:avLst/>
          </a:prstGeom>
        </p:spPr>
        <p:txBody>
          <a:bodyPr vert="horz" wrap="square" lIns="0" tIns="10795" rIns="0" bIns="0" rtlCol="0">
            <a:spAutoFit/>
          </a:bodyPr>
          <a:lstStyle/>
          <a:p>
            <a:pPr marL="12700" marR="5080" algn="ctr">
              <a:lnSpc>
                <a:spcPct val="100400"/>
              </a:lnSpc>
              <a:spcBef>
                <a:spcPts val="85"/>
              </a:spcBef>
            </a:pPr>
            <a:r>
              <a:rPr i="0" spc="-5" dirty="0"/>
              <a:t>But certainly </a:t>
            </a:r>
            <a:r>
              <a:rPr i="0" dirty="0">
                <a:latin typeface="Adobe Caslon Pro"/>
                <a:cs typeface="Adobe Caslon Pro"/>
              </a:rPr>
              <a:t>for </a:t>
            </a:r>
            <a:r>
              <a:rPr i="0" spc="-5" dirty="0"/>
              <a:t>the present age, which prefers </a:t>
            </a:r>
            <a:r>
              <a:rPr i="0" spc="-5" dirty="0">
                <a:solidFill>
                  <a:srgbClr val="FF0000"/>
                </a:solidFill>
              </a:rPr>
              <a:t>the sign  </a:t>
            </a:r>
            <a:r>
              <a:rPr i="0" spc="-5" dirty="0"/>
              <a:t>to </a:t>
            </a:r>
            <a:r>
              <a:rPr i="0" spc="-5" dirty="0">
                <a:solidFill>
                  <a:srgbClr val="FF0000"/>
                </a:solidFill>
              </a:rPr>
              <a:t>the thing signified</a:t>
            </a:r>
            <a:r>
              <a:rPr i="0" spc="-5" dirty="0"/>
              <a:t>, </a:t>
            </a:r>
            <a:r>
              <a:rPr i="0" spc="-5" dirty="0">
                <a:solidFill>
                  <a:srgbClr val="FF0000"/>
                </a:solidFill>
              </a:rPr>
              <a:t>the </a:t>
            </a:r>
            <a:r>
              <a:rPr i="0" dirty="0">
                <a:solidFill>
                  <a:srgbClr val="FF0000"/>
                </a:solidFill>
                <a:latin typeface="Adobe Caslon Pro"/>
                <a:cs typeface="Adobe Caslon Pro"/>
              </a:rPr>
              <a:t>copy </a:t>
            </a:r>
            <a:r>
              <a:rPr i="0" spc="-5" dirty="0"/>
              <a:t>to </a:t>
            </a:r>
            <a:r>
              <a:rPr i="0" spc="-5" dirty="0">
                <a:solidFill>
                  <a:srgbClr val="FF0000"/>
                </a:solidFill>
              </a:rPr>
              <a:t>the original</a:t>
            </a:r>
            <a:r>
              <a:rPr i="0" spc="-5" dirty="0"/>
              <a:t>,  </a:t>
            </a:r>
            <a:r>
              <a:rPr i="0" spc="-5" dirty="0">
                <a:solidFill>
                  <a:srgbClr val="FF0000"/>
                </a:solidFill>
              </a:rPr>
              <a:t>representation </a:t>
            </a:r>
            <a:r>
              <a:rPr i="0" spc="-5" dirty="0"/>
              <a:t>to </a:t>
            </a:r>
            <a:r>
              <a:rPr i="0" spc="-5" dirty="0">
                <a:solidFill>
                  <a:srgbClr val="FF0000"/>
                </a:solidFill>
              </a:rPr>
              <a:t>reality</a:t>
            </a:r>
            <a:r>
              <a:rPr i="0" spc="-5" dirty="0"/>
              <a:t>, the appearance to the</a:t>
            </a:r>
            <a:r>
              <a:rPr i="0" spc="65" dirty="0"/>
              <a:t> </a:t>
            </a:r>
            <a:r>
              <a:rPr i="0" spc="-5" dirty="0"/>
              <a:t>essence…</a:t>
            </a:r>
          </a:p>
        </p:txBody>
      </p:sp>
      <p:sp>
        <p:nvSpPr>
          <p:cNvPr id="3" name="object 3"/>
          <p:cNvSpPr txBox="1">
            <a:spLocks noGrp="1"/>
          </p:cNvSpPr>
          <p:nvPr>
            <p:ph type="body" idx="1"/>
          </p:nvPr>
        </p:nvSpPr>
        <p:spPr>
          <a:xfrm>
            <a:off x="3129652" y="2663446"/>
            <a:ext cx="9287933" cy="1614929"/>
          </a:xfrm>
          <a:prstGeom prst="rect">
            <a:avLst/>
          </a:prstGeom>
        </p:spPr>
        <p:txBody>
          <a:bodyPr vert="horz" wrap="square" lIns="0" tIns="15240" rIns="0" bIns="0" rtlCol="0">
            <a:spAutoFit/>
          </a:bodyPr>
          <a:lstStyle/>
          <a:p>
            <a:pPr marL="12065" marR="5080" algn="ctr">
              <a:lnSpc>
                <a:spcPct val="99200"/>
              </a:lnSpc>
              <a:spcBef>
                <a:spcPts val="120"/>
              </a:spcBef>
            </a:pPr>
            <a:r>
              <a:rPr spc="-5" dirty="0"/>
              <a:t>illusion </a:t>
            </a:r>
            <a:r>
              <a:rPr spc="-5" dirty="0">
                <a:solidFill>
                  <a:srgbClr val="000000"/>
                </a:solidFill>
              </a:rPr>
              <a:t>only is </a:t>
            </a:r>
            <a:r>
              <a:rPr spc="-5" dirty="0"/>
              <a:t>sacred</a:t>
            </a:r>
            <a:r>
              <a:rPr spc="-5" dirty="0">
                <a:solidFill>
                  <a:srgbClr val="000000"/>
                </a:solidFill>
              </a:rPr>
              <a:t>, </a:t>
            </a:r>
            <a:r>
              <a:rPr spc="-5" dirty="0"/>
              <a:t>truth profane</a:t>
            </a:r>
            <a:r>
              <a:rPr spc="-5" dirty="0">
                <a:solidFill>
                  <a:srgbClr val="000000"/>
                </a:solidFill>
              </a:rPr>
              <a:t>… </a:t>
            </a:r>
            <a:r>
              <a:rPr dirty="0">
                <a:solidFill>
                  <a:srgbClr val="000000"/>
                </a:solidFill>
              </a:rPr>
              <a:t>as </a:t>
            </a:r>
            <a:r>
              <a:rPr spc="-5" dirty="0"/>
              <a:t>truth decreased  </a:t>
            </a:r>
            <a:r>
              <a:rPr spc="-5" dirty="0">
                <a:solidFill>
                  <a:srgbClr val="000000"/>
                </a:solidFill>
              </a:rPr>
              <a:t>and </a:t>
            </a:r>
            <a:r>
              <a:rPr spc="-5" dirty="0"/>
              <a:t>illusion increases</a:t>
            </a:r>
            <a:r>
              <a:rPr spc="-5" dirty="0">
                <a:solidFill>
                  <a:srgbClr val="000000"/>
                </a:solidFill>
              </a:rPr>
              <a:t>, so that </a:t>
            </a:r>
            <a:r>
              <a:rPr spc="-5" dirty="0"/>
              <a:t>the </a:t>
            </a:r>
            <a:r>
              <a:rPr spc="-10" dirty="0"/>
              <a:t>highest </a:t>
            </a:r>
            <a:r>
              <a:rPr spc="-5" dirty="0"/>
              <a:t>degree </a:t>
            </a:r>
            <a:r>
              <a:rPr dirty="0">
                <a:solidFill>
                  <a:srgbClr val="000000"/>
                </a:solidFill>
              </a:rPr>
              <a:t>of  </a:t>
            </a:r>
            <a:r>
              <a:rPr spc="-5" dirty="0"/>
              <a:t>illusion </a:t>
            </a:r>
            <a:r>
              <a:rPr dirty="0">
                <a:solidFill>
                  <a:srgbClr val="000000"/>
                </a:solidFill>
              </a:rPr>
              <a:t>comes </a:t>
            </a:r>
            <a:r>
              <a:rPr spc="-5" dirty="0"/>
              <a:t>to </a:t>
            </a:r>
            <a:r>
              <a:rPr dirty="0"/>
              <a:t>be </a:t>
            </a:r>
            <a:r>
              <a:rPr spc="-5" dirty="0"/>
              <a:t>the </a:t>
            </a:r>
            <a:r>
              <a:rPr spc="-10" dirty="0"/>
              <a:t>highest </a:t>
            </a:r>
            <a:r>
              <a:rPr spc="-5" dirty="0"/>
              <a:t>degree </a:t>
            </a:r>
            <a:r>
              <a:rPr dirty="0"/>
              <a:t>of</a:t>
            </a:r>
            <a:r>
              <a:rPr spc="15" dirty="0"/>
              <a:t> </a:t>
            </a:r>
            <a:r>
              <a:rPr spc="-5" dirty="0"/>
              <a:t>sacredness</a:t>
            </a:r>
            <a:r>
              <a:rPr spc="-5" dirty="0">
                <a:solidFill>
                  <a:srgbClr val="000000"/>
                </a:solidFill>
              </a:rPr>
              <a:t>.</a:t>
            </a:r>
          </a:p>
          <a:p>
            <a:pPr algn="ctr">
              <a:spcBef>
                <a:spcPts val="2025"/>
              </a:spcBef>
            </a:pPr>
            <a:r>
              <a:rPr sz="1600" dirty="0">
                <a:solidFill>
                  <a:srgbClr val="000000"/>
                </a:solidFill>
              </a:rPr>
              <a:t>Guy </a:t>
            </a:r>
            <a:r>
              <a:rPr sz="1600" spc="-5" dirty="0">
                <a:solidFill>
                  <a:srgbClr val="000000"/>
                </a:solidFill>
              </a:rPr>
              <a:t>Debord, The Society </a:t>
            </a:r>
            <a:r>
              <a:rPr sz="1600" dirty="0">
                <a:solidFill>
                  <a:srgbClr val="000000"/>
                </a:solidFill>
              </a:rPr>
              <a:t>of </a:t>
            </a:r>
            <a:r>
              <a:rPr sz="1600" spc="-5" dirty="0">
                <a:solidFill>
                  <a:srgbClr val="000000"/>
                </a:solidFill>
              </a:rPr>
              <a:t>the</a:t>
            </a:r>
            <a:r>
              <a:rPr sz="1600" spc="65" dirty="0">
                <a:solidFill>
                  <a:srgbClr val="000000"/>
                </a:solidFill>
              </a:rPr>
              <a:t> </a:t>
            </a:r>
            <a:r>
              <a:rPr sz="1600" spc="-5" dirty="0">
                <a:solidFill>
                  <a:srgbClr val="000000"/>
                </a:solidFill>
              </a:rPr>
              <a:t>Spectacle</a:t>
            </a:r>
            <a:endParaRPr sz="1600"/>
          </a:p>
        </p:txBody>
      </p:sp>
    </p:spTree>
    <p:extLst>
      <p:ext uri="{BB962C8B-B14F-4D97-AF65-F5344CB8AC3E}">
        <p14:creationId xmlns:p14="http://schemas.microsoft.com/office/powerpoint/2010/main" val="18897682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700574" y="5036820"/>
            <a:ext cx="4500880" cy="939800"/>
          </a:xfrm>
          <a:prstGeom prst="rect">
            <a:avLst/>
          </a:prstGeom>
        </p:spPr>
        <p:txBody>
          <a:bodyPr vert="horz" wrap="square" lIns="0" tIns="12700" rIns="0" bIns="0" rtlCol="0">
            <a:spAutoFit/>
          </a:bodyPr>
          <a:lstStyle/>
          <a:p>
            <a:pPr algn="ctr">
              <a:spcBef>
                <a:spcPts val="100"/>
              </a:spcBef>
            </a:pPr>
            <a:r>
              <a:rPr sz="2000" spc="-5" dirty="0">
                <a:solidFill>
                  <a:prstClr val="black"/>
                </a:solidFill>
                <a:latin typeface="Adobe Caslon Pro"/>
                <a:cs typeface="Adobe Caslon Pro"/>
              </a:rPr>
              <a:t>Jean Baudrillard, </a:t>
            </a:r>
            <a:r>
              <a:rPr sz="2000" i="1" spc="-5" dirty="0">
                <a:solidFill>
                  <a:prstClr val="black"/>
                </a:solidFill>
                <a:latin typeface="Adobe Caslon Pro"/>
                <a:cs typeface="Adobe Caslon Pro"/>
              </a:rPr>
              <a:t>The System </a:t>
            </a:r>
            <a:r>
              <a:rPr sz="2000" i="1" dirty="0">
                <a:solidFill>
                  <a:prstClr val="black"/>
                </a:solidFill>
                <a:latin typeface="Adobe Caslon Pro"/>
                <a:cs typeface="Adobe Caslon Pro"/>
              </a:rPr>
              <a:t>of </a:t>
            </a:r>
            <a:r>
              <a:rPr sz="2000" i="1" spc="-5" dirty="0">
                <a:solidFill>
                  <a:prstClr val="black"/>
                </a:solidFill>
                <a:latin typeface="Adobe Caslon Pro"/>
                <a:cs typeface="Adobe Caslon Pro"/>
              </a:rPr>
              <a:t>Objects,</a:t>
            </a:r>
            <a:r>
              <a:rPr sz="2000" i="1" dirty="0">
                <a:solidFill>
                  <a:prstClr val="black"/>
                </a:solidFill>
                <a:latin typeface="Adobe Caslon Pro"/>
                <a:cs typeface="Adobe Caslon Pro"/>
              </a:rPr>
              <a:t> </a:t>
            </a:r>
            <a:r>
              <a:rPr sz="2000" dirty="0">
                <a:solidFill>
                  <a:prstClr val="black"/>
                </a:solidFill>
                <a:latin typeface="Adobe Caslon Pro"/>
                <a:cs typeface="Adobe Caslon Pro"/>
              </a:rPr>
              <a:t>2005</a:t>
            </a:r>
            <a:endParaRPr sz="2000">
              <a:solidFill>
                <a:prstClr val="black"/>
              </a:solidFill>
              <a:latin typeface="Adobe Caslon Pro"/>
              <a:cs typeface="Adobe Caslon Pro"/>
            </a:endParaRPr>
          </a:p>
          <a:p>
            <a:pPr marL="1270" algn="ctr">
              <a:spcBef>
                <a:spcPts val="2400"/>
              </a:spcBef>
            </a:pPr>
            <a:r>
              <a:rPr sz="2000" b="1" spc="-5" dirty="0">
                <a:solidFill>
                  <a:prstClr val="black"/>
                </a:solidFill>
                <a:latin typeface="ACaslonPro-Semibold"/>
                <a:cs typeface="ACaslonPro-Semibold"/>
              </a:rPr>
              <a:t>Use Value </a:t>
            </a:r>
            <a:r>
              <a:rPr sz="2000" b="1" dirty="0">
                <a:solidFill>
                  <a:prstClr val="black"/>
                </a:solidFill>
                <a:latin typeface="ACaslonPro-Semibold"/>
                <a:cs typeface="ACaslonPro-Semibold"/>
              </a:rPr>
              <a:t>– </a:t>
            </a:r>
            <a:r>
              <a:rPr sz="2000" b="1" spc="-5" dirty="0">
                <a:solidFill>
                  <a:prstClr val="black"/>
                </a:solidFill>
                <a:latin typeface="ACaslonPro-Semibold"/>
                <a:cs typeface="ACaslonPro-Semibold"/>
              </a:rPr>
              <a:t>Symbolic</a:t>
            </a:r>
            <a:r>
              <a:rPr sz="2000" b="1" dirty="0">
                <a:solidFill>
                  <a:prstClr val="black"/>
                </a:solidFill>
                <a:latin typeface="ACaslonPro-Semibold"/>
                <a:cs typeface="ACaslonPro-Semibold"/>
              </a:rPr>
              <a:t> </a:t>
            </a:r>
            <a:r>
              <a:rPr sz="2000" b="1" spc="-5" dirty="0">
                <a:solidFill>
                  <a:prstClr val="black"/>
                </a:solidFill>
                <a:latin typeface="ACaslonPro-Semibold"/>
                <a:cs typeface="ACaslonPro-Semibold"/>
              </a:rPr>
              <a:t>Value</a:t>
            </a:r>
            <a:endParaRPr sz="2000">
              <a:solidFill>
                <a:prstClr val="black"/>
              </a:solidFill>
              <a:latin typeface="ACaslonPro-Semibold"/>
              <a:cs typeface="ACaslonPro-Semibold"/>
            </a:endParaRPr>
          </a:p>
        </p:txBody>
      </p:sp>
      <p:sp>
        <p:nvSpPr>
          <p:cNvPr id="3" name="object 3"/>
          <p:cNvSpPr/>
          <p:nvPr/>
        </p:nvSpPr>
        <p:spPr>
          <a:xfrm>
            <a:off x="4759783" y="537497"/>
            <a:ext cx="2378127" cy="4145656"/>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448290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47446" y="654811"/>
            <a:ext cx="6348730" cy="574040"/>
          </a:xfrm>
          <a:prstGeom prst="rect">
            <a:avLst/>
          </a:prstGeom>
        </p:spPr>
        <p:txBody>
          <a:bodyPr vert="horz" wrap="square" lIns="0" tIns="12700" rIns="0" bIns="0" rtlCol="0">
            <a:spAutoFit/>
          </a:bodyPr>
          <a:lstStyle/>
          <a:p>
            <a:pPr marL="12700">
              <a:spcBef>
                <a:spcPts val="100"/>
              </a:spcBef>
            </a:pPr>
            <a:r>
              <a:rPr sz="3600" i="0" spc="-5" dirty="0"/>
              <a:t>Applying </a:t>
            </a:r>
            <a:r>
              <a:rPr sz="3600" i="0" dirty="0"/>
              <a:t>a </a:t>
            </a:r>
            <a:r>
              <a:rPr sz="3600" i="0" spc="-5" dirty="0"/>
              <a:t>Sartrean</a:t>
            </a:r>
            <a:r>
              <a:rPr sz="3600" i="0" dirty="0"/>
              <a:t> </a:t>
            </a:r>
            <a:r>
              <a:rPr sz="3600" i="0" spc="-5" dirty="0"/>
              <a:t>Perspective…</a:t>
            </a:r>
            <a:endParaRPr sz="3600"/>
          </a:p>
        </p:txBody>
      </p:sp>
      <p:sp>
        <p:nvSpPr>
          <p:cNvPr id="3" name="object 3"/>
          <p:cNvSpPr/>
          <p:nvPr/>
        </p:nvSpPr>
        <p:spPr>
          <a:xfrm>
            <a:off x="4468907" y="1506943"/>
            <a:ext cx="3110273" cy="4784749"/>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8174068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10551" y="225045"/>
            <a:ext cx="6868159" cy="1688283"/>
          </a:xfrm>
          <a:prstGeom prst="rect">
            <a:avLst/>
          </a:prstGeom>
        </p:spPr>
        <p:txBody>
          <a:bodyPr vert="horz" wrap="square" lIns="0" tIns="33020" rIns="0" bIns="0" rtlCol="0">
            <a:spAutoFit/>
          </a:bodyPr>
          <a:lstStyle/>
          <a:p>
            <a:pPr marL="12700" marR="5080">
              <a:lnSpc>
                <a:spcPts val="4300"/>
              </a:lnSpc>
              <a:spcBef>
                <a:spcPts val="260"/>
              </a:spcBef>
            </a:pPr>
            <a:r>
              <a:rPr sz="3600" i="0" spc="-5" dirty="0"/>
              <a:t>Stripping back the surface ‘normality’  </a:t>
            </a:r>
            <a:r>
              <a:rPr sz="3600" i="0" dirty="0"/>
              <a:t>to </a:t>
            </a:r>
            <a:r>
              <a:rPr sz="3600" i="0" spc="-5" dirty="0"/>
              <a:t>reveal things stranger than first  anticipated…</a:t>
            </a:r>
            <a:endParaRPr sz="3600"/>
          </a:p>
        </p:txBody>
      </p:sp>
      <p:sp>
        <p:nvSpPr>
          <p:cNvPr id="3" name="object 3"/>
          <p:cNvSpPr/>
          <p:nvPr/>
        </p:nvSpPr>
        <p:spPr>
          <a:xfrm>
            <a:off x="4704608" y="2112139"/>
            <a:ext cx="2646728" cy="4071646"/>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
        <p:nvSpPr>
          <p:cNvPr id="4" name="object 4"/>
          <p:cNvSpPr txBox="1"/>
          <p:nvPr/>
        </p:nvSpPr>
        <p:spPr>
          <a:xfrm>
            <a:off x="4783348" y="6189979"/>
            <a:ext cx="2457450" cy="299720"/>
          </a:xfrm>
          <a:prstGeom prst="rect">
            <a:avLst/>
          </a:prstGeom>
        </p:spPr>
        <p:txBody>
          <a:bodyPr vert="horz" wrap="square" lIns="0" tIns="12700" rIns="0" bIns="0" rtlCol="0">
            <a:spAutoFit/>
          </a:bodyPr>
          <a:lstStyle/>
          <a:p>
            <a:pPr marL="12700">
              <a:spcBef>
                <a:spcPts val="100"/>
              </a:spcBef>
            </a:pPr>
            <a:r>
              <a:rPr spc="-5" dirty="0">
                <a:solidFill>
                  <a:prstClr val="black"/>
                </a:solidFill>
                <a:latin typeface="Adobe Caslon Pro"/>
                <a:cs typeface="Adobe Caslon Pro"/>
              </a:rPr>
              <a:t>Movement:</a:t>
            </a:r>
            <a:r>
              <a:rPr spc="-10" dirty="0">
                <a:solidFill>
                  <a:prstClr val="black"/>
                </a:solidFill>
                <a:latin typeface="Adobe Caslon Pro"/>
                <a:cs typeface="Adobe Caslon Pro"/>
              </a:rPr>
              <a:t> Existentialism</a:t>
            </a:r>
            <a:endParaRPr>
              <a:solidFill>
                <a:prstClr val="black"/>
              </a:solidFill>
              <a:latin typeface="Adobe Caslon Pro"/>
              <a:cs typeface="Adobe Caslon Pro"/>
            </a:endParaRPr>
          </a:p>
        </p:txBody>
      </p:sp>
    </p:spTree>
    <p:extLst>
      <p:ext uri="{BB962C8B-B14F-4D97-AF65-F5344CB8AC3E}">
        <p14:creationId xmlns:p14="http://schemas.microsoft.com/office/powerpoint/2010/main" val="37964856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81336" y="465835"/>
            <a:ext cx="5424805" cy="574040"/>
          </a:xfrm>
          <a:prstGeom prst="rect">
            <a:avLst/>
          </a:prstGeom>
        </p:spPr>
        <p:txBody>
          <a:bodyPr vert="horz" wrap="square" lIns="0" tIns="12700" rIns="0" bIns="0" rtlCol="0">
            <a:spAutoFit/>
          </a:bodyPr>
          <a:lstStyle/>
          <a:p>
            <a:pPr marL="12700">
              <a:spcBef>
                <a:spcPts val="100"/>
              </a:spcBef>
            </a:pPr>
            <a:r>
              <a:rPr sz="3600" i="0" spc="-5" dirty="0"/>
              <a:t>‘The Absurdity of the</a:t>
            </a:r>
            <a:r>
              <a:rPr sz="3600" i="0" spc="-20" dirty="0"/>
              <a:t> </a:t>
            </a:r>
            <a:r>
              <a:rPr sz="3600" i="0" spc="-5" dirty="0"/>
              <a:t>World’</a:t>
            </a:r>
            <a:endParaRPr sz="3600"/>
          </a:p>
        </p:txBody>
      </p:sp>
      <p:sp>
        <p:nvSpPr>
          <p:cNvPr id="3" name="object 3"/>
          <p:cNvSpPr/>
          <p:nvPr/>
        </p:nvSpPr>
        <p:spPr>
          <a:xfrm>
            <a:off x="4468904" y="1264896"/>
            <a:ext cx="3110273" cy="4784749"/>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
        <p:nvSpPr>
          <p:cNvPr id="4" name="object 4"/>
          <p:cNvSpPr txBox="1"/>
          <p:nvPr/>
        </p:nvSpPr>
        <p:spPr>
          <a:xfrm>
            <a:off x="4783348" y="6189979"/>
            <a:ext cx="2457450" cy="299720"/>
          </a:xfrm>
          <a:prstGeom prst="rect">
            <a:avLst/>
          </a:prstGeom>
        </p:spPr>
        <p:txBody>
          <a:bodyPr vert="horz" wrap="square" lIns="0" tIns="12700" rIns="0" bIns="0" rtlCol="0">
            <a:spAutoFit/>
          </a:bodyPr>
          <a:lstStyle/>
          <a:p>
            <a:pPr marL="12700">
              <a:spcBef>
                <a:spcPts val="100"/>
              </a:spcBef>
            </a:pPr>
            <a:r>
              <a:rPr spc="-5" dirty="0">
                <a:solidFill>
                  <a:prstClr val="black"/>
                </a:solidFill>
                <a:latin typeface="Adobe Caslon Pro"/>
                <a:cs typeface="Adobe Caslon Pro"/>
              </a:rPr>
              <a:t>Movement:</a:t>
            </a:r>
            <a:r>
              <a:rPr spc="-10" dirty="0">
                <a:solidFill>
                  <a:prstClr val="black"/>
                </a:solidFill>
                <a:latin typeface="Adobe Caslon Pro"/>
                <a:cs typeface="Adobe Caslon Pro"/>
              </a:rPr>
              <a:t> Existentialism</a:t>
            </a:r>
            <a:endParaRPr>
              <a:solidFill>
                <a:prstClr val="black"/>
              </a:solidFill>
              <a:latin typeface="Adobe Caslon Pro"/>
              <a:cs typeface="Adobe Caslon Pro"/>
            </a:endParaRPr>
          </a:p>
        </p:txBody>
      </p:sp>
    </p:spTree>
    <p:extLst>
      <p:ext uri="{BB962C8B-B14F-4D97-AF65-F5344CB8AC3E}">
        <p14:creationId xmlns:p14="http://schemas.microsoft.com/office/powerpoint/2010/main" val="39996605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777489" y="1355852"/>
            <a:ext cx="3028950" cy="3227070"/>
          </a:xfrm>
          <a:prstGeom prst="rect">
            <a:avLst/>
          </a:prstGeom>
        </p:spPr>
        <p:txBody>
          <a:bodyPr vert="horz" wrap="square" lIns="0" tIns="12700" rIns="0" bIns="0" rtlCol="0">
            <a:spAutoFit/>
          </a:bodyPr>
          <a:lstStyle/>
          <a:p>
            <a:pPr marL="669290">
              <a:spcBef>
                <a:spcPts val="100"/>
              </a:spcBef>
            </a:pPr>
            <a:r>
              <a:rPr i="1" spc="-5" dirty="0">
                <a:solidFill>
                  <a:srgbClr val="FF0000"/>
                </a:solidFill>
                <a:latin typeface="Adobe Caslon Pro"/>
                <a:cs typeface="Adobe Caslon Pro"/>
              </a:rPr>
              <a:t>The message without </a:t>
            </a:r>
            <a:r>
              <a:rPr i="1" dirty="0">
                <a:solidFill>
                  <a:srgbClr val="FF0000"/>
                </a:solidFill>
                <a:latin typeface="Adobe Caslon Pro"/>
                <a:cs typeface="Adobe Caslon Pro"/>
              </a:rPr>
              <a:t>a</a:t>
            </a:r>
            <a:r>
              <a:rPr i="1" spc="-70" dirty="0">
                <a:solidFill>
                  <a:srgbClr val="FF0000"/>
                </a:solidFill>
                <a:latin typeface="Adobe Caslon Pro"/>
                <a:cs typeface="Adobe Caslon Pro"/>
              </a:rPr>
              <a:t> </a:t>
            </a:r>
            <a:r>
              <a:rPr i="1" spc="-5" dirty="0">
                <a:solidFill>
                  <a:srgbClr val="FF0000"/>
                </a:solidFill>
                <a:latin typeface="Adobe Caslon Pro"/>
                <a:cs typeface="Adobe Caslon Pro"/>
              </a:rPr>
              <a:t>code</a:t>
            </a:r>
            <a:endParaRPr>
              <a:solidFill>
                <a:prstClr val="black"/>
              </a:solidFill>
              <a:latin typeface="Adobe Caslon Pro"/>
              <a:cs typeface="Adobe Caslon Pro"/>
            </a:endParaRPr>
          </a:p>
          <a:p>
            <a:pPr marL="1982470" marR="5715" indent="295275">
              <a:lnSpc>
                <a:spcPct val="198700"/>
              </a:lnSpc>
              <a:spcBef>
                <a:spcPts val="30"/>
              </a:spcBef>
            </a:pPr>
            <a:r>
              <a:rPr sz="1600" b="1" spc="-5" dirty="0">
                <a:solidFill>
                  <a:srgbClr val="FF0000"/>
                </a:solidFill>
                <a:latin typeface="ACaslonPro-Semibold"/>
                <a:cs typeface="ACaslonPro-Semibold"/>
              </a:rPr>
              <a:t>D</a:t>
            </a:r>
            <a:r>
              <a:rPr sz="1600" b="1" dirty="0">
                <a:solidFill>
                  <a:srgbClr val="FF0000"/>
                </a:solidFill>
                <a:latin typeface="ACaslonPro-Semibold"/>
                <a:cs typeface="ACaslonPro-Semibold"/>
              </a:rPr>
              <a:t>e</a:t>
            </a:r>
            <a:r>
              <a:rPr sz="1600" b="1" spc="-5" dirty="0">
                <a:solidFill>
                  <a:srgbClr val="FF0000"/>
                </a:solidFill>
                <a:latin typeface="ACaslonPro-Semibold"/>
                <a:cs typeface="ACaslonPro-Semibold"/>
              </a:rPr>
              <a:t>not</a:t>
            </a:r>
            <a:r>
              <a:rPr sz="1600" b="1" dirty="0">
                <a:solidFill>
                  <a:srgbClr val="FF0000"/>
                </a:solidFill>
                <a:latin typeface="ACaslonPro-Semibold"/>
                <a:cs typeface="ACaslonPro-Semibold"/>
              </a:rPr>
              <a:t>ed  </a:t>
            </a:r>
            <a:r>
              <a:rPr sz="1600" b="1" spc="-5" dirty="0">
                <a:solidFill>
                  <a:srgbClr val="FF0000"/>
                </a:solidFill>
                <a:latin typeface="ACaslonPro-Semibold"/>
                <a:cs typeface="ACaslonPro-Semibold"/>
              </a:rPr>
              <a:t>‘The</a:t>
            </a:r>
            <a:r>
              <a:rPr sz="1600" b="1" spc="-55" dirty="0">
                <a:solidFill>
                  <a:srgbClr val="FF0000"/>
                </a:solidFill>
                <a:latin typeface="ACaslonPro-Semibold"/>
                <a:cs typeface="ACaslonPro-Semibold"/>
              </a:rPr>
              <a:t> </a:t>
            </a:r>
            <a:r>
              <a:rPr sz="1600" b="1" spc="-5" dirty="0">
                <a:solidFill>
                  <a:srgbClr val="FF0000"/>
                </a:solidFill>
                <a:latin typeface="ACaslonPro-Semibold"/>
                <a:cs typeface="ACaslonPro-Semibold"/>
              </a:rPr>
              <a:t>Literal’</a:t>
            </a:r>
            <a:endParaRPr sz="1600">
              <a:solidFill>
                <a:prstClr val="black"/>
              </a:solidFill>
              <a:latin typeface="ACaslonPro-Semibold"/>
              <a:cs typeface="ACaslonPro-Semibold"/>
            </a:endParaRPr>
          </a:p>
          <a:p>
            <a:pPr marL="1402715" marR="5080" indent="-268605">
              <a:lnSpc>
                <a:spcPct val="197500"/>
              </a:lnSpc>
              <a:spcBef>
                <a:spcPts val="95"/>
              </a:spcBef>
            </a:pPr>
            <a:r>
              <a:rPr sz="1600" b="1" spc="-5" dirty="0">
                <a:solidFill>
                  <a:srgbClr val="FF0000"/>
                </a:solidFill>
                <a:latin typeface="ACaslonPro-Semibold"/>
                <a:cs typeface="ACaslonPro-Semibold"/>
              </a:rPr>
              <a:t>What the image shows  Objective </a:t>
            </a:r>
            <a:r>
              <a:rPr sz="1600" b="1" dirty="0">
                <a:solidFill>
                  <a:srgbClr val="FF0000"/>
                </a:solidFill>
                <a:latin typeface="ACaslonPro-Semibold"/>
                <a:cs typeface="ACaslonPro-Semibold"/>
              </a:rPr>
              <a:t>/</a:t>
            </a:r>
            <a:r>
              <a:rPr sz="1600" b="1" spc="-45" dirty="0">
                <a:solidFill>
                  <a:srgbClr val="FF0000"/>
                </a:solidFill>
                <a:latin typeface="ACaslonPro-Semibold"/>
                <a:cs typeface="ACaslonPro-Semibold"/>
              </a:rPr>
              <a:t> </a:t>
            </a:r>
            <a:r>
              <a:rPr sz="1600" b="1" spc="-5" dirty="0">
                <a:solidFill>
                  <a:srgbClr val="FF0000"/>
                </a:solidFill>
                <a:latin typeface="ACaslonPro-Semibold"/>
                <a:cs typeface="ACaslonPro-Semibold"/>
              </a:rPr>
              <a:t>Natural</a:t>
            </a:r>
            <a:endParaRPr sz="1600">
              <a:solidFill>
                <a:prstClr val="black"/>
              </a:solidFill>
              <a:latin typeface="ACaslonPro-Semibold"/>
              <a:cs typeface="ACaslonPro-Semibold"/>
            </a:endParaRPr>
          </a:p>
          <a:p>
            <a:pPr marL="12700" marR="5080" indent="2242820">
              <a:lnSpc>
                <a:spcPct val="197500"/>
              </a:lnSpc>
              <a:spcBef>
                <a:spcPts val="120"/>
              </a:spcBef>
            </a:pPr>
            <a:r>
              <a:rPr sz="1600" b="1" dirty="0">
                <a:solidFill>
                  <a:srgbClr val="FF0000"/>
                </a:solidFill>
                <a:latin typeface="ACaslonPro-Semibold"/>
                <a:cs typeface="ACaslonPro-Semibold"/>
              </a:rPr>
              <a:t>I</a:t>
            </a:r>
            <a:r>
              <a:rPr sz="1600" b="1" spc="-5" dirty="0">
                <a:solidFill>
                  <a:srgbClr val="FF0000"/>
                </a:solidFill>
                <a:latin typeface="ACaslonPro-Semibold"/>
                <a:cs typeface="ACaslonPro-Semibold"/>
              </a:rPr>
              <a:t>n</a:t>
            </a:r>
            <a:r>
              <a:rPr sz="1600" b="1" dirty="0">
                <a:solidFill>
                  <a:srgbClr val="FF0000"/>
                </a:solidFill>
                <a:latin typeface="ACaslonPro-Semibold"/>
                <a:cs typeface="ACaslonPro-Semibold"/>
              </a:rPr>
              <a:t>de</a:t>
            </a:r>
            <a:r>
              <a:rPr sz="1600" b="1" spc="-5" dirty="0">
                <a:solidFill>
                  <a:srgbClr val="FF0000"/>
                </a:solidFill>
                <a:latin typeface="ACaslonPro-Semibold"/>
                <a:cs typeface="ACaslonPro-Semibold"/>
              </a:rPr>
              <a:t>x</a:t>
            </a:r>
            <a:r>
              <a:rPr sz="1600" b="1" dirty="0">
                <a:solidFill>
                  <a:srgbClr val="FF0000"/>
                </a:solidFill>
                <a:latin typeface="ACaslonPro-Semibold"/>
                <a:cs typeface="ACaslonPro-Semibold"/>
              </a:rPr>
              <a:t>ical  </a:t>
            </a:r>
            <a:r>
              <a:rPr sz="1600" b="1" spc="-5" dirty="0">
                <a:solidFill>
                  <a:srgbClr val="FF0000"/>
                </a:solidFill>
                <a:latin typeface="ACaslonPro-Semibold"/>
                <a:cs typeface="ACaslonPro-Semibold"/>
              </a:rPr>
              <a:t>Given by the Photographer </a:t>
            </a:r>
            <a:r>
              <a:rPr sz="1600" b="1" dirty="0">
                <a:solidFill>
                  <a:srgbClr val="FF0000"/>
                </a:solidFill>
                <a:latin typeface="ACaslonPro-Semibold"/>
                <a:cs typeface="ACaslonPro-Semibold"/>
              </a:rPr>
              <a:t>/</a:t>
            </a:r>
            <a:r>
              <a:rPr sz="1600" b="1" spc="30" dirty="0">
                <a:solidFill>
                  <a:srgbClr val="FF0000"/>
                </a:solidFill>
                <a:latin typeface="ACaslonPro-Semibold"/>
                <a:cs typeface="ACaslonPro-Semibold"/>
              </a:rPr>
              <a:t> </a:t>
            </a:r>
            <a:r>
              <a:rPr sz="1600" b="1" spc="-5" dirty="0">
                <a:solidFill>
                  <a:srgbClr val="FF0000"/>
                </a:solidFill>
                <a:latin typeface="ACaslonPro-Semibold"/>
                <a:cs typeface="ACaslonPro-Semibold"/>
              </a:rPr>
              <a:t>Sender</a:t>
            </a:r>
            <a:endParaRPr sz="1600">
              <a:solidFill>
                <a:prstClr val="black"/>
              </a:solidFill>
              <a:latin typeface="ACaslonPro-Semibold"/>
              <a:cs typeface="ACaslonPro-Semibold"/>
            </a:endParaRPr>
          </a:p>
        </p:txBody>
      </p:sp>
      <p:sp>
        <p:nvSpPr>
          <p:cNvPr id="3" name="object 3"/>
          <p:cNvSpPr txBox="1"/>
          <p:nvPr/>
        </p:nvSpPr>
        <p:spPr>
          <a:xfrm>
            <a:off x="6340025" y="1355852"/>
            <a:ext cx="2793365" cy="3227070"/>
          </a:xfrm>
          <a:prstGeom prst="rect">
            <a:avLst/>
          </a:prstGeom>
        </p:spPr>
        <p:txBody>
          <a:bodyPr vert="horz" wrap="square" lIns="0" tIns="12700" rIns="0" bIns="0" rtlCol="0">
            <a:spAutoFit/>
          </a:bodyPr>
          <a:lstStyle/>
          <a:p>
            <a:pPr marL="12700">
              <a:spcBef>
                <a:spcPts val="100"/>
              </a:spcBef>
            </a:pPr>
            <a:r>
              <a:rPr i="1" spc="-5" dirty="0">
                <a:solidFill>
                  <a:srgbClr val="008000"/>
                </a:solidFill>
                <a:latin typeface="Adobe Caslon Pro"/>
                <a:cs typeface="Adobe Caslon Pro"/>
              </a:rPr>
              <a:t>The coded</a:t>
            </a:r>
            <a:r>
              <a:rPr i="1" spc="-20" dirty="0">
                <a:solidFill>
                  <a:srgbClr val="008000"/>
                </a:solidFill>
                <a:latin typeface="Adobe Caslon Pro"/>
                <a:cs typeface="Adobe Caslon Pro"/>
              </a:rPr>
              <a:t> </a:t>
            </a:r>
            <a:r>
              <a:rPr i="1" spc="-5" dirty="0">
                <a:solidFill>
                  <a:srgbClr val="008000"/>
                </a:solidFill>
                <a:latin typeface="Adobe Caslon Pro"/>
                <a:cs typeface="Adobe Caslon Pro"/>
              </a:rPr>
              <a:t>message</a:t>
            </a:r>
            <a:endParaRPr>
              <a:solidFill>
                <a:prstClr val="black"/>
              </a:solidFill>
              <a:latin typeface="Adobe Caslon Pro"/>
              <a:cs typeface="Adobe Caslon Pro"/>
            </a:endParaRPr>
          </a:p>
          <a:p>
            <a:pPr marL="12700" marR="1536065">
              <a:lnSpc>
                <a:spcPct val="198700"/>
              </a:lnSpc>
              <a:spcBef>
                <a:spcPts val="30"/>
              </a:spcBef>
            </a:pPr>
            <a:r>
              <a:rPr sz="1600" b="1" spc="-5" dirty="0">
                <a:solidFill>
                  <a:srgbClr val="008000"/>
                </a:solidFill>
                <a:latin typeface="ACaslonPro-Semibold"/>
                <a:cs typeface="ACaslonPro-Semibold"/>
              </a:rPr>
              <a:t>Connoted  ‘The</a:t>
            </a:r>
            <a:r>
              <a:rPr sz="1600" b="1" spc="-65" dirty="0">
                <a:solidFill>
                  <a:srgbClr val="008000"/>
                </a:solidFill>
                <a:latin typeface="ACaslonPro-Semibold"/>
                <a:cs typeface="ACaslonPro-Semibold"/>
              </a:rPr>
              <a:t> </a:t>
            </a:r>
            <a:r>
              <a:rPr sz="1600" b="1" spc="-5" dirty="0">
                <a:solidFill>
                  <a:srgbClr val="008000"/>
                </a:solidFill>
                <a:latin typeface="ACaslonPro-Semibold"/>
                <a:cs typeface="ACaslonPro-Semibold"/>
              </a:rPr>
              <a:t>Symbolic’</a:t>
            </a:r>
            <a:endParaRPr sz="1600">
              <a:solidFill>
                <a:prstClr val="black"/>
              </a:solidFill>
              <a:latin typeface="ACaslonPro-Semibold"/>
              <a:cs typeface="ACaslonPro-Semibold"/>
            </a:endParaRPr>
          </a:p>
          <a:p>
            <a:pPr marL="12700" marR="353695">
              <a:lnSpc>
                <a:spcPct val="200599"/>
              </a:lnSpc>
              <a:spcBef>
                <a:spcPts val="40"/>
              </a:spcBef>
            </a:pPr>
            <a:r>
              <a:rPr sz="1600" b="1" spc="-5" dirty="0">
                <a:solidFill>
                  <a:srgbClr val="008000"/>
                </a:solidFill>
                <a:latin typeface="ACaslonPro-Semibold"/>
                <a:cs typeface="ACaslonPro-Semibold"/>
              </a:rPr>
              <a:t>What </a:t>
            </a:r>
            <a:r>
              <a:rPr sz="1600" b="1" dirty="0">
                <a:solidFill>
                  <a:srgbClr val="008000"/>
                </a:solidFill>
                <a:latin typeface="ACaslonPro-Semibold"/>
                <a:cs typeface="ACaslonPro-Semibold"/>
              </a:rPr>
              <a:t>is </a:t>
            </a:r>
            <a:r>
              <a:rPr sz="1600" b="1" spc="-5" dirty="0">
                <a:solidFill>
                  <a:srgbClr val="008000"/>
                </a:solidFill>
                <a:latin typeface="ACaslonPro-Semibold"/>
                <a:cs typeface="ACaslonPro-Semibold"/>
              </a:rPr>
              <a:t>implied by the image  Invested </a:t>
            </a:r>
            <a:r>
              <a:rPr sz="1600" b="1" dirty="0">
                <a:solidFill>
                  <a:srgbClr val="008000"/>
                </a:solidFill>
                <a:latin typeface="ACaslonPro-Semibold"/>
                <a:cs typeface="ACaslonPro-Semibold"/>
              </a:rPr>
              <a:t>/ </a:t>
            </a:r>
            <a:r>
              <a:rPr sz="1600" b="1" spc="-5" dirty="0">
                <a:solidFill>
                  <a:srgbClr val="008000"/>
                </a:solidFill>
                <a:latin typeface="ACaslonPro-Semibold"/>
                <a:cs typeface="ACaslonPro-Semibold"/>
              </a:rPr>
              <a:t>Cultural  Constructed</a:t>
            </a:r>
            <a:endParaRPr sz="1600">
              <a:solidFill>
                <a:prstClr val="black"/>
              </a:solidFill>
              <a:latin typeface="ACaslonPro-Semibold"/>
              <a:cs typeface="ACaslonPro-Semibold"/>
            </a:endParaRPr>
          </a:p>
          <a:p>
            <a:pPr marL="12700">
              <a:spcBef>
                <a:spcPts val="1870"/>
              </a:spcBef>
            </a:pPr>
            <a:r>
              <a:rPr sz="1600" b="1" spc="-5" dirty="0">
                <a:solidFill>
                  <a:srgbClr val="008000"/>
                </a:solidFill>
                <a:latin typeface="ACaslonPro-Semibold"/>
                <a:cs typeface="ACaslonPro-Semibold"/>
              </a:rPr>
              <a:t>Invested by the Receiver </a:t>
            </a:r>
            <a:r>
              <a:rPr sz="1600" b="1" dirty="0">
                <a:solidFill>
                  <a:srgbClr val="008000"/>
                </a:solidFill>
                <a:latin typeface="ACaslonPro-Semibold"/>
                <a:cs typeface="ACaslonPro-Semibold"/>
              </a:rPr>
              <a:t>/</a:t>
            </a:r>
            <a:r>
              <a:rPr sz="1600" b="1" spc="50" dirty="0">
                <a:solidFill>
                  <a:srgbClr val="008000"/>
                </a:solidFill>
                <a:latin typeface="ACaslonPro-Semibold"/>
                <a:cs typeface="ACaslonPro-Semibold"/>
              </a:rPr>
              <a:t> </a:t>
            </a:r>
            <a:r>
              <a:rPr sz="1600" b="1" spc="-5" dirty="0">
                <a:solidFill>
                  <a:srgbClr val="008000"/>
                </a:solidFill>
                <a:latin typeface="ACaslonPro-Semibold"/>
                <a:cs typeface="ACaslonPro-Semibold"/>
              </a:rPr>
              <a:t>Viewer</a:t>
            </a:r>
            <a:endParaRPr sz="1600">
              <a:solidFill>
                <a:prstClr val="black"/>
              </a:solidFill>
              <a:latin typeface="ACaslonPro-Semibold"/>
              <a:cs typeface="ACaslonPro-Semibold"/>
            </a:endParaRPr>
          </a:p>
        </p:txBody>
      </p:sp>
      <p:sp>
        <p:nvSpPr>
          <p:cNvPr id="4" name="object 4"/>
          <p:cNvSpPr txBox="1">
            <a:spLocks noGrp="1"/>
          </p:cNvSpPr>
          <p:nvPr>
            <p:ph type="title"/>
          </p:nvPr>
        </p:nvSpPr>
        <p:spPr>
          <a:xfrm>
            <a:off x="6808151" y="438404"/>
            <a:ext cx="1623696" cy="382156"/>
          </a:xfrm>
          <a:prstGeom prst="rect">
            <a:avLst/>
          </a:prstGeom>
        </p:spPr>
        <p:txBody>
          <a:bodyPr vert="horz" wrap="square" lIns="0" tIns="12700" rIns="0" bIns="0" rtlCol="0">
            <a:spAutoFit/>
          </a:bodyPr>
          <a:lstStyle/>
          <a:p>
            <a:pPr marL="149225">
              <a:spcBef>
                <a:spcPts val="100"/>
              </a:spcBef>
            </a:pPr>
            <a:r>
              <a:rPr dirty="0"/>
              <a:t>Se</a:t>
            </a:r>
            <a:r>
              <a:rPr spc="-5" dirty="0"/>
              <a:t>mioti</a:t>
            </a:r>
            <a:r>
              <a:rPr dirty="0"/>
              <a:t>cs</a:t>
            </a:r>
          </a:p>
        </p:txBody>
      </p:sp>
    </p:spTree>
    <p:extLst>
      <p:ext uri="{BB962C8B-B14F-4D97-AF65-F5344CB8AC3E}">
        <p14:creationId xmlns:p14="http://schemas.microsoft.com/office/powerpoint/2010/main" val="84577008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709194" y="1014476"/>
            <a:ext cx="4773295" cy="2489528"/>
          </a:xfrm>
          <a:prstGeom prst="rect">
            <a:avLst/>
          </a:prstGeom>
        </p:spPr>
        <p:txBody>
          <a:bodyPr vert="horz" wrap="square" lIns="0" tIns="12700" rIns="0" bIns="0" rtlCol="0">
            <a:spAutoFit/>
          </a:bodyPr>
          <a:lstStyle/>
          <a:p>
            <a:pPr marL="1292225">
              <a:spcBef>
                <a:spcPts val="100"/>
              </a:spcBef>
            </a:pPr>
            <a:r>
              <a:rPr sz="3600" dirty="0">
                <a:solidFill>
                  <a:srgbClr val="898989"/>
                </a:solidFill>
                <a:latin typeface="Adobe Caslon Pro"/>
                <a:cs typeface="Adobe Caslon Pro"/>
              </a:rPr>
              <a:t>Week</a:t>
            </a:r>
            <a:r>
              <a:rPr sz="3600" spc="-15" dirty="0">
                <a:solidFill>
                  <a:srgbClr val="898989"/>
                </a:solidFill>
                <a:latin typeface="Adobe Caslon Pro"/>
                <a:cs typeface="Adobe Caslon Pro"/>
              </a:rPr>
              <a:t> </a:t>
            </a:r>
            <a:r>
              <a:rPr sz="3600" spc="-5" dirty="0">
                <a:solidFill>
                  <a:srgbClr val="898989"/>
                </a:solidFill>
                <a:latin typeface="Adobe Caslon Pro"/>
                <a:cs typeface="Adobe Caslon Pro"/>
              </a:rPr>
              <a:t>Two:</a:t>
            </a:r>
            <a:endParaRPr sz="3600">
              <a:solidFill>
                <a:prstClr val="black"/>
              </a:solidFill>
              <a:latin typeface="Adobe Caslon Pro"/>
              <a:cs typeface="Adobe Caslon Pro"/>
            </a:endParaRPr>
          </a:p>
          <a:p>
            <a:endParaRPr sz="5150">
              <a:solidFill>
                <a:prstClr val="black"/>
              </a:solidFill>
              <a:latin typeface="Times New Roman"/>
              <a:cs typeface="Times New Roman"/>
            </a:endParaRPr>
          </a:p>
          <a:p>
            <a:pPr marL="12700" marR="5080" indent="635" algn="ctr">
              <a:lnSpc>
                <a:spcPct val="101699"/>
              </a:lnSpc>
              <a:spcBef>
                <a:spcPts val="5"/>
              </a:spcBef>
            </a:pPr>
            <a:r>
              <a:rPr sz="3600" i="1" spc="-5" dirty="0">
                <a:solidFill>
                  <a:srgbClr val="898989"/>
                </a:solidFill>
                <a:latin typeface="Adobe Caslon Pro"/>
                <a:cs typeface="Adobe Caslon Pro"/>
              </a:rPr>
              <a:t>The Treachery of Images:  Deconstruction </a:t>
            </a:r>
            <a:r>
              <a:rPr sz="3600" i="1" dirty="0">
                <a:solidFill>
                  <a:srgbClr val="898989"/>
                </a:solidFill>
                <a:latin typeface="Adobe Caslon Pro"/>
                <a:cs typeface="Adobe Caslon Pro"/>
              </a:rPr>
              <a:t>&amp;</a:t>
            </a:r>
            <a:r>
              <a:rPr sz="3600" i="1" spc="-40" dirty="0">
                <a:solidFill>
                  <a:srgbClr val="898989"/>
                </a:solidFill>
                <a:latin typeface="Adobe Caslon Pro"/>
                <a:cs typeface="Adobe Caslon Pro"/>
              </a:rPr>
              <a:t> </a:t>
            </a:r>
            <a:r>
              <a:rPr sz="3600" i="1" spc="-5" dirty="0">
                <a:solidFill>
                  <a:srgbClr val="898989"/>
                </a:solidFill>
                <a:latin typeface="Adobe Caslon Pro"/>
                <a:cs typeface="Adobe Caslon Pro"/>
              </a:rPr>
              <a:t>Semiotics</a:t>
            </a:r>
            <a:endParaRPr sz="3600">
              <a:solidFill>
                <a:prstClr val="black"/>
              </a:solidFill>
              <a:latin typeface="Adobe Caslon Pro"/>
              <a:cs typeface="Adobe Caslon Pro"/>
            </a:endParaRPr>
          </a:p>
        </p:txBody>
      </p:sp>
      <p:sp>
        <p:nvSpPr>
          <p:cNvPr id="3" name="object 3"/>
          <p:cNvSpPr txBox="1"/>
          <p:nvPr/>
        </p:nvSpPr>
        <p:spPr>
          <a:xfrm>
            <a:off x="4750594" y="4851908"/>
            <a:ext cx="2690495" cy="574040"/>
          </a:xfrm>
          <a:prstGeom prst="rect">
            <a:avLst/>
          </a:prstGeom>
        </p:spPr>
        <p:txBody>
          <a:bodyPr vert="horz" wrap="square" lIns="0" tIns="12700" rIns="0" bIns="0" rtlCol="0">
            <a:spAutoFit/>
          </a:bodyPr>
          <a:lstStyle/>
          <a:p>
            <a:pPr marL="12700">
              <a:spcBef>
                <a:spcPts val="100"/>
              </a:spcBef>
            </a:pPr>
            <a:r>
              <a:rPr sz="3600" i="1" spc="-5" dirty="0">
                <a:solidFill>
                  <a:srgbClr val="898989"/>
                </a:solidFill>
                <a:latin typeface="Adobe Caslon Pro"/>
                <a:cs typeface="Adobe Caslon Pro"/>
              </a:rPr>
              <a:t>Ryan </a:t>
            </a:r>
            <a:r>
              <a:rPr sz="3600" i="1" dirty="0">
                <a:solidFill>
                  <a:srgbClr val="898989"/>
                </a:solidFill>
                <a:latin typeface="Adobe Caslon Pro"/>
                <a:cs typeface="Adobe Caslon Pro"/>
              </a:rPr>
              <a:t>L.</a:t>
            </a:r>
            <a:r>
              <a:rPr sz="3600" i="1" spc="-90" dirty="0">
                <a:solidFill>
                  <a:srgbClr val="898989"/>
                </a:solidFill>
                <a:latin typeface="Adobe Caslon Pro"/>
                <a:cs typeface="Adobe Caslon Pro"/>
              </a:rPr>
              <a:t> </a:t>
            </a:r>
            <a:r>
              <a:rPr sz="3600" i="1" spc="-5" dirty="0">
                <a:solidFill>
                  <a:srgbClr val="898989"/>
                </a:solidFill>
                <a:latin typeface="Adobe Caslon Pro"/>
                <a:cs typeface="Adobe Caslon Pro"/>
              </a:rPr>
              <a:t>Moule</a:t>
            </a:r>
            <a:endParaRPr sz="3600">
              <a:solidFill>
                <a:prstClr val="black"/>
              </a:solidFill>
              <a:latin typeface="Adobe Caslon Pro"/>
              <a:cs typeface="Adobe Caslon Pro"/>
            </a:endParaRPr>
          </a:p>
        </p:txBody>
      </p:sp>
    </p:spTree>
    <p:extLst>
      <p:ext uri="{BB962C8B-B14F-4D97-AF65-F5344CB8AC3E}">
        <p14:creationId xmlns:p14="http://schemas.microsoft.com/office/powerpoint/2010/main" val="9818904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71925" y="718820"/>
            <a:ext cx="4632960" cy="4963160"/>
          </a:xfrm>
          <a:prstGeom prst="rect">
            <a:avLst/>
          </a:prstGeom>
        </p:spPr>
        <p:txBody>
          <a:bodyPr vert="horz" wrap="square" lIns="0" tIns="12700" rIns="0" bIns="0" rtlCol="0">
            <a:spAutoFit/>
          </a:bodyPr>
          <a:lstStyle/>
          <a:p>
            <a:pPr marL="1019175" indent="-452755">
              <a:lnSpc>
                <a:spcPts val="6445"/>
              </a:lnSpc>
              <a:spcBef>
                <a:spcPts val="100"/>
              </a:spcBef>
              <a:buFontTx/>
              <a:buChar char="-"/>
              <a:tabLst>
                <a:tab pos="1019175" algn="l"/>
              </a:tabLst>
            </a:pPr>
            <a:r>
              <a:rPr sz="5400" spc="-5" dirty="0">
                <a:solidFill>
                  <a:prstClr val="black"/>
                </a:solidFill>
                <a:latin typeface="Adobe Caslon Pro"/>
                <a:cs typeface="Adobe Caslon Pro"/>
              </a:rPr>
              <a:t>Post</a:t>
            </a:r>
            <a:r>
              <a:rPr sz="5400" spc="-15" dirty="0">
                <a:solidFill>
                  <a:prstClr val="black"/>
                </a:solidFill>
                <a:latin typeface="Adobe Caslon Pro"/>
                <a:cs typeface="Adobe Caslon Pro"/>
              </a:rPr>
              <a:t> </a:t>
            </a:r>
            <a:r>
              <a:rPr sz="5400" spc="-5" dirty="0">
                <a:solidFill>
                  <a:prstClr val="black"/>
                </a:solidFill>
                <a:latin typeface="Adobe Caslon Pro"/>
                <a:cs typeface="Adobe Caslon Pro"/>
              </a:rPr>
              <a:t>Truth</a:t>
            </a:r>
            <a:endParaRPr sz="5400">
              <a:solidFill>
                <a:prstClr val="black"/>
              </a:solidFill>
              <a:latin typeface="Adobe Caslon Pro"/>
              <a:cs typeface="Adobe Caslon Pro"/>
            </a:endParaRPr>
          </a:p>
          <a:p>
            <a:pPr marL="1012825" indent="-452755">
              <a:lnSpc>
                <a:spcPts val="6445"/>
              </a:lnSpc>
              <a:buFontTx/>
              <a:buChar char="-"/>
              <a:tabLst>
                <a:tab pos="1012825" algn="l"/>
              </a:tabLst>
            </a:pPr>
            <a:r>
              <a:rPr sz="5400" spc="-5" dirty="0">
                <a:solidFill>
                  <a:prstClr val="black"/>
                </a:solidFill>
                <a:latin typeface="Adobe Caslon Pro"/>
                <a:cs typeface="Adobe Caslon Pro"/>
              </a:rPr>
              <a:t>Fake</a:t>
            </a:r>
            <a:r>
              <a:rPr sz="5400" spc="-25" dirty="0">
                <a:solidFill>
                  <a:prstClr val="black"/>
                </a:solidFill>
                <a:latin typeface="Adobe Caslon Pro"/>
                <a:cs typeface="Adobe Caslon Pro"/>
              </a:rPr>
              <a:t> </a:t>
            </a:r>
            <a:r>
              <a:rPr sz="5400" spc="-5" dirty="0">
                <a:solidFill>
                  <a:prstClr val="black"/>
                </a:solidFill>
                <a:latin typeface="Adobe Caslon Pro"/>
                <a:cs typeface="Adobe Caslon Pro"/>
              </a:rPr>
              <a:t>News</a:t>
            </a:r>
            <a:endParaRPr sz="5400">
              <a:solidFill>
                <a:prstClr val="black"/>
              </a:solidFill>
              <a:latin typeface="Adobe Caslon Pro"/>
              <a:cs typeface="Adobe Caslon Pro"/>
            </a:endParaRPr>
          </a:p>
          <a:p>
            <a:pPr marL="147955">
              <a:spcBef>
                <a:spcPts val="25"/>
              </a:spcBef>
            </a:pPr>
            <a:r>
              <a:rPr sz="5400" dirty="0">
                <a:solidFill>
                  <a:prstClr val="black"/>
                </a:solidFill>
                <a:latin typeface="Adobe Caslon Pro"/>
                <a:cs typeface="Adobe Caslon Pro"/>
              </a:rPr>
              <a:t>- </a:t>
            </a:r>
            <a:r>
              <a:rPr sz="5400" spc="-5" dirty="0">
                <a:solidFill>
                  <a:prstClr val="black"/>
                </a:solidFill>
                <a:latin typeface="Adobe Caslon Pro"/>
                <a:cs typeface="Adobe Caslon Pro"/>
              </a:rPr>
              <a:t>The</a:t>
            </a:r>
            <a:r>
              <a:rPr sz="5400" spc="-25" dirty="0">
                <a:solidFill>
                  <a:prstClr val="black"/>
                </a:solidFill>
                <a:latin typeface="Adobe Caslon Pro"/>
                <a:cs typeface="Adobe Caslon Pro"/>
              </a:rPr>
              <a:t> </a:t>
            </a:r>
            <a:r>
              <a:rPr sz="5400" spc="-5" dirty="0">
                <a:solidFill>
                  <a:prstClr val="black"/>
                </a:solidFill>
                <a:latin typeface="Adobe Caslon Pro"/>
                <a:cs typeface="Adobe Caslon Pro"/>
              </a:rPr>
              <a:t>Spectacle</a:t>
            </a:r>
            <a:endParaRPr sz="5400">
              <a:solidFill>
                <a:prstClr val="black"/>
              </a:solidFill>
              <a:latin typeface="Adobe Caslon Pro"/>
              <a:cs typeface="Adobe Caslon Pro"/>
            </a:endParaRPr>
          </a:p>
          <a:p>
            <a:pPr marL="12700" marR="5080" algn="ctr">
              <a:lnSpc>
                <a:spcPts val="6500"/>
              </a:lnSpc>
              <a:spcBef>
                <a:spcPts val="200"/>
              </a:spcBef>
              <a:tabLst>
                <a:tab pos="3016250" algn="l"/>
              </a:tabLst>
            </a:pPr>
            <a:r>
              <a:rPr sz="5400" dirty="0">
                <a:solidFill>
                  <a:prstClr val="black"/>
                </a:solidFill>
                <a:latin typeface="Adobe Caslon Pro"/>
                <a:cs typeface="Adobe Caslon Pro"/>
              </a:rPr>
              <a:t>-</a:t>
            </a:r>
            <a:r>
              <a:rPr sz="5400" spc="5" dirty="0">
                <a:solidFill>
                  <a:prstClr val="black"/>
                </a:solidFill>
                <a:latin typeface="Adobe Caslon Pro"/>
                <a:cs typeface="Adobe Caslon Pro"/>
              </a:rPr>
              <a:t> </a:t>
            </a:r>
            <a:r>
              <a:rPr sz="5400" spc="-5" dirty="0">
                <a:solidFill>
                  <a:prstClr val="black"/>
                </a:solidFill>
                <a:latin typeface="Adobe Caslon Pro"/>
                <a:cs typeface="Adobe Caslon Pro"/>
              </a:rPr>
              <a:t>Passivity	in</a:t>
            </a:r>
            <a:r>
              <a:rPr sz="5400" spc="-90" dirty="0">
                <a:solidFill>
                  <a:prstClr val="black"/>
                </a:solidFill>
                <a:latin typeface="Adobe Caslon Pro"/>
                <a:cs typeface="Adobe Caslon Pro"/>
              </a:rPr>
              <a:t> </a:t>
            </a:r>
            <a:r>
              <a:rPr sz="5400" dirty="0">
                <a:solidFill>
                  <a:prstClr val="black"/>
                </a:solidFill>
                <a:latin typeface="Adobe Caslon Pro"/>
                <a:cs typeface="Adobe Caslon Pro"/>
              </a:rPr>
              <a:t>the  </a:t>
            </a:r>
            <a:r>
              <a:rPr sz="5400" spc="-5" dirty="0">
                <a:solidFill>
                  <a:prstClr val="black"/>
                </a:solidFill>
                <a:latin typeface="Adobe Caslon Pro"/>
                <a:cs typeface="Adobe Caslon Pro"/>
              </a:rPr>
              <a:t>Contemporary  Condition</a:t>
            </a:r>
            <a:endParaRPr sz="5400">
              <a:solidFill>
                <a:prstClr val="black"/>
              </a:solidFill>
              <a:latin typeface="Adobe Caslon Pro"/>
              <a:cs typeface="Adobe Caslon Pro"/>
            </a:endParaRPr>
          </a:p>
        </p:txBody>
      </p:sp>
    </p:spTree>
    <p:extLst>
      <p:ext uri="{BB962C8B-B14F-4D97-AF65-F5344CB8AC3E}">
        <p14:creationId xmlns:p14="http://schemas.microsoft.com/office/powerpoint/2010/main" val="12083861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618862" y="1410767"/>
            <a:ext cx="2994025" cy="276999"/>
          </a:xfrm>
          <a:prstGeom prst="rect">
            <a:avLst/>
          </a:prstGeom>
        </p:spPr>
        <p:txBody>
          <a:bodyPr vert="horz" wrap="square" lIns="0" tIns="0" rIns="0" bIns="0" rtlCol="0">
            <a:spAutoFit/>
          </a:bodyPr>
          <a:lstStyle/>
          <a:p>
            <a:r>
              <a:rPr i="1" spc="-5" dirty="0">
                <a:solidFill>
                  <a:prstClr val="black"/>
                </a:solidFill>
                <a:latin typeface="Adobe Caslon Pro"/>
                <a:cs typeface="Adobe Caslon Pro"/>
              </a:rPr>
              <a:t>The </a:t>
            </a:r>
            <a:r>
              <a:rPr spc="-5" dirty="0">
                <a:solidFill>
                  <a:prstClr val="black"/>
                </a:solidFill>
                <a:latin typeface="Adobe Caslon Pro"/>
                <a:cs typeface="Adobe Caslon Pro"/>
              </a:rPr>
              <a:t>problem with</a:t>
            </a:r>
            <a:r>
              <a:rPr spc="-20" dirty="0">
                <a:solidFill>
                  <a:prstClr val="black"/>
                </a:solidFill>
                <a:latin typeface="Adobe Caslon Pro"/>
                <a:cs typeface="Adobe Caslon Pro"/>
              </a:rPr>
              <a:t> </a:t>
            </a:r>
            <a:r>
              <a:rPr spc="-5" dirty="0">
                <a:solidFill>
                  <a:prstClr val="black"/>
                </a:solidFill>
                <a:latin typeface="Adobe Caslon Pro"/>
                <a:cs typeface="Adobe Caslon Pro"/>
              </a:rPr>
              <a:t>representation</a:t>
            </a:r>
            <a:endParaRPr>
              <a:solidFill>
                <a:prstClr val="black"/>
              </a:solidFill>
              <a:latin typeface="Adobe Caslon Pro"/>
              <a:cs typeface="Adobe Caslon Pro"/>
            </a:endParaRPr>
          </a:p>
        </p:txBody>
      </p:sp>
      <p:sp>
        <p:nvSpPr>
          <p:cNvPr id="3" name="object 3"/>
          <p:cNvSpPr/>
          <p:nvPr/>
        </p:nvSpPr>
        <p:spPr>
          <a:xfrm>
            <a:off x="3679744" y="356223"/>
            <a:ext cx="4753863" cy="5615609"/>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40337344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825008" y="795021"/>
            <a:ext cx="6633209" cy="3692525"/>
          </a:xfrm>
          <a:prstGeom prst="rect">
            <a:avLst/>
          </a:prstGeom>
        </p:spPr>
        <p:txBody>
          <a:bodyPr vert="horz" wrap="square" lIns="0" tIns="12700" rIns="0" bIns="0" rtlCol="0">
            <a:spAutoFit/>
          </a:bodyPr>
          <a:lstStyle/>
          <a:p>
            <a:pPr marL="1660525">
              <a:spcBef>
                <a:spcPts val="100"/>
              </a:spcBef>
            </a:pPr>
            <a:r>
              <a:rPr sz="4800" spc="-10" dirty="0">
                <a:solidFill>
                  <a:prstClr val="black"/>
                </a:solidFill>
                <a:latin typeface="Adobe Caslon Pro"/>
                <a:cs typeface="Adobe Caslon Pro"/>
              </a:rPr>
              <a:t>Value </a:t>
            </a:r>
            <a:r>
              <a:rPr sz="4800" dirty="0">
                <a:solidFill>
                  <a:prstClr val="black"/>
                </a:solidFill>
                <a:latin typeface="Adobe Caslon Pro"/>
                <a:cs typeface="Adobe Caslon Pro"/>
              </a:rPr>
              <a:t>–</a:t>
            </a:r>
            <a:r>
              <a:rPr sz="4800" spc="10" dirty="0">
                <a:solidFill>
                  <a:prstClr val="black"/>
                </a:solidFill>
                <a:latin typeface="Adobe Caslon Pro"/>
                <a:cs typeface="Adobe Caslon Pro"/>
              </a:rPr>
              <a:t> </a:t>
            </a:r>
            <a:r>
              <a:rPr sz="4800" spc="-5" dirty="0">
                <a:solidFill>
                  <a:prstClr val="black"/>
                </a:solidFill>
                <a:latin typeface="Adobe Caslon Pro"/>
                <a:cs typeface="Adobe Caslon Pro"/>
              </a:rPr>
              <a:t>Ideas</a:t>
            </a:r>
            <a:endParaRPr sz="4800">
              <a:solidFill>
                <a:prstClr val="black"/>
              </a:solidFill>
              <a:latin typeface="Adobe Caslon Pro"/>
              <a:cs typeface="Adobe Caslon Pro"/>
            </a:endParaRPr>
          </a:p>
          <a:p>
            <a:pPr marL="12700" marR="5080" indent="-635" algn="ctr">
              <a:lnSpc>
                <a:spcPct val="99800"/>
              </a:lnSpc>
              <a:spcBef>
                <a:spcPts val="5865"/>
              </a:spcBef>
            </a:pPr>
            <a:r>
              <a:rPr sz="4800" spc="-5" dirty="0">
                <a:solidFill>
                  <a:prstClr val="black"/>
                </a:solidFill>
                <a:latin typeface="Adobe Caslon Pro"/>
                <a:cs typeface="Adobe Caslon Pro"/>
              </a:rPr>
              <a:t>Ideology </a:t>
            </a:r>
            <a:r>
              <a:rPr sz="4800" dirty="0">
                <a:solidFill>
                  <a:prstClr val="black"/>
                </a:solidFill>
                <a:latin typeface="Adobe Caslon Pro"/>
                <a:cs typeface="Adobe Caslon Pro"/>
              </a:rPr>
              <a:t>– a </a:t>
            </a:r>
            <a:r>
              <a:rPr sz="4800" spc="-5" dirty="0">
                <a:solidFill>
                  <a:prstClr val="black"/>
                </a:solidFill>
                <a:latin typeface="Adobe Caslon Pro"/>
                <a:cs typeface="Adobe Caslon Pro"/>
              </a:rPr>
              <a:t>system of  </a:t>
            </a:r>
            <a:r>
              <a:rPr sz="4800" dirty="0">
                <a:solidFill>
                  <a:prstClr val="black"/>
                </a:solidFill>
                <a:latin typeface="Adobe Caslon Pro"/>
                <a:cs typeface="Adobe Caslon Pro"/>
              </a:rPr>
              <a:t>ideas </a:t>
            </a:r>
            <a:r>
              <a:rPr sz="4800" spc="-5" dirty="0">
                <a:solidFill>
                  <a:prstClr val="black"/>
                </a:solidFill>
                <a:latin typeface="Adobe Caslon Pro"/>
                <a:cs typeface="Adobe Caslon Pro"/>
              </a:rPr>
              <a:t>that form the </a:t>
            </a:r>
            <a:r>
              <a:rPr sz="4800" dirty="0">
                <a:solidFill>
                  <a:prstClr val="black"/>
                </a:solidFill>
                <a:latin typeface="Adobe Caslon Pro"/>
                <a:cs typeface="Adobe Caslon Pro"/>
              </a:rPr>
              <a:t>basis </a:t>
            </a:r>
            <a:r>
              <a:rPr sz="4800" spc="-5" dirty="0">
                <a:solidFill>
                  <a:prstClr val="black"/>
                </a:solidFill>
                <a:latin typeface="Adobe Caslon Pro"/>
                <a:cs typeface="Adobe Caslon Pro"/>
              </a:rPr>
              <a:t>of  </a:t>
            </a:r>
            <a:r>
              <a:rPr sz="4800" dirty="0">
                <a:solidFill>
                  <a:prstClr val="black"/>
                </a:solidFill>
                <a:latin typeface="Adobe Caslon Pro"/>
                <a:cs typeface="Adobe Caslon Pro"/>
              </a:rPr>
              <a:t>a </a:t>
            </a:r>
            <a:r>
              <a:rPr sz="4800" spc="-5" dirty="0">
                <a:solidFill>
                  <a:prstClr val="black"/>
                </a:solidFill>
                <a:latin typeface="Adobe Caslon Pro"/>
                <a:cs typeface="Adobe Caslon Pro"/>
              </a:rPr>
              <a:t>way of thinking.</a:t>
            </a:r>
            <a:endParaRPr sz="4800">
              <a:solidFill>
                <a:prstClr val="black"/>
              </a:solidFill>
              <a:latin typeface="Adobe Caslon Pro"/>
              <a:cs typeface="Adobe Caslon Pro"/>
            </a:endParaRPr>
          </a:p>
        </p:txBody>
      </p:sp>
    </p:spTree>
    <p:extLst>
      <p:ext uri="{BB962C8B-B14F-4D97-AF65-F5344CB8AC3E}">
        <p14:creationId xmlns:p14="http://schemas.microsoft.com/office/powerpoint/2010/main" val="17666079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2921000" y="629616"/>
            <a:ext cx="4902200" cy="5206999"/>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24644215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675056" y="674115"/>
            <a:ext cx="2503805" cy="269240"/>
          </a:xfrm>
          <a:prstGeom prst="rect">
            <a:avLst/>
          </a:prstGeom>
        </p:spPr>
        <p:txBody>
          <a:bodyPr vert="horz" wrap="square" lIns="0" tIns="12700" rIns="0" bIns="0" rtlCol="0">
            <a:spAutoFit/>
          </a:bodyPr>
          <a:lstStyle/>
          <a:p>
            <a:pPr marL="12700">
              <a:spcBef>
                <a:spcPts val="100"/>
              </a:spcBef>
            </a:pPr>
            <a:r>
              <a:rPr sz="1600" spc="-5" dirty="0">
                <a:solidFill>
                  <a:prstClr val="black"/>
                </a:solidFill>
                <a:latin typeface="Adobe Caslon Pro"/>
                <a:cs typeface="Adobe Caslon Pro"/>
              </a:rPr>
              <a:t>Case Study: This is not </a:t>
            </a:r>
            <a:r>
              <a:rPr sz="1600" dirty="0">
                <a:solidFill>
                  <a:prstClr val="black"/>
                </a:solidFill>
                <a:latin typeface="Adobe Caslon Pro"/>
                <a:cs typeface="Adobe Caslon Pro"/>
              </a:rPr>
              <a:t>a</a:t>
            </a:r>
            <a:r>
              <a:rPr sz="1600" spc="65" dirty="0">
                <a:solidFill>
                  <a:prstClr val="black"/>
                </a:solidFill>
                <a:latin typeface="Adobe Caslon Pro"/>
                <a:cs typeface="Adobe Caslon Pro"/>
              </a:rPr>
              <a:t> </a:t>
            </a:r>
            <a:r>
              <a:rPr sz="1600" spc="-5" dirty="0">
                <a:solidFill>
                  <a:prstClr val="black"/>
                </a:solidFill>
                <a:latin typeface="Adobe Caslon Pro"/>
                <a:cs typeface="Adobe Caslon Pro"/>
              </a:rPr>
              <a:t>Pipe</a:t>
            </a:r>
            <a:endParaRPr sz="1600">
              <a:solidFill>
                <a:prstClr val="black"/>
              </a:solidFill>
              <a:latin typeface="Adobe Caslon Pro"/>
              <a:cs typeface="Adobe Caslon Pro"/>
            </a:endParaRPr>
          </a:p>
        </p:txBody>
      </p:sp>
      <p:sp>
        <p:nvSpPr>
          <p:cNvPr id="3" name="object 3"/>
          <p:cNvSpPr/>
          <p:nvPr/>
        </p:nvSpPr>
        <p:spPr>
          <a:xfrm>
            <a:off x="3043518" y="1603847"/>
            <a:ext cx="5918172" cy="4124662"/>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
        <p:nvSpPr>
          <p:cNvPr id="4" name="object 4"/>
          <p:cNvSpPr txBox="1"/>
          <p:nvPr/>
        </p:nvSpPr>
        <p:spPr>
          <a:xfrm>
            <a:off x="4298994" y="6015228"/>
            <a:ext cx="3235325" cy="228268"/>
          </a:xfrm>
          <a:prstGeom prst="rect">
            <a:avLst/>
          </a:prstGeom>
        </p:spPr>
        <p:txBody>
          <a:bodyPr vert="horz" wrap="square" lIns="0" tIns="12700" rIns="0" bIns="0" rtlCol="0">
            <a:spAutoFit/>
          </a:bodyPr>
          <a:lstStyle/>
          <a:p>
            <a:pPr marL="12700">
              <a:spcBef>
                <a:spcPts val="100"/>
              </a:spcBef>
            </a:pPr>
            <a:r>
              <a:rPr sz="1400" spc="-5" dirty="0">
                <a:solidFill>
                  <a:prstClr val="black"/>
                </a:solidFill>
                <a:latin typeface="Adobe Caslon Pro"/>
                <a:cs typeface="Adobe Caslon Pro"/>
              </a:rPr>
              <a:t>Rene Magritte, </a:t>
            </a:r>
            <a:r>
              <a:rPr sz="1400" i="1" spc="-5" dirty="0">
                <a:solidFill>
                  <a:prstClr val="black"/>
                </a:solidFill>
                <a:latin typeface="Adobe Caslon Pro"/>
                <a:cs typeface="Adobe Caslon Pro"/>
              </a:rPr>
              <a:t>The Treachery of Images,</a:t>
            </a:r>
            <a:r>
              <a:rPr sz="1400" i="1" dirty="0">
                <a:solidFill>
                  <a:prstClr val="black"/>
                </a:solidFill>
                <a:latin typeface="Adobe Caslon Pro"/>
                <a:cs typeface="Adobe Caslon Pro"/>
              </a:rPr>
              <a:t> </a:t>
            </a:r>
            <a:r>
              <a:rPr sz="1400" dirty="0">
                <a:solidFill>
                  <a:prstClr val="black"/>
                </a:solidFill>
                <a:latin typeface="Adobe Caslon Pro"/>
                <a:cs typeface="Adobe Caslon Pro"/>
              </a:rPr>
              <a:t>1929</a:t>
            </a:r>
            <a:endParaRPr sz="1400">
              <a:solidFill>
                <a:prstClr val="black"/>
              </a:solidFill>
              <a:latin typeface="Adobe Caslon Pro"/>
              <a:cs typeface="Adobe Caslon Pro"/>
            </a:endParaRPr>
          </a:p>
        </p:txBody>
      </p:sp>
    </p:spTree>
    <p:extLst>
      <p:ext uri="{BB962C8B-B14F-4D97-AF65-F5344CB8AC3E}">
        <p14:creationId xmlns:p14="http://schemas.microsoft.com/office/powerpoint/2010/main" val="13920862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854031" y="2459228"/>
            <a:ext cx="4427855" cy="299720"/>
          </a:xfrm>
          <a:prstGeom prst="rect">
            <a:avLst/>
          </a:prstGeom>
        </p:spPr>
        <p:txBody>
          <a:bodyPr vert="horz" wrap="square" lIns="0" tIns="12700" rIns="0" bIns="0" rtlCol="0">
            <a:spAutoFit/>
          </a:bodyPr>
          <a:lstStyle/>
          <a:p>
            <a:pPr marL="12700">
              <a:spcBef>
                <a:spcPts val="100"/>
              </a:spcBef>
            </a:pPr>
            <a:r>
              <a:rPr spc="-5" dirty="0">
                <a:solidFill>
                  <a:prstClr val="black"/>
                </a:solidFill>
                <a:latin typeface="Adobe Caslon Pro"/>
                <a:cs typeface="Adobe Caslon Pro"/>
              </a:rPr>
              <a:t>We </a:t>
            </a:r>
            <a:r>
              <a:rPr dirty="0">
                <a:solidFill>
                  <a:prstClr val="black"/>
                </a:solidFill>
                <a:latin typeface="Adobe Caslon Pro"/>
                <a:cs typeface="Adobe Caslon Pro"/>
              </a:rPr>
              <a:t>only </a:t>
            </a:r>
            <a:r>
              <a:rPr spc="-5" dirty="0">
                <a:solidFill>
                  <a:prstClr val="black"/>
                </a:solidFill>
                <a:latin typeface="Adobe Caslon Pro"/>
                <a:cs typeface="Adobe Caslon Pro"/>
              </a:rPr>
              <a:t>ever really access </a:t>
            </a:r>
            <a:r>
              <a:rPr dirty="0">
                <a:solidFill>
                  <a:prstClr val="black"/>
                </a:solidFill>
                <a:latin typeface="Adobe Caslon Pro"/>
                <a:cs typeface="Adobe Caslon Pro"/>
              </a:rPr>
              <a:t>the </a:t>
            </a:r>
            <a:r>
              <a:rPr spc="-5" dirty="0">
                <a:solidFill>
                  <a:prstClr val="black"/>
                </a:solidFill>
                <a:latin typeface="Adobe Caslon Pro"/>
                <a:cs typeface="Adobe Caslon Pro"/>
              </a:rPr>
              <a:t>shadow </a:t>
            </a:r>
            <a:r>
              <a:rPr dirty="0">
                <a:solidFill>
                  <a:prstClr val="black"/>
                </a:solidFill>
                <a:latin typeface="Adobe Caslon Pro"/>
                <a:cs typeface="Adobe Caslon Pro"/>
              </a:rPr>
              <a:t>of</a:t>
            </a:r>
            <a:r>
              <a:rPr spc="-10" dirty="0">
                <a:solidFill>
                  <a:prstClr val="black"/>
                </a:solidFill>
                <a:latin typeface="Adobe Caslon Pro"/>
                <a:cs typeface="Adobe Caslon Pro"/>
              </a:rPr>
              <a:t> </a:t>
            </a:r>
            <a:r>
              <a:rPr spc="-5" dirty="0">
                <a:solidFill>
                  <a:prstClr val="black"/>
                </a:solidFill>
                <a:latin typeface="Adobe Caslon Pro"/>
                <a:cs typeface="Adobe Caslon Pro"/>
              </a:rPr>
              <a:t>things.</a:t>
            </a:r>
            <a:endParaRPr>
              <a:solidFill>
                <a:prstClr val="black"/>
              </a:solidFill>
              <a:latin typeface="Adobe Caslon Pro"/>
              <a:cs typeface="Adobe Caslon Pro"/>
            </a:endParaRPr>
          </a:p>
        </p:txBody>
      </p:sp>
    </p:spTree>
    <p:extLst>
      <p:ext uri="{BB962C8B-B14F-4D97-AF65-F5344CB8AC3E}">
        <p14:creationId xmlns:p14="http://schemas.microsoft.com/office/powerpoint/2010/main" val="13189900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55950" y="821437"/>
            <a:ext cx="5626100" cy="2564765"/>
          </a:xfrm>
          <a:prstGeom prst="rect">
            <a:avLst/>
          </a:prstGeom>
        </p:spPr>
        <p:txBody>
          <a:bodyPr vert="horz" wrap="square" lIns="0" tIns="11430" rIns="0" bIns="0" rtlCol="0">
            <a:spAutoFit/>
          </a:bodyPr>
          <a:lstStyle/>
          <a:p>
            <a:pPr marL="12700" marR="5080" indent="635" algn="ctr">
              <a:lnSpc>
                <a:spcPct val="130200"/>
              </a:lnSpc>
              <a:spcBef>
                <a:spcPts val="90"/>
              </a:spcBef>
            </a:pPr>
            <a:r>
              <a:rPr sz="3200" dirty="0"/>
              <a:t>The </a:t>
            </a:r>
            <a:r>
              <a:rPr sz="3200" spc="-5" dirty="0"/>
              <a:t>theories that </a:t>
            </a:r>
            <a:r>
              <a:rPr sz="3200" dirty="0"/>
              <a:t>we </a:t>
            </a:r>
            <a:r>
              <a:rPr sz="3200" spc="-5" dirty="0"/>
              <a:t>apply </a:t>
            </a:r>
            <a:r>
              <a:rPr sz="3200" dirty="0"/>
              <a:t>to </a:t>
            </a:r>
            <a:r>
              <a:rPr sz="3200" spc="-5" dirty="0"/>
              <a:t>Art  and Design are taken from </a:t>
            </a:r>
            <a:r>
              <a:rPr sz="3200" dirty="0"/>
              <a:t>a</a:t>
            </a:r>
            <a:r>
              <a:rPr sz="3200" spc="-55" dirty="0"/>
              <a:t> </a:t>
            </a:r>
            <a:r>
              <a:rPr sz="3200" spc="-5" dirty="0"/>
              <a:t>study  in Europe as semiology and in </a:t>
            </a:r>
            <a:r>
              <a:rPr sz="3200" dirty="0"/>
              <a:t>the  </a:t>
            </a:r>
            <a:r>
              <a:rPr sz="3200" spc="-5" dirty="0"/>
              <a:t>USA as</a:t>
            </a:r>
            <a:r>
              <a:rPr sz="3200" spc="-20" dirty="0"/>
              <a:t> </a:t>
            </a:r>
            <a:r>
              <a:rPr sz="3200" spc="-5" dirty="0"/>
              <a:t>semiotics.</a:t>
            </a:r>
            <a:endParaRPr sz="3200"/>
          </a:p>
        </p:txBody>
      </p:sp>
    </p:spTree>
    <p:extLst>
      <p:ext uri="{BB962C8B-B14F-4D97-AF65-F5344CB8AC3E}">
        <p14:creationId xmlns:p14="http://schemas.microsoft.com/office/powerpoint/2010/main" val="202991565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2651760" y="1380744"/>
            <a:ext cx="7156704" cy="2093976"/>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
        <p:nvSpPr>
          <p:cNvPr id="3" name="object 3"/>
          <p:cNvSpPr txBox="1"/>
          <p:nvPr/>
        </p:nvSpPr>
        <p:spPr>
          <a:xfrm>
            <a:off x="3039394" y="3576829"/>
            <a:ext cx="979805" cy="455295"/>
          </a:xfrm>
          <a:prstGeom prst="rect">
            <a:avLst/>
          </a:prstGeom>
        </p:spPr>
        <p:txBody>
          <a:bodyPr vert="horz" wrap="square" lIns="0" tIns="9525" rIns="0" bIns="0" rtlCol="0">
            <a:spAutoFit/>
          </a:bodyPr>
          <a:lstStyle/>
          <a:p>
            <a:pPr marL="203200" marR="5080" indent="-190500">
              <a:lnSpc>
                <a:spcPct val="101400"/>
              </a:lnSpc>
              <a:spcBef>
                <a:spcPts val="75"/>
              </a:spcBef>
            </a:pPr>
            <a:r>
              <a:rPr sz="1400" spc="-5" dirty="0">
                <a:solidFill>
                  <a:prstClr val="black"/>
                </a:solidFill>
                <a:latin typeface="Adobe Caslon Pro"/>
                <a:cs typeface="Adobe Caslon Pro"/>
              </a:rPr>
              <a:t>Ferdinand</a:t>
            </a:r>
            <a:r>
              <a:rPr sz="1400" spc="-60" dirty="0">
                <a:solidFill>
                  <a:prstClr val="black"/>
                </a:solidFill>
                <a:latin typeface="Adobe Caslon Pro"/>
                <a:cs typeface="Adobe Caslon Pro"/>
              </a:rPr>
              <a:t> </a:t>
            </a:r>
            <a:r>
              <a:rPr sz="1400" spc="-5" dirty="0">
                <a:solidFill>
                  <a:prstClr val="black"/>
                </a:solidFill>
                <a:latin typeface="Adobe Caslon Pro"/>
                <a:cs typeface="Adobe Caslon Pro"/>
              </a:rPr>
              <a:t>de  Saussure</a:t>
            </a:r>
            <a:endParaRPr sz="1400">
              <a:solidFill>
                <a:prstClr val="black"/>
              </a:solidFill>
              <a:latin typeface="Adobe Caslon Pro"/>
              <a:cs typeface="Adobe Caslon Pro"/>
            </a:endParaRPr>
          </a:p>
        </p:txBody>
      </p:sp>
      <p:sp>
        <p:nvSpPr>
          <p:cNvPr id="4" name="object 4"/>
          <p:cNvSpPr txBox="1"/>
          <p:nvPr/>
        </p:nvSpPr>
        <p:spPr>
          <a:xfrm>
            <a:off x="4707767" y="3604261"/>
            <a:ext cx="1181735" cy="455295"/>
          </a:xfrm>
          <a:prstGeom prst="rect">
            <a:avLst/>
          </a:prstGeom>
        </p:spPr>
        <p:txBody>
          <a:bodyPr vert="horz" wrap="square" lIns="0" tIns="9525" rIns="0" bIns="0" rtlCol="0">
            <a:spAutoFit/>
          </a:bodyPr>
          <a:lstStyle/>
          <a:p>
            <a:pPr marL="369570" marR="5080" indent="-357505">
              <a:lnSpc>
                <a:spcPct val="101400"/>
              </a:lnSpc>
              <a:spcBef>
                <a:spcPts val="75"/>
              </a:spcBef>
            </a:pPr>
            <a:r>
              <a:rPr sz="1400" spc="-5" dirty="0">
                <a:solidFill>
                  <a:prstClr val="black"/>
                </a:solidFill>
                <a:latin typeface="Adobe Caslon Pro"/>
                <a:cs typeface="Adobe Caslon Pro"/>
              </a:rPr>
              <a:t>Charles</a:t>
            </a:r>
            <a:r>
              <a:rPr sz="1400" spc="-45" dirty="0">
                <a:solidFill>
                  <a:prstClr val="black"/>
                </a:solidFill>
                <a:latin typeface="Adobe Caslon Pro"/>
                <a:cs typeface="Adobe Caslon Pro"/>
              </a:rPr>
              <a:t> </a:t>
            </a:r>
            <a:r>
              <a:rPr sz="1400" spc="-5" dirty="0">
                <a:solidFill>
                  <a:prstClr val="black"/>
                </a:solidFill>
                <a:latin typeface="Adobe Caslon Pro"/>
                <a:cs typeface="Adobe Caslon Pro"/>
              </a:rPr>
              <a:t>Sanders  Pierce</a:t>
            </a:r>
            <a:endParaRPr sz="1400">
              <a:solidFill>
                <a:prstClr val="black"/>
              </a:solidFill>
              <a:latin typeface="Adobe Caslon Pro"/>
              <a:cs typeface="Adobe Caslon Pro"/>
            </a:endParaRPr>
          </a:p>
        </p:txBody>
      </p:sp>
      <p:sp>
        <p:nvSpPr>
          <p:cNvPr id="5" name="object 5"/>
          <p:cNvSpPr txBox="1"/>
          <p:nvPr/>
        </p:nvSpPr>
        <p:spPr>
          <a:xfrm>
            <a:off x="6532601" y="3631692"/>
            <a:ext cx="1138555" cy="228268"/>
          </a:xfrm>
          <a:prstGeom prst="rect">
            <a:avLst/>
          </a:prstGeom>
        </p:spPr>
        <p:txBody>
          <a:bodyPr vert="horz" wrap="square" lIns="0" tIns="12700" rIns="0" bIns="0" rtlCol="0">
            <a:spAutoFit/>
          </a:bodyPr>
          <a:lstStyle/>
          <a:p>
            <a:pPr marL="12700">
              <a:spcBef>
                <a:spcPts val="100"/>
              </a:spcBef>
            </a:pPr>
            <a:r>
              <a:rPr sz="1400" spc="-5" dirty="0">
                <a:solidFill>
                  <a:prstClr val="black"/>
                </a:solidFill>
                <a:latin typeface="Adobe Caslon Pro"/>
                <a:cs typeface="Adobe Caslon Pro"/>
              </a:rPr>
              <a:t>Roland</a:t>
            </a:r>
            <a:r>
              <a:rPr sz="1400" spc="-55" dirty="0">
                <a:solidFill>
                  <a:prstClr val="black"/>
                </a:solidFill>
                <a:latin typeface="Adobe Caslon Pro"/>
                <a:cs typeface="Adobe Caslon Pro"/>
              </a:rPr>
              <a:t> </a:t>
            </a:r>
            <a:r>
              <a:rPr sz="1400" spc="-5" dirty="0">
                <a:solidFill>
                  <a:prstClr val="black"/>
                </a:solidFill>
                <a:latin typeface="Adobe Caslon Pro"/>
                <a:cs typeface="Adobe Caslon Pro"/>
              </a:rPr>
              <a:t>Barthes</a:t>
            </a:r>
            <a:endParaRPr sz="1400">
              <a:solidFill>
                <a:prstClr val="black"/>
              </a:solidFill>
              <a:latin typeface="Adobe Caslon Pro"/>
              <a:cs typeface="Adobe Caslon Pro"/>
            </a:endParaRPr>
          </a:p>
        </p:txBody>
      </p:sp>
      <p:sp>
        <p:nvSpPr>
          <p:cNvPr id="6" name="object 6"/>
          <p:cNvSpPr txBox="1"/>
          <p:nvPr/>
        </p:nvSpPr>
        <p:spPr>
          <a:xfrm>
            <a:off x="8431701" y="3613404"/>
            <a:ext cx="1001394" cy="228268"/>
          </a:xfrm>
          <a:prstGeom prst="rect">
            <a:avLst/>
          </a:prstGeom>
        </p:spPr>
        <p:txBody>
          <a:bodyPr vert="horz" wrap="square" lIns="0" tIns="12700" rIns="0" bIns="0" rtlCol="0">
            <a:spAutoFit/>
          </a:bodyPr>
          <a:lstStyle/>
          <a:p>
            <a:pPr marL="12700">
              <a:spcBef>
                <a:spcPts val="100"/>
              </a:spcBef>
            </a:pPr>
            <a:r>
              <a:rPr sz="1400" spc="-5" dirty="0">
                <a:solidFill>
                  <a:prstClr val="black"/>
                </a:solidFill>
                <a:latin typeface="Adobe Caslon Pro"/>
                <a:cs typeface="Adobe Caslon Pro"/>
              </a:rPr>
              <a:t>Umberto</a:t>
            </a:r>
            <a:r>
              <a:rPr sz="1400" spc="-60" dirty="0">
                <a:solidFill>
                  <a:prstClr val="black"/>
                </a:solidFill>
                <a:latin typeface="Adobe Caslon Pro"/>
                <a:cs typeface="Adobe Caslon Pro"/>
              </a:rPr>
              <a:t> </a:t>
            </a:r>
            <a:r>
              <a:rPr sz="1400" spc="-5" dirty="0">
                <a:solidFill>
                  <a:prstClr val="black"/>
                </a:solidFill>
                <a:latin typeface="Adobe Caslon Pro"/>
                <a:cs typeface="Adobe Caslon Pro"/>
              </a:rPr>
              <a:t>Eco</a:t>
            </a:r>
            <a:endParaRPr sz="1400">
              <a:solidFill>
                <a:prstClr val="black"/>
              </a:solidFill>
              <a:latin typeface="Adobe Caslon Pro"/>
              <a:cs typeface="Adobe Caslon Pro"/>
            </a:endParaRPr>
          </a:p>
        </p:txBody>
      </p:sp>
    </p:spTree>
    <p:extLst>
      <p:ext uri="{BB962C8B-B14F-4D97-AF65-F5344CB8AC3E}">
        <p14:creationId xmlns:p14="http://schemas.microsoft.com/office/powerpoint/2010/main" val="310268860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323755" y="1181100"/>
            <a:ext cx="7586345" cy="4960332"/>
          </a:xfrm>
          <a:prstGeom prst="rect">
            <a:avLst/>
          </a:prstGeom>
        </p:spPr>
        <p:txBody>
          <a:bodyPr vert="horz" wrap="square" lIns="0" tIns="12700" rIns="0" bIns="0" rtlCol="0">
            <a:spAutoFit/>
          </a:bodyPr>
          <a:lstStyle/>
          <a:p>
            <a:pPr marL="90805" marR="85090" algn="ctr">
              <a:spcBef>
                <a:spcPts val="100"/>
              </a:spcBef>
            </a:pPr>
            <a:r>
              <a:rPr sz="2000" spc="-5" dirty="0">
                <a:solidFill>
                  <a:prstClr val="black"/>
                </a:solidFill>
                <a:latin typeface="Adobe Caslon Pro"/>
                <a:cs typeface="Adobe Caslon Pro"/>
              </a:rPr>
              <a:t>Different cultures have different interpretations and meanings associated  with words. </a:t>
            </a:r>
            <a:r>
              <a:rPr sz="2000" dirty="0">
                <a:solidFill>
                  <a:prstClr val="black"/>
                </a:solidFill>
                <a:latin typeface="Adobe Caslon Pro"/>
                <a:cs typeface="Adobe Caslon Pro"/>
              </a:rPr>
              <a:t>For</a:t>
            </a:r>
            <a:r>
              <a:rPr sz="2000" spc="25" dirty="0">
                <a:solidFill>
                  <a:prstClr val="black"/>
                </a:solidFill>
                <a:latin typeface="Adobe Caslon Pro"/>
                <a:cs typeface="Adobe Caslon Pro"/>
              </a:rPr>
              <a:t> </a:t>
            </a:r>
            <a:r>
              <a:rPr sz="2000" spc="-5" dirty="0">
                <a:solidFill>
                  <a:prstClr val="black"/>
                </a:solidFill>
                <a:latin typeface="Adobe Caslon Pro"/>
                <a:cs typeface="Adobe Caslon Pro"/>
              </a:rPr>
              <a:t>instance:</a:t>
            </a:r>
            <a:endParaRPr sz="2000">
              <a:solidFill>
                <a:prstClr val="black"/>
              </a:solidFill>
              <a:latin typeface="Adobe Caslon Pro"/>
              <a:cs typeface="Adobe Caslon Pro"/>
            </a:endParaRPr>
          </a:p>
          <a:p>
            <a:pPr marL="1252855">
              <a:spcBef>
                <a:spcPts val="2400"/>
              </a:spcBef>
            </a:pPr>
            <a:r>
              <a:rPr sz="2000" spc="-5" dirty="0">
                <a:solidFill>
                  <a:prstClr val="black"/>
                </a:solidFill>
                <a:latin typeface="Adobe Caslon Pro"/>
                <a:cs typeface="Adobe Caslon Pro"/>
              </a:rPr>
              <a:t>In French ‘the sun’ </a:t>
            </a:r>
            <a:r>
              <a:rPr sz="2000" dirty="0">
                <a:solidFill>
                  <a:prstClr val="black"/>
                </a:solidFill>
                <a:latin typeface="Adobe Caslon Pro"/>
                <a:cs typeface="Adobe Caslon Pro"/>
              </a:rPr>
              <a:t>is a </a:t>
            </a:r>
            <a:r>
              <a:rPr sz="2000" spc="-5" dirty="0">
                <a:solidFill>
                  <a:prstClr val="black"/>
                </a:solidFill>
                <a:latin typeface="Adobe Caslon Pro"/>
                <a:cs typeface="Adobe Caslon Pro"/>
              </a:rPr>
              <a:t>masculine </a:t>
            </a:r>
            <a:r>
              <a:rPr sz="2000" dirty="0">
                <a:solidFill>
                  <a:prstClr val="black"/>
                </a:solidFill>
                <a:latin typeface="Adobe Caslon Pro"/>
                <a:cs typeface="Adobe Caslon Pro"/>
              </a:rPr>
              <a:t>word = </a:t>
            </a:r>
            <a:r>
              <a:rPr sz="2000" spc="-5" dirty="0">
                <a:solidFill>
                  <a:prstClr val="black"/>
                </a:solidFill>
                <a:latin typeface="Adobe Caslon Pro"/>
                <a:cs typeface="Adobe Caslon Pro"/>
              </a:rPr>
              <a:t>‘</a:t>
            </a:r>
            <a:r>
              <a:rPr sz="2000" i="1" spc="-5" dirty="0">
                <a:solidFill>
                  <a:prstClr val="black"/>
                </a:solidFill>
                <a:latin typeface="Adobe Caslon Pro"/>
                <a:cs typeface="Adobe Caslon Pro"/>
              </a:rPr>
              <a:t>le</a:t>
            </a:r>
            <a:r>
              <a:rPr sz="2000" i="1" spc="25" dirty="0">
                <a:solidFill>
                  <a:prstClr val="black"/>
                </a:solidFill>
                <a:latin typeface="Adobe Caslon Pro"/>
                <a:cs typeface="Adobe Caslon Pro"/>
              </a:rPr>
              <a:t> </a:t>
            </a:r>
            <a:r>
              <a:rPr sz="2000" i="1" spc="-5" dirty="0">
                <a:solidFill>
                  <a:prstClr val="black"/>
                </a:solidFill>
                <a:latin typeface="Adobe Caslon Pro"/>
                <a:cs typeface="Adobe Caslon Pro"/>
              </a:rPr>
              <a:t>soleil’.</a:t>
            </a:r>
            <a:endParaRPr sz="2000">
              <a:solidFill>
                <a:prstClr val="black"/>
              </a:solidFill>
              <a:latin typeface="Adobe Caslon Pro"/>
              <a:cs typeface="Adobe Caslon Pro"/>
            </a:endParaRPr>
          </a:p>
          <a:p>
            <a:pPr marL="2271395"/>
            <a:r>
              <a:rPr sz="2000" spc="-5" dirty="0">
                <a:solidFill>
                  <a:prstClr val="black"/>
                </a:solidFill>
                <a:latin typeface="Adobe Caslon Pro"/>
                <a:cs typeface="Adobe Caslon Pro"/>
              </a:rPr>
              <a:t>The </a:t>
            </a:r>
            <a:r>
              <a:rPr sz="2000" dirty="0">
                <a:solidFill>
                  <a:prstClr val="black"/>
                </a:solidFill>
                <a:latin typeface="Adobe Caslon Pro"/>
                <a:cs typeface="Adobe Caslon Pro"/>
              </a:rPr>
              <a:t>moon is </a:t>
            </a:r>
            <a:r>
              <a:rPr sz="2000" spc="-5" dirty="0">
                <a:solidFill>
                  <a:prstClr val="black"/>
                </a:solidFill>
                <a:latin typeface="Adobe Caslon Pro"/>
                <a:cs typeface="Adobe Caslon Pro"/>
              </a:rPr>
              <a:t>female </a:t>
            </a:r>
            <a:r>
              <a:rPr sz="2000" dirty="0">
                <a:solidFill>
                  <a:prstClr val="black"/>
                </a:solidFill>
                <a:latin typeface="Adobe Caslon Pro"/>
                <a:cs typeface="Adobe Caslon Pro"/>
              </a:rPr>
              <a:t>= </a:t>
            </a:r>
            <a:r>
              <a:rPr sz="2000" spc="-5" dirty="0">
                <a:solidFill>
                  <a:prstClr val="black"/>
                </a:solidFill>
                <a:latin typeface="Adobe Caslon Pro"/>
                <a:cs typeface="Adobe Caslon Pro"/>
              </a:rPr>
              <a:t>‘</a:t>
            </a:r>
            <a:r>
              <a:rPr sz="2000" i="1" spc="-5" dirty="0">
                <a:solidFill>
                  <a:prstClr val="black"/>
                </a:solidFill>
                <a:latin typeface="Adobe Caslon Pro"/>
                <a:cs typeface="Adobe Caslon Pro"/>
              </a:rPr>
              <a:t>la</a:t>
            </a:r>
            <a:r>
              <a:rPr sz="2000" i="1" dirty="0">
                <a:solidFill>
                  <a:prstClr val="black"/>
                </a:solidFill>
                <a:latin typeface="Adobe Caslon Pro"/>
                <a:cs typeface="Adobe Caslon Pro"/>
              </a:rPr>
              <a:t> </a:t>
            </a:r>
            <a:r>
              <a:rPr sz="2000" i="1" spc="-5" dirty="0">
                <a:solidFill>
                  <a:prstClr val="black"/>
                </a:solidFill>
                <a:latin typeface="Adobe Caslon Pro"/>
                <a:cs typeface="Adobe Caslon Pro"/>
              </a:rPr>
              <a:t>lune’</a:t>
            </a:r>
            <a:endParaRPr sz="2000">
              <a:solidFill>
                <a:prstClr val="black"/>
              </a:solidFill>
              <a:latin typeface="Adobe Caslon Pro"/>
              <a:cs typeface="Adobe Caslon Pro"/>
            </a:endParaRPr>
          </a:p>
          <a:p>
            <a:pPr marL="1532255" marR="1525270" algn="ctr">
              <a:lnSpc>
                <a:spcPct val="200000"/>
              </a:lnSpc>
            </a:pPr>
            <a:r>
              <a:rPr sz="2000" spc="-5" dirty="0">
                <a:solidFill>
                  <a:prstClr val="black"/>
                </a:solidFill>
                <a:latin typeface="Adobe Caslon Pro"/>
                <a:cs typeface="Adobe Caslon Pro"/>
              </a:rPr>
              <a:t>In German ‘the sun’ </a:t>
            </a:r>
            <a:r>
              <a:rPr sz="2000" dirty="0">
                <a:solidFill>
                  <a:prstClr val="black"/>
                </a:solidFill>
                <a:latin typeface="Adobe Caslon Pro"/>
                <a:cs typeface="Adobe Caslon Pro"/>
              </a:rPr>
              <a:t>is </a:t>
            </a:r>
            <a:r>
              <a:rPr sz="2000" spc="-5" dirty="0">
                <a:solidFill>
                  <a:prstClr val="black"/>
                </a:solidFill>
                <a:latin typeface="Adobe Caslon Pro"/>
                <a:cs typeface="Adobe Caslon Pro"/>
              </a:rPr>
              <a:t>feminine </a:t>
            </a:r>
            <a:r>
              <a:rPr sz="2000" dirty="0">
                <a:solidFill>
                  <a:prstClr val="black"/>
                </a:solidFill>
                <a:latin typeface="Adobe Caslon Pro"/>
                <a:cs typeface="Adobe Caslon Pro"/>
              </a:rPr>
              <a:t>= </a:t>
            </a:r>
            <a:r>
              <a:rPr sz="2000" spc="-5" dirty="0">
                <a:solidFill>
                  <a:prstClr val="black"/>
                </a:solidFill>
                <a:latin typeface="Adobe Caslon Pro"/>
                <a:cs typeface="Adobe Caslon Pro"/>
              </a:rPr>
              <a:t>die Sonne  and the </a:t>
            </a:r>
            <a:r>
              <a:rPr sz="2000" dirty="0">
                <a:solidFill>
                  <a:prstClr val="black"/>
                </a:solidFill>
                <a:latin typeface="Adobe Caslon Pro"/>
                <a:cs typeface="Adobe Caslon Pro"/>
              </a:rPr>
              <a:t>moon is </a:t>
            </a:r>
            <a:r>
              <a:rPr sz="2000" spc="-5" dirty="0">
                <a:solidFill>
                  <a:prstClr val="black"/>
                </a:solidFill>
                <a:latin typeface="Adobe Caslon Pro"/>
                <a:cs typeface="Adobe Caslon Pro"/>
              </a:rPr>
              <a:t>male </a:t>
            </a:r>
            <a:r>
              <a:rPr sz="2000" dirty="0">
                <a:solidFill>
                  <a:prstClr val="black"/>
                </a:solidFill>
                <a:latin typeface="Adobe Caslon Pro"/>
                <a:cs typeface="Adobe Caslon Pro"/>
              </a:rPr>
              <a:t>= </a:t>
            </a:r>
            <a:r>
              <a:rPr sz="2000" spc="-5" dirty="0">
                <a:solidFill>
                  <a:prstClr val="black"/>
                </a:solidFill>
                <a:latin typeface="Adobe Caslon Pro"/>
                <a:cs typeface="Adobe Caslon Pro"/>
              </a:rPr>
              <a:t>der Mond</a:t>
            </a:r>
            <a:endParaRPr sz="2000">
              <a:solidFill>
                <a:prstClr val="black"/>
              </a:solidFill>
              <a:latin typeface="Adobe Caslon Pro"/>
              <a:cs typeface="Adobe Caslon Pro"/>
            </a:endParaRPr>
          </a:p>
          <a:p>
            <a:pPr marL="12065" marR="5080" indent="-1270" algn="ctr">
              <a:spcBef>
                <a:spcPts val="2400"/>
              </a:spcBef>
            </a:pPr>
            <a:r>
              <a:rPr sz="2000" spc="-5" dirty="0">
                <a:solidFill>
                  <a:prstClr val="black"/>
                </a:solidFill>
                <a:latin typeface="Adobe Caslon Pro"/>
                <a:cs typeface="Adobe Caslon Pro"/>
              </a:rPr>
              <a:t>If </a:t>
            </a:r>
            <a:r>
              <a:rPr sz="2000" dirty="0">
                <a:solidFill>
                  <a:prstClr val="black"/>
                </a:solidFill>
                <a:latin typeface="Adobe Caslon Pro"/>
                <a:cs typeface="Adobe Caslon Pro"/>
              </a:rPr>
              <a:t>we </a:t>
            </a:r>
            <a:r>
              <a:rPr sz="2000" spc="-5" dirty="0">
                <a:solidFill>
                  <a:prstClr val="black"/>
                </a:solidFill>
                <a:latin typeface="Adobe Caslon Pro"/>
                <a:cs typeface="Adobe Caslon Pro"/>
              </a:rPr>
              <a:t>were to sell shampoo </a:t>
            </a:r>
            <a:r>
              <a:rPr sz="2000" dirty="0">
                <a:solidFill>
                  <a:prstClr val="black"/>
                </a:solidFill>
                <a:latin typeface="Adobe Caslon Pro"/>
                <a:cs typeface="Adobe Caslon Pro"/>
              </a:rPr>
              <a:t>for </a:t>
            </a:r>
            <a:r>
              <a:rPr sz="2000" spc="-5" dirty="0">
                <a:solidFill>
                  <a:prstClr val="black"/>
                </a:solidFill>
                <a:latin typeface="Adobe Caslon Pro"/>
                <a:cs typeface="Adobe Caslon Pro"/>
              </a:rPr>
              <a:t>instance </a:t>
            </a:r>
            <a:r>
              <a:rPr sz="2000" dirty="0">
                <a:solidFill>
                  <a:prstClr val="black"/>
                </a:solidFill>
                <a:latin typeface="Adobe Caslon Pro"/>
                <a:cs typeface="Adobe Caslon Pro"/>
              </a:rPr>
              <a:t>in </a:t>
            </a:r>
            <a:r>
              <a:rPr sz="2000" spc="-5" dirty="0">
                <a:solidFill>
                  <a:prstClr val="black"/>
                </a:solidFill>
                <a:latin typeface="Adobe Caslon Pro"/>
                <a:cs typeface="Adobe Caslon Pro"/>
              </a:rPr>
              <a:t>both these countries, the </a:t>
            </a:r>
            <a:r>
              <a:rPr sz="2000" i="1" spc="-5" dirty="0">
                <a:solidFill>
                  <a:prstClr val="black"/>
                </a:solidFill>
                <a:latin typeface="Adobe Caslon Pro"/>
                <a:cs typeface="Adobe Caslon Pro"/>
              </a:rPr>
              <a:t>sun </a:t>
            </a:r>
            <a:r>
              <a:rPr sz="2000" dirty="0">
                <a:solidFill>
                  <a:prstClr val="black"/>
                </a:solidFill>
                <a:latin typeface="Adobe Caslon Pro"/>
                <a:cs typeface="Adobe Caslon Pro"/>
              </a:rPr>
              <a:t>or  </a:t>
            </a:r>
            <a:r>
              <a:rPr sz="2000" i="1" dirty="0">
                <a:solidFill>
                  <a:prstClr val="black"/>
                </a:solidFill>
                <a:latin typeface="Adobe Caslon Pro"/>
                <a:cs typeface="Adobe Caslon Pro"/>
              </a:rPr>
              <a:t>moon </a:t>
            </a:r>
            <a:r>
              <a:rPr sz="2000" spc="-5" dirty="0">
                <a:solidFill>
                  <a:prstClr val="black"/>
                </a:solidFill>
                <a:latin typeface="Adobe Caslon Pro"/>
                <a:cs typeface="Adobe Caslon Pro"/>
              </a:rPr>
              <a:t>as </a:t>
            </a:r>
            <a:r>
              <a:rPr sz="2000" dirty="0">
                <a:solidFill>
                  <a:prstClr val="black"/>
                </a:solidFill>
                <a:latin typeface="Adobe Caslon Pro"/>
                <a:cs typeface="Adobe Caslon Pro"/>
              </a:rPr>
              <a:t>a motif would be </a:t>
            </a:r>
            <a:r>
              <a:rPr sz="2000" spc="-5" dirty="0">
                <a:solidFill>
                  <a:prstClr val="black"/>
                </a:solidFill>
                <a:latin typeface="Adobe Caslon Pro"/>
                <a:cs typeface="Adobe Caslon Pro"/>
              </a:rPr>
              <a:t>read very differently. These cultural imprints are  bound to </a:t>
            </a:r>
            <a:r>
              <a:rPr sz="2000" dirty="0">
                <a:solidFill>
                  <a:prstClr val="black"/>
                </a:solidFill>
                <a:latin typeface="Adobe Caslon Pro"/>
                <a:cs typeface="Adobe Caslon Pro"/>
              </a:rPr>
              <a:t>our </a:t>
            </a:r>
            <a:r>
              <a:rPr sz="2000" spc="-5" dirty="0">
                <a:solidFill>
                  <a:prstClr val="black"/>
                </a:solidFill>
                <a:latin typeface="Adobe Caslon Pro"/>
                <a:cs typeface="Adobe Caslon Pro"/>
              </a:rPr>
              <a:t>‘Cultural</a:t>
            </a:r>
            <a:r>
              <a:rPr sz="2000" spc="10" dirty="0">
                <a:solidFill>
                  <a:prstClr val="black"/>
                </a:solidFill>
                <a:latin typeface="Adobe Caslon Pro"/>
                <a:cs typeface="Adobe Caslon Pro"/>
              </a:rPr>
              <a:t> </a:t>
            </a:r>
            <a:r>
              <a:rPr sz="2000" spc="-5" dirty="0">
                <a:solidFill>
                  <a:prstClr val="black"/>
                </a:solidFill>
                <a:latin typeface="Adobe Caslon Pro"/>
                <a:cs typeface="Adobe Caslon Pro"/>
              </a:rPr>
              <a:t>Coding’.</a:t>
            </a:r>
            <a:endParaRPr sz="2000">
              <a:solidFill>
                <a:prstClr val="black"/>
              </a:solidFill>
              <a:latin typeface="Adobe Caslon Pro"/>
              <a:cs typeface="Adobe Caslon Pro"/>
            </a:endParaRPr>
          </a:p>
          <a:p>
            <a:pPr>
              <a:spcBef>
                <a:spcPts val="25"/>
              </a:spcBef>
            </a:pPr>
            <a:endParaRPr sz="4150">
              <a:solidFill>
                <a:prstClr val="black"/>
              </a:solidFill>
              <a:latin typeface="Times New Roman"/>
              <a:cs typeface="Times New Roman"/>
            </a:endParaRPr>
          </a:p>
          <a:p>
            <a:pPr algn="ctr"/>
            <a:r>
              <a:rPr sz="2000" i="1" spc="-5" dirty="0">
                <a:solidFill>
                  <a:prstClr val="black"/>
                </a:solidFill>
                <a:latin typeface="Adobe Caslon Pro"/>
                <a:cs typeface="Adobe Caslon Pro"/>
              </a:rPr>
              <a:t>The Culture Code, </a:t>
            </a:r>
            <a:r>
              <a:rPr sz="2000" spc="-5" dirty="0">
                <a:solidFill>
                  <a:prstClr val="black"/>
                </a:solidFill>
                <a:latin typeface="Adobe Caslon Pro"/>
                <a:cs typeface="Adobe Caslon Pro"/>
              </a:rPr>
              <a:t>Clotaire Rapaille,</a:t>
            </a:r>
            <a:r>
              <a:rPr sz="2000" spc="25" dirty="0">
                <a:solidFill>
                  <a:prstClr val="black"/>
                </a:solidFill>
                <a:latin typeface="Adobe Caslon Pro"/>
                <a:cs typeface="Adobe Caslon Pro"/>
              </a:rPr>
              <a:t> </a:t>
            </a:r>
            <a:r>
              <a:rPr sz="2000" dirty="0">
                <a:solidFill>
                  <a:prstClr val="black"/>
                </a:solidFill>
                <a:latin typeface="Adobe Caslon Pro"/>
                <a:cs typeface="Adobe Caslon Pro"/>
              </a:rPr>
              <a:t>2006</a:t>
            </a:r>
            <a:endParaRPr sz="2000">
              <a:solidFill>
                <a:prstClr val="black"/>
              </a:solidFill>
              <a:latin typeface="Adobe Caslon Pro"/>
              <a:cs typeface="Adobe Caslon Pro"/>
            </a:endParaRPr>
          </a:p>
        </p:txBody>
      </p:sp>
    </p:spTree>
    <p:extLst>
      <p:ext uri="{BB962C8B-B14F-4D97-AF65-F5344CB8AC3E}">
        <p14:creationId xmlns:p14="http://schemas.microsoft.com/office/powerpoint/2010/main" val="401554337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663856" y="955547"/>
            <a:ext cx="6751955" cy="4048760"/>
          </a:xfrm>
          <a:prstGeom prst="rect">
            <a:avLst/>
          </a:prstGeom>
        </p:spPr>
        <p:txBody>
          <a:bodyPr vert="horz" wrap="square" lIns="0" tIns="41910" rIns="0" bIns="0" rtlCol="0">
            <a:spAutoFit/>
          </a:bodyPr>
          <a:lstStyle/>
          <a:p>
            <a:pPr marL="12065" marR="5080" algn="ctr">
              <a:lnSpc>
                <a:spcPts val="5210"/>
              </a:lnSpc>
              <a:spcBef>
                <a:spcPts val="330"/>
              </a:spcBef>
            </a:pPr>
            <a:r>
              <a:rPr sz="4400" spc="-5" dirty="0">
                <a:solidFill>
                  <a:prstClr val="black"/>
                </a:solidFill>
                <a:latin typeface="Adobe Caslon Pro"/>
                <a:cs typeface="Adobe Caslon Pro"/>
              </a:rPr>
              <a:t>Habitual Thought </a:t>
            </a:r>
            <a:r>
              <a:rPr sz="4400" dirty="0">
                <a:solidFill>
                  <a:prstClr val="black"/>
                </a:solidFill>
                <a:latin typeface="Adobe Caslon Pro"/>
                <a:cs typeface="Adobe Caslon Pro"/>
              </a:rPr>
              <a:t>/ </a:t>
            </a:r>
            <a:r>
              <a:rPr sz="4400" spc="-5" dirty="0">
                <a:solidFill>
                  <a:prstClr val="black"/>
                </a:solidFill>
                <a:latin typeface="Adobe Caslon Pro"/>
                <a:cs typeface="Adobe Caslon Pro"/>
              </a:rPr>
              <a:t>Object</a:t>
            </a:r>
            <a:r>
              <a:rPr sz="4400" spc="-75" dirty="0">
                <a:solidFill>
                  <a:prstClr val="black"/>
                </a:solidFill>
                <a:latin typeface="Adobe Caslon Pro"/>
                <a:cs typeface="Adobe Caslon Pro"/>
              </a:rPr>
              <a:t> </a:t>
            </a:r>
            <a:r>
              <a:rPr sz="4400" spc="-5" dirty="0">
                <a:solidFill>
                  <a:prstClr val="black"/>
                </a:solidFill>
                <a:latin typeface="Adobe Caslon Pro"/>
                <a:cs typeface="Adobe Caslon Pro"/>
              </a:rPr>
              <a:t>of  Recognition</a:t>
            </a:r>
            <a:endParaRPr sz="4400">
              <a:solidFill>
                <a:prstClr val="black"/>
              </a:solidFill>
              <a:latin typeface="Adobe Caslon Pro"/>
              <a:cs typeface="Adobe Caslon Pro"/>
            </a:endParaRPr>
          </a:p>
          <a:p>
            <a:pPr algn="ctr">
              <a:spcBef>
                <a:spcPts val="5140"/>
              </a:spcBef>
            </a:pPr>
            <a:r>
              <a:rPr sz="4400" dirty="0">
                <a:solidFill>
                  <a:prstClr val="black"/>
                </a:solidFill>
                <a:latin typeface="Adobe Caslon Pro"/>
                <a:cs typeface="Adobe Caslon Pro"/>
              </a:rPr>
              <a:t>=</a:t>
            </a:r>
            <a:endParaRPr sz="4400">
              <a:solidFill>
                <a:prstClr val="black"/>
              </a:solidFill>
              <a:latin typeface="Adobe Caslon Pro"/>
              <a:cs typeface="Adobe Caslon Pro"/>
            </a:endParaRPr>
          </a:p>
          <a:p>
            <a:pPr algn="ctr">
              <a:spcBef>
                <a:spcPts val="5330"/>
              </a:spcBef>
            </a:pPr>
            <a:r>
              <a:rPr sz="4400" dirty="0">
                <a:solidFill>
                  <a:prstClr val="black"/>
                </a:solidFill>
                <a:latin typeface="Adobe Caslon Pro"/>
                <a:cs typeface="Adobe Caslon Pro"/>
              </a:rPr>
              <a:t>We </a:t>
            </a:r>
            <a:r>
              <a:rPr sz="4400" spc="-5" dirty="0">
                <a:solidFill>
                  <a:prstClr val="black"/>
                </a:solidFill>
                <a:latin typeface="Adobe Caslon Pro"/>
                <a:cs typeface="Adobe Caslon Pro"/>
              </a:rPr>
              <a:t>don’t need to</a:t>
            </a:r>
            <a:r>
              <a:rPr sz="4400" spc="-55" dirty="0">
                <a:solidFill>
                  <a:prstClr val="black"/>
                </a:solidFill>
                <a:latin typeface="Adobe Caslon Pro"/>
                <a:cs typeface="Adobe Caslon Pro"/>
              </a:rPr>
              <a:t> </a:t>
            </a:r>
            <a:r>
              <a:rPr sz="4400" spc="-5" dirty="0">
                <a:solidFill>
                  <a:prstClr val="black"/>
                </a:solidFill>
                <a:latin typeface="Adobe Caslon Pro"/>
                <a:cs typeface="Adobe Caslon Pro"/>
              </a:rPr>
              <a:t>think.</a:t>
            </a:r>
            <a:endParaRPr sz="4400">
              <a:solidFill>
                <a:prstClr val="black"/>
              </a:solidFill>
              <a:latin typeface="Adobe Caslon Pro"/>
              <a:cs typeface="Adobe Caslon Pro"/>
            </a:endParaRPr>
          </a:p>
        </p:txBody>
      </p:sp>
    </p:spTree>
    <p:extLst>
      <p:ext uri="{BB962C8B-B14F-4D97-AF65-F5344CB8AC3E}">
        <p14:creationId xmlns:p14="http://schemas.microsoft.com/office/powerpoint/2010/main" val="42616837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981163" y="1242059"/>
            <a:ext cx="6393815" cy="2951480"/>
          </a:xfrm>
          <a:prstGeom prst="rect">
            <a:avLst/>
          </a:prstGeom>
        </p:spPr>
        <p:txBody>
          <a:bodyPr vert="horz" wrap="square" lIns="0" tIns="12700" rIns="0" bIns="0" rtlCol="0">
            <a:spAutoFit/>
          </a:bodyPr>
          <a:lstStyle/>
          <a:p>
            <a:pPr marL="12700" marR="5080" algn="just">
              <a:spcBef>
                <a:spcPts val="100"/>
              </a:spcBef>
            </a:pPr>
            <a:r>
              <a:rPr sz="3200" spc="-5" dirty="0">
                <a:solidFill>
                  <a:prstClr val="black"/>
                </a:solidFill>
                <a:latin typeface="Adobe Caslon Pro"/>
                <a:cs typeface="Adobe Caslon Pro"/>
              </a:rPr>
              <a:t>From an early age </a:t>
            </a:r>
            <a:r>
              <a:rPr sz="3200" dirty="0">
                <a:solidFill>
                  <a:prstClr val="black"/>
                </a:solidFill>
                <a:latin typeface="Adobe Caslon Pro"/>
                <a:cs typeface="Adobe Caslon Pro"/>
              </a:rPr>
              <a:t>we </a:t>
            </a:r>
            <a:r>
              <a:rPr sz="3200" spc="-5" dirty="0">
                <a:solidFill>
                  <a:prstClr val="black"/>
                </a:solidFill>
                <a:latin typeface="Adobe Caslon Pro"/>
                <a:cs typeface="Adobe Caslon Pro"/>
              </a:rPr>
              <a:t>are taught </a:t>
            </a:r>
            <a:r>
              <a:rPr sz="3200" dirty="0">
                <a:solidFill>
                  <a:prstClr val="black"/>
                </a:solidFill>
                <a:latin typeface="Adobe Caslon Pro"/>
                <a:cs typeface="Adobe Caslon Pro"/>
              </a:rPr>
              <a:t>the  </a:t>
            </a:r>
            <a:r>
              <a:rPr sz="3200" spc="-5" dirty="0">
                <a:solidFill>
                  <a:prstClr val="black"/>
                </a:solidFill>
                <a:latin typeface="Adobe Caslon Pro"/>
                <a:cs typeface="Adobe Caslon Pro"/>
              </a:rPr>
              <a:t>relationship between </a:t>
            </a:r>
            <a:r>
              <a:rPr sz="3200" dirty="0">
                <a:solidFill>
                  <a:prstClr val="black"/>
                </a:solidFill>
                <a:latin typeface="Adobe Caslon Pro"/>
                <a:cs typeface="Adobe Caslon Pro"/>
              </a:rPr>
              <a:t>the </a:t>
            </a:r>
            <a:r>
              <a:rPr sz="3200" i="1" spc="-5" dirty="0">
                <a:solidFill>
                  <a:prstClr val="black"/>
                </a:solidFill>
                <a:latin typeface="Adobe Caslon Pro"/>
                <a:cs typeface="Adobe Caslon Pro"/>
              </a:rPr>
              <a:t>signifer </a:t>
            </a:r>
            <a:r>
              <a:rPr sz="3200" spc="-5" dirty="0">
                <a:solidFill>
                  <a:prstClr val="black"/>
                </a:solidFill>
                <a:latin typeface="Adobe Caslon Pro"/>
                <a:cs typeface="Adobe Caslon Pro"/>
              </a:rPr>
              <a:t>and  </a:t>
            </a:r>
            <a:r>
              <a:rPr sz="3200" dirty="0">
                <a:solidFill>
                  <a:prstClr val="black"/>
                </a:solidFill>
                <a:latin typeface="Adobe Caslon Pro"/>
                <a:cs typeface="Adobe Caslon Pro"/>
              </a:rPr>
              <a:t>the </a:t>
            </a:r>
            <a:r>
              <a:rPr sz="3200" i="1" spc="-5" dirty="0">
                <a:solidFill>
                  <a:prstClr val="black"/>
                </a:solidFill>
                <a:latin typeface="Adobe Caslon Pro"/>
                <a:cs typeface="Adobe Caslon Pro"/>
              </a:rPr>
              <a:t>signifed</a:t>
            </a:r>
            <a:r>
              <a:rPr sz="3200" spc="-5" dirty="0">
                <a:solidFill>
                  <a:prstClr val="black"/>
                </a:solidFill>
                <a:latin typeface="Adobe Caslon Pro"/>
                <a:cs typeface="Adobe Caslon Pro"/>
              </a:rPr>
              <a:t>. This is not something </a:t>
            </a:r>
            <a:r>
              <a:rPr sz="3200" dirty="0">
                <a:solidFill>
                  <a:prstClr val="black"/>
                </a:solidFill>
                <a:latin typeface="Adobe Caslon Pro"/>
                <a:cs typeface="Adobe Caslon Pro"/>
              </a:rPr>
              <a:t>we  </a:t>
            </a:r>
            <a:r>
              <a:rPr sz="3200" spc="-5" dirty="0">
                <a:solidFill>
                  <a:prstClr val="black"/>
                </a:solidFill>
                <a:latin typeface="Adobe Caslon Pro"/>
                <a:cs typeface="Adobe Caslon Pro"/>
              </a:rPr>
              <a:t>are </a:t>
            </a:r>
            <a:r>
              <a:rPr sz="3200" spc="-10" dirty="0">
                <a:solidFill>
                  <a:prstClr val="black"/>
                </a:solidFill>
                <a:latin typeface="Adobe Caslon Pro"/>
                <a:cs typeface="Adobe Caslon Pro"/>
              </a:rPr>
              <a:t>conscious </a:t>
            </a:r>
            <a:r>
              <a:rPr sz="3200" spc="-5" dirty="0">
                <a:solidFill>
                  <a:prstClr val="black"/>
                </a:solidFill>
                <a:latin typeface="Adobe Caslon Pro"/>
                <a:cs typeface="Adobe Caslon Pro"/>
              </a:rPr>
              <a:t>of, but it remains one </a:t>
            </a:r>
            <a:r>
              <a:rPr sz="3200" spc="-10" dirty="0">
                <a:solidFill>
                  <a:prstClr val="black"/>
                </a:solidFill>
                <a:latin typeface="Adobe Caslon Pro"/>
                <a:cs typeface="Adobe Caslon Pro"/>
              </a:rPr>
              <a:t>of  </a:t>
            </a:r>
            <a:r>
              <a:rPr sz="3200" dirty="0">
                <a:solidFill>
                  <a:prstClr val="black"/>
                </a:solidFill>
                <a:latin typeface="Adobe Caslon Pro"/>
                <a:cs typeface="Adobe Caslon Pro"/>
              </a:rPr>
              <a:t>the </a:t>
            </a:r>
            <a:r>
              <a:rPr sz="3200" spc="-5" dirty="0">
                <a:solidFill>
                  <a:prstClr val="black"/>
                </a:solidFill>
                <a:latin typeface="Adobe Caslon Pro"/>
                <a:cs typeface="Adobe Caslon Pro"/>
              </a:rPr>
              <a:t>most fundamental building blocks  in </a:t>
            </a:r>
            <a:r>
              <a:rPr sz="3200" dirty="0">
                <a:solidFill>
                  <a:prstClr val="black"/>
                </a:solidFill>
                <a:latin typeface="Adobe Caslon Pro"/>
                <a:cs typeface="Adobe Caslon Pro"/>
              </a:rPr>
              <a:t>the </a:t>
            </a:r>
            <a:r>
              <a:rPr sz="3200" spc="-5" dirty="0">
                <a:solidFill>
                  <a:prstClr val="black"/>
                </a:solidFill>
                <a:latin typeface="Adobe Caslon Pro"/>
                <a:cs typeface="Adobe Caslon Pro"/>
              </a:rPr>
              <a:t>structure of</a:t>
            </a:r>
            <a:r>
              <a:rPr sz="3200" spc="-15" dirty="0">
                <a:solidFill>
                  <a:prstClr val="black"/>
                </a:solidFill>
                <a:latin typeface="Adobe Caslon Pro"/>
                <a:cs typeface="Adobe Caslon Pro"/>
              </a:rPr>
              <a:t> </a:t>
            </a:r>
            <a:r>
              <a:rPr sz="3200" spc="-5" dirty="0">
                <a:solidFill>
                  <a:prstClr val="black"/>
                </a:solidFill>
                <a:latin typeface="Adobe Caslon Pro"/>
                <a:cs typeface="Adobe Caslon Pro"/>
              </a:rPr>
              <a:t>language.</a:t>
            </a:r>
            <a:endParaRPr sz="3200">
              <a:solidFill>
                <a:prstClr val="black"/>
              </a:solidFill>
              <a:latin typeface="Adobe Caslon Pro"/>
              <a:cs typeface="Adobe Caslon Pro"/>
            </a:endParaRPr>
          </a:p>
        </p:txBody>
      </p:sp>
    </p:spTree>
    <p:extLst>
      <p:ext uri="{BB962C8B-B14F-4D97-AF65-F5344CB8AC3E}">
        <p14:creationId xmlns:p14="http://schemas.microsoft.com/office/powerpoint/2010/main" val="1345945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697640" y="1617979"/>
            <a:ext cx="4611370" cy="1129030"/>
          </a:xfrm>
          <a:prstGeom prst="rect">
            <a:avLst/>
          </a:prstGeom>
        </p:spPr>
        <p:txBody>
          <a:bodyPr vert="horz" wrap="square" lIns="0" tIns="9525" rIns="0" bIns="0" rtlCol="0">
            <a:spAutoFit/>
          </a:bodyPr>
          <a:lstStyle/>
          <a:p>
            <a:pPr marL="12700" marR="5080" algn="ctr">
              <a:lnSpc>
                <a:spcPct val="100800"/>
              </a:lnSpc>
              <a:spcBef>
                <a:spcPts val="75"/>
              </a:spcBef>
            </a:pPr>
            <a:r>
              <a:rPr spc="-5" dirty="0"/>
              <a:t>Understanding the </a:t>
            </a:r>
            <a:r>
              <a:rPr spc="-10" dirty="0"/>
              <a:t>arbitrary </a:t>
            </a:r>
            <a:r>
              <a:rPr spc="-5" dirty="0"/>
              <a:t>nature </a:t>
            </a:r>
            <a:r>
              <a:rPr dirty="0"/>
              <a:t>of  </a:t>
            </a:r>
            <a:r>
              <a:rPr spc="-5" dirty="0"/>
              <a:t>signifers (the word CAT) and its  signifed</a:t>
            </a:r>
          </a:p>
        </p:txBody>
      </p:sp>
      <p:sp>
        <p:nvSpPr>
          <p:cNvPr id="3" name="object 3"/>
          <p:cNvSpPr/>
          <p:nvPr/>
        </p:nvSpPr>
        <p:spPr>
          <a:xfrm>
            <a:off x="4346222" y="3064996"/>
            <a:ext cx="3203221" cy="1965614"/>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12305091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632554" y="1617979"/>
            <a:ext cx="4741545" cy="1494790"/>
          </a:xfrm>
          <a:prstGeom prst="rect">
            <a:avLst/>
          </a:prstGeom>
        </p:spPr>
        <p:txBody>
          <a:bodyPr vert="horz" wrap="square" lIns="0" tIns="12700" rIns="0" bIns="0" rtlCol="0">
            <a:spAutoFit/>
          </a:bodyPr>
          <a:lstStyle/>
          <a:p>
            <a:pPr marL="1270" algn="ctr">
              <a:spcBef>
                <a:spcPts val="100"/>
              </a:spcBef>
            </a:pPr>
            <a:r>
              <a:rPr sz="2400" spc="-5" dirty="0">
                <a:solidFill>
                  <a:prstClr val="black"/>
                </a:solidFill>
                <a:latin typeface="Adobe Caslon Pro"/>
                <a:cs typeface="Adobe Caslon Pro"/>
              </a:rPr>
              <a:t>Semiotics:</a:t>
            </a:r>
            <a:endParaRPr sz="2400">
              <a:solidFill>
                <a:prstClr val="black"/>
              </a:solidFill>
              <a:latin typeface="Adobe Caslon Pro"/>
              <a:cs typeface="Adobe Caslon Pro"/>
            </a:endParaRPr>
          </a:p>
          <a:p>
            <a:pPr marL="12700" marR="5080" algn="ctr">
              <a:spcBef>
                <a:spcPts val="2925"/>
              </a:spcBef>
            </a:pPr>
            <a:r>
              <a:rPr sz="2400" dirty="0">
                <a:solidFill>
                  <a:prstClr val="black"/>
                </a:solidFill>
                <a:latin typeface="Adobe Caslon Pro"/>
                <a:cs typeface="Adobe Caslon Pro"/>
              </a:rPr>
              <a:t>A </a:t>
            </a:r>
            <a:r>
              <a:rPr sz="2400" spc="-5" dirty="0">
                <a:solidFill>
                  <a:prstClr val="black"/>
                </a:solidFill>
                <a:latin typeface="Adobe Caslon Pro"/>
                <a:cs typeface="Adobe Caslon Pro"/>
              </a:rPr>
              <a:t>language </a:t>
            </a:r>
            <a:r>
              <a:rPr sz="2400" dirty="0">
                <a:solidFill>
                  <a:prstClr val="black"/>
                </a:solidFill>
                <a:latin typeface="Adobe Caslon Pro"/>
                <a:cs typeface="Adobe Caslon Pro"/>
              </a:rPr>
              <a:t>you </a:t>
            </a:r>
            <a:r>
              <a:rPr sz="2400" spc="-5" dirty="0">
                <a:solidFill>
                  <a:prstClr val="black"/>
                </a:solidFill>
                <a:latin typeface="Adobe Caslon Pro"/>
                <a:cs typeface="Adobe Caslon Pro"/>
              </a:rPr>
              <a:t>can use to discuss</a:t>
            </a:r>
            <a:r>
              <a:rPr sz="2400" spc="-60" dirty="0">
                <a:solidFill>
                  <a:prstClr val="black"/>
                </a:solidFill>
                <a:latin typeface="Adobe Caslon Pro"/>
                <a:cs typeface="Adobe Caslon Pro"/>
              </a:rPr>
              <a:t> </a:t>
            </a:r>
            <a:r>
              <a:rPr sz="2400" spc="-5" dirty="0">
                <a:solidFill>
                  <a:prstClr val="black"/>
                </a:solidFill>
                <a:latin typeface="Adobe Caslon Pro"/>
                <a:cs typeface="Adobe Caslon Pro"/>
              </a:rPr>
              <a:t>how  meaning is generated and</a:t>
            </a:r>
            <a:r>
              <a:rPr sz="2400" dirty="0">
                <a:solidFill>
                  <a:prstClr val="black"/>
                </a:solidFill>
                <a:latin typeface="Adobe Caslon Pro"/>
                <a:cs typeface="Adobe Caslon Pro"/>
              </a:rPr>
              <a:t> </a:t>
            </a:r>
            <a:r>
              <a:rPr sz="2400" spc="-5" dirty="0">
                <a:solidFill>
                  <a:prstClr val="black"/>
                </a:solidFill>
                <a:latin typeface="Adobe Caslon Pro"/>
                <a:cs typeface="Adobe Caslon Pro"/>
              </a:rPr>
              <a:t>conveyed</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91336774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380494" y="1931923"/>
            <a:ext cx="5447665" cy="2219960"/>
          </a:xfrm>
          <a:prstGeom prst="rect">
            <a:avLst/>
          </a:prstGeom>
        </p:spPr>
        <p:txBody>
          <a:bodyPr vert="horz" wrap="square" lIns="0" tIns="9525" rIns="0" bIns="0" rtlCol="0">
            <a:spAutoFit/>
          </a:bodyPr>
          <a:lstStyle/>
          <a:p>
            <a:pPr marL="160655" marR="156210" indent="-1905" algn="ctr">
              <a:lnSpc>
                <a:spcPct val="100800"/>
              </a:lnSpc>
              <a:spcBef>
                <a:spcPts val="75"/>
              </a:spcBef>
            </a:pPr>
            <a:r>
              <a:rPr sz="2400" dirty="0">
                <a:solidFill>
                  <a:prstClr val="black"/>
                </a:solidFill>
                <a:latin typeface="Adobe Caslon Pro"/>
                <a:cs typeface="Adobe Caslon Pro"/>
              </a:rPr>
              <a:t>As </a:t>
            </a:r>
            <a:r>
              <a:rPr sz="2400" spc="-10" dirty="0">
                <a:solidFill>
                  <a:prstClr val="black"/>
                </a:solidFill>
                <a:latin typeface="Adobe Caslon Pro"/>
                <a:cs typeface="Adobe Caslon Pro"/>
              </a:rPr>
              <a:t>artists </a:t>
            </a:r>
            <a:r>
              <a:rPr sz="2400" spc="-5" dirty="0">
                <a:solidFill>
                  <a:prstClr val="black"/>
                </a:solidFill>
                <a:latin typeface="Adobe Caslon Pro"/>
                <a:cs typeface="Adobe Caslon Pro"/>
              </a:rPr>
              <a:t>and designers, its important to  understand how signs and symbols</a:t>
            </a:r>
            <a:r>
              <a:rPr sz="2400" spc="-10" dirty="0">
                <a:solidFill>
                  <a:prstClr val="black"/>
                </a:solidFill>
                <a:latin typeface="Adobe Caslon Pro"/>
                <a:cs typeface="Adobe Caslon Pro"/>
              </a:rPr>
              <a:t> </a:t>
            </a:r>
            <a:r>
              <a:rPr sz="2400" spc="-5" dirty="0">
                <a:solidFill>
                  <a:prstClr val="black"/>
                </a:solidFill>
                <a:latin typeface="Adobe Caslon Pro"/>
                <a:cs typeface="Adobe Caslon Pro"/>
              </a:rPr>
              <a:t>‘work’.</a:t>
            </a:r>
            <a:endParaRPr sz="2400">
              <a:solidFill>
                <a:prstClr val="black"/>
              </a:solidFill>
              <a:latin typeface="Adobe Caslon Pro"/>
              <a:cs typeface="Adobe Caslon Pro"/>
            </a:endParaRPr>
          </a:p>
          <a:p>
            <a:pPr marL="12700" marR="5080" indent="-2540" algn="ctr">
              <a:lnSpc>
                <a:spcPct val="99400"/>
              </a:lnSpc>
              <a:spcBef>
                <a:spcPts val="40"/>
              </a:spcBef>
            </a:pPr>
            <a:r>
              <a:rPr sz="2400" dirty="0">
                <a:solidFill>
                  <a:prstClr val="black"/>
                </a:solidFill>
                <a:latin typeface="Adobe Caslon Pro"/>
                <a:cs typeface="Adobe Caslon Pro"/>
              </a:rPr>
              <a:t>How do </a:t>
            </a:r>
            <a:r>
              <a:rPr sz="2400" spc="-5" dirty="0">
                <a:solidFill>
                  <a:prstClr val="black"/>
                </a:solidFill>
                <a:latin typeface="Adobe Caslon Pro"/>
                <a:cs typeface="Adobe Caslon Pro"/>
              </a:rPr>
              <a:t>they mean? In order to </a:t>
            </a:r>
            <a:r>
              <a:rPr sz="2400" dirty="0">
                <a:solidFill>
                  <a:prstClr val="black"/>
                </a:solidFill>
                <a:latin typeface="Adobe Caslon Pro"/>
                <a:cs typeface="Adobe Caslon Pro"/>
              </a:rPr>
              <a:t>be </a:t>
            </a:r>
            <a:r>
              <a:rPr sz="2400" spc="-5" dirty="0">
                <a:solidFill>
                  <a:prstClr val="black"/>
                </a:solidFill>
                <a:latin typeface="Adobe Caslon Pro"/>
                <a:cs typeface="Adobe Caslon Pro"/>
              </a:rPr>
              <a:t>in  control </a:t>
            </a:r>
            <a:r>
              <a:rPr sz="2400" dirty="0">
                <a:solidFill>
                  <a:prstClr val="black"/>
                </a:solidFill>
                <a:latin typeface="Adobe Caslon Pro"/>
                <a:cs typeface="Adobe Caslon Pro"/>
              </a:rPr>
              <a:t>of </a:t>
            </a:r>
            <a:r>
              <a:rPr sz="2400" spc="-5" dirty="0">
                <a:solidFill>
                  <a:prstClr val="black"/>
                </a:solidFill>
                <a:latin typeface="Adobe Caslon Pro"/>
                <a:cs typeface="Adobe Caslon Pro"/>
              </a:rPr>
              <a:t>meaning (and convey the message  </a:t>
            </a:r>
            <a:r>
              <a:rPr sz="2400" dirty="0">
                <a:solidFill>
                  <a:prstClr val="black"/>
                </a:solidFill>
                <a:latin typeface="Adobe Caslon Pro"/>
                <a:cs typeface="Adobe Caslon Pro"/>
              </a:rPr>
              <a:t>you </a:t>
            </a:r>
            <a:r>
              <a:rPr sz="2400" spc="-5" dirty="0">
                <a:solidFill>
                  <a:prstClr val="black"/>
                </a:solidFill>
                <a:latin typeface="Adobe Caslon Pro"/>
                <a:cs typeface="Adobe Caslon Pro"/>
              </a:rPr>
              <a:t>wish to within your art), semiotics is  essential tool.</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290687248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37181" y="1472691"/>
            <a:ext cx="1917064" cy="452120"/>
          </a:xfrm>
          <a:prstGeom prst="rect">
            <a:avLst/>
          </a:prstGeom>
        </p:spPr>
        <p:txBody>
          <a:bodyPr vert="horz" wrap="square" lIns="0" tIns="12700" rIns="0" bIns="0" rtlCol="0">
            <a:spAutoFit/>
          </a:bodyPr>
          <a:lstStyle/>
          <a:p>
            <a:pPr marL="12700">
              <a:spcBef>
                <a:spcPts val="100"/>
              </a:spcBef>
            </a:pPr>
            <a:r>
              <a:rPr sz="2800" b="1" i="1" dirty="0">
                <a:latin typeface="ACaslonPro-SemiboldItalic"/>
                <a:cs typeface="ACaslonPro-SemiboldItalic"/>
              </a:rPr>
              <a:t>ME</a:t>
            </a:r>
            <a:r>
              <a:rPr sz="2800" b="1" i="1" spc="-5" dirty="0">
                <a:latin typeface="ACaslonPro-SemiboldItalic"/>
                <a:cs typeface="ACaslonPro-SemiboldItalic"/>
              </a:rPr>
              <a:t>T</a:t>
            </a:r>
            <a:r>
              <a:rPr sz="2800" b="1" i="1" dirty="0">
                <a:latin typeface="ACaslonPro-SemiboldItalic"/>
                <a:cs typeface="ACaslonPro-SemiboldItalic"/>
              </a:rPr>
              <a:t>O</a:t>
            </a:r>
            <a:r>
              <a:rPr sz="2800" b="1" i="1" spc="-5" dirty="0">
                <a:latin typeface="ACaslonPro-SemiboldItalic"/>
                <a:cs typeface="ACaslonPro-SemiboldItalic"/>
              </a:rPr>
              <a:t>NY</a:t>
            </a:r>
            <a:r>
              <a:rPr sz="2800" b="1" i="1" dirty="0">
                <a:latin typeface="ACaslonPro-SemiboldItalic"/>
                <a:cs typeface="ACaslonPro-SemiboldItalic"/>
              </a:rPr>
              <a:t>M</a:t>
            </a:r>
            <a:endParaRPr sz="2800">
              <a:latin typeface="ACaslonPro-SemiboldItalic"/>
              <a:cs typeface="ACaslonPro-SemiboldItalic"/>
            </a:endParaRPr>
          </a:p>
        </p:txBody>
      </p:sp>
      <p:sp>
        <p:nvSpPr>
          <p:cNvPr id="3" name="object 3"/>
          <p:cNvSpPr txBox="1"/>
          <p:nvPr/>
        </p:nvSpPr>
        <p:spPr>
          <a:xfrm>
            <a:off x="2548731" y="2158491"/>
            <a:ext cx="7096759" cy="2463800"/>
          </a:xfrm>
          <a:prstGeom prst="rect">
            <a:avLst/>
          </a:prstGeom>
        </p:spPr>
        <p:txBody>
          <a:bodyPr vert="horz" wrap="square" lIns="0" tIns="12700" rIns="0" bIns="0" rtlCol="0">
            <a:spAutoFit/>
          </a:bodyPr>
          <a:lstStyle/>
          <a:p>
            <a:pPr marL="1811020">
              <a:spcBef>
                <a:spcPts val="100"/>
              </a:spcBef>
            </a:pPr>
            <a:r>
              <a:rPr sz="1600" dirty="0">
                <a:solidFill>
                  <a:prstClr val="black"/>
                </a:solidFill>
                <a:latin typeface="Adobe Caslon Pro"/>
                <a:cs typeface="Adobe Caslon Pro"/>
              </a:rPr>
              <a:t>A </a:t>
            </a:r>
            <a:r>
              <a:rPr sz="1600" spc="-5" dirty="0">
                <a:solidFill>
                  <a:prstClr val="black"/>
                </a:solidFill>
                <a:latin typeface="Adobe Caslon Pro"/>
                <a:cs typeface="Adobe Caslon Pro"/>
              </a:rPr>
              <a:t>fragment which stands in </a:t>
            </a:r>
            <a:r>
              <a:rPr sz="1600" dirty="0">
                <a:solidFill>
                  <a:prstClr val="black"/>
                </a:solidFill>
                <a:latin typeface="Adobe Caslon Pro"/>
                <a:cs typeface="Adobe Caslon Pro"/>
              </a:rPr>
              <a:t>for the</a:t>
            </a:r>
            <a:r>
              <a:rPr sz="1600" spc="65" dirty="0">
                <a:solidFill>
                  <a:prstClr val="black"/>
                </a:solidFill>
                <a:latin typeface="Adobe Caslon Pro"/>
                <a:cs typeface="Adobe Caslon Pro"/>
              </a:rPr>
              <a:t> </a:t>
            </a:r>
            <a:r>
              <a:rPr sz="1600" dirty="0">
                <a:solidFill>
                  <a:prstClr val="black"/>
                </a:solidFill>
                <a:latin typeface="Adobe Caslon Pro"/>
                <a:cs typeface="Adobe Caslon Pro"/>
              </a:rPr>
              <a:t>whole.</a:t>
            </a:r>
            <a:endParaRPr sz="1600">
              <a:solidFill>
                <a:prstClr val="black"/>
              </a:solidFill>
              <a:latin typeface="Adobe Caslon Pro"/>
              <a:cs typeface="Adobe Caslon Pro"/>
            </a:endParaRPr>
          </a:p>
          <a:p>
            <a:pPr>
              <a:spcBef>
                <a:spcPts val="10"/>
              </a:spcBef>
            </a:pPr>
            <a:endParaRPr sz="3350">
              <a:solidFill>
                <a:prstClr val="black"/>
              </a:solidFill>
              <a:latin typeface="Times New Roman"/>
              <a:cs typeface="Times New Roman"/>
            </a:endParaRPr>
          </a:p>
          <a:p>
            <a:pPr marL="1955800"/>
            <a:r>
              <a:rPr sz="1600" dirty="0">
                <a:solidFill>
                  <a:prstClr val="black"/>
                </a:solidFill>
                <a:latin typeface="Adobe Caslon Pro"/>
                <a:cs typeface="Adobe Caslon Pro"/>
              </a:rPr>
              <a:t>- </a:t>
            </a:r>
            <a:r>
              <a:rPr sz="1600" spc="-5" dirty="0">
                <a:solidFill>
                  <a:prstClr val="black"/>
                </a:solidFill>
                <a:latin typeface="Adobe Caslon Pro"/>
                <a:cs typeface="Adobe Caslon Pro"/>
              </a:rPr>
              <a:t>‘The Statue </a:t>
            </a:r>
            <a:r>
              <a:rPr sz="1600" dirty="0">
                <a:solidFill>
                  <a:prstClr val="black"/>
                </a:solidFill>
                <a:latin typeface="Adobe Caslon Pro"/>
                <a:cs typeface="Adobe Caslon Pro"/>
              </a:rPr>
              <a:t>of </a:t>
            </a:r>
            <a:r>
              <a:rPr sz="1600" spc="-5" dirty="0">
                <a:solidFill>
                  <a:prstClr val="black"/>
                </a:solidFill>
                <a:latin typeface="Adobe Caslon Pro"/>
                <a:cs typeface="Adobe Caslon Pro"/>
              </a:rPr>
              <a:t>Liberty’ </a:t>
            </a:r>
            <a:r>
              <a:rPr sz="1600" dirty="0">
                <a:solidFill>
                  <a:prstClr val="black"/>
                </a:solidFill>
                <a:latin typeface="Adobe Caslon Pro"/>
                <a:cs typeface="Adobe Caslon Pro"/>
              </a:rPr>
              <a:t>for New</a:t>
            </a:r>
            <a:r>
              <a:rPr sz="1600" spc="50" dirty="0">
                <a:solidFill>
                  <a:prstClr val="black"/>
                </a:solidFill>
                <a:latin typeface="Adobe Caslon Pro"/>
                <a:cs typeface="Adobe Caslon Pro"/>
              </a:rPr>
              <a:t> </a:t>
            </a:r>
            <a:r>
              <a:rPr sz="1600" spc="-5" dirty="0">
                <a:solidFill>
                  <a:prstClr val="black"/>
                </a:solidFill>
                <a:latin typeface="Adobe Caslon Pro"/>
                <a:cs typeface="Adobe Caslon Pro"/>
              </a:rPr>
              <a:t>York</a:t>
            </a:r>
            <a:endParaRPr sz="1600">
              <a:solidFill>
                <a:prstClr val="black"/>
              </a:solidFill>
              <a:latin typeface="Adobe Caslon Pro"/>
              <a:cs typeface="Adobe Caslon Pro"/>
            </a:endParaRPr>
          </a:p>
          <a:p>
            <a:pPr marL="12700" marR="5080" algn="ctr">
              <a:lnSpc>
                <a:spcPts val="5780"/>
              </a:lnSpc>
              <a:spcBef>
                <a:spcPts val="770"/>
              </a:spcBef>
            </a:pPr>
            <a:r>
              <a:rPr sz="1600" dirty="0">
                <a:solidFill>
                  <a:prstClr val="black"/>
                </a:solidFill>
                <a:latin typeface="Adobe Caslon Pro"/>
                <a:cs typeface="Adobe Caslon Pro"/>
              </a:rPr>
              <a:t>- </a:t>
            </a:r>
            <a:r>
              <a:rPr sz="1600" spc="-5" dirty="0">
                <a:solidFill>
                  <a:prstClr val="black"/>
                </a:solidFill>
                <a:latin typeface="Adobe Caslon Pro"/>
                <a:cs typeface="Adobe Caslon Pro"/>
              </a:rPr>
              <a:t>An animal standing in </a:t>
            </a:r>
            <a:r>
              <a:rPr sz="1600" dirty="0">
                <a:solidFill>
                  <a:prstClr val="black"/>
                </a:solidFill>
                <a:latin typeface="Adobe Caslon Pro"/>
                <a:cs typeface="Adobe Caslon Pro"/>
              </a:rPr>
              <a:t>for </a:t>
            </a:r>
            <a:r>
              <a:rPr sz="1600" spc="-5" dirty="0">
                <a:solidFill>
                  <a:prstClr val="black"/>
                </a:solidFill>
                <a:latin typeface="Adobe Caslon Pro"/>
                <a:cs typeface="Adobe Caslon Pro"/>
              </a:rPr>
              <a:t>cutting edge technology (in relation </a:t>
            </a:r>
            <a:r>
              <a:rPr sz="1600" dirty="0">
                <a:solidFill>
                  <a:prstClr val="black"/>
                </a:solidFill>
                <a:latin typeface="Adobe Caslon Pro"/>
                <a:cs typeface="Adobe Caslon Pro"/>
              </a:rPr>
              <a:t>to car </a:t>
            </a:r>
            <a:r>
              <a:rPr sz="1600" spc="-5" dirty="0">
                <a:solidFill>
                  <a:prstClr val="black"/>
                </a:solidFill>
                <a:latin typeface="Adobe Caslon Pro"/>
                <a:cs typeface="Adobe Caslon Pro"/>
              </a:rPr>
              <a:t>advertisements)  Liberty </a:t>
            </a:r>
            <a:r>
              <a:rPr sz="1600" dirty="0">
                <a:solidFill>
                  <a:prstClr val="black"/>
                </a:solidFill>
                <a:latin typeface="Adobe Caslon Pro"/>
                <a:cs typeface="Adobe Caslon Pro"/>
              </a:rPr>
              <a:t>for the </a:t>
            </a:r>
            <a:r>
              <a:rPr sz="1600" spc="-5" dirty="0">
                <a:solidFill>
                  <a:prstClr val="black"/>
                </a:solidFill>
                <a:latin typeface="Adobe Caslon Pro"/>
                <a:cs typeface="Adobe Caslon Pro"/>
              </a:rPr>
              <a:t>concept </a:t>
            </a:r>
            <a:r>
              <a:rPr sz="1600" dirty="0">
                <a:solidFill>
                  <a:prstClr val="black"/>
                </a:solidFill>
                <a:latin typeface="Adobe Caslon Pro"/>
                <a:cs typeface="Adobe Caslon Pro"/>
              </a:rPr>
              <a:t>of</a:t>
            </a:r>
            <a:r>
              <a:rPr sz="1600" spc="40" dirty="0">
                <a:solidFill>
                  <a:prstClr val="black"/>
                </a:solidFill>
                <a:latin typeface="Adobe Caslon Pro"/>
                <a:cs typeface="Adobe Caslon Pro"/>
              </a:rPr>
              <a:t> </a:t>
            </a:r>
            <a:r>
              <a:rPr sz="1600" spc="-5" dirty="0">
                <a:solidFill>
                  <a:prstClr val="black"/>
                </a:solidFill>
                <a:latin typeface="Adobe Caslon Pro"/>
                <a:cs typeface="Adobe Caslon Pro"/>
              </a:rPr>
              <a:t>America.</a:t>
            </a:r>
            <a:endParaRPr sz="1600">
              <a:solidFill>
                <a:prstClr val="black"/>
              </a:solidFill>
              <a:latin typeface="Adobe Caslon Pro"/>
              <a:cs typeface="Adobe Caslon Pro"/>
            </a:endParaRPr>
          </a:p>
        </p:txBody>
      </p:sp>
    </p:spTree>
    <p:extLst>
      <p:ext uri="{BB962C8B-B14F-4D97-AF65-F5344CB8AC3E}">
        <p14:creationId xmlns:p14="http://schemas.microsoft.com/office/powerpoint/2010/main" val="216854072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3234541" y="0"/>
            <a:ext cx="5722918" cy="6858000"/>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7074818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15514" y="1284733"/>
            <a:ext cx="4073525" cy="1010285"/>
          </a:xfrm>
          <a:prstGeom prst="rect">
            <a:avLst/>
          </a:prstGeom>
        </p:spPr>
        <p:txBody>
          <a:bodyPr vert="horz" wrap="square" lIns="0" tIns="3175" rIns="0" bIns="0" rtlCol="0">
            <a:spAutoFit/>
          </a:bodyPr>
          <a:lstStyle/>
          <a:p>
            <a:pPr marL="22860" marR="5080" indent="-10795">
              <a:lnSpc>
                <a:spcPct val="101899"/>
              </a:lnSpc>
              <a:spcBef>
                <a:spcPts val="25"/>
              </a:spcBef>
            </a:pPr>
            <a:r>
              <a:rPr sz="3200" b="1" i="1" spc="-5" dirty="0">
                <a:latin typeface="ACaslonPro-SemiboldItalic"/>
                <a:cs typeface="ACaslonPro-SemiboldItalic"/>
              </a:rPr>
              <a:t>CONSIDERATION </a:t>
            </a:r>
            <a:r>
              <a:rPr sz="3200" b="1" i="1" dirty="0">
                <a:latin typeface="ACaslonPro-SemiboldItalic"/>
                <a:cs typeface="ACaslonPro-SemiboldItalic"/>
              </a:rPr>
              <a:t>OF  </a:t>
            </a:r>
            <a:r>
              <a:rPr sz="3200" b="1" i="1" spc="-5" dirty="0">
                <a:latin typeface="ACaslonPro-SemiboldItalic"/>
                <a:cs typeface="ACaslonPro-SemiboldItalic"/>
              </a:rPr>
              <a:t>REPRESENTABILITY</a:t>
            </a:r>
            <a:endParaRPr sz="3200">
              <a:latin typeface="ACaslonPro-SemiboldItalic"/>
              <a:cs typeface="ACaslonPro-SemiboldItalic"/>
            </a:endParaRPr>
          </a:p>
        </p:txBody>
      </p:sp>
      <p:sp>
        <p:nvSpPr>
          <p:cNvPr id="3" name="object 3"/>
          <p:cNvSpPr txBox="1"/>
          <p:nvPr/>
        </p:nvSpPr>
        <p:spPr>
          <a:xfrm>
            <a:off x="2435939" y="2529332"/>
            <a:ext cx="7433309" cy="2291012"/>
          </a:xfrm>
          <a:prstGeom prst="rect">
            <a:avLst/>
          </a:prstGeom>
        </p:spPr>
        <p:txBody>
          <a:bodyPr vert="horz" wrap="square" lIns="0" tIns="12700" rIns="0" bIns="0" rtlCol="0">
            <a:spAutoFit/>
          </a:bodyPr>
          <a:lstStyle/>
          <a:p>
            <a:pPr algn="ctr">
              <a:spcBef>
                <a:spcPts val="100"/>
              </a:spcBef>
            </a:pPr>
            <a:r>
              <a:rPr spc="-5" dirty="0">
                <a:solidFill>
                  <a:prstClr val="black"/>
                </a:solidFill>
                <a:latin typeface="Adobe Caslon Pro"/>
                <a:cs typeface="Adobe Caslon Pro"/>
              </a:rPr>
              <a:t>Links between </a:t>
            </a:r>
            <a:r>
              <a:rPr b="1" spc="-5" dirty="0">
                <a:solidFill>
                  <a:prstClr val="black"/>
                </a:solidFill>
                <a:latin typeface="ACaslonPro-Semibold"/>
                <a:cs typeface="ACaslonPro-Semibold"/>
              </a:rPr>
              <a:t>objects </a:t>
            </a:r>
            <a:r>
              <a:rPr spc="-5" dirty="0">
                <a:solidFill>
                  <a:prstClr val="black"/>
                </a:solidFill>
                <a:latin typeface="Adobe Caslon Pro"/>
                <a:cs typeface="Adobe Caslon Pro"/>
              </a:rPr>
              <a:t>and</a:t>
            </a:r>
            <a:r>
              <a:rPr spc="100" dirty="0">
                <a:solidFill>
                  <a:prstClr val="black"/>
                </a:solidFill>
                <a:latin typeface="Adobe Caslon Pro"/>
                <a:cs typeface="Adobe Caslon Pro"/>
              </a:rPr>
              <a:t> </a:t>
            </a:r>
            <a:r>
              <a:rPr b="1" spc="-5" dirty="0">
                <a:solidFill>
                  <a:prstClr val="black"/>
                </a:solidFill>
                <a:latin typeface="ACaslonPro-Semibold"/>
                <a:cs typeface="ACaslonPro-Semibold"/>
              </a:rPr>
              <a:t>signs</a:t>
            </a:r>
            <a:endParaRPr>
              <a:solidFill>
                <a:prstClr val="black"/>
              </a:solidFill>
              <a:latin typeface="ACaslonPro-Semibold"/>
              <a:cs typeface="ACaslonPro-Semibold"/>
            </a:endParaRPr>
          </a:p>
          <a:p>
            <a:pPr>
              <a:spcBef>
                <a:spcPts val="50"/>
              </a:spcBef>
            </a:pPr>
            <a:endParaRPr sz="3300">
              <a:solidFill>
                <a:prstClr val="black"/>
              </a:solidFill>
              <a:latin typeface="Times New Roman"/>
              <a:cs typeface="Times New Roman"/>
            </a:endParaRPr>
          </a:p>
          <a:p>
            <a:pPr algn="ctr">
              <a:tabLst>
                <a:tab pos="285115" algn="l"/>
              </a:tabLst>
            </a:pPr>
            <a:r>
              <a:rPr sz="1600" dirty="0">
                <a:solidFill>
                  <a:prstClr val="black"/>
                </a:solidFill>
                <a:latin typeface="Adobe Caslon Pro"/>
                <a:cs typeface="Adobe Caslon Pro"/>
              </a:rPr>
              <a:t>-	A red </a:t>
            </a:r>
            <a:r>
              <a:rPr sz="1600" spc="-5" dirty="0">
                <a:solidFill>
                  <a:prstClr val="black"/>
                </a:solidFill>
                <a:latin typeface="Adobe Caslon Pro"/>
                <a:cs typeface="Adobe Caslon Pro"/>
              </a:rPr>
              <a:t>traffic light representing ‘stop’, excitement, danger, prosperity</a:t>
            </a:r>
            <a:r>
              <a:rPr sz="1600" spc="200" dirty="0">
                <a:solidFill>
                  <a:prstClr val="black"/>
                </a:solidFill>
                <a:latin typeface="Adobe Caslon Pro"/>
                <a:cs typeface="Adobe Caslon Pro"/>
              </a:rPr>
              <a:t> </a:t>
            </a:r>
            <a:r>
              <a:rPr sz="1600" dirty="0">
                <a:solidFill>
                  <a:prstClr val="black"/>
                </a:solidFill>
                <a:latin typeface="Adobe Caslon Pro"/>
                <a:cs typeface="Adobe Caslon Pro"/>
              </a:rPr>
              <a:t>etc.</a:t>
            </a:r>
            <a:endParaRPr sz="1600">
              <a:solidFill>
                <a:prstClr val="black"/>
              </a:solidFill>
              <a:latin typeface="Adobe Caslon Pro"/>
              <a:cs typeface="Adobe Caslon Pro"/>
            </a:endParaRPr>
          </a:p>
          <a:p>
            <a:pPr algn="ctr">
              <a:spcBef>
                <a:spcPts val="1995"/>
              </a:spcBef>
              <a:tabLst>
                <a:tab pos="285115" algn="l"/>
              </a:tabLst>
            </a:pPr>
            <a:r>
              <a:rPr sz="1600" dirty="0">
                <a:solidFill>
                  <a:prstClr val="black"/>
                </a:solidFill>
                <a:latin typeface="Adobe Caslon Pro"/>
                <a:cs typeface="Adobe Caslon Pro"/>
              </a:rPr>
              <a:t>-	</a:t>
            </a:r>
            <a:r>
              <a:rPr sz="1600" spc="-5" dirty="0">
                <a:solidFill>
                  <a:prstClr val="black"/>
                </a:solidFill>
                <a:latin typeface="Adobe Caslon Pro"/>
                <a:cs typeface="Adobe Caslon Pro"/>
              </a:rPr>
              <a:t>Depression represented using </a:t>
            </a:r>
            <a:r>
              <a:rPr sz="1600" dirty="0">
                <a:solidFill>
                  <a:prstClr val="black"/>
                </a:solidFill>
                <a:latin typeface="Adobe Caslon Pro"/>
                <a:cs typeface="Adobe Caslon Pro"/>
              </a:rPr>
              <a:t>a dark</a:t>
            </a:r>
            <a:r>
              <a:rPr sz="1600" spc="25" dirty="0">
                <a:solidFill>
                  <a:prstClr val="black"/>
                </a:solidFill>
                <a:latin typeface="Adobe Caslon Pro"/>
                <a:cs typeface="Adobe Caslon Pro"/>
              </a:rPr>
              <a:t> </a:t>
            </a:r>
            <a:r>
              <a:rPr sz="1600" dirty="0">
                <a:solidFill>
                  <a:prstClr val="black"/>
                </a:solidFill>
                <a:latin typeface="Adobe Caslon Pro"/>
                <a:cs typeface="Adobe Caslon Pro"/>
              </a:rPr>
              <a:t>cloud</a:t>
            </a:r>
            <a:endParaRPr sz="1600">
              <a:solidFill>
                <a:prstClr val="black"/>
              </a:solidFill>
              <a:latin typeface="Adobe Caslon Pro"/>
              <a:cs typeface="Adobe Caslon Pro"/>
            </a:endParaRPr>
          </a:p>
          <a:p>
            <a:pPr algn="ctr">
              <a:lnSpc>
                <a:spcPts val="1910"/>
              </a:lnSpc>
              <a:spcBef>
                <a:spcPts val="1870"/>
              </a:spcBef>
              <a:tabLst>
                <a:tab pos="285115" algn="l"/>
              </a:tabLst>
            </a:pPr>
            <a:r>
              <a:rPr sz="1600" dirty="0">
                <a:solidFill>
                  <a:prstClr val="black"/>
                </a:solidFill>
                <a:latin typeface="Adobe Caslon Pro"/>
                <a:cs typeface="Adobe Caslon Pro"/>
              </a:rPr>
              <a:t>-	</a:t>
            </a:r>
            <a:r>
              <a:rPr sz="1600" spc="-5" dirty="0">
                <a:solidFill>
                  <a:prstClr val="black"/>
                </a:solidFill>
                <a:latin typeface="Adobe Caslon Pro"/>
                <a:cs typeface="Adobe Caslon Pro"/>
              </a:rPr>
              <a:t>Within music, this consideration </a:t>
            </a:r>
            <a:r>
              <a:rPr sz="1600" dirty="0">
                <a:solidFill>
                  <a:prstClr val="black"/>
                </a:solidFill>
                <a:latin typeface="Adobe Caslon Pro"/>
                <a:cs typeface="Adobe Caslon Pro"/>
              </a:rPr>
              <a:t>of </a:t>
            </a:r>
            <a:r>
              <a:rPr sz="1600" spc="-5" dirty="0">
                <a:solidFill>
                  <a:prstClr val="black"/>
                </a:solidFill>
                <a:latin typeface="Adobe Caslon Pro"/>
                <a:cs typeface="Adobe Caslon Pro"/>
              </a:rPr>
              <a:t>representability (how different </a:t>
            </a:r>
            <a:r>
              <a:rPr sz="1600" dirty="0">
                <a:solidFill>
                  <a:prstClr val="black"/>
                </a:solidFill>
                <a:latin typeface="Adobe Caslon Pro"/>
                <a:cs typeface="Adobe Caslon Pro"/>
              </a:rPr>
              <a:t>scores </a:t>
            </a:r>
            <a:r>
              <a:rPr sz="1600" spc="-5" dirty="0">
                <a:solidFill>
                  <a:prstClr val="black"/>
                </a:solidFill>
                <a:latin typeface="Adobe Caslon Pro"/>
                <a:cs typeface="Adobe Caslon Pro"/>
              </a:rPr>
              <a:t>‘signify’) is</a:t>
            </a:r>
            <a:r>
              <a:rPr sz="1600" spc="285" dirty="0">
                <a:solidFill>
                  <a:prstClr val="black"/>
                </a:solidFill>
                <a:latin typeface="Adobe Caslon Pro"/>
                <a:cs typeface="Adobe Caslon Pro"/>
              </a:rPr>
              <a:t> </a:t>
            </a:r>
            <a:r>
              <a:rPr sz="1600" dirty="0">
                <a:solidFill>
                  <a:prstClr val="black"/>
                </a:solidFill>
                <a:latin typeface="Adobe Caslon Pro"/>
                <a:cs typeface="Adobe Caslon Pro"/>
              </a:rPr>
              <a:t>of</a:t>
            </a:r>
            <a:endParaRPr sz="1600">
              <a:solidFill>
                <a:prstClr val="black"/>
              </a:solidFill>
              <a:latin typeface="Adobe Caslon Pro"/>
              <a:cs typeface="Adobe Caslon Pro"/>
            </a:endParaRPr>
          </a:p>
          <a:p>
            <a:pPr marL="283210" algn="ctr">
              <a:lnSpc>
                <a:spcPts val="1910"/>
              </a:lnSpc>
            </a:pPr>
            <a:r>
              <a:rPr sz="1600" spc="-5" dirty="0">
                <a:solidFill>
                  <a:prstClr val="black"/>
                </a:solidFill>
                <a:latin typeface="Adobe Caslon Pro"/>
                <a:cs typeface="Adobe Caslon Pro"/>
              </a:rPr>
              <a:t>significance.</a:t>
            </a:r>
            <a:endParaRPr sz="1600">
              <a:solidFill>
                <a:prstClr val="black"/>
              </a:solidFill>
              <a:latin typeface="Adobe Caslon Pro"/>
              <a:cs typeface="Adobe Caslon Pro"/>
            </a:endParaRPr>
          </a:p>
        </p:txBody>
      </p:sp>
    </p:spTree>
    <p:extLst>
      <p:ext uri="{BB962C8B-B14F-4D97-AF65-F5344CB8AC3E}">
        <p14:creationId xmlns:p14="http://schemas.microsoft.com/office/powerpoint/2010/main" val="34782254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490471" y="1617979"/>
            <a:ext cx="5027930" cy="1494790"/>
          </a:xfrm>
          <a:prstGeom prst="rect">
            <a:avLst/>
          </a:prstGeom>
        </p:spPr>
        <p:txBody>
          <a:bodyPr vert="horz" wrap="square" lIns="0" tIns="12700" rIns="0" bIns="0" rtlCol="0">
            <a:spAutoFit/>
          </a:bodyPr>
          <a:lstStyle/>
          <a:p>
            <a:pPr algn="ctr">
              <a:spcBef>
                <a:spcPts val="100"/>
              </a:spcBef>
            </a:pPr>
            <a:r>
              <a:rPr sz="2400" spc="-5" dirty="0">
                <a:solidFill>
                  <a:prstClr val="black"/>
                </a:solidFill>
                <a:latin typeface="Adobe Caslon Pro"/>
                <a:cs typeface="Adobe Caslon Pro"/>
              </a:rPr>
              <a:t>Semiotics:</a:t>
            </a:r>
            <a:endParaRPr sz="2400">
              <a:solidFill>
                <a:prstClr val="black"/>
              </a:solidFill>
              <a:latin typeface="Adobe Caslon Pro"/>
              <a:cs typeface="Adobe Caslon Pro"/>
            </a:endParaRPr>
          </a:p>
          <a:p>
            <a:pPr marL="12700" marR="5080" algn="ctr">
              <a:spcBef>
                <a:spcPts val="2925"/>
              </a:spcBef>
            </a:pPr>
            <a:r>
              <a:rPr sz="2400" spc="-5" dirty="0">
                <a:solidFill>
                  <a:prstClr val="black"/>
                </a:solidFill>
                <a:latin typeface="Adobe Caslon Pro"/>
                <a:cs typeface="Adobe Caslon Pro"/>
              </a:rPr>
              <a:t>All cultural products can </a:t>
            </a:r>
            <a:r>
              <a:rPr sz="2400" dirty="0">
                <a:solidFill>
                  <a:prstClr val="black"/>
                </a:solidFill>
                <a:latin typeface="Adobe Caslon Pro"/>
                <a:cs typeface="Adobe Caslon Pro"/>
              </a:rPr>
              <a:t>be </a:t>
            </a:r>
            <a:r>
              <a:rPr sz="2400" spc="-5" dirty="0">
                <a:solidFill>
                  <a:prstClr val="black"/>
                </a:solidFill>
                <a:latin typeface="Adobe Caslon Pro"/>
                <a:cs typeface="Adobe Caslon Pro"/>
              </a:rPr>
              <a:t>analysed </a:t>
            </a:r>
            <a:r>
              <a:rPr sz="2400" dirty="0">
                <a:solidFill>
                  <a:prstClr val="black"/>
                </a:solidFill>
                <a:latin typeface="Adobe Caslon Pro"/>
                <a:cs typeface="Adobe Caslon Pro"/>
              </a:rPr>
              <a:t>as a  </a:t>
            </a:r>
            <a:r>
              <a:rPr sz="2400" spc="-10" dirty="0">
                <a:solidFill>
                  <a:prstClr val="black"/>
                </a:solidFill>
                <a:latin typeface="Adobe Caslon Pro"/>
                <a:cs typeface="Adobe Caslon Pro"/>
              </a:rPr>
              <a:t>‘text’.</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6141124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265172" y="1617979"/>
            <a:ext cx="3478529" cy="1129030"/>
          </a:xfrm>
          <a:prstGeom prst="rect">
            <a:avLst/>
          </a:prstGeom>
        </p:spPr>
        <p:txBody>
          <a:bodyPr vert="horz" wrap="square" lIns="0" tIns="12700" rIns="0" bIns="0" rtlCol="0">
            <a:spAutoFit/>
          </a:bodyPr>
          <a:lstStyle/>
          <a:p>
            <a:pPr algn="ctr">
              <a:spcBef>
                <a:spcPts val="100"/>
              </a:spcBef>
            </a:pPr>
            <a:r>
              <a:rPr sz="2400" spc="-5" dirty="0">
                <a:solidFill>
                  <a:prstClr val="black"/>
                </a:solidFill>
                <a:latin typeface="Adobe Caslon Pro"/>
                <a:cs typeface="Adobe Caslon Pro"/>
              </a:rPr>
              <a:t>Semiotics:</a:t>
            </a:r>
            <a:endParaRPr sz="2400">
              <a:solidFill>
                <a:prstClr val="black"/>
              </a:solidFill>
              <a:latin typeface="Adobe Caslon Pro"/>
              <a:cs typeface="Adobe Caslon Pro"/>
            </a:endParaRPr>
          </a:p>
          <a:p>
            <a:pPr algn="ctr">
              <a:spcBef>
                <a:spcPts val="2925"/>
              </a:spcBef>
            </a:pPr>
            <a:r>
              <a:rPr sz="2400" spc="-5" dirty="0">
                <a:solidFill>
                  <a:prstClr val="black"/>
                </a:solidFill>
                <a:latin typeface="Adobe Caslon Pro"/>
                <a:cs typeface="Adobe Caslon Pro"/>
              </a:rPr>
              <a:t>This is </a:t>
            </a:r>
            <a:r>
              <a:rPr sz="2400" dirty="0">
                <a:solidFill>
                  <a:prstClr val="black"/>
                </a:solidFill>
                <a:latin typeface="Adobe Caslon Pro"/>
                <a:cs typeface="Adobe Caslon Pro"/>
              </a:rPr>
              <a:t>a </a:t>
            </a:r>
            <a:r>
              <a:rPr sz="2400" spc="-5" dirty="0">
                <a:solidFill>
                  <a:prstClr val="black"/>
                </a:solidFill>
                <a:latin typeface="Adobe Caslon Pro"/>
                <a:cs typeface="Adobe Caslon Pro"/>
              </a:rPr>
              <a:t>semiotic</a:t>
            </a:r>
            <a:r>
              <a:rPr sz="2400" spc="-35" dirty="0">
                <a:solidFill>
                  <a:prstClr val="black"/>
                </a:solidFill>
                <a:latin typeface="Adobe Caslon Pro"/>
                <a:cs typeface="Adobe Caslon Pro"/>
              </a:rPr>
              <a:t> </a:t>
            </a:r>
            <a:r>
              <a:rPr sz="2400" spc="-5" dirty="0">
                <a:solidFill>
                  <a:prstClr val="black"/>
                </a:solidFill>
                <a:latin typeface="Adobe Caslon Pro"/>
                <a:cs typeface="Adobe Caslon Pro"/>
              </a:rPr>
              <a:t>analysis…</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204339249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777489" y="1355852"/>
            <a:ext cx="3028950" cy="3227070"/>
          </a:xfrm>
          <a:prstGeom prst="rect">
            <a:avLst/>
          </a:prstGeom>
        </p:spPr>
        <p:txBody>
          <a:bodyPr vert="horz" wrap="square" lIns="0" tIns="12700" rIns="0" bIns="0" rtlCol="0">
            <a:spAutoFit/>
          </a:bodyPr>
          <a:lstStyle/>
          <a:p>
            <a:pPr marL="669290">
              <a:spcBef>
                <a:spcPts val="100"/>
              </a:spcBef>
            </a:pPr>
            <a:r>
              <a:rPr i="1" spc="-5" dirty="0">
                <a:solidFill>
                  <a:srgbClr val="FF0000"/>
                </a:solidFill>
                <a:latin typeface="Adobe Caslon Pro"/>
                <a:cs typeface="Adobe Caslon Pro"/>
              </a:rPr>
              <a:t>The message without </a:t>
            </a:r>
            <a:r>
              <a:rPr i="1" dirty="0">
                <a:solidFill>
                  <a:srgbClr val="FF0000"/>
                </a:solidFill>
                <a:latin typeface="Adobe Caslon Pro"/>
                <a:cs typeface="Adobe Caslon Pro"/>
              </a:rPr>
              <a:t>a</a:t>
            </a:r>
            <a:r>
              <a:rPr i="1" spc="-70" dirty="0">
                <a:solidFill>
                  <a:srgbClr val="FF0000"/>
                </a:solidFill>
                <a:latin typeface="Adobe Caslon Pro"/>
                <a:cs typeface="Adobe Caslon Pro"/>
              </a:rPr>
              <a:t> </a:t>
            </a:r>
            <a:r>
              <a:rPr i="1" spc="-5" dirty="0">
                <a:solidFill>
                  <a:srgbClr val="FF0000"/>
                </a:solidFill>
                <a:latin typeface="Adobe Caslon Pro"/>
                <a:cs typeface="Adobe Caslon Pro"/>
              </a:rPr>
              <a:t>code</a:t>
            </a:r>
            <a:endParaRPr>
              <a:solidFill>
                <a:prstClr val="black"/>
              </a:solidFill>
              <a:latin typeface="Adobe Caslon Pro"/>
              <a:cs typeface="Adobe Caslon Pro"/>
            </a:endParaRPr>
          </a:p>
          <a:p>
            <a:pPr marL="1982470" marR="5715" indent="295275">
              <a:lnSpc>
                <a:spcPct val="198700"/>
              </a:lnSpc>
              <a:spcBef>
                <a:spcPts val="30"/>
              </a:spcBef>
            </a:pPr>
            <a:r>
              <a:rPr sz="1600" b="1" spc="-5" dirty="0">
                <a:solidFill>
                  <a:srgbClr val="FF0000"/>
                </a:solidFill>
                <a:latin typeface="ACaslonPro-Semibold"/>
                <a:cs typeface="ACaslonPro-Semibold"/>
              </a:rPr>
              <a:t>D</a:t>
            </a:r>
            <a:r>
              <a:rPr sz="1600" b="1" dirty="0">
                <a:solidFill>
                  <a:srgbClr val="FF0000"/>
                </a:solidFill>
                <a:latin typeface="ACaslonPro-Semibold"/>
                <a:cs typeface="ACaslonPro-Semibold"/>
              </a:rPr>
              <a:t>e</a:t>
            </a:r>
            <a:r>
              <a:rPr sz="1600" b="1" spc="-5" dirty="0">
                <a:solidFill>
                  <a:srgbClr val="FF0000"/>
                </a:solidFill>
                <a:latin typeface="ACaslonPro-Semibold"/>
                <a:cs typeface="ACaslonPro-Semibold"/>
              </a:rPr>
              <a:t>not</a:t>
            </a:r>
            <a:r>
              <a:rPr sz="1600" b="1" dirty="0">
                <a:solidFill>
                  <a:srgbClr val="FF0000"/>
                </a:solidFill>
                <a:latin typeface="ACaslonPro-Semibold"/>
                <a:cs typeface="ACaslonPro-Semibold"/>
              </a:rPr>
              <a:t>ed  </a:t>
            </a:r>
            <a:r>
              <a:rPr sz="1600" b="1" spc="-5" dirty="0">
                <a:solidFill>
                  <a:srgbClr val="FF0000"/>
                </a:solidFill>
                <a:latin typeface="ACaslonPro-Semibold"/>
                <a:cs typeface="ACaslonPro-Semibold"/>
              </a:rPr>
              <a:t>‘The</a:t>
            </a:r>
            <a:r>
              <a:rPr sz="1600" b="1" spc="-55" dirty="0">
                <a:solidFill>
                  <a:srgbClr val="FF0000"/>
                </a:solidFill>
                <a:latin typeface="ACaslonPro-Semibold"/>
                <a:cs typeface="ACaslonPro-Semibold"/>
              </a:rPr>
              <a:t> </a:t>
            </a:r>
            <a:r>
              <a:rPr sz="1600" b="1" spc="-5" dirty="0">
                <a:solidFill>
                  <a:srgbClr val="FF0000"/>
                </a:solidFill>
                <a:latin typeface="ACaslonPro-Semibold"/>
                <a:cs typeface="ACaslonPro-Semibold"/>
              </a:rPr>
              <a:t>Literal’</a:t>
            </a:r>
            <a:endParaRPr sz="1600">
              <a:solidFill>
                <a:prstClr val="black"/>
              </a:solidFill>
              <a:latin typeface="ACaslonPro-Semibold"/>
              <a:cs typeface="ACaslonPro-Semibold"/>
            </a:endParaRPr>
          </a:p>
          <a:p>
            <a:pPr marL="1402715" marR="5080" indent="-268605">
              <a:lnSpc>
                <a:spcPct val="197500"/>
              </a:lnSpc>
              <a:spcBef>
                <a:spcPts val="95"/>
              </a:spcBef>
            </a:pPr>
            <a:r>
              <a:rPr sz="1600" b="1" spc="-5" dirty="0">
                <a:solidFill>
                  <a:srgbClr val="FF0000"/>
                </a:solidFill>
                <a:latin typeface="ACaslonPro-Semibold"/>
                <a:cs typeface="ACaslonPro-Semibold"/>
              </a:rPr>
              <a:t>What the image shows  Objective </a:t>
            </a:r>
            <a:r>
              <a:rPr sz="1600" b="1" dirty="0">
                <a:solidFill>
                  <a:srgbClr val="FF0000"/>
                </a:solidFill>
                <a:latin typeface="ACaslonPro-Semibold"/>
                <a:cs typeface="ACaslonPro-Semibold"/>
              </a:rPr>
              <a:t>/</a:t>
            </a:r>
            <a:r>
              <a:rPr sz="1600" b="1" spc="-45" dirty="0">
                <a:solidFill>
                  <a:srgbClr val="FF0000"/>
                </a:solidFill>
                <a:latin typeface="ACaslonPro-Semibold"/>
                <a:cs typeface="ACaslonPro-Semibold"/>
              </a:rPr>
              <a:t> </a:t>
            </a:r>
            <a:r>
              <a:rPr sz="1600" b="1" spc="-5" dirty="0">
                <a:solidFill>
                  <a:srgbClr val="FF0000"/>
                </a:solidFill>
                <a:latin typeface="ACaslonPro-Semibold"/>
                <a:cs typeface="ACaslonPro-Semibold"/>
              </a:rPr>
              <a:t>Natural</a:t>
            </a:r>
            <a:endParaRPr sz="1600">
              <a:solidFill>
                <a:prstClr val="black"/>
              </a:solidFill>
              <a:latin typeface="ACaslonPro-Semibold"/>
              <a:cs typeface="ACaslonPro-Semibold"/>
            </a:endParaRPr>
          </a:p>
          <a:p>
            <a:pPr marL="12700" marR="5080" indent="2242820">
              <a:lnSpc>
                <a:spcPct val="197500"/>
              </a:lnSpc>
              <a:spcBef>
                <a:spcPts val="120"/>
              </a:spcBef>
            </a:pPr>
            <a:r>
              <a:rPr sz="1600" b="1" dirty="0">
                <a:solidFill>
                  <a:srgbClr val="FF0000"/>
                </a:solidFill>
                <a:latin typeface="ACaslonPro-Semibold"/>
                <a:cs typeface="ACaslonPro-Semibold"/>
              </a:rPr>
              <a:t>I</a:t>
            </a:r>
            <a:r>
              <a:rPr sz="1600" b="1" spc="-5" dirty="0">
                <a:solidFill>
                  <a:srgbClr val="FF0000"/>
                </a:solidFill>
                <a:latin typeface="ACaslonPro-Semibold"/>
                <a:cs typeface="ACaslonPro-Semibold"/>
              </a:rPr>
              <a:t>n</a:t>
            </a:r>
            <a:r>
              <a:rPr sz="1600" b="1" dirty="0">
                <a:solidFill>
                  <a:srgbClr val="FF0000"/>
                </a:solidFill>
                <a:latin typeface="ACaslonPro-Semibold"/>
                <a:cs typeface="ACaslonPro-Semibold"/>
              </a:rPr>
              <a:t>de</a:t>
            </a:r>
            <a:r>
              <a:rPr sz="1600" b="1" spc="-5" dirty="0">
                <a:solidFill>
                  <a:srgbClr val="FF0000"/>
                </a:solidFill>
                <a:latin typeface="ACaslonPro-Semibold"/>
                <a:cs typeface="ACaslonPro-Semibold"/>
              </a:rPr>
              <a:t>x</a:t>
            </a:r>
            <a:r>
              <a:rPr sz="1600" b="1" dirty="0">
                <a:solidFill>
                  <a:srgbClr val="FF0000"/>
                </a:solidFill>
                <a:latin typeface="ACaslonPro-Semibold"/>
                <a:cs typeface="ACaslonPro-Semibold"/>
              </a:rPr>
              <a:t>ical  </a:t>
            </a:r>
            <a:r>
              <a:rPr sz="1600" b="1" spc="-5" dirty="0">
                <a:solidFill>
                  <a:srgbClr val="FF0000"/>
                </a:solidFill>
                <a:latin typeface="ACaslonPro-Semibold"/>
                <a:cs typeface="ACaslonPro-Semibold"/>
              </a:rPr>
              <a:t>Given by the Photographer </a:t>
            </a:r>
            <a:r>
              <a:rPr sz="1600" b="1" dirty="0">
                <a:solidFill>
                  <a:srgbClr val="FF0000"/>
                </a:solidFill>
                <a:latin typeface="ACaslonPro-Semibold"/>
                <a:cs typeface="ACaslonPro-Semibold"/>
              </a:rPr>
              <a:t>/</a:t>
            </a:r>
            <a:r>
              <a:rPr sz="1600" b="1" spc="30" dirty="0">
                <a:solidFill>
                  <a:srgbClr val="FF0000"/>
                </a:solidFill>
                <a:latin typeface="ACaslonPro-Semibold"/>
                <a:cs typeface="ACaslonPro-Semibold"/>
              </a:rPr>
              <a:t> </a:t>
            </a:r>
            <a:r>
              <a:rPr sz="1600" b="1" spc="-5" dirty="0">
                <a:solidFill>
                  <a:srgbClr val="FF0000"/>
                </a:solidFill>
                <a:latin typeface="ACaslonPro-Semibold"/>
                <a:cs typeface="ACaslonPro-Semibold"/>
              </a:rPr>
              <a:t>Sender</a:t>
            </a:r>
            <a:endParaRPr sz="1600">
              <a:solidFill>
                <a:prstClr val="black"/>
              </a:solidFill>
              <a:latin typeface="ACaslonPro-Semibold"/>
              <a:cs typeface="ACaslonPro-Semibold"/>
            </a:endParaRPr>
          </a:p>
        </p:txBody>
      </p:sp>
      <p:sp>
        <p:nvSpPr>
          <p:cNvPr id="3" name="object 3"/>
          <p:cNvSpPr txBox="1"/>
          <p:nvPr/>
        </p:nvSpPr>
        <p:spPr>
          <a:xfrm>
            <a:off x="6340025" y="1355852"/>
            <a:ext cx="2793365" cy="3227070"/>
          </a:xfrm>
          <a:prstGeom prst="rect">
            <a:avLst/>
          </a:prstGeom>
        </p:spPr>
        <p:txBody>
          <a:bodyPr vert="horz" wrap="square" lIns="0" tIns="12700" rIns="0" bIns="0" rtlCol="0">
            <a:spAutoFit/>
          </a:bodyPr>
          <a:lstStyle/>
          <a:p>
            <a:pPr marL="12700">
              <a:spcBef>
                <a:spcPts val="100"/>
              </a:spcBef>
            </a:pPr>
            <a:r>
              <a:rPr i="1" spc="-5" dirty="0">
                <a:solidFill>
                  <a:srgbClr val="008000"/>
                </a:solidFill>
                <a:latin typeface="Adobe Caslon Pro"/>
                <a:cs typeface="Adobe Caslon Pro"/>
              </a:rPr>
              <a:t>The coded</a:t>
            </a:r>
            <a:r>
              <a:rPr i="1" spc="-20" dirty="0">
                <a:solidFill>
                  <a:srgbClr val="008000"/>
                </a:solidFill>
                <a:latin typeface="Adobe Caslon Pro"/>
                <a:cs typeface="Adobe Caslon Pro"/>
              </a:rPr>
              <a:t> </a:t>
            </a:r>
            <a:r>
              <a:rPr i="1" spc="-5" dirty="0">
                <a:solidFill>
                  <a:srgbClr val="008000"/>
                </a:solidFill>
                <a:latin typeface="Adobe Caslon Pro"/>
                <a:cs typeface="Adobe Caslon Pro"/>
              </a:rPr>
              <a:t>message</a:t>
            </a:r>
            <a:endParaRPr>
              <a:solidFill>
                <a:prstClr val="black"/>
              </a:solidFill>
              <a:latin typeface="Adobe Caslon Pro"/>
              <a:cs typeface="Adobe Caslon Pro"/>
            </a:endParaRPr>
          </a:p>
          <a:p>
            <a:pPr marL="12700" marR="1536065">
              <a:lnSpc>
                <a:spcPct val="198700"/>
              </a:lnSpc>
              <a:spcBef>
                <a:spcPts val="30"/>
              </a:spcBef>
            </a:pPr>
            <a:r>
              <a:rPr sz="1600" b="1" spc="-5" dirty="0">
                <a:solidFill>
                  <a:srgbClr val="008000"/>
                </a:solidFill>
                <a:latin typeface="ACaslonPro-Semibold"/>
                <a:cs typeface="ACaslonPro-Semibold"/>
              </a:rPr>
              <a:t>Connoted  ‘The</a:t>
            </a:r>
            <a:r>
              <a:rPr sz="1600" b="1" spc="-65" dirty="0">
                <a:solidFill>
                  <a:srgbClr val="008000"/>
                </a:solidFill>
                <a:latin typeface="ACaslonPro-Semibold"/>
                <a:cs typeface="ACaslonPro-Semibold"/>
              </a:rPr>
              <a:t> </a:t>
            </a:r>
            <a:r>
              <a:rPr sz="1600" b="1" spc="-5" dirty="0">
                <a:solidFill>
                  <a:srgbClr val="008000"/>
                </a:solidFill>
                <a:latin typeface="ACaslonPro-Semibold"/>
                <a:cs typeface="ACaslonPro-Semibold"/>
              </a:rPr>
              <a:t>Symbolic’</a:t>
            </a:r>
            <a:endParaRPr sz="1600">
              <a:solidFill>
                <a:prstClr val="black"/>
              </a:solidFill>
              <a:latin typeface="ACaslonPro-Semibold"/>
              <a:cs typeface="ACaslonPro-Semibold"/>
            </a:endParaRPr>
          </a:p>
          <a:p>
            <a:pPr marL="12700" marR="353695">
              <a:lnSpc>
                <a:spcPct val="200599"/>
              </a:lnSpc>
              <a:spcBef>
                <a:spcPts val="40"/>
              </a:spcBef>
            </a:pPr>
            <a:r>
              <a:rPr sz="1600" b="1" spc="-5" dirty="0">
                <a:solidFill>
                  <a:srgbClr val="008000"/>
                </a:solidFill>
                <a:latin typeface="ACaslonPro-Semibold"/>
                <a:cs typeface="ACaslonPro-Semibold"/>
              </a:rPr>
              <a:t>What </a:t>
            </a:r>
            <a:r>
              <a:rPr sz="1600" b="1" dirty="0">
                <a:solidFill>
                  <a:srgbClr val="008000"/>
                </a:solidFill>
                <a:latin typeface="ACaslonPro-Semibold"/>
                <a:cs typeface="ACaslonPro-Semibold"/>
              </a:rPr>
              <a:t>is </a:t>
            </a:r>
            <a:r>
              <a:rPr sz="1600" b="1" spc="-5" dirty="0">
                <a:solidFill>
                  <a:srgbClr val="008000"/>
                </a:solidFill>
                <a:latin typeface="ACaslonPro-Semibold"/>
                <a:cs typeface="ACaslonPro-Semibold"/>
              </a:rPr>
              <a:t>implied by the image  Invested </a:t>
            </a:r>
            <a:r>
              <a:rPr sz="1600" b="1" dirty="0">
                <a:solidFill>
                  <a:srgbClr val="008000"/>
                </a:solidFill>
                <a:latin typeface="ACaslonPro-Semibold"/>
                <a:cs typeface="ACaslonPro-Semibold"/>
              </a:rPr>
              <a:t>/ </a:t>
            </a:r>
            <a:r>
              <a:rPr sz="1600" b="1" spc="-5" dirty="0">
                <a:solidFill>
                  <a:srgbClr val="008000"/>
                </a:solidFill>
                <a:latin typeface="ACaslonPro-Semibold"/>
                <a:cs typeface="ACaslonPro-Semibold"/>
              </a:rPr>
              <a:t>Cultural  Constructed</a:t>
            </a:r>
            <a:endParaRPr sz="1600">
              <a:solidFill>
                <a:prstClr val="black"/>
              </a:solidFill>
              <a:latin typeface="ACaslonPro-Semibold"/>
              <a:cs typeface="ACaslonPro-Semibold"/>
            </a:endParaRPr>
          </a:p>
          <a:p>
            <a:pPr marL="12700">
              <a:spcBef>
                <a:spcPts val="1870"/>
              </a:spcBef>
            </a:pPr>
            <a:r>
              <a:rPr sz="1600" b="1" spc="-5" dirty="0">
                <a:solidFill>
                  <a:srgbClr val="008000"/>
                </a:solidFill>
                <a:latin typeface="ACaslonPro-Semibold"/>
                <a:cs typeface="ACaslonPro-Semibold"/>
              </a:rPr>
              <a:t>Invested by the Receiver </a:t>
            </a:r>
            <a:r>
              <a:rPr sz="1600" b="1" dirty="0">
                <a:solidFill>
                  <a:srgbClr val="008000"/>
                </a:solidFill>
                <a:latin typeface="ACaslonPro-Semibold"/>
                <a:cs typeface="ACaslonPro-Semibold"/>
              </a:rPr>
              <a:t>/</a:t>
            </a:r>
            <a:r>
              <a:rPr sz="1600" b="1" spc="50" dirty="0">
                <a:solidFill>
                  <a:srgbClr val="008000"/>
                </a:solidFill>
                <a:latin typeface="ACaslonPro-Semibold"/>
                <a:cs typeface="ACaslonPro-Semibold"/>
              </a:rPr>
              <a:t> </a:t>
            </a:r>
            <a:r>
              <a:rPr sz="1600" b="1" spc="-5" dirty="0">
                <a:solidFill>
                  <a:srgbClr val="008000"/>
                </a:solidFill>
                <a:latin typeface="ACaslonPro-Semibold"/>
                <a:cs typeface="ACaslonPro-Semibold"/>
              </a:rPr>
              <a:t>Viewer</a:t>
            </a:r>
            <a:endParaRPr sz="1600">
              <a:solidFill>
                <a:prstClr val="black"/>
              </a:solidFill>
              <a:latin typeface="ACaslonPro-Semibold"/>
              <a:cs typeface="ACaslonPro-Semibold"/>
            </a:endParaRPr>
          </a:p>
        </p:txBody>
      </p:sp>
      <p:sp>
        <p:nvSpPr>
          <p:cNvPr id="4" name="object 4"/>
          <p:cNvSpPr txBox="1">
            <a:spLocks noGrp="1"/>
          </p:cNvSpPr>
          <p:nvPr>
            <p:ph type="title"/>
          </p:nvPr>
        </p:nvSpPr>
        <p:spPr>
          <a:xfrm>
            <a:off x="5624116" y="438403"/>
            <a:ext cx="1080770" cy="391160"/>
          </a:xfrm>
          <a:prstGeom prst="rect">
            <a:avLst/>
          </a:prstGeom>
        </p:spPr>
        <p:txBody>
          <a:bodyPr vert="horz" wrap="square" lIns="0" tIns="12700" rIns="0" bIns="0" rtlCol="0">
            <a:spAutoFit/>
          </a:bodyPr>
          <a:lstStyle/>
          <a:p>
            <a:pPr marL="12700">
              <a:spcBef>
                <a:spcPts val="100"/>
              </a:spcBef>
            </a:pPr>
            <a:r>
              <a:rPr i="1" dirty="0">
                <a:latin typeface="Adobe Caslon Pro"/>
                <a:cs typeface="Adobe Caslon Pro"/>
              </a:rPr>
              <a:t>Se</a:t>
            </a:r>
            <a:r>
              <a:rPr i="1" spc="-5" dirty="0"/>
              <a:t>mioti</a:t>
            </a:r>
            <a:r>
              <a:rPr i="1" dirty="0">
                <a:latin typeface="Adobe Caslon Pro"/>
                <a:cs typeface="Adobe Caslon Pro"/>
              </a:rPr>
              <a:t>cs</a:t>
            </a:r>
          </a:p>
        </p:txBody>
      </p:sp>
      <p:sp>
        <p:nvSpPr>
          <p:cNvPr id="5" name="object 5"/>
          <p:cNvSpPr/>
          <p:nvPr/>
        </p:nvSpPr>
        <p:spPr>
          <a:xfrm>
            <a:off x="5696712" y="4974336"/>
            <a:ext cx="701039" cy="871727"/>
          </a:xfrm>
          <a:prstGeom prst="rect">
            <a:avLst/>
          </a:prstGeom>
          <a:blipFill>
            <a:blip r:embed="rId2" cstate="print"/>
            <a:stretch>
              <a:fillRect/>
            </a:stretch>
          </a:blipFill>
        </p:spPr>
        <p:txBody>
          <a:bodyPr wrap="square" lIns="0" tIns="0" rIns="0" bIns="0" rtlCol="0"/>
          <a:lstStyle/>
          <a:p>
            <a:endParaRPr>
              <a:solidFill>
                <a:prstClr val="black"/>
              </a:solidFill>
              <a:latin typeface="Calibri"/>
            </a:endParaRPr>
          </a:p>
        </p:txBody>
      </p:sp>
    </p:spTree>
    <p:extLst>
      <p:ext uri="{BB962C8B-B14F-4D97-AF65-F5344CB8AC3E}">
        <p14:creationId xmlns:p14="http://schemas.microsoft.com/office/powerpoint/2010/main" val="238907299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462213" y="319532"/>
            <a:ext cx="7268209" cy="2585720"/>
          </a:xfrm>
          <a:prstGeom prst="rect">
            <a:avLst/>
          </a:prstGeom>
        </p:spPr>
        <p:txBody>
          <a:bodyPr vert="horz" wrap="square" lIns="0" tIns="12700" rIns="0" bIns="0" rtlCol="0">
            <a:spAutoFit/>
          </a:bodyPr>
          <a:lstStyle/>
          <a:p>
            <a:pPr marL="2362200">
              <a:spcBef>
                <a:spcPts val="100"/>
              </a:spcBef>
            </a:pPr>
            <a:r>
              <a:rPr sz="2400" spc="-5" dirty="0">
                <a:solidFill>
                  <a:prstClr val="black"/>
                </a:solidFill>
                <a:latin typeface="Adobe Caslon Pro"/>
                <a:cs typeface="Adobe Caslon Pro"/>
              </a:rPr>
              <a:t>DISPLACEMENT</a:t>
            </a:r>
            <a:endParaRPr sz="2400">
              <a:solidFill>
                <a:prstClr val="black"/>
              </a:solidFill>
              <a:latin typeface="Adobe Caslon Pro"/>
              <a:cs typeface="Adobe Caslon Pro"/>
            </a:endParaRPr>
          </a:p>
          <a:p>
            <a:pPr marL="182245" marR="178435" algn="ctr">
              <a:lnSpc>
                <a:spcPct val="100800"/>
              </a:lnSpc>
              <a:spcBef>
                <a:spcPts val="2880"/>
              </a:spcBef>
            </a:pPr>
            <a:r>
              <a:rPr sz="2400" spc="-5" dirty="0">
                <a:solidFill>
                  <a:prstClr val="black"/>
                </a:solidFill>
                <a:latin typeface="Adobe Caslon Pro"/>
                <a:cs typeface="Adobe Caslon Pro"/>
              </a:rPr>
              <a:t>ASSOCIATION </a:t>
            </a:r>
            <a:r>
              <a:rPr sz="2400" spc="-10" dirty="0">
                <a:solidFill>
                  <a:prstClr val="black"/>
                </a:solidFill>
                <a:latin typeface="Adobe Caslon Pro"/>
                <a:cs typeface="Adobe Caslon Pro"/>
              </a:rPr>
              <a:t>(visual </a:t>
            </a:r>
            <a:r>
              <a:rPr sz="2400" dirty="0">
                <a:solidFill>
                  <a:prstClr val="black"/>
                </a:solidFill>
                <a:latin typeface="Adobe Caslon Pro"/>
                <a:cs typeface="Adobe Caslon Pro"/>
              </a:rPr>
              <a:t>or </a:t>
            </a:r>
            <a:r>
              <a:rPr sz="2400" spc="-5" dirty="0">
                <a:solidFill>
                  <a:prstClr val="black"/>
                </a:solidFill>
                <a:latin typeface="Adobe Caslon Pro"/>
                <a:cs typeface="Adobe Caslon Pro"/>
              </a:rPr>
              <a:t>verbal), something takes the  place </a:t>
            </a:r>
            <a:r>
              <a:rPr sz="2400" dirty="0">
                <a:solidFill>
                  <a:prstClr val="black"/>
                </a:solidFill>
                <a:latin typeface="Adobe Caslon Pro"/>
                <a:cs typeface="Adobe Caslon Pro"/>
              </a:rPr>
              <a:t>of </a:t>
            </a:r>
            <a:r>
              <a:rPr sz="2400" spc="-5" dirty="0">
                <a:solidFill>
                  <a:prstClr val="black"/>
                </a:solidFill>
                <a:latin typeface="Adobe Caslon Pro"/>
                <a:cs typeface="Adobe Caslon Pro"/>
              </a:rPr>
              <a:t>another</a:t>
            </a:r>
            <a:r>
              <a:rPr sz="2400" dirty="0">
                <a:solidFill>
                  <a:prstClr val="black"/>
                </a:solidFill>
                <a:latin typeface="Adobe Caslon Pro"/>
                <a:cs typeface="Adobe Caslon Pro"/>
              </a:rPr>
              <a:t> </a:t>
            </a:r>
            <a:r>
              <a:rPr sz="2400" spc="-5" dirty="0">
                <a:solidFill>
                  <a:prstClr val="black"/>
                </a:solidFill>
                <a:latin typeface="Adobe Caslon Pro"/>
                <a:cs typeface="Adobe Caslon Pro"/>
              </a:rPr>
              <a:t>meaning</a:t>
            </a:r>
            <a:endParaRPr sz="2400">
              <a:solidFill>
                <a:prstClr val="black"/>
              </a:solidFill>
              <a:latin typeface="Adobe Caslon Pro"/>
              <a:cs typeface="Adobe Caslon Pro"/>
            </a:endParaRPr>
          </a:p>
          <a:p>
            <a:pPr marL="12065" marR="5080" algn="ctr">
              <a:spcBef>
                <a:spcPts val="2830"/>
              </a:spcBef>
            </a:pPr>
            <a:r>
              <a:rPr sz="2400" b="1" spc="-5" dirty="0">
                <a:solidFill>
                  <a:prstClr val="black"/>
                </a:solidFill>
                <a:latin typeface="ACaslonPro-Semibold"/>
                <a:cs typeface="ACaslonPro-Semibold"/>
              </a:rPr>
              <a:t>Something irrelevant takes center stage, </a:t>
            </a:r>
            <a:r>
              <a:rPr sz="2400" spc="-5" dirty="0">
                <a:solidFill>
                  <a:prstClr val="black"/>
                </a:solidFill>
                <a:latin typeface="Adobe Caslon Pro"/>
                <a:cs typeface="Adobe Caslon Pro"/>
              </a:rPr>
              <a:t>pushing the actual  object </a:t>
            </a:r>
            <a:r>
              <a:rPr sz="2400" dirty="0">
                <a:solidFill>
                  <a:prstClr val="black"/>
                </a:solidFill>
                <a:latin typeface="Adobe Caslon Pro"/>
                <a:cs typeface="Adobe Caslon Pro"/>
              </a:rPr>
              <a:t>of </a:t>
            </a:r>
            <a:r>
              <a:rPr sz="2400" spc="-5" dirty="0">
                <a:solidFill>
                  <a:prstClr val="black"/>
                </a:solidFill>
                <a:latin typeface="Adobe Caslon Pro"/>
                <a:cs typeface="Adobe Caslon Pro"/>
              </a:rPr>
              <a:t>those feelings </a:t>
            </a:r>
            <a:r>
              <a:rPr sz="2400" dirty="0">
                <a:solidFill>
                  <a:prstClr val="black"/>
                </a:solidFill>
                <a:latin typeface="Adobe Caslon Pro"/>
                <a:cs typeface="Adobe Caslon Pro"/>
              </a:rPr>
              <a:t>or </a:t>
            </a:r>
            <a:r>
              <a:rPr sz="2400" spc="-5" dirty="0">
                <a:solidFill>
                  <a:prstClr val="black"/>
                </a:solidFill>
                <a:latin typeface="Adobe Caslon Pro"/>
                <a:cs typeface="Adobe Caslon Pro"/>
              </a:rPr>
              <a:t>desires to the</a:t>
            </a:r>
            <a:r>
              <a:rPr sz="2400" spc="10" dirty="0">
                <a:solidFill>
                  <a:prstClr val="black"/>
                </a:solidFill>
                <a:latin typeface="Adobe Caslon Pro"/>
                <a:cs typeface="Adobe Caslon Pro"/>
              </a:rPr>
              <a:t> </a:t>
            </a:r>
            <a:r>
              <a:rPr sz="2400" spc="-5" dirty="0">
                <a:solidFill>
                  <a:prstClr val="black"/>
                </a:solidFill>
                <a:latin typeface="Adobe Caslon Pro"/>
                <a:cs typeface="Adobe Caslon Pro"/>
              </a:rPr>
              <a:t>sideline.</a:t>
            </a:r>
            <a:endParaRPr sz="2400">
              <a:solidFill>
                <a:prstClr val="black"/>
              </a:solidFill>
              <a:latin typeface="Adobe Caslon Pro"/>
              <a:cs typeface="Adobe Caslon Pro"/>
            </a:endParaRPr>
          </a:p>
        </p:txBody>
      </p:sp>
      <p:sp>
        <p:nvSpPr>
          <p:cNvPr id="3" name="object 3"/>
          <p:cNvSpPr txBox="1"/>
          <p:nvPr/>
        </p:nvSpPr>
        <p:spPr>
          <a:xfrm>
            <a:off x="2481263" y="3977132"/>
            <a:ext cx="7228205" cy="1494790"/>
          </a:xfrm>
          <a:prstGeom prst="rect">
            <a:avLst/>
          </a:prstGeom>
        </p:spPr>
        <p:txBody>
          <a:bodyPr vert="horz" wrap="square" lIns="0" tIns="12700" rIns="0" bIns="0" rtlCol="0">
            <a:spAutoFit/>
          </a:bodyPr>
          <a:lstStyle/>
          <a:p>
            <a:pPr marL="635" algn="ctr">
              <a:spcBef>
                <a:spcPts val="100"/>
              </a:spcBef>
            </a:pPr>
            <a:r>
              <a:rPr sz="2400" spc="-5" dirty="0">
                <a:solidFill>
                  <a:prstClr val="black"/>
                </a:solidFill>
                <a:latin typeface="Adobe Caslon Pro"/>
                <a:cs typeface="Adobe Caslon Pro"/>
              </a:rPr>
              <a:t>METAPHOR</a:t>
            </a:r>
            <a:endParaRPr sz="2400">
              <a:solidFill>
                <a:prstClr val="black"/>
              </a:solidFill>
              <a:latin typeface="Adobe Caslon Pro"/>
              <a:cs typeface="Adobe Caslon Pro"/>
            </a:endParaRPr>
          </a:p>
          <a:p>
            <a:pPr marL="12065" marR="5080" algn="ctr">
              <a:lnSpc>
                <a:spcPct val="100800"/>
              </a:lnSpc>
              <a:spcBef>
                <a:spcPts val="2880"/>
              </a:spcBef>
            </a:pPr>
            <a:r>
              <a:rPr sz="2400" spc="-5" dirty="0">
                <a:solidFill>
                  <a:prstClr val="black"/>
                </a:solidFill>
                <a:latin typeface="Adobe Caslon Pro"/>
                <a:cs typeface="Adobe Caslon Pro"/>
              </a:rPr>
              <a:t>The substitution </a:t>
            </a:r>
            <a:r>
              <a:rPr sz="2400" dirty="0">
                <a:solidFill>
                  <a:prstClr val="black"/>
                </a:solidFill>
                <a:latin typeface="Adobe Caslon Pro"/>
                <a:cs typeface="Adobe Caslon Pro"/>
              </a:rPr>
              <a:t>of a </a:t>
            </a:r>
            <a:r>
              <a:rPr sz="2400" spc="-5" dirty="0">
                <a:solidFill>
                  <a:prstClr val="black"/>
                </a:solidFill>
                <a:latin typeface="Adobe Caslon Pro"/>
                <a:cs typeface="Adobe Caslon Pro"/>
              </a:rPr>
              <a:t>word/object </a:t>
            </a:r>
            <a:r>
              <a:rPr sz="2400" dirty="0">
                <a:solidFill>
                  <a:prstClr val="black"/>
                </a:solidFill>
                <a:latin typeface="Adobe Caslon Pro"/>
                <a:cs typeface="Adobe Caslon Pro"/>
              </a:rPr>
              <a:t>for </a:t>
            </a:r>
            <a:r>
              <a:rPr sz="2400" spc="-5" dirty="0">
                <a:solidFill>
                  <a:prstClr val="black"/>
                </a:solidFill>
                <a:latin typeface="Adobe Caslon Pro"/>
                <a:cs typeface="Adobe Caslon Pro"/>
              </a:rPr>
              <a:t>another, which is not  literally</a:t>
            </a:r>
            <a:r>
              <a:rPr sz="2400" dirty="0">
                <a:solidFill>
                  <a:prstClr val="black"/>
                </a:solidFill>
                <a:latin typeface="Adobe Caslon Pro"/>
                <a:cs typeface="Adobe Caslon Pro"/>
              </a:rPr>
              <a:t> </a:t>
            </a:r>
            <a:r>
              <a:rPr sz="2400" spc="-5" dirty="0">
                <a:solidFill>
                  <a:prstClr val="black"/>
                </a:solidFill>
                <a:latin typeface="Adobe Caslon Pro"/>
                <a:cs typeface="Adobe Caslon Pro"/>
              </a:rPr>
              <a:t>applicable.</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196386744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633537" y="1986789"/>
            <a:ext cx="7125970" cy="1482725"/>
          </a:xfrm>
          <a:prstGeom prst="rect">
            <a:avLst/>
          </a:prstGeom>
        </p:spPr>
        <p:txBody>
          <a:bodyPr vert="horz" wrap="square" lIns="0" tIns="9525" rIns="0" bIns="0" rtlCol="0">
            <a:spAutoFit/>
          </a:bodyPr>
          <a:lstStyle/>
          <a:p>
            <a:pPr marL="12065" marR="5080" algn="ctr">
              <a:lnSpc>
                <a:spcPct val="100800"/>
              </a:lnSpc>
              <a:spcBef>
                <a:spcPts val="75"/>
              </a:spcBef>
            </a:pPr>
            <a:r>
              <a:rPr sz="2400" spc="-5" dirty="0">
                <a:solidFill>
                  <a:prstClr val="black"/>
                </a:solidFill>
                <a:latin typeface="Adobe Caslon Pro"/>
                <a:cs typeface="Adobe Caslon Pro"/>
              </a:rPr>
              <a:t>“This universe is perfused with signs, if it is not composed  exclusively </a:t>
            </a:r>
            <a:r>
              <a:rPr sz="2400" dirty="0">
                <a:solidFill>
                  <a:prstClr val="black"/>
                </a:solidFill>
                <a:latin typeface="Adobe Caslon Pro"/>
                <a:cs typeface="Adobe Caslon Pro"/>
              </a:rPr>
              <a:t>of</a:t>
            </a:r>
            <a:r>
              <a:rPr sz="2400" spc="5" dirty="0">
                <a:solidFill>
                  <a:prstClr val="black"/>
                </a:solidFill>
                <a:latin typeface="Adobe Caslon Pro"/>
                <a:cs typeface="Adobe Caslon Pro"/>
              </a:rPr>
              <a:t> </a:t>
            </a:r>
            <a:r>
              <a:rPr sz="2400" spc="-5" dirty="0">
                <a:solidFill>
                  <a:prstClr val="black"/>
                </a:solidFill>
                <a:latin typeface="Adobe Caslon Pro"/>
                <a:cs typeface="Adobe Caslon Pro"/>
              </a:rPr>
              <a:t>signs”</a:t>
            </a:r>
            <a:endParaRPr sz="2400">
              <a:solidFill>
                <a:prstClr val="black"/>
              </a:solidFill>
              <a:latin typeface="Adobe Caslon Pro"/>
              <a:cs typeface="Adobe Caslon Pro"/>
            </a:endParaRPr>
          </a:p>
          <a:p>
            <a:pPr algn="ctr">
              <a:spcBef>
                <a:spcPts val="2810"/>
              </a:spcBef>
            </a:pPr>
            <a:r>
              <a:rPr sz="2400" spc="-5" dirty="0">
                <a:solidFill>
                  <a:prstClr val="black"/>
                </a:solidFill>
                <a:latin typeface="Adobe Caslon Pro"/>
                <a:cs typeface="Adobe Caslon Pro"/>
              </a:rPr>
              <a:t>(Berger, </a:t>
            </a:r>
            <a:r>
              <a:rPr sz="2400" dirty="0">
                <a:solidFill>
                  <a:prstClr val="black"/>
                </a:solidFill>
                <a:latin typeface="Adobe Caslon Pro"/>
                <a:cs typeface="Adobe Caslon Pro"/>
              </a:rPr>
              <a:t>2012: 5)</a:t>
            </a:r>
            <a:endParaRPr sz="2400">
              <a:solidFill>
                <a:prstClr val="black"/>
              </a:solidFill>
              <a:latin typeface="Adobe Caslon Pro"/>
              <a:cs typeface="Adobe Caslon Pro"/>
            </a:endParaRPr>
          </a:p>
        </p:txBody>
      </p:sp>
    </p:spTree>
    <p:extLst>
      <p:ext uri="{BB962C8B-B14F-4D97-AF65-F5344CB8AC3E}">
        <p14:creationId xmlns:p14="http://schemas.microsoft.com/office/powerpoint/2010/main" val="33323694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753130" y="1065277"/>
            <a:ext cx="6826884" cy="1918335"/>
          </a:xfrm>
          <a:prstGeom prst="rect">
            <a:avLst/>
          </a:prstGeom>
        </p:spPr>
        <p:txBody>
          <a:bodyPr vert="horz" wrap="square" lIns="0" tIns="12700" rIns="0" bIns="0" rtlCol="0">
            <a:spAutoFit/>
          </a:bodyPr>
          <a:lstStyle/>
          <a:p>
            <a:pPr algn="ctr">
              <a:spcBef>
                <a:spcPts val="100"/>
              </a:spcBef>
            </a:pPr>
            <a:r>
              <a:rPr sz="2000" spc="-5" dirty="0">
                <a:solidFill>
                  <a:prstClr val="black"/>
                </a:solidFill>
                <a:latin typeface="Adobe Caslon Pro"/>
                <a:cs typeface="Adobe Caslon Pro"/>
              </a:rPr>
              <a:t>Intertexuality</a:t>
            </a:r>
            <a:endParaRPr sz="2000">
              <a:solidFill>
                <a:prstClr val="black"/>
              </a:solidFill>
              <a:latin typeface="Adobe Caslon Pro"/>
              <a:cs typeface="Adobe Caslon Pro"/>
            </a:endParaRPr>
          </a:p>
          <a:p>
            <a:pPr marL="12065" marR="5080" indent="-1270" algn="ctr">
              <a:lnSpc>
                <a:spcPct val="131500"/>
              </a:lnSpc>
              <a:spcBef>
                <a:spcPts val="3035"/>
              </a:spcBef>
              <a:tabLst>
                <a:tab pos="2244090" algn="l"/>
              </a:tabLst>
            </a:pPr>
            <a:r>
              <a:rPr sz="2000" spc="-5" dirty="0">
                <a:solidFill>
                  <a:prstClr val="black"/>
                </a:solidFill>
                <a:latin typeface="Adobe Caslon Pro"/>
                <a:cs typeface="Adobe Caslon Pro"/>
              </a:rPr>
              <a:t>Something </a:t>
            </a:r>
            <a:r>
              <a:rPr sz="2000" dirty="0">
                <a:solidFill>
                  <a:prstClr val="black"/>
                </a:solidFill>
                <a:latin typeface="Adobe Caslon Pro"/>
                <a:cs typeface="Adobe Caslon Pro"/>
              </a:rPr>
              <a:t>in a </a:t>
            </a:r>
            <a:r>
              <a:rPr sz="2000" spc="-5" dirty="0">
                <a:solidFill>
                  <a:prstClr val="black"/>
                </a:solidFill>
                <a:latin typeface="Adobe Caslon Pro"/>
                <a:cs typeface="Adobe Caslon Pro"/>
              </a:rPr>
              <a:t>text (an advert, </a:t>
            </a:r>
            <a:r>
              <a:rPr sz="2000" dirty="0">
                <a:solidFill>
                  <a:prstClr val="black"/>
                </a:solidFill>
                <a:latin typeface="Adobe Caslon Pro"/>
                <a:cs typeface="Adobe Caslon Pro"/>
              </a:rPr>
              <a:t>film, a </a:t>
            </a:r>
            <a:r>
              <a:rPr sz="2000" spc="-5" dirty="0">
                <a:solidFill>
                  <a:prstClr val="black"/>
                </a:solidFill>
                <a:latin typeface="Adobe Caslon Pro"/>
                <a:cs typeface="Adobe Caslon Pro"/>
              </a:rPr>
              <a:t>song, </a:t>
            </a:r>
            <a:r>
              <a:rPr sz="2000" dirty="0">
                <a:solidFill>
                  <a:prstClr val="black"/>
                </a:solidFill>
                <a:latin typeface="Adobe Caslon Pro"/>
                <a:cs typeface="Adobe Caslon Pro"/>
              </a:rPr>
              <a:t>a </a:t>
            </a:r>
            <a:r>
              <a:rPr sz="2000" spc="-5" dirty="0">
                <a:solidFill>
                  <a:prstClr val="black"/>
                </a:solidFill>
                <a:latin typeface="Adobe Caslon Pro"/>
                <a:cs typeface="Adobe Caslon Pro"/>
              </a:rPr>
              <a:t>game, </a:t>
            </a:r>
            <a:r>
              <a:rPr sz="2000" dirty="0">
                <a:solidFill>
                  <a:prstClr val="black"/>
                </a:solidFill>
                <a:latin typeface="Adobe Caslon Pro"/>
                <a:cs typeface="Adobe Caslon Pro"/>
              </a:rPr>
              <a:t>a </a:t>
            </a:r>
            <a:r>
              <a:rPr sz="2000" spc="-5" dirty="0">
                <a:solidFill>
                  <a:prstClr val="black"/>
                </a:solidFill>
                <a:latin typeface="Adobe Caslon Pro"/>
                <a:cs typeface="Adobe Caslon Pro"/>
              </a:rPr>
              <a:t>play, </a:t>
            </a:r>
            <a:r>
              <a:rPr sz="2000" dirty="0">
                <a:solidFill>
                  <a:prstClr val="black"/>
                </a:solidFill>
                <a:latin typeface="Adobe Caslon Pro"/>
                <a:cs typeface="Adobe Caslon Pro"/>
              </a:rPr>
              <a:t>a  </a:t>
            </a:r>
            <a:r>
              <a:rPr sz="2000" spc="-5" dirty="0">
                <a:solidFill>
                  <a:prstClr val="black"/>
                </a:solidFill>
                <a:latin typeface="Adobe Caslon Pro"/>
                <a:cs typeface="Adobe Caslon Pro"/>
              </a:rPr>
              <a:t>photograph</a:t>
            </a:r>
            <a:r>
              <a:rPr sz="2000" spc="10" dirty="0">
                <a:solidFill>
                  <a:prstClr val="black"/>
                </a:solidFill>
                <a:latin typeface="Adobe Caslon Pro"/>
                <a:cs typeface="Adobe Caslon Pro"/>
              </a:rPr>
              <a:t> </a:t>
            </a:r>
            <a:r>
              <a:rPr sz="2000" spc="-5" dirty="0">
                <a:solidFill>
                  <a:prstClr val="black"/>
                </a:solidFill>
                <a:latin typeface="Adobe Caslon Pro"/>
                <a:cs typeface="Adobe Caslon Pro"/>
              </a:rPr>
              <a:t>etc)</a:t>
            </a:r>
            <a:r>
              <a:rPr sz="2000" spc="15" dirty="0">
                <a:solidFill>
                  <a:prstClr val="black"/>
                </a:solidFill>
                <a:latin typeface="Adobe Caslon Pro"/>
                <a:cs typeface="Adobe Caslon Pro"/>
              </a:rPr>
              <a:t> </a:t>
            </a:r>
            <a:r>
              <a:rPr sz="2000" spc="-5" dirty="0">
                <a:solidFill>
                  <a:prstClr val="black"/>
                </a:solidFill>
                <a:latin typeface="Adobe Caslon Pro"/>
                <a:cs typeface="Adobe Caslon Pro"/>
              </a:rPr>
              <a:t>that	</a:t>
            </a:r>
            <a:r>
              <a:rPr sz="2000" dirty="0">
                <a:solidFill>
                  <a:prstClr val="black"/>
                </a:solidFill>
                <a:latin typeface="Adobe Caslon Pro"/>
                <a:cs typeface="Adobe Caslon Pro"/>
              </a:rPr>
              <a:t>is </a:t>
            </a:r>
            <a:r>
              <a:rPr sz="2000" spc="-5" dirty="0">
                <a:solidFill>
                  <a:prstClr val="black"/>
                </a:solidFill>
                <a:latin typeface="Adobe Caslon Pro"/>
                <a:cs typeface="Adobe Caslon Pro"/>
              </a:rPr>
              <a:t>shaped </a:t>
            </a:r>
            <a:r>
              <a:rPr sz="2000" dirty="0">
                <a:solidFill>
                  <a:prstClr val="black"/>
                </a:solidFill>
                <a:latin typeface="Adobe Caslon Pro"/>
                <a:cs typeface="Adobe Caslon Pro"/>
              </a:rPr>
              <a:t>by </a:t>
            </a:r>
            <a:r>
              <a:rPr sz="2000" spc="-5" dirty="0">
                <a:solidFill>
                  <a:prstClr val="black"/>
                </a:solidFill>
                <a:latin typeface="Adobe Caslon Pro"/>
                <a:cs typeface="Adobe Caslon Pro"/>
              </a:rPr>
              <a:t>another text (an advert, </a:t>
            </a:r>
            <a:r>
              <a:rPr sz="2000" dirty="0">
                <a:solidFill>
                  <a:prstClr val="black"/>
                </a:solidFill>
                <a:latin typeface="Adobe Caslon Pro"/>
                <a:cs typeface="Adobe Caslon Pro"/>
              </a:rPr>
              <a:t>a film, a  </a:t>
            </a:r>
            <a:r>
              <a:rPr sz="2000" spc="-5" dirty="0">
                <a:solidFill>
                  <a:prstClr val="black"/>
                </a:solidFill>
                <a:latin typeface="Adobe Caslon Pro"/>
                <a:cs typeface="Adobe Caslon Pro"/>
              </a:rPr>
              <a:t>piece </a:t>
            </a:r>
            <a:r>
              <a:rPr sz="2000" dirty="0">
                <a:solidFill>
                  <a:prstClr val="black"/>
                </a:solidFill>
                <a:latin typeface="Adobe Caslon Pro"/>
                <a:cs typeface="Adobe Caslon Pro"/>
              </a:rPr>
              <a:t>of music, a </a:t>
            </a:r>
            <a:r>
              <a:rPr sz="2000" spc="-5" dirty="0">
                <a:solidFill>
                  <a:prstClr val="black"/>
                </a:solidFill>
                <a:latin typeface="Adobe Caslon Pro"/>
                <a:cs typeface="Adobe Caslon Pro"/>
              </a:rPr>
              <a:t>game, </a:t>
            </a:r>
            <a:r>
              <a:rPr sz="2000" dirty="0">
                <a:solidFill>
                  <a:prstClr val="black"/>
                </a:solidFill>
                <a:latin typeface="Adobe Caslon Pro"/>
                <a:cs typeface="Adobe Caslon Pro"/>
              </a:rPr>
              <a:t>a </a:t>
            </a:r>
            <a:r>
              <a:rPr sz="2000" spc="-5" dirty="0">
                <a:solidFill>
                  <a:prstClr val="black"/>
                </a:solidFill>
                <a:latin typeface="Adobe Caslon Pro"/>
                <a:cs typeface="Adobe Caslon Pro"/>
              </a:rPr>
              <a:t>play, </a:t>
            </a:r>
            <a:r>
              <a:rPr sz="2000" dirty="0">
                <a:solidFill>
                  <a:prstClr val="black"/>
                </a:solidFill>
                <a:latin typeface="Adobe Caslon Pro"/>
                <a:cs typeface="Adobe Caslon Pro"/>
              </a:rPr>
              <a:t>a </a:t>
            </a:r>
            <a:r>
              <a:rPr sz="2000" spc="-5" dirty="0">
                <a:solidFill>
                  <a:prstClr val="black"/>
                </a:solidFill>
                <a:latin typeface="Adobe Caslon Pro"/>
                <a:cs typeface="Adobe Caslon Pro"/>
              </a:rPr>
              <a:t>photograph</a:t>
            </a:r>
            <a:r>
              <a:rPr sz="2000" spc="50" dirty="0">
                <a:solidFill>
                  <a:prstClr val="black"/>
                </a:solidFill>
                <a:latin typeface="Adobe Caslon Pro"/>
                <a:cs typeface="Adobe Caslon Pro"/>
              </a:rPr>
              <a:t> </a:t>
            </a:r>
            <a:r>
              <a:rPr sz="2000" spc="-5" dirty="0">
                <a:solidFill>
                  <a:prstClr val="black"/>
                </a:solidFill>
                <a:latin typeface="Adobe Caslon Pro"/>
                <a:cs typeface="Adobe Caslon Pro"/>
              </a:rPr>
              <a:t>etc)</a:t>
            </a:r>
            <a:endParaRPr sz="2000">
              <a:solidFill>
                <a:prstClr val="black"/>
              </a:solidFill>
              <a:latin typeface="Adobe Caslon Pro"/>
              <a:cs typeface="Adobe Caslon Pro"/>
            </a:endParaRPr>
          </a:p>
        </p:txBody>
      </p:sp>
      <p:sp>
        <p:nvSpPr>
          <p:cNvPr id="3" name="object 3"/>
          <p:cNvSpPr txBox="1"/>
          <p:nvPr/>
        </p:nvSpPr>
        <p:spPr>
          <a:xfrm>
            <a:off x="2778531" y="3832860"/>
            <a:ext cx="6772909" cy="330200"/>
          </a:xfrm>
          <a:prstGeom prst="rect">
            <a:avLst/>
          </a:prstGeom>
        </p:spPr>
        <p:txBody>
          <a:bodyPr vert="horz" wrap="square" lIns="0" tIns="12700" rIns="0" bIns="0" rtlCol="0">
            <a:spAutoFit/>
          </a:bodyPr>
          <a:lstStyle/>
          <a:p>
            <a:pPr marL="12700">
              <a:spcBef>
                <a:spcPts val="100"/>
              </a:spcBef>
            </a:pPr>
            <a:r>
              <a:rPr sz="2000" spc="-5" dirty="0">
                <a:solidFill>
                  <a:prstClr val="black"/>
                </a:solidFill>
                <a:latin typeface="Adobe Caslon Pro"/>
                <a:cs typeface="Adobe Caslon Pro"/>
              </a:rPr>
              <a:t>All triggering an emotional response to what </a:t>
            </a:r>
            <a:r>
              <a:rPr sz="2000" dirty="0">
                <a:solidFill>
                  <a:prstClr val="black"/>
                </a:solidFill>
                <a:latin typeface="Adobe Caslon Pro"/>
                <a:cs typeface="Adobe Caslon Pro"/>
              </a:rPr>
              <a:t>is </a:t>
            </a:r>
            <a:r>
              <a:rPr sz="2000" spc="-5" dirty="0">
                <a:solidFill>
                  <a:prstClr val="black"/>
                </a:solidFill>
                <a:latin typeface="Adobe Caslon Pro"/>
                <a:cs typeface="Adobe Caslon Pro"/>
              </a:rPr>
              <a:t>being</a:t>
            </a:r>
            <a:r>
              <a:rPr sz="2000" spc="105" dirty="0">
                <a:solidFill>
                  <a:prstClr val="black"/>
                </a:solidFill>
                <a:latin typeface="Adobe Caslon Pro"/>
                <a:cs typeface="Adobe Caslon Pro"/>
              </a:rPr>
              <a:t> </a:t>
            </a:r>
            <a:r>
              <a:rPr sz="2000" spc="-5" dirty="0">
                <a:solidFill>
                  <a:prstClr val="black"/>
                </a:solidFill>
                <a:latin typeface="Adobe Caslon Pro"/>
                <a:cs typeface="Adobe Caslon Pro"/>
              </a:rPr>
              <a:t>experienced.</a:t>
            </a:r>
            <a:endParaRPr sz="2000">
              <a:solidFill>
                <a:prstClr val="black"/>
              </a:solidFill>
              <a:latin typeface="Adobe Caslon Pro"/>
              <a:cs typeface="Adobe Caslon Pro"/>
            </a:endParaRPr>
          </a:p>
        </p:txBody>
      </p:sp>
    </p:spTree>
    <p:extLst>
      <p:ext uri="{BB962C8B-B14F-4D97-AF65-F5344CB8AC3E}">
        <p14:creationId xmlns:p14="http://schemas.microsoft.com/office/powerpoint/2010/main" val="46855431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3380120" y="2404364"/>
            <a:ext cx="5726430" cy="299720"/>
          </a:xfrm>
          <a:prstGeom prst="rect">
            <a:avLst/>
          </a:prstGeom>
        </p:spPr>
        <p:txBody>
          <a:bodyPr vert="horz" wrap="square" lIns="0" tIns="12700" rIns="0" bIns="0" rtlCol="0">
            <a:spAutoFit/>
          </a:bodyPr>
          <a:lstStyle/>
          <a:p>
            <a:pPr marL="12700">
              <a:spcBef>
                <a:spcPts val="100"/>
              </a:spcBef>
            </a:pPr>
            <a:r>
              <a:rPr spc="-5" dirty="0">
                <a:solidFill>
                  <a:prstClr val="black"/>
                </a:solidFill>
                <a:latin typeface="Adobe Caslon Pro"/>
                <a:cs typeface="Adobe Caslon Pro"/>
              </a:rPr>
              <a:t>Meaning is generated within </a:t>
            </a:r>
            <a:r>
              <a:rPr dirty="0">
                <a:solidFill>
                  <a:prstClr val="black"/>
                </a:solidFill>
                <a:latin typeface="Adobe Caslon Pro"/>
                <a:cs typeface="Adobe Caslon Pro"/>
              </a:rPr>
              <a:t>the </a:t>
            </a:r>
            <a:r>
              <a:rPr spc="-5" dirty="0">
                <a:solidFill>
                  <a:prstClr val="black"/>
                </a:solidFill>
                <a:latin typeface="Adobe Caslon Pro"/>
                <a:cs typeface="Adobe Caslon Pro"/>
              </a:rPr>
              <a:t>context </a:t>
            </a:r>
            <a:r>
              <a:rPr dirty="0">
                <a:solidFill>
                  <a:prstClr val="black"/>
                </a:solidFill>
                <a:latin typeface="Adobe Caslon Pro"/>
                <a:cs typeface="Adobe Caslon Pro"/>
              </a:rPr>
              <a:t>of a </a:t>
            </a:r>
            <a:r>
              <a:rPr spc="-5" dirty="0">
                <a:solidFill>
                  <a:prstClr val="black"/>
                </a:solidFill>
                <a:latin typeface="Adobe Caslon Pro"/>
                <a:cs typeface="Adobe Caslon Pro"/>
              </a:rPr>
              <a:t>‘system </a:t>
            </a:r>
            <a:r>
              <a:rPr dirty="0">
                <a:solidFill>
                  <a:prstClr val="black"/>
                </a:solidFill>
                <a:latin typeface="Adobe Caslon Pro"/>
                <a:cs typeface="Adobe Caslon Pro"/>
              </a:rPr>
              <a:t>of</a:t>
            </a:r>
            <a:r>
              <a:rPr spc="25" dirty="0">
                <a:solidFill>
                  <a:prstClr val="black"/>
                </a:solidFill>
                <a:latin typeface="Adobe Caslon Pro"/>
                <a:cs typeface="Adobe Caslon Pro"/>
              </a:rPr>
              <a:t> </a:t>
            </a:r>
            <a:r>
              <a:rPr spc="-5" dirty="0">
                <a:solidFill>
                  <a:prstClr val="black"/>
                </a:solidFill>
                <a:latin typeface="Adobe Caslon Pro"/>
                <a:cs typeface="Adobe Caslon Pro"/>
              </a:rPr>
              <a:t>signs’.</a:t>
            </a:r>
            <a:endParaRPr>
              <a:solidFill>
                <a:prstClr val="black"/>
              </a:solidFill>
              <a:latin typeface="Adobe Caslon Pro"/>
              <a:cs typeface="Adobe Caslon Pro"/>
            </a:endParaRPr>
          </a:p>
        </p:txBody>
      </p:sp>
    </p:spTree>
    <p:extLst>
      <p:ext uri="{BB962C8B-B14F-4D97-AF65-F5344CB8AC3E}">
        <p14:creationId xmlns:p14="http://schemas.microsoft.com/office/powerpoint/2010/main" val="255410713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675963" y="1322323"/>
            <a:ext cx="6887209" cy="3869054"/>
          </a:xfrm>
          <a:prstGeom prst="rect">
            <a:avLst/>
          </a:prstGeom>
        </p:spPr>
        <p:txBody>
          <a:bodyPr vert="horz" wrap="square" lIns="0" tIns="12700" rIns="0" bIns="0" rtlCol="0">
            <a:spAutoFit/>
          </a:bodyPr>
          <a:lstStyle/>
          <a:p>
            <a:pPr marL="457834">
              <a:spcBef>
                <a:spcPts val="100"/>
              </a:spcBef>
            </a:pPr>
            <a:r>
              <a:rPr spc="-5" dirty="0">
                <a:solidFill>
                  <a:prstClr val="black"/>
                </a:solidFill>
                <a:latin typeface="Adobe Caslon Pro"/>
                <a:cs typeface="Adobe Caslon Pro"/>
              </a:rPr>
              <a:t>Use key terminologies explored in these lectures within </a:t>
            </a:r>
            <a:r>
              <a:rPr dirty="0">
                <a:solidFill>
                  <a:prstClr val="black"/>
                </a:solidFill>
                <a:latin typeface="Adobe Caslon Pro"/>
                <a:cs typeface="Adobe Caslon Pro"/>
              </a:rPr>
              <a:t>your</a:t>
            </a:r>
            <a:r>
              <a:rPr spc="75" dirty="0">
                <a:solidFill>
                  <a:prstClr val="black"/>
                </a:solidFill>
                <a:latin typeface="Adobe Caslon Pro"/>
                <a:cs typeface="Adobe Caslon Pro"/>
              </a:rPr>
              <a:t> </a:t>
            </a:r>
            <a:r>
              <a:rPr spc="-5" dirty="0">
                <a:solidFill>
                  <a:prstClr val="black"/>
                </a:solidFill>
                <a:latin typeface="Adobe Caslon Pro"/>
                <a:cs typeface="Adobe Caslon Pro"/>
              </a:rPr>
              <a:t>text.</a:t>
            </a:r>
            <a:endParaRPr>
              <a:solidFill>
                <a:prstClr val="black"/>
              </a:solidFill>
              <a:latin typeface="Adobe Caslon Pro"/>
              <a:cs typeface="Adobe Caslon Pro"/>
            </a:endParaRPr>
          </a:p>
          <a:p>
            <a:pPr marL="12065" marR="5080" algn="ctr">
              <a:lnSpc>
                <a:spcPts val="2110"/>
              </a:lnSpc>
              <a:spcBef>
                <a:spcPts val="2345"/>
              </a:spcBef>
            </a:pPr>
            <a:r>
              <a:rPr dirty="0">
                <a:solidFill>
                  <a:prstClr val="black"/>
                </a:solidFill>
                <a:latin typeface="Adobe Caslon Pro"/>
                <a:cs typeface="Adobe Caslon Pro"/>
              </a:rPr>
              <a:t>At the </a:t>
            </a:r>
            <a:r>
              <a:rPr spc="-5" dirty="0">
                <a:solidFill>
                  <a:prstClr val="black"/>
                </a:solidFill>
                <a:latin typeface="Adobe Caslon Pro"/>
                <a:cs typeface="Adobe Caslon Pro"/>
              </a:rPr>
              <a:t>start </a:t>
            </a:r>
            <a:r>
              <a:rPr dirty="0">
                <a:solidFill>
                  <a:prstClr val="black"/>
                </a:solidFill>
                <a:latin typeface="Adobe Caslon Pro"/>
                <a:cs typeface="Adobe Caslon Pro"/>
              </a:rPr>
              <a:t>of your </a:t>
            </a:r>
            <a:r>
              <a:rPr spc="-5" dirty="0">
                <a:solidFill>
                  <a:prstClr val="black"/>
                </a:solidFill>
                <a:latin typeface="Adobe Caslon Pro"/>
                <a:cs typeface="Adobe Caslon Pro"/>
              </a:rPr>
              <a:t>text demonstrate </a:t>
            </a:r>
            <a:r>
              <a:rPr dirty="0">
                <a:solidFill>
                  <a:prstClr val="black"/>
                </a:solidFill>
                <a:latin typeface="Adobe Caslon Pro"/>
                <a:cs typeface="Adobe Caslon Pro"/>
              </a:rPr>
              <a:t>your </a:t>
            </a:r>
            <a:r>
              <a:rPr spc="-5" dirty="0">
                <a:solidFill>
                  <a:prstClr val="black"/>
                </a:solidFill>
                <a:latin typeface="Adobe Caslon Pro"/>
                <a:cs typeface="Adobe Caslon Pro"/>
              </a:rPr>
              <a:t>understanding </a:t>
            </a:r>
            <a:r>
              <a:rPr dirty="0">
                <a:solidFill>
                  <a:prstClr val="black"/>
                </a:solidFill>
                <a:latin typeface="Adobe Caslon Pro"/>
                <a:cs typeface="Adobe Caslon Pro"/>
              </a:rPr>
              <a:t>of </a:t>
            </a:r>
            <a:r>
              <a:rPr spc="-5" dirty="0">
                <a:solidFill>
                  <a:prstClr val="black"/>
                </a:solidFill>
                <a:latin typeface="Adobe Caslon Pro"/>
                <a:cs typeface="Adobe Caslon Pro"/>
              </a:rPr>
              <a:t>what semiotics  is, and </a:t>
            </a:r>
            <a:r>
              <a:rPr dirty="0">
                <a:solidFill>
                  <a:prstClr val="black"/>
                </a:solidFill>
                <a:latin typeface="Adobe Caslon Pro"/>
                <a:cs typeface="Adobe Caslon Pro"/>
              </a:rPr>
              <a:t>why </a:t>
            </a:r>
            <a:r>
              <a:rPr spc="-5" dirty="0">
                <a:solidFill>
                  <a:prstClr val="black"/>
                </a:solidFill>
                <a:latin typeface="Adobe Caslon Pro"/>
                <a:cs typeface="Adobe Caslon Pro"/>
              </a:rPr>
              <a:t>its important </a:t>
            </a:r>
            <a:r>
              <a:rPr dirty="0">
                <a:solidFill>
                  <a:prstClr val="black"/>
                </a:solidFill>
                <a:latin typeface="Adobe Caslon Pro"/>
                <a:cs typeface="Adobe Caslon Pro"/>
              </a:rPr>
              <a:t>to </a:t>
            </a:r>
            <a:r>
              <a:rPr spc="-5" dirty="0">
                <a:solidFill>
                  <a:prstClr val="black"/>
                </a:solidFill>
                <a:latin typeface="Adobe Caslon Pro"/>
                <a:cs typeface="Adobe Caslon Pro"/>
              </a:rPr>
              <a:t>understand. (Approx. 200-300</a:t>
            </a:r>
            <a:r>
              <a:rPr spc="80" dirty="0">
                <a:solidFill>
                  <a:prstClr val="black"/>
                </a:solidFill>
                <a:latin typeface="Adobe Caslon Pro"/>
                <a:cs typeface="Adobe Caslon Pro"/>
              </a:rPr>
              <a:t> </a:t>
            </a:r>
            <a:r>
              <a:rPr spc="-5" dirty="0">
                <a:solidFill>
                  <a:prstClr val="black"/>
                </a:solidFill>
                <a:latin typeface="Adobe Caslon Pro"/>
                <a:cs typeface="Adobe Caslon Pro"/>
              </a:rPr>
              <a:t>words)</a:t>
            </a:r>
            <a:endParaRPr>
              <a:solidFill>
                <a:prstClr val="black"/>
              </a:solidFill>
              <a:latin typeface="Adobe Caslon Pro"/>
              <a:cs typeface="Adobe Caslon Pro"/>
            </a:endParaRPr>
          </a:p>
          <a:p>
            <a:pPr marL="231140" marR="224790" algn="ctr">
              <a:lnSpc>
                <a:spcPct val="102200"/>
              </a:lnSpc>
              <a:spcBef>
                <a:spcPts val="2025"/>
              </a:spcBef>
            </a:pPr>
            <a:r>
              <a:rPr spc="-5" dirty="0">
                <a:solidFill>
                  <a:prstClr val="black"/>
                </a:solidFill>
                <a:latin typeface="Adobe Caslon Pro"/>
                <a:cs typeface="Adobe Caslon Pro"/>
              </a:rPr>
              <a:t>After </a:t>
            </a:r>
            <a:r>
              <a:rPr dirty="0">
                <a:solidFill>
                  <a:prstClr val="black"/>
                </a:solidFill>
                <a:latin typeface="Adobe Caslon Pro"/>
                <a:cs typeface="Adobe Caslon Pro"/>
              </a:rPr>
              <a:t>you </a:t>
            </a:r>
            <a:r>
              <a:rPr spc="-5" dirty="0">
                <a:solidFill>
                  <a:prstClr val="black"/>
                </a:solidFill>
                <a:latin typeface="Adobe Caslon Pro"/>
                <a:cs typeface="Adobe Caslon Pro"/>
              </a:rPr>
              <a:t>have demonstrated </a:t>
            </a:r>
            <a:r>
              <a:rPr dirty="0">
                <a:solidFill>
                  <a:prstClr val="black"/>
                </a:solidFill>
                <a:latin typeface="Adobe Caslon Pro"/>
                <a:cs typeface="Adobe Caslon Pro"/>
              </a:rPr>
              <a:t>your </a:t>
            </a:r>
            <a:r>
              <a:rPr spc="-5" dirty="0">
                <a:solidFill>
                  <a:prstClr val="black"/>
                </a:solidFill>
                <a:latin typeface="Adobe Caslon Pro"/>
                <a:cs typeface="Adobe Caslon Pro"/>
              </a:rPr>
              <a:t>understanding </a:t>
            </a:r>
            <a:r>
              <a:rPr dirty="0">
                <a:solidFill>
                  <a:prstClr val="black"/>
                </a:solidFill>
                <a:latin typeface="Adobe Caslon Pro"/>
                <a:cs typeface="Adobe Caslon Pro"/>
              </a:rPr>
              <a:t>of </a:t>
            </a:r>
            <a:r>
              <a:rPr spc="-5" dirty="0">
                <a:solidFill>
                  <a:prstClr val="black"/>
                </a:solidFill>
                <a:latin typeface="Adobe Caslon Pro"/>
                <a:cs typeface="Adobe Caslon Pro"/>
              </a:rPr>
              <a:t>what semiotics is,  introduce </a:t>
            </a:r>
            <a:r>
              <a:rPr dirty="0">
                <a:solidFill>
                  <a:prstClr val="black"/>
                </a:solidFill>
                <a:latin typeface="Adobe Caslon Pro"/>
                <a:cs typeface="Adobe Caslon Pro"/>
              </a:rPr>
              <a:t>your </a:t>
            </a:r>
            <a:r>
              <a:rPr spc="-5" dirty="0">
                <a:solidFill>
                  <a:prstClr val="black"/>
                </a:solidFill>
                <a:latin typeface="Adobe Caslon Pro"/>
                <a:cs typeface="Adobe Caslon Pro"/>
              </a:rPr>
              <a:t>chosen image, and provide </a:t>
            </a:r>
            <a:r>
              <a:rPr dirty="0">
                <a:solidFill>
                  <a:prstClr val="black"/>
                </a:solidFill>
                <a:latin typeface="Adobe Caslon Pro"/>
                <a:cs typeface="Adobe Caslon Pro"/>
              </a:rPr>
              <a:t>a </a:t>
            </a:r>
            <a:r>
              <a:rPr spc="-5" dirty="0">
                <a:solidFill>
                  <a:prstClr val="black"/>
                </a:solidFill>
                <a:latin typeface="Adobe Caslon Pro"/>
                <a:cs typeface="Adobe Caslon Pro"/>
              </a:rPr>
              <a:t>deconstruction </a:t>
            </a:r>
            <a:r>
              <a:rPr dirty="0">
                <a:solidFill>
                  <a:prstClr val="black"/>
                </a:solidFill>
                <a:latin typeface="Adobe Caslon Pro"/>
                <a:cs typeface="Adobe Caslon Pro"/>
              </a:rPr>
              <a:t>of</a:t>
            </a:r>
            <a:r>
              <a:rPr spc="65" dirty="0">
                <a:solidFill>
                  <a:prstClr val="black"/>
                </a:solidFill>
                <a:latin typeface="Adobe Caslon Pro"/>
                <a:cs typeface="Adobe Caslon Pro"/>
              </a:rPr>
              <a:t> </a:t>
            </a:r>
            <a:r>
              <a:rPr spc="-5" dirty="0">
                <a:solidFill>
                  <a:prstClr val="black"/>
                </a:solidFill>
                <a:latin typeface="Adobe Caslon Pro"/>
                <a:cs typeface="Adobe Caslon Pro"/>
              </a:rPr>
              <a:t>it.</a:t>
            </a:r>
            <a:endParaRPr>
              <a:solidFill>
                <a:prstClr val="black"/>
              </a:solidFill>
              <a:latin typeface="Adobe Caslon Pro"/>
              <a:cs typeface="Adobe Caslon Pro"/>
            </a:endParaRPr>
          </a:p>
          <a:p>
            <a:pPr marL="1539240">
              <a:spcBef>
                <a:spcPts val="2135"/>
              </a:spcBef>
            </a:pPr>
            <a:r>
              <a:rPr spc="-5" dirty="0">
                <a:solidFill>
                  <a:prstClr val="black"/>
                </a:solidFill>
                <a:latin typeface="Adobe Caslon Pro"/>
                <a:cs typeface="Adobe Caslon Pro"/>
              </a:rPr>
              <a:t>Use </a:t>
            </a:r>
            <a:r>
              <a:rPr dirty="0">
                <a:solidFill>
                  <a:prstClr val="black"/>
                </a:solidFill>
                <a:latin typeface="Adobe Caslon Pro"/>
                <a:cs typeface="Adobe Caslon Pro"/>
              </a:rPr>
              <a:t>the </a:t>
            </a:r>
            <a:r>
              <a:rPr spc="-5" dirty="0">
                <a:solidFill>
                  <a:prstClr val="black"/>
                </a:solidFill>
                <a:latin typeface="Adobe Caslon Pro"/>
                <a:cs typeface="Adobe Caslon Pro"/>
              </a:rPr>
              <a:t>guides online </a:t>
            </a:r>
            <a:r>
              <a:rPr dirty="0">
                <a:solidFill>
                  <a:prstClr val="black"/>
                </a:solidFill>
                <a:latin typeface="Adobe Caslon Pro"/>
                <a:cs typeface="Adobe Caslon Pro"/>
              </a:rPr>
              <a:t>for </a:t>
            </a:r>
            <a:r>
              <a:rPr spc="-5" dirty="0">
                <a:solidFill>
                  <a:prstClr val="black"/>
                </a:solidFill>
                <a:latin typeface="Adobe Caslon Pro"/>
                <a:cs typeface="Adobe Caslon Pro"/>
              </a:rPr>
              <a:t>further</a:t>
            </a:r>
            <a:r>
              <a:rPr spc="10" dirty="0">
                <a:solidFill>
                  <a:prstClr val="black"/>
                </a:solidFill>
                <a:latin typeface="Adobe Caslon Pro"/>
                <a:cs typeface="Adobe Caslon Pro"/>
              </a:rPr>
              <a:t> </a:t>
            </a:r>
            <a:r>
              <a:rPr spc="-5" dirty="0">
                <a:solidFill>
                  <a:prstClr val="black"/>
                </a:solidFill>
                <a:latin typeface="Adobe Caslon Pro"/>
                <a:cs typeface="Adobe Caslon Pro"/>
              </a:rPr>
              <a:t>support.</a:t>
            </a:r>
            <a:endParaRPr>
              <a:solidFill>
                <a:prstClr val="black"/>
              </a:solidFill>
              <a:latin typeface="Adobe Caslon Pro"/>
              <a:cs typeface="Adobe Caslon Pro"/>
            </a:endParaRPr>
          </a:p>
          <a:p>
            <a:pPr marL="303530" indent="-114300">
              <a:spcBef>
                <a:spcPts val="2140"/>
              </a:spcBef>
            </a:pPr>
            <a:r>
              <a:rPr spc="-5" dirty="0">
                <a:solidFill>
                  <a:prstClr val="black"/>
                </a:solidFill>
                <a:latin typeface="Adobe Caslon Pro"/>
                <a:cs typeface="Adobe Caslon Pro"/>
              </a:rPr>
              <a:t>Remember </a:t>
            </a:r>
            <a:r>
              <a:rPr dirty="0">
                <a:solidFill>
                  <a:prstClr val="black"/>
                </a:solidFill>
                <a:latin typeface="Adobe Caslon Pro"/>
                <a:cs typeface="Adobe Caslon Pro"/>
              </a:rPr>
              <a:t>to </a:t>
            </a:r>
            <a:r>
              <a:rPr spc="-5" dirty="0">
                <a:solidFill>
                  <a:prstClr val="black"/>
                </a:solidFill>
                <a:latin typeface="Adobe Caslon Pro"/>
                <a:cs typeface="Adobe Caslon Pro"/>
              </a:rPr>
              <a:t>use key terminologies explored over </a:t>
            </a:r>
            <a:r>
              <a:rPr dirty="0">
                <a:solidFill>
                  <a:prstClr val="black"/>
                </a:solidFill>
                <a:latin typeface="Adobe Caslon Pro"/>
                <a:cs typeface="Adobe Caslon Pro"/>
              </a:rPr>
              <a:t>the </a:t>
            </a:r>
            <a:r>
              <a:rPr spc="-5" dirty="0">
                <a:solidFill>
                  <a:prstClr val="black"/>
                </a:solidFill>
                <a:latin typeface="Adobe Caslon Pro"/>
                <a:cs typeface="Adobe Caslon Pro"/>
              </a:rPr>
              <a:t>last </a:t>
            </a:r>
            <a:r>
              <a:rPr dirty="0">
                <a:solidFill>
                  <a:prstClr val="black"/>
                </a:solidFill>
                <a:latin typeface="Adobe Caslon Pro"/>
                <a:cs typeface="Adobe Caslon Pro"/>
              </a:rPr>
              <a:t>two</a:t>
            </a:r>
            <a:r>
              <a:rPr spc="80" dirty="0">
                <a:solidFill>
                  <a:prstClr val="black"/>
                </a:solidFill>
                <a:latin typeface="Adobe Caslon Pro"/>
                <a:cs typeface="Adobe Caslon Pro"/>
              </a:rPr>
              <a:t> </a:t>
            </a:r>
            <a:r>
              <a:rPr spc="-5" dirty="0">
                <a:solidFill>
                  <a:prstClr val="black"/>
                </a:solidFill>
                <a:latin typeface="Adobe Caslon Pro"/>
                <a:cs typeface="Adobe Caslon Pro"/>
              </a:rPr>
              <a:t>lectures.</a:t>
            </a:r>
            <a:endParaRPr>
              <a:solidFill>
                <a:prstClr val="black"/>
              </a:solidFill>
              <a:latin typeface="Adobe Caslon Pro"/>
              <a:cs typeface="Adobe Caslon Pro"/>
            </a:endParaRPr>
          </a:p>
          <a:p>
            <a:pPr marL="65405" marR="57150" algn="ctr">
              <a:lnSpc>
                <a:spcPts val="2110"/>
              </a:lnSpc>
              <a:spcBef>
                <a:spcPts val="2340"/>
              </a:spcBef>
            </a:pPr>
            <a:r>
              <a:rPr spc="-5" dirty="0">
                <a:solidFill>
                  <a:prstClr val="black"/>
                </a:solidFill>
                <a:latin typeface="Adobe Caslon Pro"/>
                <a:cs typeface="Adobe Caslon Pro"/>
              </a:rPr>
              <a:t>(e.g Metaphor, Metonym, Signifier/ Signified, Denoted/ Connoted,  Intertextual, personification etc. please see moodle pages </a:t>
            </a:r>
            <a:r>
              <a:rPr dirty="0">
                <a:solidFill>
                  <a:prstClr val="black"/>
                </a:solidFill>
                <a:latin typeface="Adobe Caslon Pro"/>
                <a:cs typeface="Adobe Caslon Pro"/>
              </a:rPr>
              <a:t>for </a:t>
            </a:r>
            <a:r>
              <a:rPr spc="-5" dirty="0">
                <a:solidFill>
                  <a:prstClr val="black"/>
                </a:solidFill>
                <a:latin typeface="Adobe Caslon Pro"/>
                <a:cs typeface="Adobe Caslon Pro"/>
              </a:rPr>
              <a:t>further</a:t>
            </a:r>
            <a:r>
              <a:rPr spc="125" dirty="0">
                <a:solidFill>
                  <a:prstClr val="black"/>
                </a:solidFill>
                <a:latin typeface="Adobe Caslon Pro"/>
                <a:cs typeface="Adobe Caslon Pro"/>
              </a:rPr>
              <a:t> </a:t>
            </a:r>
            <a:r>
              <a:rPr spc="-5" dirty="0">
                <a:solidFill>
                  <a:prstClr val="black"/>
                </a:solidFill>
                <a:latin typeface="Adobe Caslon Pro"/>
                <a:cs typeface="Adobe Caslon Pro"/>
              </a:rPr>
              <a:t>info).</a:t>
            </a:r>
            <a:endParaRPr>
              <a:solidFill>
                <a:prstClr val="black"/>
              </a:solidFill>
              <a:latin typeface="Adobe Caslon Pro"/>
              <a:cs typeface="Adobe Caslon Pro"/>
            </a:endParaRPr>
          </a:p>
        </p:txBody>
      </p:sp>
    </p:spTree>
    <p:extLst>
      <p:ext uri="{BB962C8B-B14F-4D97-AF65-F5344CB8AC3E}">
        <p14:creationId xmlns:p14="http://schemas.microsoft.com/office/powerpoint/2010/main" val="42831002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AF79-F8D7-C44F-AD1D-789F18FAC064}"/>
              </a:ext>
            </a:extLst>
          </p:cNvPr>
          <p:cNvSpPr>
            <a:spLocks noGrp="1"/>
          </p:cNvSpPr>
          <p:nvPr>
            <p:ph type="title"/>
          </p:nvPr>
        </p:nvSpPr>
        <p:spPr/>
        <p:txBody>
          <a:bodyPr>
            <a:normAutofit/>
          </a:bodyPr>
          <a:lstStyle/>
          <a:p>
            <a:r>
              <a:rPr lang="en-GB" b="1" u="sng" dirty="0"/>
              <a:t>3 Tasks which make up your </a:t>
            </a:r>
            <a:r>
              <a:rPr lang="en-GB" b="1" i="1" u="sng" dirty="0"/>
              <a:t>Portfolio of Writing</a:t>
            </a:r>
            <a:endParaRPr lang="en-US" dirty="0"/>
          </a:p>
        </p:txBody>
      </p:sp>
      <p:sp>
        <p:nvSpPr>
          <p:cNvPr id="3" name="Content Placeholder 2">
            <a:extLst>
              <a:ext uri="{FF2B5EF4-FFF2-40B4-BE49-F238E27FC236}">
                <a16:creationId xmlns:a16="http://schemas.microsoft.com/office/drawing/2014/main" id="{118CF745-0BE1-E741-8E17-F0B8F1C159E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8427424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C45BA2-B6E9-7E43-A9E0-B40C1E594195}"/>
              </a:ext>
            </a:extLst>
          </p:cNvPr>
          <p:cNvSpPr>
            <a:spLocks noGrp="1"/>
          </p:cNvSpPr>
          <p:nvPr>
            <p:ph idx="1"/>
          </p:nvPr>
        </p:nvSpPr>
        <p:spPr>
          <a:xfrm>
            <a:off x="274320" y="292608"/>
            <a:ext cx="11667744" cy="6565392"/>
          </a:xfrm>
        </p:spPr>
        <p:txBody>
          <a:bodyPr>
            <a:normAutofit fontScale="85000" lnSpcReduction="20000"/>
          </a:bodyPr>
          <a:lstStyle/>
          <a:p>
            <a:pPr marL="0" indent="0">
              <a:buNone/>
            </a:pPr>
            <a:r>
              <a:rPr lang="en-GB" b="1" dirty="0"/>
              <a:t>Julia’s Task: </a:t>
            </a:r>
            <a:endParaRPr lang="en-GB" dirty="0"/>
          </a:p>
          <a:p>
            <a:pPr marL="0" indent="0">
              <a:buNone/>
            </a:pPr>
            <a:r>
              <a:rPr lang="en-GB" b="1" dirty="0"/>
              <a:t>Manifesto Writing:</a:t>
            </a:r>
            <a:r>
              <a:rPr lang="en-GB" dirty="0"/>
              <a:t> Reflect on what you believe in as a creative practitioner by writing a </a:t>
            </a:r>
            <a:r>
              <a:rPr lang="en-GB" i="1" dirty="0"/>
              <a:t>manifesto</a:t>
            </a:r>
            <a:r>
              <a:rPr lang="en-GB" dirty="0"/>
              <a:t> of 8 short statements regarding your beliefs, work and practice. Make a list of your 8 statements to begin this task. Please submit these 8 statements, but </a:t>
            </a:r>
            <a:r>
              <a:rPr lang="en-GB" b="1" u="sng" dirty="0"/>
              <a:t>do not</a:t>
            </a:r>
            <a:r>
              <a:rPr lang="en-GB" dirty="0"/>
              <a:t> count them in your 500 words.</a:t>
            </a:r>
          </a:p>
          <a:p>
            <a:pPr marL="0" indent="0">
              <a:buNone/>
            </a:pPr>
            <a:r>
              <a:rPr lang="en-GB" dirty="0"/>
              <a:t> </a:t>
            </a:r>
          </a:p>
          <a:p>
            <a:pPr lvl="1"/>
            <a:r>
              <a:rPr lang="en-GB" dirty="0"/>
              <a:t>Write a 500 word overview of your beliefs with a particular focus on three of your statements. If you need further explanation of how to write the overview, use the following pointers: -</a:t>
            </a:r>
          </a:p>
          <a:p>
            <a:pPr lvl="1"/>
            <a:r>
              <a:rPr lang="en-GB" dirty="0"/>
              <a:t>Of your 8 manifesto statements, identify 3 which interest you the most. </a:t>
            </a:r>
          </a:p>
          <a:p>
            <a:pPr lvl="1"/>
            <a:r>
              <a:rPr lang="en-GB" dirty="0"/>
              <a:t>Locate 3 keywords within these statements, and 3 images to visually represents each statement.</a:t>
            </a:r>
          </a:p>
          <a:p>
            <a:pPr lvl="1"/>
            <a:r>
              <a:rPr lang="en-GB" dirty="0"/>
              <a:t>Use these to write 3 paragraphs that define and describe your beliefs in greater detail.</a:t>
            </a:r>
          </a:p>
          <a:p>
            <a:pPr lvl="1"/>
            <a:r>
              <a:rPr lang="en-GB" dirty="0"/>
              <a:t>Use each paragraph to develop one keyword and explore the image to explain your statements fully (if possible using references to other sources). </a:t>
            </a:r>
          </a:p>
          <a:p>
            <a:pPr lvl="1"/>
            <a:r>
              <a:rPr lang="en-GB" dirty="0"/>
              <a:t>Map your ideas visually to accompany your writing.</a:t>
            </a:r>
          </a:p>
          <a:p>
            <a:pPr marL="0" indent="0">
              <a:buNone/>
            </a:pPr>
            <a:r>
              <a:rPr lang="en-GB" dirty="0"/>
              <a:t> </a:t>
            </a:r>
          </a:p>
          <a:p>
            <a:pPr marL="0" lvl="0" indent="0">
              <a:buNone/>
            </a:pPr>
            <a:r>
              <a:rPr lang="en-GB" i="1" dirty="0"/>
              <a:t>Use a </a:t>
            </a:r>
            <a:r>
              <a:rPr lang="en-GB" i="1" u="sng" dirty="0"/>
              <a:t>minimum</a:t>
            </a:r>
            <a:r>
              <a:rPr lang="en-GB" i="1" dirty="0"/>
              <a:t> of 3 books per task. Additional research sources could be journal/newspaper articles or online sources.</a:t>
            </a:r>
            <a:endParaRPr lang="en-GB" dirty="0"/>
          </a:p>
          <a:p>
            <a:pPr marL="0" indent="0">
              <a:buNone/>
            </a:pPr>
            <a:r>
              <a:rPr lang="en-GB" i="1" dirty="0"/>
              <a:t> </a:t>
            </a:r>
            <a:endParaRPr lang="en-GB" dirty="0"/>
          </a:p>
          <a:p>
            <a:pPr marL="0" indent="0">
              <a:buNone/>
            </a:pPr>
            <a:r>
              <a:rPr lang="en-GB" b="1" dirty="0"/>
              <a:t>Outcome</a:t>
            </a:r>
            <a:r>
              <a:rPr lang="en-GB" dirty="0"/>
              <a:t>: 500 words + map and images. Show your research with a reference list.</a:t>
            </a:r>
          </a:p>
          <a:p>
            <a:pPr marL="0" indent="0">
              <a:buNone/>
            </a:pPr>
            <a:r>
              <a:rPr lang="en-GB" dirty="0"/>
              <a:t>Submit this </a:t>
            </a:r>
            <a:r>
              <a:rPr lang="en-GB" b="1" dirty="0"/>
              <a:t>in the portfolio</a:t>
            </a:r>
            <a:r>
              <a:rPr lang="en-GB" dirty="0"/>
              <a:t>. </a:t>
            </a:r>
          </a:p>
          <a:p>
            <a:endParaRPr lang="en-US" dirty="0"/>
          </a:p>
        </p:txBody>
      </p:sp>
    </p:spTree>
    <p:extLst>
      <p:ext uri="{BB962C8B-B14F-4D97-AF65-F5344CB8AC3E}">
        <p14:creationId xmlns:p14="http://schemas.microsoft.com/office/powerpoint/2010/main" val="269016070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7089CF-A5FA-3547-A317-56D9B7F0FD57}"/>
              </a:ext>
            </a:extLst>
          </p:cNvPr>
          <p:cNvSpPr>
            <a:spLocks noGrp="1"/>
          </p:cNvSpPr>
          <p:nvPr>
            <p:ph idx="1"/>
          </p:nvPr>
        </p:nvSpPr>
        <p:spPr>
          <a:xfrm>
            <a:off x="420624" y="530352"/>
            <a:ext cx="11503152" cy="5628323"/>
          </a:xfrm>
        </p:spPr>
        <p:txBody>
          <a:bodyPr>
            <a:normAutofit/>
          </a:bodyPr>
          <a:lstStyle/>
          <a:p>
            <a:pPr marL="0" indent="0">
              <a:buNone/>
            </a:pPr>
            <a:r>
              <a:rPr lang="en-GB" b="1" dirty="0"/>
              <a:t>Ryan’s Task: </a:t>
            </a:r>
            <a:endParaRPr lang="en-GB" dirty="0"/>
          </a:p>
          <a:p>
            <a:pPr marL="0" indent="0">
              <a:buNone/>
            </a:pPr>
            <a:r>
              <a:rPr lang="en-GB" b="1" dirty="0"/>
              <a:t>Observational Writing:</a:t>
            </a:r>
            <a:r>
              <a:rPr lang="en-GB" dirty="0"/>
              <a:t> Identify an image and write a semiotic analysis. Choose 3 key aspects of semiotics and use them to simplify and focus your writing. Conclude by assessing how your understanding of the image has changed. </a:t>
            </a:r>
          </a:p>
          <a:p>
            <a:pPr marL="0" indent="0">
              <a:buNone/>
            </a:pPr>
            <a:r>
              <a:rPr lang="en-GB" dirty="0"/>
              <a:t> </a:t>
            </a:r>
          </a:p>
          <a:p>
            <a:pPr marL="0" lvl="0" indent="0">
              <a:buNone/>
            </a:pPr>
            <a:r>
              <a:rPr lang="en-GB" i="1" dirty="0"/>
              <a:t>Use a </a:t>
            </a:r>
            <a:r>
              <a:rPr lang="en-GB" i="1" u="sng" dirty="0"/>
              <a:t>minimum</a:t>
            </a:r>
            <a:r>
              <a:rPr lang="en-GB" i="1" dirty="0"/>
              <a:t> of 3 books per task. Additional research sources could be journal/newspaper articles or online sources.</a:t>
            </a:r>
            <a:endParaRPr lang="en-GB" dirty="0"/>
          </a:p>
          <a:p>
            <a:pPr marL="0" indent="0">
              <a:buNone/>
            </a:pPr>
            <a:r>
              <a:rPr lang="en-GB" dirty="0"/>
              <a:t> </a:t>
            </a:r>
          </a:p>
          <a:p>
            <a:pPr marL="0" indent="0">
              <a:buNone/>
            </a:pPr>
            <a:r>
              <a:rPr lang="en-GB" b="1" dirty="0"/>
              <a:t>Outcome</a:t>
            </a:r>
            <a:r>
              <a:rPr lang="en-GB" dirty="0"/>
              <a:t>: 500 words + map and images. Show your research with a reference list.</a:t>
            </a:r>
          </a:p>
          <a:p>
            <a:pPr marL="0" indent="0">
              <a:buNone/>
            </a:pPr>
            <a:r>
              <a:rPr lang="en-GB" dirty="0"/>
              <a:t>Submit this </a:t>
            </a:r>
            <a:r>
              <a:rPr lang="en-GB" b="1" dirty="0"/>
              <a:t>in the portfolio</a:t>
            </a:r>
            <a:r>
              <a:rPr lang="en-GB" dirty="0"/>
              <a:t>. </a:t>
            </a:r>
          </a:p>
          <a:p>
            <a:pPr marL="0" indent="0">
              <a:buNone/>
            </a:pPr>
            <a:endParaRPr lang="en-US" dirty="0"/>
          </a:p>
        </p:txBody>
      </p:sp>
    </p:spTree>
    <p:extLst>
      <p:ext uri="{BB962C8B-B14F-4D97-AF65-F5344CB8AC3E}">
        <p14:creationId xmlns:p14="http://schemas.microsoft.com/office/powerpoint/2010/main" val="250374977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3851A0-2C1B-DB4A-88F1-69DB33E5EB1F}"/>
              </a:ext>
            </a:extLst>
          </p:cNvPr>
          <p:cNvSpPr>
            <a:spLocks noGrp="1"/>
          </p:cNvSpPr>
          <p:nvPr>
            <p:ph idx="1"/>
          </p:nvPr>
        </p:nvSpPr>
        <p:spPr>
          <a:xfrm>
            <a:off x="329184" y="438912"/>
            <a:ext cx="11521440" cy="5738051"/>
          </a:xfrm>
        </p:spPr>
        <p:txBody>
          <a:bodyPr>
            <a:normAutofit fontScale="77500" lnSpcReduction="20000"/>
          </a:bodyPr>
          <a:lstStyle/>
          <a:p>
            <a:pPr marL="0" indent="0">
              <a:spcAft>
                <a:spcPts val="0"/>
              </a:spcAft>
              <a:buNone/>
            </a:pPr>
            <a:r>
              <a:rPr lang="en-GB" b="1" dirty="0">
                <a:solidFill>
                  <a:srgbClr val="000000"/>
                </a:solidFill>
                <a:latin typeface="Arial" panose="020B0604020202020204" pitchFamily="34" charset="0"/>
                <a:ea typeface="Times New Roman" panose="02020603050405020304" pitchFamily="18" charset="0"/>
              </a:rPr>
              <a:t>Jon’s Task: </a:t>
            </a:r>
            <a:endParaRPr lang="en-GB" sz="2000" dirty="0">
              <a:latin typeface="Times New Roman" panose="02020603050405020304" pitchFamily="18" charset="0"/>
              <a:ea typeface="Times New Roman" panose="02020603050405020304" pitchFamily="18" charset="0"/>
            </a:endParaRPr>
          </a:p>
          <a:p>
            <a:pPr marL="0" indent="0">
              <a:spcAft>
                <a:spcPts val="0"/>
              </a:spcAft>
              <a:buNone/>
            </a:pPr>
            <a:r>
              <a:rPr lang="en-GB" b="1" dirty="0">
                <a:solidFill>
                  <a:srgbClr val="000000"/>
                </a:solidFill>
                <a:latin typeface="Arial" panose="020B0604020202020204" pitchFamily="34" charset="0"/>
                <a:ea typeface="Times New Roman" panose="02020603050405020304" pitchFamily="18" charset="0"/>
              </a:rPr>
              <a:t>Reflective writing</a:t>
            </a:r>
            <a:r>
              <a:rPr lang="en-GB" dirty="0">
                <a:solidFill>
                  <a:srgbClr val="000000"/>
                </a:solidFill>
                <a:latin typeface="Arial" panose="020B0604020202020204" pitchFamily="34" charset="0"/>
                <a:ea typeface="Times New Roman" panose="02020603050405020304" pitchFamily="18" charset="0"/>
              </a:rPr>
              <a:t>: </a:t>
            </a:r>
            <a:r>
              <a:rPr lang="en-US" dirty="0">
                <a:solidFill>
                  <a:srgbClr val="000000"/>
                </a:solidFill>
                <a:latin typeface="Arial" panose="020B0604020202020204" pitchFamily="34" charset="0"/>
                <a:ea typeface="Times New Roman" panose="02020603050405020304" pitchFamily="18" charset="0"/>
              </a:rPr>
              <a:t>Using well known reflective processes, we will learn to recognize the steps that we all take as learners and creative artists in generating meaning, developing influences and producing work.</a:t>
            </a:r>
            <a:endParaRPr lang="en-GB" sz="2000" dirty="0">
              <a:latin typeface="Times New Roman" panose="02020603050405020304" pitchFamily="18" charset="0"/>
              <a:ea typeface="Times New Roman" panose="02020603050405020304" pitchFamily="18" charset="0"/>
            </a:endParaRPr>
          </a:p>
          <a:p>
            <a:pPr marL="0" indent="0">
              <a:spcAft>
                <a:spcPts val="0"/>
              </a:spcAft>
              <a:buNone/>
            </a:pPr>
            <a:r>
              <a:rPr lang="en-US" dirty="0">
                <a:solidFill>
                  <a:srgbClr val="000000"/>
                </a:solidFill>
                <a:latin typeface="Arial" panose="020B0604020202020204" pitchFamily="34" charset="0"/>
                <a:ea typeface="Times New Roman" panose="02020603050405020304" pitchFamily="18" charset="0"/>
              </a:rPr>
              <a:t>The assessment will be a reflective process driven piece which draws similarities to a narrative structure. Your written work will have a beginning a middle and an end and will describe influence, artifact and affect as a reflective cycle. EG:</a:t>
            </a:r>
            <a:endParaRPr lang="en-GB" sz="20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914400" algn="l"/>
              </a:tabLst>
            </a:pPr>
            <a:r>
              <a:rPr lang="en-US" dirty="0">
                <a:solidFill>
                  <a:srgbClr val="000000"/>
                </a:solidFill>
                <a:latin typeface="Arial" panose="020B0604020202020204" pitchFamily="34" charset="0"/>
                <a:ea typeface="Times New Roman" panose="02020603050405020304" pitchFamily="18" charset="0"/>
              </a:rPr>
              <a:t>what was happening to influence the creation of the work when it was made?</a:t>
            </a:r>
            <a:endParaRPr lang="en-GB" sz="20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914400" algn="l"/>
              </a:tabLst>
            </a:pPr>
            <a:r>
              <a:rPr lang="en-US" dirty="0">
                <a:solidFill>
                  <a:srgbClr val="000000"/>
                </a:solidFill>
                <a:latin typeface="Arial" panose="020B0604020202020204" pitchFamily="34" charset="0"/>
                <a:ea typeface="Times New Roman" panose="02020603050405020304" pitchFamily="18" charset="0"/>
              </a:rPr>
              <a:t>what was the work and how did it fit in or stand out in its time?</a:t>
            </a:r>
            <a:endParaRPr lang="en-GB" sz="2000"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914400" algn="l"/>
              </a:tabLst>
            </a:pPr>
            <a:r>
              <a:rPr lang="en-US" dirty="0">
                <a:solidFill>
                  <a:srgbClr val="000000"/>
                </a:solidFill>
                <a:latin typeface="Arial" panose="020B0604020202020204" pitchFamily="34" charset="0"/>
                <a:ea typeface="Times New Roman" panose="02020603050405020304" pitchFamily="18" charset="0"/>
              </a:rPr>
              <a:t>what impact </a:t>
            </a:r>
            <a:r>
              <a:rPr lang="en-US" i="1" dirty="0">
                <a:solidFill>
                  <a:srgbClr val="000000"/>
                </a:solidFill>
                <a:latin typeface="Arial" panose="020B0604020202020204" pitchFamily="34" charset="0"/>
                <a:ea typeface="Times New Roman" panose="02020603050405020304" pitchFamily="18" charset="0"/>
              </a:rPr>
              <a:t>did</a:t>
            </a:r>
            <a:r>
              <a:rPr lang="en-US" dirty="0">
                <a:solidFill>
                  <a:srgbClr val="000000"/>
                </a:solidFill>
                <a:latin typeface="Arial" panose="020B0604020202020204" pitchFamily="34" charset="0"/>
                <a:ea typeface="Times New Roman" panose="02020603050405020304" pitchFamily="18" charset="0"/>
              </a:rPr>
              <a:t> the work have and </a:t>
            </a:r>
            <a:r>
              <a:rPr lang="en-US" i="1" dirty="0">
                <a:solidFill>
                  <a:srgbClr val="000000"/>
                </a:solidFill>
                <a:latin typeface="Arial" panose="020B0604020202020204" pitchFamily="34" charset="0"/>
                <a:ea typeface="Times New Roman" panose="02020603050405020304" pitchFamily="18" charset="0"/>
              </a:rPr>
              <a:t>does</a:t>
            </a:r>
            <a:r>
              <a:rPr lang="en-US" dirty="0">
                <a:solidFill>
                  <a:srgbClr val="000000"/>
                </a:solidFill>
                <a:latin typeface="Arial" panose="020B0604020202020204" pitchFamily="34" charset="0"/>
                <a:ea typeface="Times New Roman" panose="02020603050405020304" pitchFamily="18" charset="0"/>
              </a:rPr>
              <a:t> the work have today? Including the impact upon you of course.</a:t>
            </a:r>
            <a:endParaRPr lang="en-GB" sz="2000" dirty="0">
              <a:latin typeface="Times New Roman" panose="02020603050405020304" pitchFamily="18" charset="0"/>
              <a:ea typeface="Times New Roman" panose="02020603050405020304" pitchFamily="18" charset="0"/>
            </a:endParaRPr>
          </a:p>
          <a:p>
            <a:pPr marL="0" indent="0">
              <a:spcAft>
                <a:spcPts val="0"/>
              </a:spcAft>
              <a:buNone/>
            </a:pPr>
            <a:r>
              <a:rPr lang="en-GB" dirty="0">
                <a:solidFill>
                  <a:srgbClr val="000000"/>
                </a:solidFill>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0" lvl="0" indent="0">
              <a:lnSpc>
                <a:spcPct val="107000"/>
              </a:lnSpc>
              <a:spcAft>
                <a:spcPts val="0"/>
              </a:spcAft>
              <a:buNone/>
            </a:pPr>
            <a:r>
              <a:rPr lang="en-GB" i="1" spc="75" dirty="0">
                <a:solidFill>
                  <a:srgbClr val="000000"/>
                </a:solidFill>
                <a:latin typeface="Arial" panose="020B0604020202020204" pitchFamily="34" charset="0"/>
                <a:ea typeface="MS Mincho" panose="02020609040205080304" pitchFamily="49" charset="-128"/>
                <a:cs typeface="Times New Roman" panose="02020603050405020304" pitchFamily="18" charset="0"/>
              </a:rPr>
              <a:t>Use a </a:t>
            </a:r>
            <a:r>
              <a:rPr lang="en-GB" i="1" u="sng" spc="75" dirty="0">
                <a:solidFill>
                  <a:srgbClr val="000000"/>
                </a:solidFill>
                <a:latin typeface="Arial" panose="020B0604020202020204" pitchFamily="34" charset="0"/>
                <a:ea typeface="MS Mincho" panose="02020609040205080304" pitchFamily="49" charset="-128"/>
                <a:cs typeface="Times New Roman" panose="02020603050405020304" pitchFamily="18" charset="0"/>
              </a:rPr>
              <a:t>minimum</a:t>
            </a:r>
            <a:r>
              <a:rPr lang="en-GB" i="1" spc="75" dirty="0">
                <a:solidFill>
                  <a:srgbClr val="000000"/>
                </a:solidFill>
                <a:latin typeface="Arial" panose="020B0604020202020204" pitchFamily="34" charset="0"/>
                <a:ea typeface="MS Mincho" panose="02020609040205080304" pitchFamily="49" charset="-128"/>
                <a:cs typeface="Times New Roman" panose="02020603050405020304" pitchFamily="18" charset="0"/>
              </a:rPr>
              <a:t> of 3 books per task. Additional research sources could be journal/newspaper articles or online sources.</a:t>
            </a:r>
            <a:endParaRPr lang="en-GB" sz="3200" spc="75" dirty="0">
              <a:solidFill>
                <a:srgbClr val="5A5A5A"/>
              </a:solidFill>
              <a:latin typeface="Cambria" panose="02040503050406030204" pitchFamily="18" charset="0"/>
              <a:ea typeface="MS Mincho" panose="02020609040205080304" pitchFamily="49" charset="-128"/>
              <a:cs typeface="Times New Roman" panose="02020603050405020304" pitchFamily="18" charset="0"/>
            </a:endParaRPr>
          </a:p>
          <a:p>
            <a:pPr marL="0" indent="0">
              <a:spcAft>
                <a:spcPts val="0"/>
              </a:spcAft>
              <a:buNone/>
            </a:pPr>
            <a:r>
              <a:rPr lang="en-GB" dirty="0">
                <a:solidFill>
                  <a:srgbClr val="000000"/>
                </a:solidFill>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0" indent="0">
              <a:spcAft>
                <a:spcPts val="0"/>
              </a:spcAft>
              <a:buNone/>
            </a:pPr>
            <a:r>
              <a:rPr lang="en-GB" b="1" dirty="0">
                <a:solidFill>
                  <a:srgbClr val="000000"/>
                </a:solidFill>
                <a:latin typeface="Arial" panose="020B0604020202020204" pitchFamily="34" charset="0"/>
                <a:ea typeface="Times New Roman" panose="02020603050405020304" pitchFamily="18" charset="0"/>
              </a:rPr>
              <a:t>Outcome</a:t>
            </a:r>
            <a:r>
              <a:rPr lang="en-GB" dirty="0">
                <a:solidFill>
                  <a:srgbClr val="000000"/>
                </a:solidFill>
                <a:latin typeface="Arial" panose="020B0604020202020204" pitchFamily="34" charset="0"/>
                <a:ea typeface="Times New Roman" panose="02020603050405020304" pitchFamily="18" charset="0"/>
              </a:rPr>
              <a:t>: 500 words + map and images. Show your research with a reference list.</a:t>
            </a:r>
            <a:endParaRPr lang="en-GB" sz="2000" dirty="0">
              <a:latin typeface="Times New Roman" panose="02020603050405020304" pitchFamily="18" charset="0"/>
              <a:ea typeface="Times New Roman" panose="02020603050405020304" pitchFamily="18" charset="0"/>
            </a:endParaRPr>
          </a:p>
          <a:p>
            <a:pPr marL="0" indent="0">
              <a:spcAft>
                <a:spcPts val="0"/>
              </a:spcAft>
              <a:buNone/>
            </a:pPr>
            <a:r>
              <a:rPr lang="en-GB" dirty="0">
                <a:solidFill>
                  <a:srgbClr val="000000"/>
                </a:solidFill>
                <a:latin typeface="Arial" panose="020B0604020202020204" pitchFamily="34" charset="0"/>
                <a:ea typeface="Times New Roman" panose="02020603050405020304" pitchFamily="18" charset="0"/>
              </a:rPr>
              <a:t>Submit this </a:t>
            </a:r>
            <a:r>
              <a:rPr lang="en-GB" b="1" dirty="0">
                <a:solidFill>
                  <a:srgbClr val="000000"/>
                </a:solidFill>
                <a:latin typeface="Arial" panose="020B0604020202020204" pitchFamily="34" charset="0"/>
                <a:ea typeface="Times New Roman" panose="02020603050405020304" pitchFamily="18" charset="0"/>
              </a:rPr>
              <a:t>in the portfolio</a:t>
            </a:r>
            <a:r>
              <a:rPr lang="en-GB" dirty="0">
                <a:solidFill>
                  <a:srgbClr val="000000"/>
                </a:solidFill>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05040177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CA1C5-2682-204A-875F-C6C566B3FE5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7E1E195-ACDB-BF48-AC88-5168ADFE77B3}"/>
              </a:ext>
            </a:extLst>
          </p:cNvPr>
          <p:cNvSpPr>
            <a:spLocks noGrp="1"/>
          </p:cNvSpPr>
          <p:nvPr>
            <p:ph idx="1"/>
          </p:nvPr>
        </p:nvSpPr>
        <p:spPr/>
        <p:txBody>
          <a:bodyPr>
            <a:normAutofit fontScale="62500" lnSpcReduction="20000"/>
          </a:bodyPr>
          <a:lstStyle/>
          <a:p>
            <a:r>
              <a:rPr lang="en-GB" dirty="0"/>
              <a:t>Presentation</a:t>
            </a:r>
          </a:p>
          <a:p>
            <a:r>
              <a:rPr lang="en-GB" dirty="0"/>
              <a:t>1. Make sure your name, course and tutors name appear on the front of your work.</a:t>
            </a:r>
          </a:p>
          <a:p>
            <a:r>
              <a:rPr lang="en-GB" dirty="0"/>
              <a:t>2. Always write out the full essay title before you begin. </a:t>
            </a:r>
          </a:p>
          <a:p>
            <a:r>
              <a:rPr lang="en-GB" dirty="0"/>
              <a:t>3. Lay your work out as an A4 size document, and number your pages. </a:t>
            </a:r>
          </a:p>
          <a:p>
            <a:r>
              <a:rPr lang="en-GB" dirty="0"/>
              <a:t>4. Double space and leave generous (2.5cm) margins all round. </a:t>
            </a:r>
          </a:p>
          <a:p>
            <a:r>
              <a:rPr lang="en-GB" dirty="0"/>
              <a:t>5. Use a clear ‘sans serif’ font – we recommend Helvetica, or Geneva or Arial, and size 12. 6. Either design the page layout to include illustrations referred to in the text, or place them at the end. </a:t>
            </a:r>
          </a:p>
          <a:p>
            <a:r>
              <a:rPr lang="en-GB" dirty="0"/>
              <a:t>7. If you wish, you may design your own cover, paying attention to appropriate typeface and illustration. </a:t>
            </a:r>
          </a:p>
          <a:p>
            <a:r>
              <a:rPr lang="en-GB" dirty="0"/>
              <a:t>8. Paragraphing – use logical paragraphing and make sure it is clear when you start a new one, either by indenting the first line or by leaving a double line space. </a:t>
            </a:r>
          </a:p>
          <a:p>
            <a:r>
              <a:rPr lang="en-GB" dirty="0"/>
              <a:t>9. Titles of works of art should be defined in some way, by underlining or placing in italics for instance</a:t>
            </a:r>
            <a:r>
              <a:rPr lang="en-GB"/>
              <a:t>. </a:t>
            </a:r>
          </a:p>
          <a:p>
            <a:r>
              <a:rPr lang="en-GB"/>
              <a:t>10</a:t>
            </a:r>
            <a:r>
              <a:rPr lang="en-GB" dirty="0"/>
              <a:t>. Always provide a bibliography and references at the end of your essay, following a proper format, as detailed below. If you don’t, your tutor may refuse to mark it. 11. When including quotes within your essay, if they are less than two lines you can incorporate them into the relevant paragraph, but if longer, 12. Set them apart by single spacing and indenting and they do not need quotation marks. 14 Referencing and Bibliography PLEASE SEE REFERENCING GUIDE FOR FULL DETAILS.</a:t>
            </a:r>
            <a:endParaRPr lang="en-US" dirty="0"/>
          </a:p>
        </p:txBody>
      </p:sp>
    </p:spTree>
    <p:extLst>
      <p:ext uri="{BB962C8B-B14F-4D97-AF65-F5344CB8AC3E}">
        <p14:creationId xmlns:p14="http://schemas.microsoft.com/office/powerpoint/2010/main" val="545111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10670</TotalTime>
  <Words>3293</Words>
  <Application>Microsoft Macintosh PowerPoint</Application>
  <PresentationFormat>Widescreen</PresentationFormat>
  <Paragraphs>339</Paragraphs>
  <Slides>96</Slides>
  <Notes>13</Notes>
  <HiddenSlides>0</HiddenSlides>
  <MMClips>0</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96</vt:i4>
      </vt:variant>
    </vt:vector>
  </HeadingPairs>
  <TitlesOfParts>
    <vt:vector size="115" baseType="lpstr">
      <vt:lpstr>MS Mincho</vt:lpstr>
      <vt:lpstr>ＭＳ Ｐゴシック</vt:lpstr>
      <vt:lpstr>ＭＳ Ｐゴシック</vt:lpstr>
      <vt:lpstr>ACaslonPro-Semibold</vt:lpstr>
      <vt:lpstr>ACaslonPro-SemiboldItalic</vt:lpstr>
      <vt:lpstr>Adobe Caslon Pro</vt:lpstr>
      <vt:lpstr>Arial</vt:lpstr>
      <vt:lpstr>Calibri</vt:lpstr>
      <vt:lpstr>Calibri Light</vt:lpstr>
      <vt:lpstr>Cambria</vt:lpstr>
      <vt:lpstr>Helvetica</vt:lpstr>
      <vt:lpstr>Mangal</vt:lpstr>
      <vt:lpstr>Times New Roman</vt:lpstr>
      <vt:lpstr>Office Theme</vt:lpstr>
      <vt:lpstr>1_Office Theme</vt:lpstr>
      <vt:lpstr>Blank Presentation</vt:lpstr>
      <vt:lpstr>3_Blank Presentation</vt:lpstr>
      <vt:lpstr>3_Office Theme</vt:lpstr>
      <vt:lpstr>4_Office Theme</vt:lpstr>
      <vt:lpstr>Trosolwg</vt:lpstr>
      <vt:lpstr>PowerPoint Presentation</vt:lpstr>
      <vt:lpstr>PowerPoint Presentation</vt:lpstr>
      <vt:lpstr>Julia</vt:lpstr>
      <vt:lpstr>PowerPoint Presentation</vt:lpstr>
      <vt:lpstr>PowerPoint Presentation</vt:lpstr>
      <vt:lpstr>PowerPoint Presentation</vt:lpstr>
      <vt:lpstr>PowerPoint Presentation</vt:lpstr>
      <vt:lpstr>PowerPoint Presentation</vt:lpstr>
      <vt:lpstr>Ferdinand De Saussure</vt:lpstr>
      <vt:lpstr>Language as a sign-system</vt:lpstr>
      <vt:lpstr>Saussure’s key pronouncements:</vt:lpstr>
      <vt:lpstr>Meaning constitutes our world</vt:lpstr>
      <vt:lpstr>Roland Barthes</vt:lpstr>
      <vt:lpstr>Roland Barthes</vt:lpstr>
      <vt:lpstr>Roland Barthes and ‘myth’</vt:lpstr>
      <vt:lpstr>What is a Manifesto?</vt:lpstr>
      <vt:lpstr>PowerPoint Presentation</vt:lpstr>
      <vt:lpstr>Manifesto:</vt:lpstr>
      <vt:lpstr>Manifestos:  </vt:lpstr>
      <vt:lpstr>Ways of Thinking Jonathan</vt:lpstr>
      <vt:lpstr>Contextual Practices– Role – key point</vt:lpstr>
      <vt:lpstr>What is interdisciplinarity?</vt:lpstr>
      <vt:lpstr>PowerPoint Presentation</vt:lpstr>
      <vt:lpstr>PowerPoint Presentation</vt:lpstr>
      <vt:lpstr>Reflection…</vt:lpstr>
      <vt:lpstr>Possible outcomes of reflection:</vt:lpstr>
      <vt:lpstr>Possible outcomes of reflection:</vt:lpstr>
      <vt:lpstr>Possible outcomes of reflection:  the best ones?</vt:lpstr>
      <vt:lpstr>Kolb’s Experiential Learning Cycle</vt:lpstr>
      <vt:lpstr> Reflection into/onto creativity </vt:lpstr>
      <vt:lpstr>Kandinsky</vt:lpstr>
      <vt:lpstr>PowerPoint Presentation</vt:lpstr>
      <vt:lpstr>What you did.</vt:lpstr>
      <vt:lpstr>PowerPoint Presentation</vt:lpstr>
      <vt:lpstr>PowerPoint Presentation</vt:lpstr>
      <vt:lpstr>PowerPoint Presentation</vt:lpstr>
      <vt:lpstr>Semiotics Signs and symbols in Creative visual language and their use or interpretation. </vt:lpstr>
      <vt:lpstr>How do we read art and design? </vt:lpstr>
      <vt:lpstr>Context is everything</vt:lpstr>
      <vt:lpstr>PowerPoint Presentation</vt:lpstr>
      <vt:lpstr>Irony</vt:lpstr>
      <vt:lpstr>Message</vt:lpstr>
      <vt:lpstr>Placing something in the middle gives prominence e.g. maps of the world. </vt:lpstr>
      <vt:lpstr>PowerPoint Presentation</vt:lpstr>
      <vt:lpstr>PowerPoint Presentation</vt:lpstr>
      <vt:lpstr>Stori</vt:lpstr>
      <vt:lpstr>PowerPoint Presentation</vt:lpstr>
      <vt:lpstr>Ryan</vt:lpstr>
      <vt:lpstr>PowerPoint Presentation</vt:lpstr>
      <vt:lpstr>PowerPoint Presentation</vt:lpstr>
      <vt:lpstr>PowerPoint Presentation</vt:lpstr>
      <vt:lpstr>Allegory of Plato’s Cave</vt:lpstr>
      <vt:lpstr>We are all to some degree  living our lives in the  shadows</vt:lpstr>
      <vt:lpstr>We are conditioned from birth  to see in specific ways…</vt:lpstr>
      <vt:lpstr>Breaking habitual ways of  seeing, to see from other  perspectives…</vt:lpstr>
      <vt:lpstr>Knowledge is the key to  perceiving the outside world(s)</vt:lpstr>
      <vt:lpstr>The Contemporary Condition</vt:lpstr>
      <vt:lpstr>The Contemporary ‘Condition’</vt:lpstr>
      <vt:lpstr>But certainly for the present age, which prefers the sign  to the thing signified, the copy to the original,  representation to reality, the appearance to the essence…</vt:lpstr>
      <vt:lpstr>PowerPoint Presentation</vt:lpstr>
      <vt:lpstr>Applying a Sartrean Perspective…</vt:lpstr>
      <vt:lpstr>Stripping back the surface ‘normality’  to reveal things stranger than first  anticipated…</vt:lpstr>
      <vt:lpstr>‘The Absurdity of the World’</vt:lpstr>
      <vt:lpstr>Semiotics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theories that we apply to Art  and Design are taken from a study  in Europe as semiology and in the  USA as semiotics.</vt:lpstr>
      <vt:lpstr>PowerPoint Presentation</vt:lpstr>
      <vt:lpstr>PowerPoint Presentation</vt:lpstr>
      <vt:lpstr>PowerPoint Presentation</vt:lpstr>
      <vt:lpstr>PowerPoint Presentation</vt:lpstr>
      <vt:lpstr>Understanding the arbitrary nature of  signifers (the word CAT) and its  signifed</vt:lpstr>
      <vt:lpstr>PowerPoint Presentation</vt:lpstr>
      <vt:lpstr>PowerPoint Presentation</vt:lpstr>
      <vt:lpstr>METONYM</vt:lpstr>
      <vt:lpstr>PowerPoint Presentation</vt:lpstr>
      <vt:lpstr>CONSIDERATION OF  REPRESENTABILITY</vt:lpstr>
      <vt:lpstr>PowerPoint Presentation</vt:lpstr>
      <vt:lpstr>PowerPoint Presentation</vt:lpstr>
      <vt:lpstr>Semiotics</vt:lpstr>
      <vt:lpstr>PowerPoint Presentation</vt:lpstr>
      <vt:lpstr>PowerPoint Presentation</vt:lpstr>
      <vt:lpstr>PowerPoint Presentation</vt:lpstr>
      <vt:lpstr>PowerPoint Presentation</vt:lpstr>
      <vt:lpstr>PowerPoint Presentation</vt:lpstr>
      <vt:lpstr>3 Tasks which make up your Portfolio of Writing</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Gwenllian Beynon</dc:creator>
  <cp:lastModifiedBy>Gwenllian Beynon</cp:lastModifiedBy>
  <cp:revision>20</cp:revision>
  <dcterms:created xsi:type="dcterms:W3CDTF">2019-11-06T09:46:00Z</dcterms:created>
  <dcterms:modified xsi:type="dcterms:W3CDTF">2019-11-19T03:49:52Z</dcterms:modified>
</cp:coreProperties>
</file>