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71" r:id="rId3"/>
    <p:sldId id="272" r:id="rId4"/>
    <p:sldId id="273" r:id="rId5"/>
    <p:sldId id="257" r:id="rId6"/>
    <p:sldId id="260" r:id="rId7"/>
    <p:sldId id="259" r:id="rId8"/>
    <p:sldId id="261" r:id="rId9"/>
    <p:sldId id="262" r:id="rId10"/>
    <p:sldId id="263" r:id="rId11"/>
    <p:sldId id="264" r:id="rId12"/>
    <p:sldId id="265" r:id="rId13"/>
    <p:sldId id="266" r:id="rId14"/>
    <p:sldId id="267" r:id="rId15"/>
    <p:sldId id="280" r:id="rId16"/>
    <p:sldId id="281" r:id="rId17"/>
    <p:sldId id="282" r:id="rId18"/>
    <p:sldId id="283" r:id="rId19"/>
    <p:sldId id="269" r:id="rId20"/>
    <p:sldId id="270" r:id="rId21"/>
    <p:sldId id="268" r:id="rId22"/>
    <p:sldId id="274" r:id="rId23"/>
    <p:sldId id="276" r:id="rId24"/>
    <p:sldId id="275" r:id="rId25"/>
    <p:sldId id="278" r:id="rId26"/>
    <p:sldId id="279"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F47E-6D8C-4AF1-8629-95263288E1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E7B934-753A-473B-AE89-410D3CD721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505CC1-A6F0-402D-A537-9C8E8AB12B62}"/>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4EF25369-A612-48A3-B3E0-3A5EB98980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562AB-AED5-4A0E-80A4-DDEF2DFB432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30587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0B19-7B1A-4AC7-842F-12D617BD75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71B36D-CEC2-4B63-8258-D5AAF69719C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250127-25FD-4D50-8655-05EB2B8F89EA}"/>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1CD6BD87-9C41-4DB7-964B-E91C6AF122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92F3A-C358-4096-B490-B0D2761D4DA9}"/>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29614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518E-42EF-4BD0-BCEC-3D19C5F386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A539E5-91B9-498E-BA94-1F88967CCC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9AA301-7E57-4194-A7EE-0A3B302CFB44}"/>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88405C0D-C4FD-490D-BEFE-34A70366EA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E48747-0F87-4B4A-B181-03164F78487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20272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012A-7BD7-4A54-81BC-72BC654F4D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95B61A-E90D-4CF6-B88A-BB4AFAD4E34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6178BA-1877-43BF-BC7E-7ECC983EA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D6EE6C-8EA1-455A-AEFD-1C83663191FF}"/>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6" name="Footer Placeholder 5">
            <a:extLst>
              <a:ext uri="{FF2B5EF4-FFF2-40B4-BE49-F238E27FC236}">
                <a16:creationId xmlns:a16="http://schemas.microsoft.com/office/drawing/2014/main" id="{124C589A-5A35-4F45-9FF8-1A9589A776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5F390-4E97-4958-9A1F-0D66A413827A}"/>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04995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A1E93-8D90-4CE2-92B1-192658A345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F2E2EC-0C88-4018-B8DE-A0FBEE883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A2F0EC8-2E96-4CD2-9501-FCF0C69782F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20615E-D97B-4C5B-BB55-5F227D5683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FF65F7-5C9E-4117-AD9D-2BECE4E4DE5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1BD55-A24A-4CA4-8A64-828F2A2D0532}"/>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8" name="Footer Placeholder 7">
            <a:extLst>
              <a:ext uri="{FF2B5EF4-FFF2-40B4-BE49-F238E27FC236}">
                <a16:creationId xmlns:a16="http://schemas.microsoft.com/office/drawing/2014/main" id="{FDB79E04-B852-496C-8AD3-9BB47F048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B0956A-D474-441E-A03E-43C491C00A7C}"/>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77819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C48D6-7038-40A0-8198-FC4721CEFA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27316-D567-4095-A12D-9124BFC75D1E}"/>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4" name="Footer Placeholder 3">
            <a:extLst>
              <a:ext uri="{FF2B5EF4-FFF2-40B4-BE49-F238E27FC236}">
                <a16:creationId xmlns:a16="http://schemas.microsoft.com/office/drawing/2014/main" id="{5D22F5F0-0A1A-4747-B7F9-5855624A4F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A833CC-07E5-415C-AD9A-9FB633F754C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549787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94D58B-717F-448B-B391-DF8E5B4173FE}"/>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3" name="Footer Placeholder 2">
            <a:extLst>
              <a:ext uri="{FF2B5EF4-FFF2-40B4-BE49-F238E27FC236}">
                <a16:creationId xmlns:a16="http://schemas.microsoft.com/office/drawing/2014/main" id="{E391A7DC-B33D-4142-9276-F6DC7A1FB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015635-EE53-47AC-9751-5AB94B3A66F7}"/>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80438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0D695-8925-4B86-86FA-2C77B9E32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A113B-FC3B-4BFE-B15F-BF67B10345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80A48-A61C-4B8D-8AF2-D27CBEA41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26F156-737A-4E85-9F0E-8BD8245CCCE8}"/>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6" name="Footer Placeholder 5">
            <a:extLst>
              <a:ext uri="{FF2B5EF4-FFF2-40B4-BE49-F238E27FC236}">
                <a16:creationId xmlns:a16="http://schemas.microsoft.com/office/drawing/2014/main" id="{75AFD26B-96E4-4286-A415-A0B21F9870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149318-4D22-4E4B-915E-39406E8EEB0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1456763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65209-A9C8-4C00-880B-C949D7AAE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17E40D-B568-4B8F-818F-DF73A6F4CD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EC5C1C-6362-4A3D-BFC5-FD764D22B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B165CFF-2B83-4B96-9E7F-C0680473A983}"/>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6" name="Footer Placeholder 5">
            <a:extLst>
              <a:ext uri="{FF2B5EF4-FFF2-40B4-BE49-F238E27FC236}">
                <a16:creationId xmlns:a16="http://schemas.microsoft.com/office/drawing/2014/main" id="{A73F4400-ABB1-4A78-AB91-E43CA95D6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DBA4F1-BB0B-4D33-8435-F5CB9C142735}"/>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189389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AB3CD-12D0-4033-8837-5CEB557EE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90CCC1-A340-49BF-BEFB-66190D7B3DE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C217E-3DA9-4A34-BD89-BBCDF83FF358}"/>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B4486A77-5FC2-4EBD-9FF4-CFFB825AD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DE6639-F086-4C56-9E6A-D3D954634324}"/>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304058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66A594-F792-4DFA-A7F9-8E040D252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C1A3B-7B6B-4F49-9591-0802FAF4D9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2414A-9BCE-43AA-8945-0F83333B771B}"/>
              </a:ext>
            </a:extLst>
          </p:cNvPr>
          <p:cNvSpPr>
            <a:spLocks noGrp="1"/>
          </p:cNvSpPr>
          <p:nvPr>
            <p:ph type="dt" sz="half" idx="10"/>
          </p:nvPr>
        </p:nvSpPr>
        <p:spPr/>
        <p:txBody>
          <a:body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E9AC0A45-CE1C-4B5C-9E12-75F3D1DA8D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191B4-75E8-4C64-9D0E-D8786F5B1D32}"/>
              </a:ext>
            </a:extLst>
          </p:cNvPr>
          <p:cNvSpPr>
            <a:spLocks noGrp="1"/>
          </p:cNvSpPr>
          <p:nvPr>
            <p:ph type="sldNum" sz="quarter" idx="12"/>
          </p:nvPr>
        </p:nvSpPr>
        <p:spPr/>
        <p:txBody>
          <a:bodyPr/>
          <a:lstStyle/>
          <a:p>
            <a:fld id="{5C04BDE1-8D23-4AB0-90CA-D16D547CE24B}" type="slidenum">
              <a:rPr lang="en-GB" smtClean="0"/>
              <a:t>‹#›</a:t>
            </a:fld>
            <a:endParaRPr lang="en-GB"/>
          </a:p>
        </p:txBody>
      </p:sp>
    </p:spTree>
    <p:extLst>
      <p:ext uri="{BB962C8B-B14F-4D97-AF65-F5344CB8AC3E}">
        <p14:creationId xmlns:p14="http://schemas.microsoft.com/office/powerpoint/2010/main" val="401374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38082-796E-4627-A38C-15674474C0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99056B-26E2-4910-A8B8-25DFE2874C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93754-D371-4DE2-97EC-DBCF459EF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B1AD7-E041-45AF-B0E9-5E93F99DFB17}" type="datetimeFigureOut">
              <a:rPr lang="en-GB" smtClean="0"/>
              <a:t>12/10/2018</a:t>
            </a:fld>
            <a:endParaRPr lang="en-GB"/>
          </a:p>
        </p:txBody>
      </p:sp>
      <p:sp>
        <p:nvSpPr>
          <p:cNvPr id="5" name="Footer Placeholder 4">
            <a:extLst>
              <a:ext uri="{FF2B5EF4-FFF2-40B4-BE49-F238E27FC236}">
                <a16:creationId xmlns:a16="http://schemas.microsoft.com/office/drawing/2014/main" id="{E6529A5D-6589-45F0-9153-34E192D8F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5169EE-D420-4AF0-82FD-4CB77A847E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4BDE1-8D23-4AB0-90CA-D16D547CE24B}" type="slidenum">
              <a:rPr lang="en-GB" smtClean="0"/>
              <a:t>‹#›</a:t>
            </a:fld>
            <a:endParaRPr lang="en-GB"/>
          </a:p>
        </p:txBody>
      </p:sp>
    </p:spTree>
    <p:extLst>
      <p:ext uri="{BB962C8B-B14F-4D97-AF65-F5344CB8AC3E}">
        <p14:creationId xmlns:p14="http://schemas.microsoft.com/office/powerpoint/2010/main" val="3558309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retailindex.com/Home" TargetMode="External"/><Relationship Id="rId2" Type="http://schemas.openxmlformats.org/officeDocument/2006/relationships/hyperlink" Target="http://www.stores.org/STORES%20Magazine%20January%202013/global-powers-retailing-geographicalanalysi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www.planetretail.net/Reports/ReportDetails?catalogueId=61444"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776449-79BA-492F-BAD9-8C72EB6BEEA1}"/>
              </a:ext>
            </a:extLst>
          </p:cNvPr>
          <p:cNvSpPr/>
          <p:nvPr/>
        </p:nvSpPr>
        <p:spPr>
          <a:xfrm>
            <a:off x="1736035" y="357809"/>
            <a:ext cx="8295861" cy="1077218"/>
          </a:xfrm>
          <a:prstGeom prst="rect">
            <a:avLst/>
          </a:prstGeom>
        </p:spPr>
        <p:txBody>
          <a:bodyPr wrap="square">
            <a:spAutoFit/>
          </a:bodyPr>
          <a:lstStyle/>
          <a:p>
            <a:pPr algn="ctr"/>
            <a:r>
              <a:rPr lang="en-GB" sz="3200" dirty="0">
                <a:latin typeface="Arial" panose="020B0604020202020204" pitchFamily="34" charset="0"/>
                <a:ea typeface="Times New Roman" panose="02020603050405020304" pitchFamily="18" charset="0"/>
              </a:rPr>
              <a:t>The internationalisation of retailers, manufacturers and distributors</a:t>
            </a:r>
            <a:endParaRPr lang="en-GB" sz="3200" dirty="0"/>
          </a:p>
        </p:txBody>
      </p:sp>
      <p:pic>
        <p:nvPicPr>
          <p:cNvPr id="3" name="Picture 2">
            <a:extLst>
              <a:ext uri="{FF2B5EF4-FFF2-40B4-BE49-F238E27FC236}">
                <a16:creationId xmlns:a16="http://schemas.microsoft.com/office/drawing/2014/main" id="{291C133F-0B4C-4317-904C-EB13A2C86C4E}"/>
              </a:ext>
            </a:extLst>
          </p:cNvPr>
          <p:cNvPicPr>
            <a:picLocks noChangeAspect="1"/>
          </p:cNvPicPr>
          <p:nvPr/>
        </p:nvPicPr>
        <p:blipFill>
          <a:blip r:embed="rId2"/>
          <a:stretch>
            <a:fillRect/>
          </a:stretch>
        </p:blipFill>
        <p:spPr>
          <a:xfrm>
            <a:off x="2517913" y="2125383"/>
            <a:ext cx="6745149" cy="4374807"/>
          </a:xfrm>
          <a:prstGeom prst="rect">
            <a:avLst/>
          </a:prstGeom>
        </p:spPr>
      </p:pic>
    </p:spTree>
    <p:extLst>
      <p:ext uri="{BB962C8B-B14F-4D97-AF65-F5344CB8AC3E}">
        <p14:creationId xmlns:p14="http://schemas.microsoft.com/office/powerpoint/2010/main" val="4031236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A99741A-50A1-4CF9-A65D-D15BEF5DD2D7}"/>
              </a:ext>
            </a:extLst>
          </p:cNvPr>
          <p:cNvPicPr>
            <a:picLocks noChangeAspect="1"/>
          </p:cNvPicPr>
          <p:nvPr/>
        </p:nvPicPr>
        <p:blipFill>
          <a:blip r:embed="rId2"/>
          <a:stretch>
            <a:fillRect/>
          </a:stretch>
        </p:blipFill>
        <p:spPr>
          <a:xfrm>
            <a:off x="829994" y="1434906"/>
            <a:ext cx="9861452" cy="4192172"/>
          </a:xfrm>
          <a:prstGeom prst="rect">
            <a:avLst/>
          </a:prstGeom>
        </p:spPr>
      </p:pic>
    </p:spTree>
    <p:extLst>
      <p:ext uri="{BB962C8B-B14F-4D97-AF65-F5344CB8AC3E}">
        <p14:creationId xmlns:p14="http://schemas.microsoft.com/office/powerpoint/2010/main" val="3719596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0B9E8B1-862D-4C0E-8925-8DBA094643ED}"/>
              </a:ext>
            </a:extLst>
          </p:cNvPr>
          <p:cNvPicPr>
            <a:picLocks noChangeAspect="1"/>
          </p:cNvPicPr>
          <p:nvPr/>
        </p:nvPicPr>
        <p:blipFill>
          <a:blip r:embed="rId2"/>
          <a:stretch>
            <a:fillRect/>
          </a:stretch>
        </p:blipFill>
        <p:spPr>
          <a:xfrm>
            <a:off x="1113183" y="1590261"/>
            <a:ext cx="9978887" cy="2486439"/>
          </a:xfrm>
          <a:prstGeom prst="rect">
            <a:avLst/>
          </a:prstGeom>
        </p:spPr>
      </p:pic>
    </p:spTree>
    <p:extLst>
      <p:ext uri="{BB962C8B-B14F-4D97-AF65-F5344CB8AC3E}">
        <p14:creationId xmlns:p14="http://schemas.microsoft.com/office/powerpoint/2010/main" val="393316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3BAA2F-3622-40E4-86C3-471F9B82BF60}"/>
              </a:ext>
            </a:extLst>
          </p:cNvPr>
          <p:cNvPicPr>
            <a:picLocks noChangeAspect="1"/>
          </p:cNvPicPr>
          <p:nvPr/>
        </p:nvPicPr>
        <p:blipFill>
          <a:blip r:embed="rId2"/>
          <a:stretch>
            <a:fillRect/>
          </a:stretch>
        </p:blipFill>
        <p:spPr>
          <a:xfrm>
            <a:off x="848139" y="1789043"/>
            <a:ext cx="10469217" cy="2287657"/>
          </a:xfrm>
          <a:prstGeom prst="rect">
            <a:avLst/>
          </a:prstGeom>
        </p:spPr>
      </p:pic>
    </p:spTree>
    <p:extLst>
      <p:ext uri="{BB962C8B-B14F-4D97-AF65-F5344CB8AC3E}">
        <p14:creationId xmlns:p14="http://schemas.microsoft.com/office/powerpoint/2010/main" val="2074738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F2F169B-F162-455D-A99F-BCE9E8EED4C8}"/>
              </a:ext>
            </a:extLst>
          </p:cNvPr>
          <p:cNvSpPr/>
          <p:nvPr/>
        </p:nvSpPr>
        <p:spPr>
          <a:xfrm>
            <a:off x="649357" y="901148"/>
            <a:ext cx="10628243" cy="4524315"/>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The internationalisation of retailing has been a facet of retail developments in recent years and will continue to be of importance to companies from the 1990s.</a:t>
            </a:r>
          </a:p>
          <a:p>
            <a:pPr algn="just"/>
            <a:r>
              <a:rPr lang="en-GB" sz="2400" dirty="0">
                <a:latin typeface="Arial" panose="020B0604020202020204" pitchFamily="34" charset="0"/>
                <a:cs typeface="Arial" panose="020B0604020202020204" pitchFamily="34" charset="0"/>
              </a:rPr>
              <a:t> </a:t>
            </a:r>
          </a:p>
          <a:p>
            <a:pPr algn="just"/>
            <a:r>
              <a:rPr lang="en-GB" sz="2400" dirty="0">
                <a:latin typeface="Arial" panose="020B0604020202020204" pitchFamily="34" charset="0"/>
                <a:cs typeface="Arial" panose="020B0604020202020204" pitchFamily="34" charset="0"/>
              </a:rPr>
              <a:t>Integration and globalisation of world market have resulted in retail trade internationalisation.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In many developed countries, the retail trade is faced with the problem of limited sales growth for the sake of saturation on the domestic market, and the entry in to overseas markets is seen as a sustainable growth strategy.</a:t>
            </a: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654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997AE1-88D5-4F87-BC7B-CEF08C82002B}"/>
              </a:ext>
            </a:extLst>
          </p:cNvPr>
          <p:cNvSpPr/>
          <p:nvPr/>
        </p:nvSpPr>
        <p:spPr>
          <a:xfrm>
            <a:off x="609599" y="1443841"/>
            <a:ext cx="10760766"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With the process of retail internationalisation gaining momentum, retailing is fast to become a global</a:t>
            </a:r>
          </a:p>
          <a:p>
            <a:pPr algn="just"/>
            <a:r>
              <a:rPr lang="en-GB" dirty="0">
                <a:latin typeface="Arial" panose="020B0604020202020204" pitchFamily="34" charset="0"/>
                <a:cs typeface="Arial" panose="020B0604020202020204" pitchFamily="34" charset="0"/>
              </a:rPr>
              <a:t>industry. Indeed, the majority of distinguished world retailers already carries out its major sale part as part of international operations (Goldman, 2001)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internalisation of retail trade has speedy growth. In 1992 there were over 1.321 international institution in European Community in relation to 120 international institution in 1970 (McGoldrick &amp; Davies, 1995).</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Internalisation is present in all retail sector: foodstuff, non foodstuff, mixed and specialised trade, bid and small shops, etc. However, export retail shapes are the most common shapes which stay dominant in their countries.</a:t>
            </a:r>
          </a:p>
        </p:txBody>
      </p:sp>
    </p:spTree>
    <p:extLst>
      <p:ext uri="{BB962C8B-B14F-4D97-AF65-F5344CB8AC3E}">
        <p14:creationId xmlns:p14="http://schemas.microsoft.com/office/powerpoint/2010/main" val="1352916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A9040F-35A3-4F28-B1FE-C8EDDE19DD7B}"/>
              </a:ext>
            </a:extLst>
          </p:cNvPr>
          <p:cNvSpPr/>
          <p:nvPr/>
        </p:nvSpPr>
        <p:spPr>
          <a:xfrm>
            <a:off x="516835" y="889844"/>
            <a:ext cx="11224591"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Removing barriers for trade between national markets and forming a free European market, has provided a larger competitive environment and speeded up the growth rate.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process of retail internationalisation was speeded up in Europe, especially since the late 1980s.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free European market has speeded up the retail cross boarder expansion within the European Union (Akehurst &amp; Alexander, 1995).</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Retail internationalisation is usually found on geographic ground of North-South and West-East, in other words retail sale companies from the Northern part of the European Union often enter markets from the Southern part of the European Union, as well as companies from the Western part of the European Union enter markets from the Eastern part of the European Union.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Nevertheless, in 1990 France, Great Britain and Germany represented two thirds of international operations in Europe (Mc Goldrick &amp; Davies, 1995).</a:t>
            </a:r>
          </a:p>
        </p:txBody>
      </p:sp>
    </p:spTree>
    <p:extLst>
      <p:ext uri="{BB962C8B-B14F-4D97-AF65-F5344CB8AC3E}">
        <p14:creationId xmlns:p14="http://schemas.microsoft.com/office/powerpoint/2010/main" val="2254912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6BB2AC-258E-460F-AF0B-78F43AD36039}"/>
              </a:ext>
            </a:extLst>
          </p:cNvPr>
          <p:cNvSpPr/>
          <p:nvPr/>
        </p:nvSpPr>
        <p:spPr>
          <a:xfrm>
            <a:off x="477077" y="197346"/>
            <a:ext cx="11304105"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Intensive processes of retail internationalisation have brought about a horizontal collaboration and joining</a:t>
            </a:r>
          </a:p>
          <a:p>
            <a:pPr algn="just"/>
            <a:r>
              <a:rPr lang="en-GB" dirty="0">
                <a:latin typeface="Arial" panose="020B0604020202020204" pitchFamily="34" charset="0"/>
                <a:cs typeface="Arial" panose="020B0604020202020204" pitchFamily="34" charset="0"/>
              </a:rPr>
              <a:t>of retail from different countries in Europe, which resulted in the establishing of international retail alliances.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International retail alliances are a fairly new phenomenon, but regardless of that they exist in many forms.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Institute of Grocery Distribution 1992 identified four types of alliances which have developed over recent years: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-1.  Alliances established on development grounds, as an agreement between retailers on cooperation in</a:t>
            </a:r>
          </a:p>
          <a:p>
            <a:pPr algn="just"/>
            <a:r>
              <a:rPr lang="en-GB" dirty="0">
                <a:latin typeface="Arial" panose="020B0604020202020204" pitchFamily="34" charset="0"/>
                <a:cs typeface="Arial" panose="020B0604020202020204" pitchFamily="34" charset="0"/>
              </a:rPr>
              <a:t>specific projects, in many ways as a way of entering the national market;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-2.  Buying groups, where the members collaborate in buying, which increases their influence on the</a:t>
            </a:r>
          </a:p>
          <a:p>
            <a:pPr algn="just"/>
            <a:r>
              <a:rPr lang="en-GB" dirty="0">
                <a:latin typeface="Arial" panose="020B0604020202020204" pitchFamily="34" charset="0"/>
                <a:cs typeface="Arial" panose="020B0604020202020204" pitchFamily="34" charset="0"/>
              </a:rPr>
              <a:t>producer;</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-3.  Alliances established on knowledge and skills, where retailers engage in cognition and technical sense</a:t>
            </a:r>
          </a:p>
          <a:p>
            <a:pPr algn="just"/>
            <a:r>
              <a:rPr lang="en-GB" dirty="0">
                <a:latin typeface="Arial" panose="020B0604020202020204" pitchFamily="34" charset="0"/>
                <a:cs typeface="Arial" panose="020B0604020202020204" pitchFamily="34" charset="0"/>
              </a:rPr>
              <a:t>with others; and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-4.  Multi-functional groups, which combine the elements of the previous three types of alliances and where</a:t>
            </a:r>
          </a:p>
          <a:p>
            <a:pPr algn="just"/>
            <a:r>
              <a:rPr lang="en-GB" dirty="0">
                <a:latin typeface="Arial" panose="020B0604020202020204" pitchFamily="34" charset="0"/>
                <a:cs typeface="Arial" panose="020B0604020202020204" pitchFamily="34" charset="0"/>
              </a:rPr>
              <a:t>individual members can increase strategic advantages by engaging in expertise, such as information</a:t>
            </a:r>
          </a:p>
          <a:p>
            <a:pPr algn="just"/>
            <a:r>
              <a:rPr lang="en-GB" dirty="0">
                <a:latin typeface="Arial" panose="020B0604020202020204" pitchFamily="34" charset="0"/>
                <a:cs typeface="Arial" panose="020B0604020202020204" pitchFamily="34" charset="0"/>
              </a:rPr>
              <a:t>technologies and systems (Akehurst &amp; Alexander, (1995).</a:t>
            </a:r>
          </a:p>
        </p:txBody>
      </p:sp>
    </p:spTree>
    <p:extLst>
      <p:ext uri="{BB962C8B-B14F-4D97-AF65-F5344CB8AC3E}">
        <p14:creationId xmlns:p14="http://schemas.microsoft.com/office/powerpoint/2010/main" val="24450522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E8C871A-156F-437E-89E4-D40100A3B3C7}"/>
              </a:ext>
            </a:extLst>
          </p:cNvPr>
          <p:cNvSpPr/>
          <p:nvPr/>
        </p:nvSpPr>
        <p:spPr>
          <a:xfrm>
            <a:off x="172278" y="410818"/>
            <a:ext cx="11887199" cy="547842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Advantages gained by many members of international alliances are numerous, such as: a joint voice in trade</a:t>
            </a:r>
          </a:p>
          <a:p>
            <a:pPr algn="just"/>
            <a:r>
              <a:rPr lang="en-GB" dirty="0">
                <a:latin typeface="Arial" panose="020B0604020202020204" pitchFamily="34" charset="0"/>
                <a:cs typeface="Arial" panose="020B0604020202020204" pitchFamily="34" charset="0"/>
              </a:rPr>
              <a:t>politics, increase of buying power by economy of scale, brand/development, introducing and transfer for</a:t>
            </a:r>
          </a:p>
          <a:p>
            <a:pPr algn="just"/>
            <a:r>
              <a:rPr lang="en-GB" dirty="0">
                <a:latin typeface="Arial" panose="020B0604020202020204" pitchFamily="34" charset="0"/>
                <a:cs typeface="Arial" panose="020B0604020202020204" pitchFamily="34" charset="0"/>
              </a:rPr>
              <a:t>Pan european retail brands, technology knowledge and systems, knowledge improvement, market entry</a:t>
            </a:r>
          </a:p>
          <a:p>
            <a:pPr algn="just"/>
            <a:r>
              <a:rPr lang="en-GB" dirty="0">
                <a:latin typeface="Arial" panose="020B0604020202020204" pitchFamily="34" charset="0"/>
                <a:cs typeface="Arial" panose="020B0604020202020204" pitchFamily="34" charset="0"/>
              </a:rPr>
              <a:t>protection, a great readiness of international growth and geographic market expansion, competitive position</a:t>
            </a:r>
          </a:p>
          <a:p>
            <a:pPr algn="just"/>
            <a:r>
              <a:rPr lang="en-GB" dirty="0">
                <a:latin typeface="Arial" panose="020B0604020202020204" pitchFamily="34" charset="0"/>
                <a:cs typeface="Arial" panose="020B0604020202020204" pitchFamily="34" charset="0"/>
              </a:rPr>
              <a:t>improvement and so 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International alliances are becoming a more and more present part of the retail image in the European</a:t>
            </a:r>
          </a:p>
          <a:p>
            <a:pPr algn="just"/>
            <a:r>
              <a:rPr lang="en-GB" dirty="0">
                <a:latin typeface="Arial" panose="020B0604020202020204" pitchFamily="34" charset="0"/>
                <a:cs typeface="Arial" panose="020B0604020202020204" pitchFamily="34" charset="0"/>
              </a:rPr>
              <a:t>Union. International alliances are a dominating part of the European food retail, realising over 300 billion euros</a:t>
            </a:r>
          </a:p>
          <a:p>
            <a:pPr algn="just"/>
            <a:r>
              <a:rPr lang="en-GB" dirty="0">
                <a:latin typeface="Arial" panose="020B0604020202020204" pitchFamily="34" charset="0"/>
                <a:cs typeface="Arial" panose="020B0604020202020204" pitchFamily="34" charset="0"/>
              </a:rPr>
              <a:t>from the total turnover including over 130.000 retail facilities in all nations of the European Union (McGoldrick</a:t>
            </a:r>
          </a:p>
          <a:p>
            <a:pPr algn="just"/>
            <a:r>
              <a:rPr lang="en-GB" dirty="0">
                <a:latin typeface="Arial" panose="020B0604020202020204" pitchFamily="34" charset="0"/>
                <a:cs typeface="Arial" panose="020B0604020202020204" pitchFamily="34" charset="0"/>
              </a:rPr>
              <a:t>&amp; Davies, 1995).</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According to the evaluations made public by EMD, the leading retail alliance in Europe, the top 15 retailers</a:t>
            </a:r>
          </a:p>
          <a:p>
            <a:pPr algn="just"/>
            <a:r>
              <a:rPr lang="en-GB" dirty="0">
                <a:latin typeface="Arial" panose="020B0604020202020204" pitchFamily="34" charset="0"/>
                <a:cs typeface="Arial" panose="020B0604020202020204" pitchFamily="34" charset="0"/>
              </a:rPr>
              <a:t>and retail alliances in Western and Central Europe have a combined share of 77% of the sales value (Sales</a:t>
            </a:r>
          </a:p>
          <a:p>
            <a:pPr algn="just"/>
            <a:r>
              <a:rPr lang="en-GB" dirty="0">
                <a:latin typeface="Arial" panose="020B0604020202020204" pitchFamily="34" charset="0"/>
                <a:cs typeface="Arial" panose="020B0604020202020204" pitchFamily="34" charset="0"/>
              </a:rPr>
              <a:t>value 803.6 billion EUR in 2002).</a:t>
            </a:r>
          </a:p>
          <a:p>
            <a:pPr algn="just"/>
            <a:endParaRPr lang="en-GB" sz="8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European Marketing Distribution (EMD) is the leading European retail alliance of independent retailers.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alliance of 15 members, bundling 500 players in the grocery retail sector in 16 countries, covers 150.000</a:t>
            </a:r>
          </a:p>
          <a:p>
            <a:pPr algn="just"/>
            <a:r>
              <a:rPr lang="en-GB" dirty="0">
                <a:latin typeface="Arial" panose="020B0604020202020204" pitchFamily="34" charset="0"/>
                <a:cs typeface="Arial" panose="020B0604020202020204" pitchFamily="34" charset="0"/>
              </a:rPr>
              <a:t>points of sales, cumulating a potential consumer turnover of 140 billion Euro.</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078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009CA1-D2D9-4385-B011-9539A9230355}"/>
              </a:ext>
            </a:extLst>
          </p:cNvPr>
          <p:cNvSpPr/>
          <p:nvPr/>
        </p:nvSpPr>
        <p:spPr>
          <a:xfrm>
            <a:off x="755374" y="2967335"/>
            <a:ext cx="10217426" cy="64633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co-operation between the members of EMD and their affiliated retail organisations creates attractive and competitive conditions for the independent European grocery retailers.</a:t>
            </a:r>
          </a:p>
        </p:txBody>
      </p:sp>
    </p:spTree>
    <p:extLst>
      <p:ext uri="{BB962C8B-B14F-4D97-AF65-F5344CB8AC3E}">
        <p14:creationId xmlns:p14="http://schemas.microsoft.com/office/powerpoint/2010/main" val="3325519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C162B8-ACDD-4286-A06E-1E8398084BB2}"/>
              </a:ext>
            </a:extLst>
          </p:cNvPr>
          <p:cNvSpPr/>
          <p:nvPr/>
        </p:nvSpPr>
        <p:spPr>
          <a:xfrm>
            <a:off x="649357" y="2413338"/>
            <a:ext cx="11078817"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World market integration and globalisation resulted in trade internationalisation, especially of its retail</a:t>
            </a:r>
          </a:p>
          <a:p>
            <a:pPr algn="just"/>
            <a:r>
              <a:rPr lang="en-GB" dirty="0">
                <a:latin typeface="Arial" panose="020B0604020202020204" pitchFamily="34" charset="0"/>
                <a:cs typeface="Arial" panose="020B0604020202020204" pitchFamily="34" charset="0"/>
              </a:rPr>
              <a:t>sector.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Removing barriers for trade between national markets and forming a free European market, has provided</a:t>
            </a:r>
          </a:p>
          <a:p>
            <a:pPr algn="just"/>
            <a:r>
              <a:rPr lang="en-GB" dirty="0">
                <a:latin typeface="Arial" panose="020B0604020202020204" pitchFamily="34" charset="0"/>
                <a:cs typeface="Arial" panose="020B0604020202020204" pitchFamily="34" charset="0"/>
              </a:rPr>
              <a:t>a larger competitive environment and speeded up the growth rate.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free European market has speeded up the retail cross-boarder expansion within the European Union.</a:t>
            </a:r>
          </a:p>
        </p:txBody>
      </p:sp>
    </p:spTree>
    <p:extLst>
      <p:ext uri="{BB962C8B-B14F-4D97-AF65-F5344CB8AC3E}">
        <p14:creationId xmlns:p14="http://schemas.microsoft.com/office/powerpoint/2010/main" val="112952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7E0C67-0383-49C3-8092-7BEAABD0F572}"/>
              </a:ext>
            </a:extLst>
          </p:cNvPr>
          <p:cNvSpPr/>
          <p:nvPr/>
        </p:nvSpPr>
        <p:spPr>
          <a:xfrm>
            <a:off x="543339" y="2413338"/>
            <a:ext cx="10933044" cy="120032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trend of internationalisation of retailing is significantly present in European retailers. However</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retailers the majority of their sales perform on the european market</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data led to the notion that the internationalisation of retail is intensified in the area of a single economic space of the European Union</a:t>
            </a:r>
            <a:r>
              <a:rPr lang="en-GB" b="1"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which is a result of a single business regulation at the level of the EU.</a:t>
            </a:r>
          </a:p>
        </p:txBody>
      </p:sp>
    </p:spTree>
    <p:extLst>
      <p:ext uri="{BB962C8B-B14F-4D97-AF65-F5344CB8AC3E}">
        <p14:creationId xmlns:p14="http://schemas.microsoft.com/office/powerpoint/2010/main" val="1125616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CB327CF-04A6-4547-9B8C-DD4026C123D3}"/>
              </a:ext>
            </a:extLst>
          </p:cNvPr>
          <p:cNvSpPr/>
          <p:nvPr/>
        </p:nvSpPr>
        <p:spPr>
          <a:xfrm>
            <a:off x="357809" y="503583"/>
            <a:ext cx="11463129"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Europe and in the United States are concentrated two-thirds of the 250 world's leading retailers, resulting</a:t>
            </a:r>
          </a:p>
          <a:p>
            <a:pPr algn="just"/>
            <a:r>
              <a:rPr lang="en-GB" dirty="0">
                <a:latin typeface="Arial" panose="020B0604020202020204" pitchFamily="34" charset="0"/>
                <a:cs typeface="Arial" panose="020B0604020202020204" pitchFamily="34" charset="0"/>
              </a:rPr>
              <a:t>in a four-fifths (79%) of total turnover of the top 250 global retailers.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 a percentage of the Top 250 retailers revenue from foreign operations amounts to 23.8%.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Average number of countries in which Top 250 companies have retail operations was 9.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From the previous analysis it can be seen that only four of the top 10 retailers world wide achieve a greater turnover abroad than in the domestic market.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also shows that European retailers have a higher degree of internationalisation than US and Japanese retailers.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European leading retailers have a higher percentage of sales abroad and operate in a larger number of countries, than the American and Japanese retailers.</a:t>
            </a:r>
          </a:p>
        </p:txBody>
      </p:sp>
    </p:spTree>
    <p:extLst>
      <p:ext uri="{BB962C8B-B14F-4D97-AF65-F5344CB8AC3E}">
        <p14:creationId xmlns:p14="http://schemas.microsoft.com/office/powerpoint/2010/main" val="663906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8B6E93C-19BB-423D-8619-081B9B4DD121}"/>
              </a:ext>
            </a:extLst>
          </p:cNvPr>
          <p:cNvSpPr/>
          <p:nvPr/>
        </p:nvSpPr>
        <p:spPr>
          <a:xfrm>
            <a:off x="715617" y="1582341"/>
            <a:ext cx="10721009"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Intensive processes of retail internationalisation have brought about a horizontal collaboration and joining of retailers from different countries in Europe, which resulted in the establishment of international retail alliances.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European Marketing Distribution (EMD) is the leading European retail alliance of independent retailers.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alliance of 15 members, bundling 500 players in the grocery retail sector in 16 countries, covers 150.000 points of sales, cumulating a potential consumer turnover of 140 billion Euro.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cooperation between the members of EMD and their affiliated retail organisations creates attractive and competitive conditions for the independent European grocery retailers.</a:t>
            </a:r>
          </a:p>
        </p:txBody>
      </p:sp>
    </p:spTree>
    <p:extLst>
      <p:ext uri="{BB962C8B-B14F-4D97-AF65-F5344CB8AC3E}">
        <p14:creationId xmlns:p14="http://schemas.microsoft.com/office/powerpoint/2010/main" val="2543730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F8CA09-36F9-4AEB-8D27-D8DC92DFBAB4}"/>
              </a:ext>
            </a:extLst>
          </p:cNvPr>
          <p:cNvSpPr/>
          <p:nvPr/>
        </p:nvSpPr>
        <p:spPr>
          <a:xfrm>
            <a:off x="556591" y="2136339"/>
            <a:ext cx="11264348"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Sharma and Johanson (1987) suggest that a firm’s relationships with its competitors, customers and banks may propel it into international markets.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Bonaccorsi (1992) argues that firms do not operate independently but maintain networks with comparable firms.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Styles and Ambler (1994) emphasise the importance of a firms business networks in providing information and resources to the firm.  </a:t>
            </a:r>
          </a:p>
          <a:p>
            <a:pPr algn="just"/>
            <a:endParaRPr lang="en-GB" dirty="0">
              <a:latin typeface="Arial" panose="020B0604020202020204" pitchFamily="34" charset="0"/>
              <a:cs typeface="Arial" panose="020B0604020202020204" pitchFamily="34" charset="0"/>
            </a:endParaRPr>
          </a:p>
          <a:p>
            <a:pPr algn="just"/>
            <a:r>
              <a:rPr lang="en-GB" dirty="0" err="1">
                <a:latin typeface="Arial" panose="020B0604020202020204" pitchFamily="34" charset="0"/>
                <a:cs typeface="Arial" panose="020B0604020202020204" pitchFamily="34" charset="0"/>
              </a:rPr>
              <a:t>Coviello</a:t>
            </a:r>
            <a:r>
              <a:rPr lang="en-GB" dirty="0">
                <a:latin typeface="Arial" panose="020B0604020202020204" pitchFamily="34" charset="0"/>
                <a:cs typeface="Arial" panose="020B0604020202020204" pitchFamily="34" charset="0"/>
              </a:rPr>
              <a:t> (1995) found that business networks are of particular importance in the early stages of internationalisation</a:t>
            </a:r>
          </a:p>
        </p:txBody>
      </p:sp>
    </p:spTree>
    <p:extLst>
      <p:ext uri="{BB962C8B-B14F-4D97-AF65-F5344CB8AC3E}">
        <p14:creationId xmlns:p14="http://schemas.microsoft.com/office/powerpoint/2010/main" val="733219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645F4-932F-4A3B-A284-C37F4A04026F}"/>
              </a:ext>
            </a:extLst>
          </p:cNvPr>
          <p:cNvSpPr/>
          <p:nvPr/>
        </p:nvSpPr>
        <p:spPr>
          <a:xfrm>
            <a:off x="516835" y="1997839"/>
            <a:ext cx="10760765"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Managers need to realise that establishing and maintaining relationships in business networks should be an important part of their international strategy.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cooperative relationships a firm has with its customers, suppliers, competitors or other business partners have important implications for foreign market entry (Blankenburg Holm et al, 1996).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Through trust and commitment they create interdependencies amongst members within the business network.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Firms can obtain knowledge, learn from the experiences and share resources with other actors in their business networks. </a:t>
            </a:r>
          </a:p>
        </p:txBody>
      </p:sp>
    </p:spTree>
    <p:extLst>
      <p:ext uri="{BB962C8B-B14F-4D97-AF65-F5344CB8AC3E}">
        <p14:creationId xmlns:p14="http://schemas.microsoft.com/office/powerpoint/2010/main" val="3685358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0375B8-6F0C-491B-AAA5-A5EAFBD577F8}"/>
              </a:ext>
            </a:extLst>
          </p:cNvPr>
          <p:cNvSpPr/>
          <p:nvPr/>
        </p:nvSpPr>
        <p:spPr>
          <a:xfrm>
            <a:off x="304800" y="2551837"/>
            <a:ext cx="11290852" cy="1754326"/>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firm’s network position is important as this is a market asset that allows a firm access to other firm’s internal assets.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Managers need to realise that their firm and the environment are not separate entities but that by interacting with other firms they are shaping their environment (Forsgren and Johanson, 1992).</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8696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F27E02-DA7C-49E0-BF97-8DDD07E0935A}"/>
              </a:ext>
            </a:extLst>
          </p:cNvPr>
          <p:cNvSpPr/>
          <p:nvPr/>
        </p:nvSpPr>
        <p:spPr>
          <a:xfrm>
            <a:off x="318052" y="622852"/>
            <a:ext cx="11330609"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Firms can consider how they can use their existing relationships to enter new markets and to form new relationships in new business networks.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They have to be selective in their choice of relationships in these formal business associations.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formal business associations could ease the way for new entrants to break into tightly structured business networks.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Each member of the group wants the formal business association to be of mutual benefit.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New entrants need to identify and be innovative about what benefits they can offer other actors in the network.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Members of these formal business associations may consider focusing on the opportunities that can arise from the group rather than the obstacles.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1431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3663A4-AB9A-45B2-8721-E235192F3B41}"/>
              </a:ext>
            </a:extLst>
          </p:cNvPr>
          <p:cNvPicPr>
            <a:picLocks noChangeAspect="1"/>
          </p:cNvPicPr>
          <p:nvPr/>
        </p:nvPicPr>
        <p:blipFill>
          <a:blip r:embed="rId2"/>
          <a:stretch>
            <a:fillRect/>
          </a:stretch>
        </p:blipFill>
        <p:spPr>
          <a:xfrm>
            <a:off x="609600" y="185530"/>
            <a:ext cx="11277599" cy="6506818"/>
          </a:xfrm>
          <a:prstGeom prst="rect">
            <a:avLst/>
          </a:prstGeom>
        </p:spPr>
      </p:pic>
    </p:spTree>
    <p:extLst>
      <p:ext uri="{BB962C8B-B14F-4D97-AF65-F5344CB8AC3E}">
        <p14:creationId xmlns:p14="http://schemas.microsoft.com/office/powerpoint/2010/main" val="1044455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80F41D-8455-4133-8BA0-A6C276D44EF4}"/>
              </a:ext>
            </a:extLst>
          </p:cNvPr>
          <p:cNvPicPr>
            <a:picLocks noChangeAspect="1"/>
          </p:cNvPicPr>
          <p:nvPr/>
        </p:nvPicPr>
        <p:blipFill>
          <a:blip r:embed="rId2"/>
          <a:stretch>
            <a:fillRect/>
          </a:stretch>
        </p:blipFill>
        <p:spPr>
          <a:xfrm>
            <a:off x="344557" y="583097"/>
            <a:ext cx="11714921" cy="5526156"/>
          </a:xfrm>
          <a:prstGeom prst="rect">
            <a:avLst/>
          </a:prstGeom>
        </p:spPr>
      </p:pic>
    </p:spTree>
    <p:extLst>
      <p:ext uri="{BB962C8B-B14F-4D97-AF65-F5344CB8AC3E}">
        <p14:creationId xmlns:p14="http://schemas.microsoft.com/office/powerpoint/2010/main" val="325635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F5EA3E-E419-4893-9615-6E0B63F6E472}"/>
              </a:ext>
            </a:extLst>
          </p:cNvPr>
          <p:cNvSpPr/>
          <p:nvPr/>
        </p:nvSpPr>
        <p:spPr>
          <a:xfrm>
            <a:off x="225286" y="397565"/>
            <a:ext cx="11463131" cy="7571303"/>
          </a:xfrm>
          <a:prstGeom prst="rect">
            <a:avLst/>
          </a:prstGeom>
        </p:spPr>
        <p:txBody>
          <a:bodyPr wrap="square">
            <a:spAutoFit/>
          </a:bodyPr>
          <a:lstStyle/>
          <a:p>
            <a:pPr algn="ctr"/>
            <a:r>
              <a:rPr lang="en-GB" b="1" dirty="0">
                <a:solidFill>
                  <a:srgbClr val="000000"/>
                </a:solidFill>
                <a:latin typeface="Arial" panose="020B0604020202020204" pitchFamily="34" charset="0"/>
                <a:cs typeface="Arial" panose="020B0604020202020204" pitchFamily="34" charset="0"/>
              </a:rPr>
              <a:t>References</a:t>
            </a:r>
          </a:p>
          <a:p>
            <a:pPr algn="just"/>
            <a:r>
              <a:rPr lang="en-GB" dirty="0">
                <a:solidFill>
                  <a:srgbClr val="000000"/>
                </a:solidFill>
                <a:latin typeface="Arial" panose="020B0604020202020204" pitchFamily="34" charset="0"/>
                <a:cs typeface="Arial" panose="020B0604020202020204" pitchFamily="34" charset="0"/>
              </a:rPr>
              <a:t>Akehurst, G. &amp; Nicholas, A. (1995).</a:t>
            </a:r>
            <a:r>
              <a:rPr lang="en-GB" i="1" dirty="0">
                <a:solidFill>
                  <a:srgbClr val="000000"/>
                </a:solidFill>
                <a:latin typeface="Arial" panose="020B0604020202020204" pitchFamily="34" charset="0"/>
                <a:cs typeface="Arial" panose="020B0604020202020204" pitchFamily="34" charset="0"/>
              </a:rPr>
              <a:t>The Internationalization of Retailing</a:t>
            </a:r>
            <a:r>
              <a:rPr lang="en-GB" dirty="0">
                <a:solidFill>
                  <a:srgbClr val="000000"/>
                </a:solidFill>
                <a:latin typeface="Arial" panose="020B0604020202020204" pitchFamily="34" charset="0"/>
                <a:cs typeface="Arial" panose="020B0604020202020204" pitchFamily="34" charset="0"/>
              </a:rPr>
              <a:t>, Franc Cass, London.</a:t>
            </a:r>
          </a:p>
          <a:p>
            <a:pPr algn="just"/>
            <a:r>
              <a:rPr lang="en-GB" dirty="0">
                <a:solidFill>
                  <a:srgbClr val="000000"/>
                </a:solidFill>
                <a:latin typeface="Arial" panose="020B0604020202020204" pitchFamily="34" charset="0"/>
                <a:cs typeface="Arial" panose="020B0604020202020204" pitchFamily="34" charset="0"/>
              </a:rPr>
              <a:t>Balan, C.: The Alliances of European Retailers and Their Effects in the Field of Marketing and Supply</a:t>
            </a:r>
          </a:p>
          <a:p>
            <a:pPr algn="just"/>
            <a:r>
              <a:rPr lang="en-GB" dirty="0">
                <a:solidFill>
                  <a:srgbClr val="000000"/>
                </a:solidFill>
                <a:latin typeface="Arial" panose="020B0604020202020204" pitchFamily="34" charset="0"/>
                <a:cs typeface="Arial" panose="020B0604020202020204" pitchFamily="34" charset="0"/>
              </a:rPr>
              <a:t>Chain, [available at: </a:t>
            </a:r>
            <a:r>
              <a:rPr lang="en-GB" dirty="0">
                <a:solidFill>
                  <a:srgbClr val="1B3CFF"/>
                </a:solidFill>
                <a:latin typeface="Arial" panose="020B0604020202020204" pitchFamily="34" charset="0"/>
                <a:cs typeface="Arial" panose="020B0604020202020204" pitchFamily="34" charset="0"/>
              </a:rPr>
              <a:t>http://www.rejournal.eu/Portals/0/Arhiva/JE%2025%20bis/JE%2025%20-</a:t>
            </a:r>
          </a:p>
          <a:p>
            <a:pPr algn="just"/>
            <a:r>
              <a:rPr lang="en-GB" dirty="0">
                <a:solidFill>
                  <a:srgbClr val="1B3CFF"/>
                </a:solidFill>
                <a:latin typeface="Arial" panose="020B0604020202020204" pitchFamily="34" charset="0"/>
                <a:cs typeface="Arial" panose="020B0604020202020204" pitchFamily="34" charset="0"/>
              </a:rPr>
              <a:t>%20Balan.pdf </a:t>
            </a:r>
            <a:r>
              <a:rPr lang="en-GB" dirty="0">
                <a:solidFill>
                  <a:srgbClr val="000000"/>
                </a:solidFill>
                <a:latin typeface="Arial" panose="020B0604020202020204" pitchFamily="34" charset="0"/>
                <a:cs typeface="Arial" panose="020B0604020202020204" pitchFamily="34" charset="0"/>
              </a:rPr>
              <a:t>,access January 13, 2014.].</a:t>
            </a:r>
          </a:p>
          <a:p>
            <a:pPr algn="just"/>
            <a:r>
              <a:rPr lang="en-GB" dirty="0">
                <a:solidFill>
                  <a:srgbClr val="000000"/>
                </a:solidFill>
                <a:latin typeface="Arial" panose="020B0604020202020204" pitchFamily="34" charset="0"/>
                <a:cs typeface="Arial" panose="020B0604020202020204" pitchFamily="34" charset="0"/>
              </a:rPr>
              <a:t>European Marketing Distribution (EMD), [available at: </a:t>
            </a:r>
            <a:r>
              <a:rPr lang="en-GB" dirty="0">
                <a:solidFill>
                  <a:srgbClr val="1B3CFF"/>
                </a:solidFill>
                <a:latin typeface="Arial" panose="020B0604020202020204" pitchFamily="34" charset="0"/>
                <a:cs typeface="Arial" panose="020B0604020202020204" pitchFamily="34" charset="0"/>
              </a:rPr>
              <a:t>http://www.emd-ag.com/</a:t>
            </a:r>
            <a:r>
              <a:rPr lang="en-GB" dirty="0">
                <a:solidFill>
                  <a:srgbClr val="000000"/>
                </a:solidFill>
                <a:latin typeface="Arial" panose="020B0604020202020204" pitchFamily="34" charset="0"/>
                <a:cs typeface="Arial" panose="020B0604020202020204" pitchFamily="34" charset="0"/>
              </a:rPr>
              <a:t>,access January 14, 2014.].</a:t>
            </a:r>
          </a:p>
          <a:p>
            <a:pPr algn="just"/>
            <a:r>
              <a:rPr lang="en-GB" dirty="0">
                <a:solidFill>
                  <a:srgbClr val="000000"/>
                </a:solidFill>
                <a:latin typeface="Arial" panose="020B0604020202020204" pitchFamily="34" charset="0"/>
                <a:cs typeface="Arial" panose="020B0604020202020204" pitchFamily="34" charset="0"/>
              </a:rPr>
              <a:t>Global Powers of Retailing, [available at: </a:t>
            </a:r>
            <a:r>
              <a:rPr lang="en-GB" dirty="0">
                <a:solidFill>
                  <a:srgbClr val="1B3CFF"/>
                </a:solidFill>
                <a:latin typeface="Arial" panose="020B0604020202020204" pitchFamily="34" charset="0"/>
                <a:cs typeface="Arial" panose="020B0604020202020204" pitchFamily="34" charset="0"/>
              </a:rPr>
              <a:t>http://www.stores.org/global-powers-retailing-top-250-highlights-</a:t>
            </a:r>
          </a:p>
          <a:p>
            <a:pPr algn="just"/>
            <a:r>
              <a:rPr lang="en-GB" dirty="0">
                <a:solidFill>
                  <a:srgbClr val="1B3CFF"/>
                </a:solidFill>
                <a:latin typeface="Arial" panose="020B0604020202020204" pitchFamily="34" charset="0"/>
                <a:cs typeface="Arial" panose="020B0604020202020204" pitchFamily="34" charset="0"/>
              </a:rPr>
              <a:t>1</a:t>
            </a:r>
            <a:r>
              <a:rPr lang="en-GB" dirty="0">
                <a:solidFill>
                  <a:srgbClr val="000000"/>
                </a:solidFill>
                <a:latin typeface="Arial" panose="020B0604020202020204" pitchFamily="34" charset="0"/>
                <a:cs typeface="Arial" panose="020B0604020202020204" pitchFamily="34" charset="0"/>
              </a:rPr>
              <a:t>, access January 04, 2014.].</a:t>
            </a:r>
          </a:p>
          <a:p>
            <a:pPr algn="just"/>
            <a:r>
              <a:rPr lang="en-GB" dirty="0">
                <a:solidFill>
                  <a:srgbClr val="000000"/>
                </a:solidFill>
                <a:latin typeface="Arial" panose="020B0604020202020204" pitchFamily="34" charset="0"/>
                <a:cs typeface="Arial" panose="020B0604020202020204" pitchFamily="34" charset="0"/>
              </a:rPr>
              <a:t>Global Powers of Retailing, [available at:</a:t>
            </a:r>
          </a:p>
          <a:p>
            <a:pPr algn="just"/>
            <a:r>
              <a:rPr lang="en-GB" dirty="0">
                <a:solidFill>
                  <a:srgbClr val="1B3CFF"/>
                </a:solidFill>
                <a:latin typeface="Arial" panose="020B0604020202020204" pitchFamily="34" charset="0"/>
                <a:cs typeface="Arial" panose="020B0604020202020204" pitchFamily="34" charset="0"/>
                <a:hlinkClick r:id="rId2"/>
              </a:rPr>
              <a:t>http://www.stores.org/STORES%20Magazine%20January%202013/global-powers-retailing-geographicalanalysis</a:t>
            </a:r>
            <a:r>
              <a:rPr lang="en-GB" dirty="0">
                <a:solidFill>
                  <a:srgbClr val="1B3CFF"/>
                </a:solidFill>
                <a:latin typeface="Arial" panose="020B0604020202020204" pitchFamily="34" charset="0"/>
                <a:cs typeface="Arial" panose="020B0604020202020204" pitchFamily="34" charset="0"/>
              </a:rPr>
              <a:t>? page=2</a:t>
            </a:r>
            <a:r>
              <a:rPr lang="en-GB" dirty="0">
                <a:solidFill>
                  <a:srgbClr val="000000"/>
                </a:solidFill>
                <a:latin typeface="Arial" panose="020B0604020202020204" pitchFamily="34" charset="0"/>
                <a:cs typeface="Arial" panose="020B0604020202020204" pitchFamily="34" charset="0"/>
              </a:rPr>
              <a:t>,access January 07, 2014.].</a:t>
            </a:r>
          </a:p>
          <a:p>
            <a:pPr algn="just"/>
            <a:r>
              <a:rPr lang="en-GB" dirty="0">
                <a:solidFill>
                  <a:srgbClr val="000000"/>
                </a:solidFill>
                <a:latin typeface="Arial" panose="020B0604020202020204" pitchFamily="34" charset="0"/>
                <a:cs typeface="Arial" panose="020B0604020202020204" pitchFamily="34" charset="0"/>
              </a:rPr>
              <a:t>Goldman Arieh. (2001). The Transfer of Retail Formats Into Developing Economies, </a:t>
            </a:r>
            <a:r>
              <a:rPr lang="en-GB" i="1" dirty="0">
                <a:solidFill>
                  <a:srgbClr val="000000"/>
                </a:solidFill>
                <a:latin typeface="Arial" panose="020B0604020202020204" pitchFamily="34" charset="0"/>
                <a:cs typeface="Arial" panose="020B0604020202020204" pitchFamily="34" charset="0"/>
              </a:rPr>
              <a:t>Journal of Retailing, </a:t>
            </a:r>
            <a:r>
              <a:rPr lang="en-GB" dirty="0">
                <a:solidFill>
                  <a:srgbClr val="000000"/>
                </a:solidFill>
                <a:latin typeface="Arial" panose="020B0604020202020204" pitchFamily="34" charset="0"/>
                <a:cs typeface="Arial" panose="020B0604020202020204" pitchFamily="34" charset="0"/>
              </a:rPr>
              <a:t>Vol. 77, Issue 2, p. 221-222.</a:t>
            </a:r>
          </a:p>
          <a:p>
            <a:pPr algn="just"/>
            <a:r>
              <a:rPr lang="en-GB" dirty="0">
                <a:solidFill>
                  <a:srgbClr val="000000"/>
                </a:solidFill>
                <a:latin typeface="Arial" panose="020B0604020202020204" pitchFamily="34" charset="0"/>
                <a:cs typeface="Arial" panose="020B0604020202020204" pitchFamily="34" charset="0"/>
              </a:rPr>
              <a:t>Ishak, M. (2014). </a:t>
            </a:r>
            <a:r>
              <a:rPr lang="en-GB" i="1" dirty="0">
                <a:solidFill>
                  <a:srgbClr val="000000"/>
                </a:solidFill>
                <a:latin typeface="Arial" panose="020B0604020202020204" pitchFamily="34" charset="0"/>
                <a:cs typeface="Arial" panose="020B0604020202020204" pitchFamily="34" charset="0"/>
              </a:rPr>
              <a:t>Internationalization of the Retail Trade, </a:t>
            </a:r>
            <a:r>
              <a:rPr lang="en-GB" dirty="0">
                <a:solidFill>
                  <a:srgbClr val="000000"/>
                </a:solidFill>
                <a:latin typeface="Arial" panose="020B0604020202020204" pitchFamily="34" charset="0"/>
                <a:cs typeface="Arial" panose="020B0604020202020204" pitchFamily="34" charset="0"/>
              </a:rPr>
              <a:t>LAP LAMBERT Academic Publishing, Saarbrucken, Deutschland/Germany.</a:t>
            </a:r>
          </a:p>
          <a:p>
            <a:pPr algn="just"/>
            <a:r>
              <a:rPr lang="en-GB" dirty="0">
                <a:solidFill>
                  <a:srgbClr val="000000"/>
                </a:solidFill>
                <a:latin typeface="Arial" panose="020B0604020202020204" pitchFamily="34" charset="0"/>
                <a:cs typeface="Arial" panose="020B0604020202020204" pitchFamily="34" charset="0"/>
              </a:rPr>
              <a:t>McGoldrick &amp; Davies, G. (1995). </a:t>
            </a:r>
            <a:r>
              <a:rPr lang="en-GB" i="1" dirty="0">
                <a:solidFill>
                  <a:srgbClr val="000000"/>
                </a:solidFill>
                <a:latin typeface="Arial" panose="020B0604020202020204" pitchFamily="34" charset="0"/>
                <a:cs typeface="Arial" panose="020B0604020202020204" pitchFamily="34" charset="0"/>
              </a:rPr>
              <a:t>International/Retailing: Trends and Strategies</a:t>
            </a:r>
            <a:r>
              <a:rPr lang="en-GB" dirty="0">
                <a:solidFill>
                  <a:srgbClr val="000000"/>
                </a:solidFill>
                <a:latin typeface="Arial" panose="020B0604020202020204" pitchFamily="34" charset="0"/>
                <a:cs typeface="Arial" panose="020B0604020202020204" pitchFamily="34" charset="0"/>
              </a:rPr>
              <a:t>, Financial Times, London.</a:t>
            </a:r>
          </a:p>
          <a:p>
            <a:pPr algn="just"/>
            <a:r>
              <a:rPr lang="en-GB" dirty="0">
                <a:latin typeface="Arial" panose="020B0604020202020204" pitchFamily="34" charset="0"/>
                <a:cs typeface="Arial" panose="020B0604020202020204" pitchFamily="34" charset="0"/>
              </a:rPr>
              <a:t>Top 25 retailers in Europe, [available at: </a:t>
            </a:r>
            <a:r>
              <a:rPr lang="en-GB" dirty="0">
                <a:latin typeface="Arial" panose="020B0604020202020204" pitchFamily="34" charset="0"/>
                <a:cs typeface="Arial" panose="020B0604020202020204" pitchFamily="34" charset="0"/>
                <a:hlinkClick r:id="rId3"/>
              </a:rPr>
              <a:t>http://www.retailindex.com/Home</a:t>
            </a:r>
            <a:r>
              <a:rPr lang="en-GB" dirty="0">
                <a:latin typeface="Arial" panose="020B0604020202020204" pitchFamily="34" charset="0"/>
                <a:cs typeface="Arial" panose="020B0604020202020204" pitchFamily="34" charset="0"/>
              </a:rPr>
              <a:t> Search/TopretailersinEuropebycountry.aspx, access June 04.2014.].</a:t>
            </a:r>
          </a:p>
          <a:p>
            <a:pPr algn="just"/>
            <a:r>
              <a:rPr lang="en-GB" dirty="0">
                <a:latin typeface="Arial" panose="020B0604020202020204" pitchFamily="34" charset="0"/>
                <a:cs typeface="Arial" panose="020B0604020202020204" pitchFamily="34" charset="0"/>
              </a:rPr>
              <a:t>Top Food Retailers in Europe, [available at: http://retailindex.</a:t>
            </a:r>
          </a:p>
          <a:p>
            <a:pPr algn="just"/>
            <a:r>
              <a:rPr lang="en-GB" dirty="0">
                <a:latin typeface="Arial" panose="020B0604020202020204" pitchFamily="34" charset="0"/>
                <a:cs typeface="Arial" panose="020B0604020202020204" pitchFamily="34" charset="0"/>
              </a:rPr>
              <a:t>com/Sectors/Food Retailers in Europe and worldwide.aspx access June 24.2014.].</a:t>
            </a:r>
          </a:p>
          <a:p>
            <a:pPr algn="just"/>
            <a:r>
              <a:rPr lang="en-GB" dirty="0">
                <a:latin typeface="Arial" panose="020B0604020202020204" pitchFamily="34" charset="0"/>
                <a:cs typeface="Arial" panose="020B0604020202020204" pitchFamily="34" charset="0"/>
              </a:rPr>
              <a:t>Top Food Retailers in Europe, [available at: www.retail-index.com access November 24.2013.].</a:t>
            </a:r>
            <a:endParaRPr lang="en-GB" dirty="0">
              <a:solidFill>
                <a:srgbClr val="000000"/>
              </a:solidFill>
              <a:latin typeface="Arial" panose="020B0604020202020204" pitchFamily="34" charset="0"/>
              <a:cs typeface="Arial" panose="020B0604020202020204" pitchFamily="34" charset="0"/>
            </a:endParaRPr>
          </a:p>
          <a:p>
            <a:endParaRPr lang="en-GB" dirty="0">
              <a:solidFill>
                <a:srgbClr val="000000"/>
              </a:solidFill>
              <a:latin typeface="TimesNewRomanPSMT"/>
            </a:endParaRPr>
          </a:p>
          <a:p>
            <a:endParaRPr lang="en-GB" dirty="0">
              <a:solidFill>
                <a:srgbClr val="000000"/>
              </a:solidFill>
              <a:latin typeface="TimesNewRomanPSMT"/>
            </a:endParaRPr>
          </a:p>
          <a:p>
            <a:endParaRPr lang="en-GB" dirty="0">
              <a:solidFill>
                <a:srgbClr val="000000"/>
              </a:solidFill>
              <a:latin typeface="TimesNewRomanPSMT"/>
            </a:endParaRPr>
          </a:p>
          <a:p>
            <a:endParaRPr lang="en-GB" dirty="0">
              <a:solidFill>
                <a:srgbClr val="000000"/>
              </a:solidFill>
              <a:latin typeface="TimesNewRomanPSMT"/>
            </a:endParaRPr>
          </a:p>
          <a:p>
            <a:endParaRPr lang="en-GB" dirty="0"/>
          </a:p>
        </p:txBody>
      </p:sp>
    </p:spTree>
    <p:extLst>
      <p:ext uri="{BB962C8B-B14F-4D97-AF65-F5344CB8AC3E}">
        <p14:creationId xmlns:p14="http://schemas.microsoft.com/office/powerpoint/2010/main" val="1019875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6CAD5E-FE1D-4E5F-9200-1E07139A0E5C}"/>
              </a:ext>
            </a:extLst>
          </p:cNvPr>
          <p:cNvSpPr txBox="1"/>
          <p:nvPr/>
        </p:nvSpPr>
        <p:spPr>
          <a:xfrm>
            <a:off x="583096" y="689113"/>
            <a:ext cx="10800521"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GROUP WORK</a:t>
            </a:r>
          </a:p>
        </p:txBody>
      </p:sp>
      <p:sp>
        <p:nvSpPr>
          <p:cNvPr id="3" name="TextBox 2">
            <a:extLst>
              <a:ext uri="{FF2B5EF4-FFF2-40B4-BE49-F238E27FC236}">
                <a16:creationId xmlns:a16="http://schemas.microsoft.com/office/drawing/2014/main" id="{3CF3B348-0EB3-49AE-9447-D7C9C4A7B2C0}"/>
              </a:ext>
            </a:extLst>
          </p:cNvPr>
          <p:cNvSpPr txBox="1"/>
          <p:nvPr/>
        </p:nvSpPr>
        <p:spPr>
          <a:xfrm>
            <a:off x="583096" y="2014330"/>
            <a:ext cx="10919791"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 order to understand how internationisation grows, you are to describe the following:</a:t>
            </a:r>
          </a:p>
          <a:p>
            <a:endParaRPr lang="en-GB" dirty="0">
              <a:latin typeface="Arial" panose="020B0604020202020204" pitchFamily="34" charset="0"/>
              <a:cs typeface="Arial" panose="020B0604020202020204" pitchFamily="34" charset="0"/>
            </a:endParaRPr>
          </a:p>
          <a:p>
            <a:pPr marL="342900" indent="-342900">
              <a:buAutoNum type="alphaLcPeriod"/>
            </a:pPr>
            <a:r>
              <a:rPr lang="en-GB" dirty="0">
                <a:latin typeface="Arial" panose="020B0604020202020204" pitchFamily="34" charset="0"/>
                <a:cs typeface="Arial" panose="020B0604020202020204" pitchFamily="34" charset="0"/>
              </a:rPr>
              <a:t>Free Trade Area</a:t>
            </a:r>
          </a:p>
          <a:p>
            <a:pPr marL="342900" indent="-342900">
              <a:buAutoNum type="alphaLcPeriod"/>
            </a:pPr>
            <a:r>
              <a:rPr lang="en-GB" dirty="0">
                <a:latin typeface="Arial" panose="020B0604020202020204" pitchFamily="34" charset="0"/>
                <a:cs typeface="Arial" panose="020B0604020202020204" pitchFamily="34" charset="0"/>
              </a:rPr>
              <a:t>Customs Union</a:t>
            </a:r>
          </a:p>
          <a:p>
            <a:pPr marL="342900" indent="-342900">
              <a:buAutoNum type="alphaLcPeriod"/>
            </a:pPr>
            <a:r>
              <a:rPr lang="en-GB" dirty="0">
                <a:latin typeface="Arial" panose="020B0604020202020204" pitchFamily="34" charset="0"/>
                <a:cs typeface="Arial" panose="020B0604020202020204" pitchFamily="34" charset="0"/>
              </a:rPr>
              <a:t>Common Markets</a:t>
            </a:r>
          </a:p>
          <a:p>
            <a:pPr marL="342900" indent="-342900">
              <a:buAutoNum type="alphaLcPeriod"/>
            </a:pPr>
            <a:r>
              <a:rPr lang="en-GB" dirty="0">
                <a:latin typeface="Arial" panose="020B0604020202020204" pitchFamily="34" charset="0"/>
                <a:cs typeface="Arial" panose="020B0604020202020204" pitchFamily="34" charset="0"/>
              </a:rPr>
              <a:t>Economic Unions</a:t>
            </a:r>
          </a:p>
          <a:p>
            <a:pPr marL="342900" indent="-342900">
              <a:buAutoNum type="alphaLcPeriod"/>
            </a:pPr>
            <a:r>
              <a:rPr lang="en-GB" dirty="0">
                <a:latin typeface="Arial" panose="020B0604020202020204" pitchFamily="34" charset="0"/>
                <a:cs typeface="Arial" panose="020B0604020202020204" pitchFamily="34" charset="0"/>
              </a:rPr>
              <a:t>Unification </a:t>
            </a:r>
          </a:p>
        </p:txBody>
      </p:sp>
    </p:spTree>
    <p:extLst>
      <p:ext uri="{BB962C8B-B14F-4D97-AF65-F5344CB8AC3E}">
        <p14:creationId xmlns:p14="http://schemas.microsoft.com/office/powerpoint/2010/main" val="2529550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BA8BE30-6F8A-4B72-B471-7949DDDEBFBC}"/>
              </a:ext>
            </a:extLst>
          </p:cNvPr>
          <p:cNvSpPr txBox="1"/>
          <p:nvPr/>
        </p:nvSpPr>
        <p:spPr>
          <a:xfrm>
            <a:off x="674237" y="914400"/>
            <a:ext cx="3657600" cy="2887579"/>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400" kern="1200">
                <a:solidFill>
                  <a:srgbClr val="FFFFFF"/>
                </a:solidFill>
                <a:latin typeface="+mj-lt"/>
                <a:ea typeface="+mj-ea"/>
                <a:cs typeface="+mj-cs"/>
              </a:rPr>
              <a:t>Mendes AJM (2017)  Economic Integration and Disintegration in Europe (2</a:t>
            </a:r>
            <a:r>
              <a:rPr lang="en-US" sz="3400" kern="1200" baseline="30000">
                <a:solidFill>
                  <a:srgbClr val="FFFFFF"/>
                </a:solidFill>
                <a:latin typeface="+mj-lt"/>
                <a:ea typeface="+mj-ea"/>
                <a:cs typeface="+mj-cs"/>
              </a:rPr>
              <a:t>nd</a:t>
            </a:r>
            <a:r>
              <a:rPr lang="en-US" sz="3400" kern="1200">
                <a:solidFill>
                  <a:srgbClr val="FFFFFF"/>
                </a:solidFill>
                <a:latin typeface="+mj-lt"/>
                <a:ea typeface="+mj-ea"/>
                <a:cs typeface="+mj-cs"/>
              </a:rPr>
              <a:t> Edition) </a:t>
            </a:r>
          </a:p>
        </p:txBody>
      </p:sp>
      <p:cxnSp>
        <p:nvCxnSpPr>
          <p:cNvPr id="10" name="Straight Connector 9">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5CDED436-5BD0-4E1F-A3A7-BA72154D77C0}"/>
              </a:ext>
            </a:extLst>
          </p:cNvPr>
          <p:cNvPicPr>
            <a:picLocks noChangeAspect="1"/>
          </p:cNvPicPr>
          <p:nvPr/>
        </p:nvPicPr>
        <p:blipFill>
          <a:blip r:embed="rId2"/>
          <a:stretch>
            <a:fillRect/>
          </a:stretch>
        </p:blipFill>
        <p:spPr>
          <a:xfrm>
            <a:off x="5153822" y="713250"/>
            <a:ext cx="6553545" cy="5439441"/>
          </a:xfrm>
          <a:prstGeom prst="rect">
            <a:avLst/>
          </a:prstGeom>
        </p:spPr>
      </p:pic>
    </p:spTree>
    <p:extLst>
      <p:ext uri="{BB962C8B-B14F-4D97-AF65-F5344CB8AC3E}">
        <p14:creationId xmlns:p14="http://schemas.microsoft.com/office/powerpoint/2010/main" val="2546382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822321-D97E-496A-80C0-C1BE6A2BDCDD}"/>
              </a:ext>
            </a:extLst>
          </p:cNvPr>
          <p:cNvSpPr/>
          <p:nvPr/>
        </p:nvSpPr>
        <p:spPr>
          <a:xfrm>
            <a:off x="503583" y="1166843"/>
            <a:ext cx="10959547"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With retail entering an era of unprecedented change in both developed and developing markets, and with a number of the world’s leading grocery and health &amp; beauty retailers facing challenging times in their core home markets, the role of globalisation is undergoing a period of re-evaluation.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Despite a renewed focus on solving problems at home, international markets are becoming increasingly important contributors to leading retailers’ sales.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Internationalisation has been pushed by the largest players, with the top 10 seeing the largest increases in average number of markets and international sales.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Many leading players will have a renewed appetite to expand into new markets over the next five years, with particular focus on regions such as the Middle East and Africa.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However, they are also approaching market entry with caution, seeking expansion through joint ventures and franchise partnerships in order to limit risk.</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02459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470F50-A260-417A-9CFD-9E53CDD895E9}"/>
              </a:ext>
            </a:extLst>
          </p:cNvPr>
          <p:cNvSpPr/>
          <p:nvPr/>
        </p:nvSpPr>
        <p:spPr>
          <a:xfrm>
            <a:off x="556591" y="1720840"/>
            <a:ext cx="10694505" cy="369331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Simultaneously, longer-term socio-demographic changes fuelled by advances in technology have created a new type of shopper.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shoppers care about proximity, convenience and value.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smartphone has given rise to even greater transparency on price as well as the convenience to shop anytime and anywhere (including making purchases to previously unavailable brands on the other side of the world).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Internationalisation has and will continue to change the face of retail in the years to come. </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Retailers will have to re-evaluate and measure the impact that globalisation will have on their local and international businesses, and re-look their strategies going forward.</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8305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CB0902-63FE-409D-B0BA-059F247E7107}"/>
              </a:ext>
            </a:extLst>
          </p:cNvPr>
          <p:cNvSpPr/>
          <p:nvPr/>
        </p:nvSpPr>
        <p:spPr>
          <a:xfrm>
            <a:off x="887896" y="2690336"/>
            <a:ext cx="10230678" cy="1477328"/>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References:</a:t>
            </a:r>
          </a:p>
          <a:p>
            <a:pPr algn="just"/>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Gregory, R. (2015) Internationalisation of Retail. </a:t>
            </a:r>
            <a:r>
              <a:rPr lang="en-GB" i="1" dirty="0">
                <a:latin typeface="Arial" panose="020B0604020202020204" pitchFamily="34" charset="0"/>
                <a:cs typeface="Arial" panose="020B0604020202020204" pitchFamily="34" charset="0"/>
              </a:rPr>
              <a:t>The Consumer Goods Forum</a:t>
            </a:r>
            <a:r>
              <a:rPr lang="en-GB" dirty="0">
                <a:latin typeface="Arial" panose="020B0604020202020204" pitchFamily="34" charset="0"/>
                <a:cs typeface="Arial" panose="020B0604020202020204" pitchFamily="34" charset="0"/>
              </a:rPr>
              <a:t>. Planet Retail. [Online]. Available from: </a:t>
            </a:r>
            <a:r>
              <a:rPr lang="en-GB" dirty="0">
                <a:latin typeface="Arial" panose="020B0604020202020204" pitchFamily="34" charset="0"/>
                <a:cs typeface="Arial" panose="020B0604020202020204" pitchFamily="34" charset="0"/>
                <a:hlinkClick r:id="rId2"/>
              </a:rPr>
              <a:t>http://www.planetretail.net/Reports/ReportDetails?catalogueId=61444</a:t>
            </a:r>
            <a:r>
              <a:rPr lang="en-GB" dirty="0">
                <a:latin typeface="Arial" panose="020B0604020202020204" pitchFamily="34" charset="0"/>
                <a:cs typeface="Arial" panose="020B0604020202020204" pitchFamily="34" charset="0"/>
              </a:rPr>
              <a:t>. [Accessed 11 September 2015].</a:t>
            </a:r>
          </a:p>
        </p:txBody>
      </p:sp>
    </p:spTree>
    <p:extLst>
      <p:ext uri="{BB962C8B-B14F-4D97-AF65-F5344CB8AC3E}">
        <p14:creationId xmlns:p14="http://schemas.microsoft.com/office/powerpoint/2010/main" val="3278208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799102-4423-4D24-A85E-4AF8A20344E0}"/>
              </a:ext>
            </a:extLst>
          </p:cNvPr>
          <p:cNvPicPr>
            <a:picLocks noChangeAspect="1"/>
          </p:cNvPicPr>
          <p:nvPr/>
        </p:nvPicPr>
        <p:blipFill rotWithShape="1">
          <a:blip r:embed="rId2"/>
          <a:srcRect t="2234" b="12153"/>
          <a:stretch/>
        </p:blipFill>
        <p:spPr>
          <a:xfrm>
            <a:off x="-1" y="1"/>
            <a:ext cx="12192000" cy="6132262"/>
          </a:xfrm>
          <a:prstGeom prst="rect">
            <a:avLst/>
          </a:prstGeom>
        </p:spPr>
      </p:pic>
      <p:pic>
        <p:nvPicPr>
          <p:cNvPr id="9" name="Picture 6">
            <a:extLst>
              <a:ext uri="{FF2B5EF4-FFF2-40B4-BE49-F238E27FC236}">
                <a16:creationId xmlns:a16="http://schemas.microsoft.com/office/drawing/2014/main" id="{7309214B-9B60-4A94-88B5-44CB8D2632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b="26004"/>
          <a:stretch>
            <a:fillRect/>
          </a:stretch>
        </p:blipFill>
        <p:spPr>
          <a:xfrm>
            <a:off x="0" y="1783365"/>
            <a:ext cx="12192000" cy="5074635"/>
          </a:xfrm>
          <a:custGeom>
            <a:avLst/>
            <a:gdLst>
              <a:gd name="connsiteX0" fmla="*/ 0 w 12192000"/>
              <a:gd name="connsiteY0" fmla="*/ 0 h 5074635"/>
              <a:gd name="connsiteX1" fmla="*/ 12192000 w 12192000"/>
              <a:gd name="connsiteY1" fmla="*/ 0 h 5074635"/>
              <a:gd name="connsiteX2" fmla="*/ 12192000 w 12192000"/>
              <a:gd name="connsiteY2" fmla="*/ 5074635 h 5074635"/>
              <a:gd name="connsiteX3" fmla="*/ 0 w 12192000"/>
              <a:gd name="connsiteY3" fmla="*/ 5074635 h 5074635"/>
            </a:gdLst>
            <a:ahLst/>
            <a:cxnLst>
              <a:cxn ang="0">
                <a:pos x="connsiteX0" y="connsiteY0"/>
              </a:cxn>
              <a:cxn ang="0">
                <a:pos x="connsiteX1" y="connsiteY1"/>
              </a:cxn>
              <a:cxn ang="0">
                <a:pos x="connsiteX2" y="connsiteY2"/>
              </a:cxn>
              <a:cxn ang="0">
                <a:pos x="connsiteX3" y="connsiteY3"/>
              </a:cxn>
            </a:cxnLst>
            <a:rect l="l" t="t" r="r" b="b"/>
            <a:pathLst>
              <a:path w="12192000" h="5074635">
                <a:moveTo>
                  <a:pt x="0" y="0"/>
                </a:moveTo>
                <a:lnTo>
                  <a:pt x="12192000" y="0"/>
                </a:lnTo>
                <a:lnTo>
                  <a:pt x="12192000" y="5074635"/>
                </a:lnTo>
                <a:lnTo>
                  <a:pt x="0" y="5074635"/>
                </a:lnTo>
                <a:close/>
              </a:path>
            </a:pathLst>
          </a:custGeom>
        </p:spPr>
      </p:pic>
      <p:sp>
        <p:nvSpPr>
          <p:cNvPr id="3" name="TextBox 2">
            <a:extLst>
              <a:ext uri="{FF2B5EF4-FFF2-40B4-BE49-F238E27FC236}">
                <a16:creationId xmlns:a16="http://schemas.microsoft.com/office/drawing/2014/main" id="{02F1E6F1-0300-47D3-A27D-A23ED52560E8}"/>
              </a:ext>
            </a:extLst>
          </p:cNvPr>
          <p:cNvSpPr txBox="1"/>
          <p:nvPr/>
        </p:nvSpPr>
        <p:spPr>
          <a:xfrm>
            <a:off x="618978" y="6132263"/>
            <a:ext cx="11000936"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66326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TotalTime>
  <Words>2156</Words>
  <Application>Microsoft Office PowerPoint</Application>
  <PresentationFormat>Widescreen</PresentationFormat>
  <Paragraphs>165</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TimesNewRomanPSMT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Ged Edwards</dc:creator>
  <cp:lastModifiedBy>Ged Edwards</cp:lastModifiedBy>
  <cp:revision>30</cp:revision>
  <dcterms:created xsi:type="dcterms:W3CDTF">2018-09-27T11:20:27Z</dcterms:created>
  <dcterms:modified xsi:type="dcterms:W3CDTF">2018-10-12T15:49:32Z</dcterms:modified>
</cp:coreProperties>
</file>