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57"/>
  </p:notesMasterIdLst>
  <p:handoutMasterIdLst>
    <p:handoutMasterId r:id="rId58"/>
  </p:handoutMasterIdLst>
  <p:sldIdLst>
    <p:sldId id="257" r:id="rId2"/>
    <p:sldId id="261" r:id="rId3"/>
    <p:sldId id="263" r:id="rId4"/>
    <p:sldId id="448" r:id="rId5"/>
    <p:sldId id="340" r:id="rId6"/>
    <p:sldId id="449" r:id="rId7"/>
    <p:sldId id="430" r:id="rId8"/>
    <p:sldId id="463" r:id="rId9"/>
    <p:sldId id="431" r:id="rId10"/>
    <p:sldId id="432" r:id="rId11"/>
    <p:sldId id="445" r:id="rId12"/>
    <p:sldId id="447" r:id="rId13"/>
    <p:sldId id="461" r:id="rId14"/>
    <p:sldId id="451" r:id="rId15"/>
    <p:sldId id="452" r:id="rId16"/>
    <p:sldId id="468" r:id="rId17"/>
    <p:sldId id="264" r:id="rId18"/>
    <p:sldId id="444" r:id="rId19"/>
    <p:sldId id="350" r:id="rId20"/>
    <p:sldId id="433" r:id="rId21"/>
    <p:sldId id="441" r:id="rId22"/>
    <p:sldId id="455" r:id="rId23"/>
    <p:sldId id="462" r:id="rId24"/>
    <p:sldId id="434" r:id="rId25"/>
    <p:sldId id="438" r:id="rId26"/>
    <p:sldId id="435" r:id="rId27"/>
    <p:sldId id="437" r:id="rId28"/>
    <p:sldId id="440" r:id="rId29"/>
    <p:sldId id="266" r:id="rId30"/>
    <p:sldId id="464" r:id="rId31"/>
    <p:sldId id="475" r:id="rId32"/>
    <p:sldId id="450" r:id="rId33"/>
    <p:sldId id="371" r:id="rId34"/>
    <p:sldId id="306" r:id="rId35"/>
    <p:sldId id="472" r:id="rId36"/>
    <p:sldId id="474" r:id="rId37"/>
    <p:sldId id="477" r:id="rId38"/>
    <p:sldId id="478" r:id="rId39"/>
    <p:sldId id="423" r:id="rId40"/>
    <p:sldId id="259" r:id="rId41"/>
    <p:sldId id="267" r:id="rId42"/>
    <p:sldId id="321" r:id="rId43"/>
    <p:sldId id="334" r:id="rId44"/>
    <p:sldId id="265" r:id="rId45"/>
    <p:sldId id="418" r:id="rId46"/>
    <p:sldId id="338" r:id="rId47"/>
    <p:sldId id="388" r:id="rId48"/>
    <p:sldId id="465" r:id="rId49"/>
    <p:sldId id="428" r:id="rId50"/>
    <p:sldId id="419" r:id="rId51"/>
    <p:sldId id="427" r:id="rId52"/>
    <p:sldId id="412" r:id="rId53"/>
    <p:sldId id="386" r:id="rId54"/>
    <p:sldId id="439" r:id="rId55"/>
    <p:sldId id="479" r:id="rId56"/>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5319"/>
    <p:restoredTop sz="64231" autoAdjust="0"/>
  </p:normalViewPr>
  <p:slideViewPr>
    <p:cSldViewPr>
      <p:cViewPr varScale="1">
        <p:scale>
          <a:sx n="70" d="100"/>
          <a:sy n="70" d="100"/>
        </p:scale>
        <p:origin x="840"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70D166-D5B9-864E-8D31-E91BB4CE2515}" type="doc">
      <dgm:prSet loTypeId="urn:microsoft.com/office/officeart/2005/8/layout/pyramid1" loCatId="" qsTypeId="urn:microsoft.com/office/officeart/2005/8/quickstyle/simple1" qsCatId="simple" csTypeId="urn:microsoft.com/office/officeart/2005/8/colors/accent1_2" csCatId="accent1" phldr="1"/>
      <dgm:spPr/>
    </dgm:pt>
    <dgm:pt modelId="{00A57D12-6E60-7849-9A45-19687931388E}">
      <dgm:prSet phldrT="[Text]"/>
      <dgm:spPr/>
      <dgm:t>
        <a:bodyPr/>
        <a:lstStyle/>
        <a:p>
          <a:r>
            <a:rPr lang="en-US" dirty="0"/>
            <a:t>Focused activity - adult led</a:t>
          </a:r>
        </a:p>
      </dgm:t>
    </dgm:pt>
    <dgm:pt modelId="{735BBAD2-F66C-CD4D-8364-6506B95DBE2E}" type="parTrans" cxnId="{07FFBBF6-EA03-6A47-90AB-1DC4C287C240}">
      <dgm:prSet/>
      <dgm:spPr/>
      <dgm:t>
        <a:bodyPr/>
        <a:lstStyle/>
        <a:p>
          <a:endParaRPr lang="en-US"/>
        </a:p>
      </dgm:t>
    </dgm:pt>
    <dgm:pt modelId="{9C04B010-C886-BA4F-9407-1D0CAE039420}" type="sibTrans" cxnId="{07FFBBF6-EA03-6A47-90AB-1DC4C287C240}">
      <dgm:prSet/>
      <dgm:spPr/>
      <dgm:t>
        <a:bodyPr/>
        <a:lstStyle/>
        <a:p>
          <a:endParaRPr lang="en-US"/>
        </a:p>
      </dgm:t>
    </dgm:pt>
    <dgm:pt modelId="{1FC088EF-CCD9-034E-8623-3FE0A307F288}">
      <dgm:prSet phldrT="[Text]"/>
      <dgm:spPr/>
      <dgm:t>
        <a:bodyPr/>
        <a:lstStyle/>
        <a:p>
          <a:r>
            <a:rPr lang="en-US" dirty="0"/>
            <a:t>Enhanced Provision – adult observation</a:t>
          </a:r>
        </a:p>
      </dgm:t>
    </dgm:pt>
    <dgm:pt modelId="{FF376D08-BA57-3B40-A5A3-E8B2DB99F683}" type="parTrans" cxnId="{985B77B9-A74E-0043-9894-A630EF6EFD6D}">
      <dgm:prSet/>
      <dgm:spPr/>
      <dgm:t>
        <a:bodyPr/>
        <a:lstStyle/>
        <a:p>
          <a:endParaRPr lang="en-US"/>
        </a:p>
      </dgm:t>
    </dgm:pt>
    <dgm:pt modelId="{B8190CB1-937B-E649-9E4A-35076022DBD4}" type="sibTrans" cxnId="{985B77B9-A74E-0043-9894-A630EF6EFD6D}">
      <dgm:prSet/>
      <dgm:spPr/>
      <dgm:t>
        <a:bodyPr/>
        <a:lstStyle/>
        <a:p>
          <a:endParaRPr lang="en-US"/>
        </a:p>
      </dgm:t>
    </dgm:pt>
    <dgm:pt modelId="{EB63DDED-44FD-5349-9F80-D22453853E67}">
      <dgm:prSet phldrT="[Text]"/>
      <dgm:spPr/>
      <dgm:t>
        <a:bodyPr/>
        <a:lstStyle/>
        <a:p>
          <a:r>
            <a:rPr lang="en-US" dirty="0"/>
            <a:t>Continuous Provision – independent challenges/learning</a:t>
          </a:r>
        </a:p>
      </dgm:t>
    </dgm:pt>
    <dgm:pt modelId="{55A59E17-67BC-5C43-A19C-C5590CF27C86}" type="parTrans" cxnId="{A1D7425A-FD1C-CF45-AE81-80F79CB13F79}">
      <dgm:prSet/>
      <dgm:spPr/>
      <dgm:t>
        <a:bodyPr/>
        <a:lstStyle/>
        <a:p>
          <a:endParaRPr lang="en-US"/>
        </a:p>
      </dgm:t>
    </dgm:pt>
    <dgm:pt modelId="{9B04197A-1DF5-634C-BC5D-7AD06C5D470B}" type="sibTrans" cxnId="{A1D7425A-FD1C-CF45-AE81-80F79CB13F79}">
      <dgm:prSet/>
      <dgm:spPr/>
      <dgm:t>
        <a:bodyPr/>
        <a:lstStyle/>
        <a:p>
          <a:endParaRPr lang="en-US"/>
        </a:p>
      </dgm:t>
    </dgm:pt>
    <dgm:pt modelId="{C20BC63B-1936-654C-960F-8B42EDF8984B}" type="pres">
      <dgm:prSet presAssocID="{9D70D166-D5B9-864E-8D31-E91BB4CE2515}" presName="Name0" presStyleCnt="0">
        <dgm:presLayoutVars>
          <dgm:dir/>
          <dgm:animLvl val="lvl"/>
          <dgm:resizeHandles val="exact"/>
        </dgm:presLayoutVars>
      </dgm:prSet>
      <dgm:spPr/>
    </dgm:pt>
    <dgm:pt modelId="{9171F18E-5F38-BE49-AAF8-A74B4233513B}" type="pres">
      <dgm:prSet presAssocID="{00A57D12-6E60-7849-9A45-19687931388E}" presName="Name8" presStyleCnt="0"/>
      <dgm:spPr/>
    </dgm:pt>
    <dgm:pt modelId="{FD472529-8E47-4740-83DE-2666116CD473}" type="pres">
      <dgm:prSet presAssocID="{00A57D12-6E60-7849-9A45-19687931388E}" presName="level" presStyleLbl="node1" presStyleIdx="0" presStyleCnt="3">
        <dgm:presLayoutVars>
          <dgm:chMax val="1"/>
          <dgm:bulletEnabled val="1"/>
        </dgm:presLayoutVars>
      </dgm:prSet>
      <dgm:spPr/>
    </dgm:pt>
    <dgm:pt modelId="{DD3BB3D4-5F84-D542-80F7-DE92A41B36E8}" type="pres">
      <dgm:prSet presAssocID="{00A57D12-6E60-7849-9A45-19687931388E}" presName="levelTx" presStyleLbl="revTx" presStyleIdx="0" presStyleCnt="0">
        <dgm:presLayoutVars>
          <dgm:chMax val="1"/>
          <dgm:bulletEnabled val="1"/>
        </dgm:presLayoutVars>
      </dgm:prSet>
      <dgm:spPr/>
    </dgm:pt>
    <dgm:pt modelId="{FBDA5C6D-A369-1245-91BC-B5CC27A3FE82}" type="pres">
      <dgm:prSet presAssocID="{1FC088EF-CCD9-034E-8623-3FE0A307F288}" presName="Name8" presStyleCnt="0"/>
      <dgm:spPr/>
    </dgm:pt>
    <dgm:pt modelId="{DA590FB3-6328-AA4D-AD74-1075ED5ECC4B}" type="pres">
      <dgm:prSet presAssocID="{1FC088EF-CCD9-034E-8623-3FE0A307F288}" presName="level" presStyleLbl="node1" presStyleIdx="1" presStyleCnt="3">
        <dgm:presLayoutVars>
          <dgm:chMax val="1"/>
          <dgm:bulletEnabled val="1"/>
        </dgm:presLayoutVars>
      </dgm:prSet>
      <dgm:spPr/>
    </dgm:pt>
    <dgm:pt modelId="{5EA367FC-1995-3143-942B-55A237E46327}" type="pres">
      <dgm:prSet presAssocID="{1FC088EF-CCD9-034E-8623-3FE0A307F288}" presName="levelTx" presStyleLbl="revTx" presStyleIdx="0" presStyleCnt="0">
        <dgm:presLayoutVars>
          <dgm:chMax val="1"/>
          <dgm:bulletEnabled val="1"/>
        </dgm:presLayoutVars>
      </dgm:prSet>
      <dgm:spPr/>
    </dgm:pt>
    <dgm:pt modelId="{46B3E698-6D46-8F42-9F7A-16D75089558C}" type="pres">
      <dgm:prSet presAssocID="{EB63DDED-44FD-5349-9F80-D22453853E67}" presName="Name8" presStyleCnt="0"/>
      <dgm:spPr/>
    </dgm:pt>
    <dgm:pt modelId="{396DC7B7-C0BC-4648-BAC2-60C131EC5AF4}" type="pres">
      <dgm:prSet presAssocID="{EB63DDED-44FD-5349-9F80-D22453853E67}" presName="level" presStyleLbl="node1" presStyleIdx="2" presStyleCnt="3">
        <dgm:presLayoutVars>
          <dgm:chMax val="1"/>
          <dgm:bulletEnabled val="1"/>
        </dgm:presLayoutVars>
      </dgm:prSet>
      <dgm:spPr/>
    </dgm:pt>
    <dgm:pt modelId="{3C3EA27F-1FD4-C846-9B78-9AB3C7B344CE}" type="pres">
      <dgm:prSet presAssocID="{EB63DDED-44FD-5349-9F80-D22453853E67}" presName="levelTx" presStyleLbl="revTx" presStyleIdx="0" presStyleCnt="0">
        <dgm:presLayoutVars>
          <dgm:chMax val="1"/>
          <dgm:bulletEnabled val="1"/>
        </dgm:presLayoutVars>
      </dgm:prSet>
      <dgm:spPr/>
    </dgm:pt>
  </dgm:ptLst>
  <dgm:cxnLst>
    <dgm:cxn modelId="{4C53344E-A7EA-5143-A501-C53A54119CEC}" type="presOf" srcId="{9D70D166-D5B9-864E-8D31-E91BB4CE2515}" destId="{C20BC63B-1936-654C-960F-8B42EDF8984B}" srcOrd="0" destOrd="0" presId="urn:microsoft.com/office/officeart/2005/8/layout/pyramid1"/>
    <dgm:cxn modelId="{8C9A234F-BE17-384F-828C-C50645E51657}" type="presOf" srcId="{EB63DDED-44FD-5349-9F80-D22453853E67}" destId="{396DC7B7-C0BC-4648-BAC2-60C131EC5AF4}" srcOrd="0" destOrd="0" presId="urn:microsoft.com/office/officeart/2005/8/layout/pyramid1"/>
    <dgm:cxn modelId="{A1D7425A-FD1C-CF45-AE81-80F79CB13F79}" srcId="{9D70D166-D5B9-864E-8D31-E91BB4CE2515}" destId="{EB63DDED-44FD-5349-9F80-D22453853E67}" srcOrd="2" destOrd="0" parTransId="{55A59E17-67BC-5C43-A19C-C5590CF27C86}" sibTransId="{9B04197A-1DF5-634C-BC5D-7AD06C5D470B}"/>
    <dgm:cxn modelId="{E2813A91-75E4-6241-93DC-1F98D194BA63}" type="presOf" srcId="{00A57D12-6E60-7849-9A45-19687931388E}" destId="{FD472529-8E47-4740-83DE-2666116CD473}" srcOrd="0" destOrd="0" presId="urn:microsoft.com/office/officeart/2005/8/layout/pyramid1"/>
    <dgm:cxn modelId="{985B77B9-A74E-0043-9894-A630EF6EFD6D}" srcId="{9D70D166-D5B9-864E-8D31-E91BB4CE2515}" destId="{1FC088EF-CCD9-034E-8623-3FE0A307F288}" srcOrd="1" destOrd="0" parTransId="{FF376D08-BA57-3B40-A5A3-E8B2DB99F683}" sibTransId="{B8190CB1-937B-E649-9E4A-35076022DBD4}"/>
    <dgm:cxn modelId="{CF7A90CC-893F-1244-8530-A09BB4C5DE04}" type="presOf" srcId="{EB63DDED-44FD-5349-9F80-D22453853E67}" destId="{3C3EA27F-1FD4-C846-9B78-9AB3C7B344CE}" srcOrd="1" destOrd="0" presId="urn:microsoft.com/office/officeart/2005/8/layout/pyramid1"/>
    <dgm:cxn modelId="{AB0FE0CF-90F4-8644-B1F6-D8BA7A7089B7}" type="presOf" srcId="{1FC088EF-CCD9-034E-8623-3FE0A307F288}" destId="{5EA367FC-1995-3143-942B-55A237E46327}" srcOrd="1" destOrd="0" presId="urn:microsoft.com/office/officeart/2005/8/layout/pyramid1"/>
    <dgm:cxn modelId="{6DAB6FE0-BC67-A842-A874-8395A66E5BF4}" type="presOf" srcId="{1FC088EF-CCD9-034E-8623-3FE0A307F288}" destId="{DA590FB3-6328-AA4D-AD74-1075ED5ECC4B}" srcOrd="0" destOrd="0" presId="urn:microsoft.com/office/officeart/2005/8/layout/pyramid1"/>
    <dgm:cxn modelId="{214668F5-C54C-A44D-B7AB-F539BECDA62D}" type="presOf" srcId="{00A57D12-6E60-7849-9A45-19687931388E}" destId="{DD3BB3D4-5F84-D542-80F7-DE92A41B36E8}" srcOrd="1" destOrd="0" presId="urn:microsoft.com/office/officeart/2005/8/layout/pyramid1"/>
    <dgm:cxn modelId="{07FFBBF6-EA03-6A47-90AB-1DC4C287C240}" srcId="{9D70D166-D5B9-864E-8D31-E91BB4CE2515}" destId="{00A57D12-6E60-7849-9A45-19687931388E}" srcOrd="0" destOrd="0" parTransId="{735BBAD2-F66C-CD4D-8364-6506B95DBE2E}" sibTransId="{9C04B010-C886-BA4F-9407-1D0CAE039420}"/>
    <dgm:cxn modelId="{2FF99ED6-B2AE-5D4D-A7AC-6C415145DE55}" type="presParOf" srcId="{C20BC63B-1936-654C-960F-8B42EDF8984B}" destId="{9171F18E-5F38-BE49-AAF8-A74B4233513B}" srcOrd="0" destOrd="0" presId="urn:microsoft.com/office/officeart/2005/8/layout/pyramid1"/>
    <dgm:cxn modelId="{639B8816-C44C-7341-9420-84627F0E0E4C}" type="presParOf" srcId="{9171F18E-5F38-BE49-AAF8-A74B4233513B}" destId="{FD472529-8E47-4740-83DE-2666116CD473}" srcOrd="0" destOrd="0" presId="urn:microsoft.com/office/officeart/2005/8/layout/pyramid1"/>
    <dgm:cxn modelId="{8FEAC348-D46D-514C-A9C2-79E1E5302E37}" type="presParOf" srcId="{9171F18E-5F38-BE49-AAF8-A74B4233513B}" destId="{DD3BB3D4-5F84-D542-80F7-DE92A41B36E8}" srcOrd="1" destOrd="0" presId="urn:microsoft.com/office/officeart/2005/8/layout/pyramid1"/>
    <dgm:cxn modelId="{00369447-F4FF-DB41-AF82-BB80482399B3}" type="presParOf" srcId="{C20BC63B-1936-654C-960F-8B42EDF8984B}" destId="{FBDA5C6D-A369-1245-91BC-B5CC27A3FE82}" srcOrd="1" destOrd="0" presId="urn:microsoft.com/office/officeart/2005/8/layout/pyramid1"/>
    <dgm:cxn modelId="{4D4F374F-1951-E744-BE31-FB42390D36C2}" type="presParOf" srcId="{FBDA5C6D-A369-1245-91BC-B5CC27A3FE82}" destId="{DA590FB3-6328-AA4D-AD74-1075ED5ECC4B}" srcOrd="0" destOrd="0" presId="urn:microsoft.com/office/officeart/2005/8/layout/pyramid1"/>
    <dgm:cxn modelId="{1FEEE152-07A6-CC42-AA29-C545724C1F17}" type="presParOf" srcId="{FBDA5C6D-A369-1245-91BC-B5CC27A3FE82}" destId="{5EA367FC-1995-3143-942B-55A237E46327}" srcOrd="1" destOrd="0" presId="urn:microsoft.com/office/officeart/2005/8/layout/pyramid1"/>
    <dgm:cxn modelId="{BF937BB4-3813-0C46-A2AD-3031088FAA9C}" type="presParOf" srcId="{C20BC63B-1936-654C-960F-8B42EDF8984B}" destId="{46B3E698-6D46-8F42-9F7A-16D75089558C}" srcOrd="2" destOrd="0" presId="urn:microsoft.com/office/officeart/2005/8/layout/pyramid1"/>
    <dgm:cxn modelId="{7D4C088D-EF33-9E43-9023-E440A8041967}" type="presParOf" srcId="{46B3E698-6D46-8F42-9F7A-16D75089558C}" destId="{396DC7B7-C0BC-4648-BAC2-60C131EC5AF4}" srcOrd="0" destOrd="0" presId="urn:microsoft.com/office/officeart/2005/8/layout/pyramid1"/>
    <dgm:cxn modelId="{763E0E1F-7C17-3B48-B1EB-13CEAB9001AD}" type="presParOf" srcId="{46B3E698-6D46-8F42-9F7A-16D75089558C}" destId="{3C3EA27F-1FD4-C846-9B78-9AB3C7B344CE}"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DD1C88-9BD7-D541-AE4B-CB0B9D1D1EBA}" type="doc">
      <dgm:prSet loTypeId="urn:microsoft.com/office/officeart/2005/8/layout/radial3" loCatId="" qsTypeId="urn:microsoft.com/office/officeart/2005/8/quickstyle/simple1" qsCatId="simple" csTypeId="urn:microsoft.com/office/officeart/2005/8/colors/accent1_2" csCatId="accent1" phldr="1"/>
      <dgm:spPr/>
      <dgm:t>
        <a:bodyPr/>
        <a:lstStyle/>
        <a:p>
          <a:endParaRPr lang="en-US"/>
        </a:p>
      </dgm:t>
    </dgm:pt>
    <dgm:pt modelId="{B9E11B3D-EB28-AA4E-BA4B-1714F99A1926}">
      <dgm:prSet phldrT="[Text]"/>
      <dgm:spPr/>
      <dgm:t>
        <a:bodyPr/>
        <a:lstStyle/>
        <a:p>
          <a:r>
            <a:rPr lang="en-US" dirty="0"/>
            <a:t>Personal &amp; Social Development, Well-being and Cultural Diversity Area of Learning</a:t>
          </a:r>
        </a:p>
      </dgm:t>
    </dgm:pt>
    <dgm:pt modelId="{741F57C1-8668-534B-9121-581CF2780528}" type="parTrans" cxnId="{98999631-CD6B-3844-8A0B-F43E26ABB83C}">
      <dgm:prSet/>
      <dgm:spPr/>
      <dgm:t>
        <a:bodyPr/>
        <a:lstStyle/>
        <a:p>
          <a:endParaRPr lang="en-US"/>
        </a:p>
      </dgm:t>
    </dgm:pt>
    <dgm:pt modelId="{26090324-6B93-9D4F-BDCE-38AD56DB56C5}" type="sibTrans" cxnId="{98999631-CD6B-3844-8A0B-F43E26ABB83C}">
      <dgm:prSet/>
      <dgm:spPr/>
      <dgm:t>
        <a:bodyPr/>
        <a:lstStyle/>
        <a:p>
          <a:endParaRPr lang="en-US"/>
        </a:p>
      </dgm:t>
    </dgm:pt>
    <dgm:pt modelId="{9DDE5526-634E-DB43-921E-6F50C105643D}">
      <dgm:prSet phldrT="[Text]"/>
      <dgm:spPr/>
      <dgm:t>
        <a:bodyPr/>
        <a:lstStyle/>
        <a:p>
          <a:r>
            <a:rPr lang="en-US" dirty="0"/>
            <a:t>Language, Literacy &amp; Communication Skills</a:t>
          </a:r>
        </a:p>
      </dgm:t>
    </dgm:pt>
    <dgm:pt modelId="{0CD8487D-5D44-1D41-86FC-000CA0E59E2D}" type="parTrans" cxnId="{6AEFC7C8-358C-B841-9E10-51A7005F62F9}">
      <dgm:prSet/>
      <dgm:spPr/>
      <dgm:t>
        <a:bodyPr/>
        <a:lstStyle/>
        <a:p>
          <a:endParaRPr lang="en-US"/>
        </a:p>
      </dgm:t>
    </dgm:pt>
    <dgm:pt modelId="{95742D5B-ECBD-6D4D-83A8-FEB45B020B60}" type="sibTrans" cxnId="{6AEFC7C8-358C-B841-9E10-51A7005F62F9}">
      <dgm:prSet/>
      <dgm:spPr/>
      <dgm:t>
        <a:bodyPr/>
        <a:lstStyle/>
        <a:p>
          <a:endParaRPr lang="en-US"/>
        </a:p>
      </dgm:t>
    </dgm:pt>
    <dgm:pt modelId="{AC45DB0F-80F3-644E-B170-8771499DFCA7}">
      <dgm:prSet phldrT="[Text]"/>
      <dgm:spPr/>
      <dgm:t>
        <a:bodyPr/>
        <a:lstStyle/>
        <a:p>
          <a:r>
            <a:rPr lang="en-US" dirty="0"/>
            <a:t>Knowledge &amp; Understanding of the World</a:t>
          </a:r>
        </a:p>
      </dgm:t>
    </dgm:pt>
    <dgm:pt modelId="{AB3B4047-9703-DF48-9813-2876FA19F647}" type="parTrans" cxnId="{620E9E88-CA3F-7245-B27E-77E091DC1C6B}">
      <dgm:prSet/>
      <dgm:spPr/>
      <dgm:t>
        <a:bodyPr/>
        <a:lstStyle/>
        <a:p>
          <a:endParaRPr lang="en-US"/>
        </a:p>
      </dgm:t>
    </dgm:pt>
    <dgm:pt modelId="{AB60422D-9988-5B45-BE08-6C6A4ABA0019}" type="sibTrans" cxnId="{620E9E88-CA3F-7245-B27E-77E091DC1C6B}">
      <dgm:prSet/>
      <dgm:spPr/>
      <dgm:t>
        <a:bodyPr/>
        <a:lstStyle/>
        <a:p>
          <a:endParaRPr lang="en-US"/>
        </a:p>
      </dgm:t>
    </dgm:pt>
    <dgm:pt modelId="{F008250F-7D88-884E-88E5-C4660B3F3B4C}">
      <dgm:prSet phldrT="[Text]"/>
      <dgm:spPr/>
      <dgm:t>
        <a:bodyPr/>
        <a:lstStyle/>
        <a:p>
          <a:r>
            <a:rPr lang="en-US" dirty="0"/>
            <a:t>Physical Development</a:t>
          </a:r>
        </a:p>
      </dgm:t>
    </dgm:pt>
    <dgm:pt modelId="{3D4C5BC1-4E84-A644-BB4F-46BBC0DEDA38}" type="parTrans" cxnId="{C900A98E-2DD5-A64B-AFBB-CB998FA9F9F8}">
      <dgm:prSet/>
      <dgm:spPr/>
      <dgm:t>
        <a:bodyPr/>
        <a:lstStyle/>
        <a:p>
          <a:endParaRPr lang="en-US"/>
        </a:p>
      </dgm:t>
    </dgm:pt>
    <dgm:pt modelId="{E3EFA1C5-6545-2842-BDEE-6AE30B616722}" type="sibTrans" cxnId="{C900A98E-2DD5-A64B-AFBB-CB998FA9F9F8}">
      <dgm:prSet/>
      <dgm:spPr/>
      <dgm:t>
        <a:bodyPr/>
        <a:lstStyle/>
        <a:p>
          <a:endParaRPr lang="en-US"/>
        </a:p>
      </dgm:t>
    </dgm:pt>
    <dgm:pt modelId="{0596BA4A-C1BF-544B-A7EF-DA3D4E3D7E09}">
      <dgm:prSet phldrT="[Text]"/>
      <dgm:spPr/>
      <dgm:t>
        <a:bodyPr/>
        <a:lstStyle/>
        <a:p>
          <a:r>
            <a:rPr lang="en-US" dirty="0"/>
            <a:t>Creative Development</a:t>
          </a:r>
        </a:p>
      </dgm:t>
    </dgm:pt>
    <dgm:pt modelId="{E6D37272-88FB-2942-9ABC-409E2170879A}" type="parTrans" cxnId="{4D646EC1-7930-7341-9125-B2797F6B7588}">
      <dgm:prSet/>
      <dgm:spPr/>
      <dgm:t>
        <a:bodyPr/>
        <a:lstStyle/>
        <a:p>
          <a:endParaRPr lang="en-US"/>
        </a:p>
      </dgm:t>
    </dgm:pt>
    <dgm:pt modelId="{EBA69A26-C096-9B45-954E-3B7C3E3701DF}" type="sibTrans" cxnId="{4D646EC1-7930-7341-9125-B2797F6B7588}">
      <dgm:prSet/>
      <dgm:spPr/>
      <dgm:t>
        <a:bodyPr/>
        <a:lstStyle/>
        <a:p>
          <a:endParaRPr lang="en-US"/>
        </a:p>
      </dgm:t>
    </dgm:pt>
    <dgm:pt modelId="{41D3D704-B34A-5848-A780-13C80A8839EF}">
      <dgm:prSet phldrT="[Text]" phldr="1"/>
      <dgm:spPr/>
      <dgm:t>
        <a:bodyPr/>
        <a:lstStyle/>
        <a:p>
          <a:endParaRPr lang="en-US"/>
        </a:p>
      </dgm:t>
    </dgm:pt>
    <dgm:pt modelId="{EC7F560C-7200-5F43-9175-10B9E6FC87AD}" type="parTrans" cxnId="{AA071F50-09BE-8D40-95AC-04A145D05BFB}">
      <dgm:prSet/>
      <dgm:spPr/>
      <dgm:t>
        <a:bodyPr/>
        <a:lstStyle/>
        <a:p>
          <a:endParaRPr lang="en-US"/>
        </a:p>
      </dgm:t>
    </dgm:pt>
    <dgm:pt modelId="{F04F79F8-571C-F842-96DB-4BC8EDA7369D}" type="sibTrans" cxnId="{AA071F50-09BE-8D40-95AC-04A145D05BFB}">
      <dgm:prSet/>
      <dgm:spPr/>
      <dgm:t>
        <a:bodyPr/>
        <a:lstStyle/>
        <a:p>
          <a:endParaRPr lang="en-US"/>
        </a:p>
      </dgm:t>
    </dgm:pt>
    <dgm:pt modelId="{78BB7884-1AB1-A74F-8387-9625F31D852E}">
      <dgm:prSet phldrT="[Text]" phldr="1" custRadScaleRad="110642" custRadScaleInc="-22557"/>
      <dgm:spPr/>
      <dgm:t>
        <a:bodyPr/>
        <a:lstStyle/>
        <a:p>
          <a:endParaRPr lang="en-US"/>
        </a:p>
      </dgm:t>
    </dgm:pt>
    <dgm:pt modelId="{1E2E8840-B614-554D-B758-89D0ADDA29D9}" type="parTrans" cxnId="{D05E8A2F-9919-5840-BD89-4B2B4270298D}">
      <dgm:prSet/>
      <dgm:spPr/>
      <dgm:t>
        <a:bodyPr/>
        <a:lstStyle/>
        <a:p>
          <a:endParaRPr lang="en-US"/>
        </a:p>
      </dgm:t>
    </dgm:pt>
    <dgm:pt modelId="{56DCAE66-9951-264B-B5AE-126884E731E2}" type="sibTrans" cxnId="{D05E8A2F-9919-5840-BD89-4B2B4270298D}">
      <dgm:prSet/>
      <dgm:spPr/>
      <dgm:t>
        <a:bodyPr/>
        <a:lstStyle/>
        <a:p>
          <a:endParaRPr lang="en-US"/>
        </a:p>
      </dgm:t>
    </dgm:pt>
    <dgm:pt modelId="{D729CB48-8A2B-EA42-AA54-676379B0D95C}">
      <dgm:prSet phldrT="[Text]" phldr="1" custRadScaleRad="93782" custRadScaleInc="23035"/>
      <dgm:spPr/>
      <dgm:t>
        <a:bodyPr/>
        <a:lstStyle/>
        <a:p>
          <a:endParaRPr lang="en-US"/>
        </a:p>
      </dgm:t>
    </dgm:pt>
    <dgm:pt modelId="{06C187C5-4AA3-E74F-A7E8-A2CFBFFD6F10}" type="parTrans" cxnId="{6B22D175-54A7-DE49-83CA-41ED4E1FF846}">
      <dgm:prSet/>
      <dgm:spPr/>
      <dgm:t>
        <a:bodyPr/>
        <a:lstStyle/>
        <a:p>
          <a:endParaRPr lang="en-US"/>
        </a:p>
      </dgm:t>
    </dgm:pt>
    <dgm:pt modelId="{88992EE0-9C31-E04B-AB5F-F7CA81107B45}" type="sibTrans" cxnId="{6B22D175-54A7-DE49-83CA-41ED4E1FF846}">
      <dgm:prSet/>
      <dgm:spPr/>
      <dgm:t>
        <a:bodyPr/>
        <a:lstStyle/>
        <a:p>
          <a:endParaRPr lang="en-US"/>
        </a:p>
      </dgm:t>
    </dgm:pt>
    <dgm:pt modelId="{2C3C9812-3746-334F-B712-7650FA818A91}">
      <dgm:prSet/>
      <dgm:spPr/>
      <dgm:t>
        <a:bodyPr/>
        <a:lstStyle/>
        <a:p>
          <a:r>
            <a:rPr lang="en-US" dirty="0"/>
            <a:t>Mathematical Development</a:t>
          </a:r>
        </a:p>
      </dgm:t>
    </dgm:pt>
    <dgm:pt modelId="{54F5C79C-DB49-4049-BC5A-DEFE0E36869F}" type="parTrans" cxnId="{59C1B70D-A129-E948-A580-C23B9F9459E0}">
      <dgm:prSet/>
      <dgm:spPr/>
      <dgm:t>
        <a:bodyPr/>
        <a:lstStyle/>
        <a:p>
          <a:endParaRPr lang="en-US"/>
        </a:p>
      </dgm:t>
    </dgm:pt>
    <dgm:pt modelId="{127CF7FF-F7E1-D344-8828-BDEC1DACCFD4}" type="sibTrans" cxnId="{59C1B70D-A129-E948-A580-C23B9F9459E0}">
      <dgm:prSet/>
      <dgm:spPr/>
      <dgm:t>
        <a:bodyPr/>
        <a:lstStyle/>
        <a:p>
          <a:endParaRPr lang="en-US"/>
        </a:p>
      </dgm:t>
    </dgm:pt>
    <dgm:pt modelId="{400CF27A-6E37-8141-A35B-498F44FB343A}">
      <dgm:prSet/>
      <dgm:spPr/>
      <dgm:t>
        <a:bodyPr/>
        <a:lstStyle/>
        <a:p>
          <a:r>
            <a:rPr lang="en-US" dirty="0"/>
            <a:t>Welsh Language Development</a:t>
          </a:r>
        </a:p>
      </dgm:t>
    </dgm:pt>
    <dgm:pt modelId="{13A92794-5517-9948-BF6D-8F752FC9BE00}" type="parTrans" cxnId="{9D87A1F7-3EEB-F549-9A0D-E3690AE23660}">
      <dgm:prSet/>
      <dgm:spPr/>
      <dgm:t>
        <a:bodyPr/>
        <a:lstStyle/>
        <a:p>
          <a:endParaRPr lang="en-US"/>
        </a:p>
      </dgm:t>
    </dgm:pt>
    <dgm:pt modelId="{9BB8E8EE-D8E7-834A-958C-8021CAEA2865}" type="sibTrans" cxnId="{9D87A1F7-3EEB-F549-9A0D-E3690AE23660}">
      <dgm:prSet/>
      <dgm:spPr/>
      <dgm:t>
        <a:bodyPr/>
        <a:lstStyle/>
        <a:p>
          <a:endParaRPr lang="en-US"/>
        </a:p>
      </dgm:t>
    </dgm:pt>
    <dgm:pt modelId="{F3000D32-C695-9142-8328-AEE7E9797565}" type="pres">
      <dgm:prSet presAssocID="{06DD1C88-9BD7-D541-AE4B-CB0B9D1D1EBA}" presName="composite" presStyleCnt="0">
        <dgm:presLayoutVars>
          <dgm:chMax val="1"/>
          <dgm:dir/>
          <dgm:resizeHandles val="exact"/>
        </dgm:presLayoutVars>
      </dgm:prSet>
      <dgm:spPr/>
    </dgm:pt>
    <dgm:pt modelId="{8983458F-98F1-4B4C-9645-A943DFF2E409}" type="pres">
      <dgm:prSet presAssocID="{06DD1C88-9BD7-D541-AE4B-CB0B9D1D1EBA}" presName="radial" presStyleCnt="0">
        <dgm:presLayoutVars>
          <dgm:animLvl val="ctr"/>
        </dgm:presLayoutVars>
      </dgm:prSet>
      <dgm:spPr/>
    </dgm:pt>
    <dgm:pt modelId="{87CBCC91-E0B6-BF42-BB07-E70FCE7E5FA3}" type="pres">
      <dgm:prSet presAssocID="{B9E11B3D-EB28-AA4E-BA4B-1714F99A1926}" presName="centerShape" presStyleLbl="vennNode1" presStyleIdx="0" presStyleCnt="7" custScaleX="73573" custScaleY="72074" custLinFactNeighborX="-2505" custLinFactNeighborY="674"/>
      <dgm:spPr/>
    </dgm:pt>
    <dgm:pt modelId="{22FB2DCD-4234-994D-96DB-BECDE621F2E1}" type="pres">
      <dgm:prSet presAssocID="{9DDE5526-634E-DB43-921E-6F50C105643D}" presName="node" presStyleLbl="vennNode1" presStyleIdx="1" presStyleCnt="7" custScaleX="127427" custScaleY="127521" custRadScaleRad="79585" custRadScaleInc="-11505">
        <dgm:presLayoutVars>
          <dgm:bulletEnabled val="1"/>
        </dgm:presLayoutVars>
      </dgm:prSet>
      <dgm:spPr/>
    </dgm:pt>
    <dgm:pt modelId="{8B630FD8-CB8C-D141-A19F-A9B0C0B32F2E}" type="pres">
      <dgm:prSet presAssocID="{AC45DB0F-80F3-644E-B170-8771499DFCA7}" presName="node" presStyleLbl="vennNode1" presStyleIdx="2" presStyleCnt="7" custScaleX="129942" custScaleY="124160" custRadScaleRad="92574" custRadScaleInc="154">
        <dgm:presLayoutVars>
          <dgm:bulletEnabled val="1"/>
        </dgm:presLayoutVars>
      </dgm:prSet>
      <dgm:spPr/>
    </dgm:pt>
    <dgm:pt modelId="{AF8CDF50-17AC-E043-A357-479A86A667AA}" type="pres">
      <dgm:prSet presAssocID="{2C3C9812-3746-334F-B712-7650FA818A91}" presName="node" presStyleLbl="vennNode1" presStyleIdx="3" presStyleCnt="7" custScaleX="131179" custScaleY="125910" custRadScaleRad="93578" custRadScaleInc="-5569">
        <dgm:presLayoutVars>
          <dgm:bulletEnabled val="1"/>
        </dgm:presLayoutVars>
      </dgm:prSet>
      <dgm:spPr/>
    </dgm:pt>
    <dgm:pt modelId="{E0B4F032-8D5F-B540-AAB5-D4B9A966D363}" type="pres">
      <dgm:prSet presAssocID="{F008250F-7D88-884E-88E5-C4660B3F3B4C}" presName="node" presStyleLbl="vennNode1" presStyleIdx="4" presStyleCnt="7" custScaleX="129719" custScaleY="125277" custRadScaleRad="81999" custRadScaleInc="-603">
        <dgm:presLayoutVars>
          <dgm:bulletEnabled val="1"/>
        </dgm:presLayoutVars>
      </dgm:prSet>
      <dgm:spPr/>
    </dgm:pt>
    <dgm:pt modelId="{C4D7A35A-797C-A34D-A5BF-83DE314C7246}" type="pres">
      <dgm:prSet presAssocID="{0596BA4A-C1BF-544B-A7EF-DA3D4E3D7E09}" presName="node" presStyleLbl="vennNode1" presStyleIdx="5" presStyleCnt="7" custScaleX="128482" custScaleY="116025" custRadScaleRad="98430" custRadScaleInc="4574">
        <dgm:presLayoutVars>
          <dgm:bulletEnabled val="1"/>
        </dgm:presLayoutVars>
      </dgm:prSet>
      <dgm:spPr/>
    </dgm:pt>
    <dgm:pt modelId="{9C41903B-490B-9144-974C-40FD6FB8241A}" type="pres">
      <dgm:prSet presAssocID="{400CF27A-6E37-8141-A35B-498F44FB343A}" presName="node" presStyleLbl="vennNode1" presStyleIdx="6" presStyleCnt="7" custScaleX="129213" custScaleY="126422" custRadScaleRad="97295" custRadScaleInc="-9337">
        <dgm:presLayoutVars>
          <dgm:bulletEnabled val="1"/>
        </dgm:presLayoutVars>
      </dgm:prSet>
      <dgm:spPr/>
    </dgm:pt>
  </dgm:ptLst>
  <dgm:cxnLst>
    <dgm:cxn modelId="{59C1B70D-A129-E948-A580-C23B9F9459E0}" srcId="{B9E11B3D-EB28-AA4E-BA4B-1714F99A1926}" destId="{2C3C9812-3746-334F-B712-7650FA818A91}" srcOrd="2" destOrd="0" parTransId="{54F5C79C-DB49-4049-BC5A-DEFE0E36869F}" sibTransId="{127CF7FF-F7E1-D344-8828-BDEC1DACCFD4}"/>
    <dgm:cxn modelId="{D05E8A2F-9919-5840-BD89-4B2B4270298D}" srcId="{06DD1C88-9BD7-D541-AE4B-CB0B9D1D1EBA}" destId="{78BB7884-1AB1-A74F-8387-9625F31D852E}" srcOrd="2" destOrd="0" parTransId="{1E2E8840-B614-554D-B758-89D0ADDA29D9}" sibTransId="{56DCAE66-9951-264B-B5AE-126884E731E2}"/>
    <dgm:cxn modelId="{98999631-CD6B-3844-8A0B-F43E26ABB83C}" srcId="{06DD1C88-9BD7-D541-AE4B-CB0B9D1D1EBA}" destId="{B9E11B3D-EB28-AA4E-BA4B-1714F99A1926}" srcOrd="0" destOrd="0" parTransId="{741F57C1-8668-534B-9121-581CF2780528}" sibTransId="{26090324-6B93-9D4F-BDCE-38AD56DB56C5}"/>
    <dgm:cxn modelId="{AA071F50-09BE-8D40-95AC-04A145D05BFB}" srcId="{06DD1C88-9BD7-D541-AE4B-CB0B9D1D1EBA}" destId="{41D3D704-B34A-5848-A780-13C80A8839EF}" srcOrd="1" destOrd="0" parTransId="{EC7F560C-7200-5F43-9175-10B9E6FC87AD}" sibTransId="{F04F79F8-571C-F842-96DB-4BC8EDA7369D}"/>
    <dgm:cxn modelId="{5BF44C5F-3CCC-724B-A0A1-E77A99202D6F}" type="presOf" srcId="{0596BA4A-C1BF-544B-A7EF-DA3D4E3D7E09}" destId="{C4D7A35A-797C-A34D-A5BF-83DE314C7246}" srcOrd="0" destOrd="0" presId="urn:microsoft.com/office/officeart/2005/8/layout/radial3"/>
    <dgm:cxn modelId="{6B3D9775-8003-8B40-9A61-6F9CB839BA36}" type="presOf" srcId="{F008250F-7D88-884E-88E5-C4660B3F3B4C}" destId="{E0B4F032-8D5F-B540-AAB5-D4B9A966D363}" srcOrd="0" destOrd="0" presId="urn:microsoft.com/office/officeart/2005/8/layout/radial3"/>
    <dgm:cxn modelId="{6B22D175-54A7-DE49-83CA-41ED4E1FF846}" srcId="{06DD1C88-9BD7-D541-AE4B-CB0B9D1D1EBA}" destId="{D729CB48-8A2B-EA42-AA54-676379B0D95C}" srcOrd="3" destOrd="0" parTransId="{06C187C5-4AA3-E74F-A7E8-A2CFBFFD6F10}" sibTransId="{88992EE0-9C31-E04B-AB5F-F7CA81107B45}"/>
    <dgm:cxn modelId="{620E9E88-CA3F-7245-B27E-77E091DC1C6B}" srcId="{B9E11B3D-EB28-AA4E-BA4B-1714F99A1926}" destId="{AC45DB0F-80F3-644E-B170-8771499DFCA7}" srcOrd="1" destOrd="0" parTransId="{AB3B4047-9703-DF48-9813-2876FA19F647}" sibTransId="{AB60422D-9988-5B45-BE08-6C6A4ABA0019}"/>
    <dgm:cxn modelId="{C900A98E-2DD5-A64B-AFBB-CB998FA9F9F8}" srcId="{B9E11B3D-EB28-AA4E-BA4B-1714F99A1926}" destId="{F008250F-7D88-884E-88E5-C4660B3F3B4C}" srcOrd="3" destOrd="0" parTransId="{3D4C5BC1-4E84-A644-BB4F-46BBC0DEDA38}" sibTransId="{E3EFA1C5-6545-2842-BDEE-6AE30B616722}"/>
    <dgm:cxn modelId="{E390979A-736E-3F4E-8644-A5AED7B9D52E}" type="presOf" srcId="{400CF27A-6E37-8141-A35B-498F44FB343A}" destId="{9C41903B-490B-9144-974C-40FD6FB8241A}" srcOrd="0" destOrd="0" presId="urn:microsoft.com/office/officeart/2005/8/layout/radial3"/>
    <dgm:cxn modelId="{5D961BA3-19D5-4744-9F6B-F810F269DB42}" type="presOf" srcId="{AC45DB0F-80F3-644E-B170-8771499DFCA7}" destId="{8B630FD8-CB8C-D141-A19F-A9B0C0B32F2E}" srcOrd="0" destOrd="0" presId="urn:microsoft.com/office/officeart/2005/8/layout/radial3"/>
    <dgm:cxn modelId="{4D646EC1-7930-7341-9125-B2797F6B7588}" srcId="{B9E11B3D-EB28-AA4E-BA4B-1714F99A1926}" destId="{0596BA4A-C1BF-544B-A7EF-DA3D4E3D7E09}" srcOrd="4" destOrd="0" parTransId="{E6D37272-88FB-2942-9ABC-409E2170879A}" sibTransId="{EBA69A26-C096-9B45-954E-3B7C3E3701DF}"/>
    <dgm:cxn modelId="{F0BE1DC4-D9C8-C74F-BE62-29EEA484D5F2}" type="presOf" srcId="{9DDE5526-634E-DB43-921E-6F50C105643D}" destId="{22FB2DCD-4234-994D-96DB-BECDE621F2E1}" srcOrd="0" destOrd="0" presId="urn:microsoft.com/office/officeart/2005/8/layout/radial3"/>
    <dgm:cxn modelId="{6AEFC7C8-358C-B841-9E10-51A7005F62F9}" srcId="{B9E11B3D-EB28-AA4E-BA4B-1714F99A1926}" destId="{9DDE5526-634E-DB43-921E-6F50C105643D}" srcOrd="0" destOrd="0" parTransId="{0CD8487D-5D44-1D41-86FC-000CA0E59E2D}" sibTransId="{95742D5B-ECBD-6D4D-83A8-FEB45B020B60}"/>
    <dgm:cxn modelId="{88FCF1D5-F581-864F-B05E-D440DE3C4609}" type="presOf" srcId="{06DD1C88-9BD7-D541-AE4B-CB0B9D1D1EBA}" destId="{F3000D32-C695-9142-8328-AEE7E9797565}" srcOrd="0" destOrd="0" presId="urn:microsoft.com/office/officeart/2005/8/layout/radial3"/>
    <dgm:cxn modelId="{9DF4A2DE-C087-284A-9D33-F5E3D393ABFA}" type="presOf" srcId="{2C3C9812-3746-334F-B712-7650FA818A91}" destId="{AF8CDF50-17AC-E043-A357-479A86A667AA}" srcOrd="0" destOrd="0" presId="urn:microsoft.com/office/officeart/2005/8/layout/radial3"/>
    <dgm:cxn modelId="{148AE5E2-71DF-2B40-A1B2-7414F26E2BF4}" type="presOf" srcId="{B9E11B3D-EB28-AA4E-BA4B-1714F99A1926}" destId="{87CBCC91-E0B6-BF42-BB07-E70FCE7E5FA3}" srcOrd="0" destOrd="0" presId="urn:microsoft.com/office/officeart/2005/8/layout/radial3"/>
    <dgm:cxn modelId="{9D87A1F7-3EEB-F549-9A0D-E3690AE23660}" srcId="{B9E11B3D-EB28-AA4E-BA4B-1714F99A1926}" destId="{400CF27A-6E37-8141-A35B-498F44FB343A}" srcOrd="5" destOrd="0" parTransId="{13A92794-5517-9948-BF6D-8F752FC9BE00}" sibTransId="{9BB8E8EE-D8E7-834A-958C-8021CAEA2865}"/>
    <dgm:cxn modelId="{31B74F3F-2C71-0343-B61A-0BE24D4D2165}" type="presParOf" srcId="{F3000D32-C695-9142-8328-AEE7E9797565}" destId="{8983458F-98F1-4B4C-9645-A943DFF2E409}" srcOrd="0" destOrd="0" presId="urn:microsoft.com/office/officeart/2005/8/layout/radial3"/>
    <dgm:cxn modelId="{0F6652BA-5015-0C46-9031-45A310F5A61D}" type="presParOf" srcId="{8983458F-98F1-4B4C-9645-A943DFF2E409}" destId="{87CBCC91-E0B6-BF42-BB07-E70FCE7E5FA3}" srcOrd="0" destOrd="0" presId="urn:microsoft.com/office/officeart/2005/8/layout/radial3"/>
    <dgm:cxn modelId="{D0FA4194-4C57-C94D-BFD4-3AE2823A29C3}" type="presParOf" srcId="{8983458F-98F1-4B4C-9645-A943DFF2E409}" destId="{22FB2DCD-4234-994D-96DB-BECDE621F2E1}" srcOrd="1" destOrd="0" presId="urn:microsoft.com/office/officeart/2005/8/layout/radial3"/>
    <dgm:cxn modelId="{EACE2AB9-A704-2D44-9708-887FFD2A4FA0}" type="presParOf" srcId="{8983458F-98F1-4B4C-9645-A943DFF2E409}" destId="{8B630FD8-CB8C-D141-A19F-A9B0C0B32F2E}" srcOrd="2" destOrd="0" presId="urn:microsoft.com/office/officeart/2005/8/layout/radial3"/>
    <dgm:cxn modelId="{F987430F-4815-7E49-9A8C-49A0EA4C9623}" type="presParOf" srcId="{8983458F-98F1-4B4C-9645-A943DFF2E409}" destId="{AF8CDF50-17AC-E043-A357-479A86A667AA}" srcOrd="3" destOrd="0" presId="urn:microsoft.com/office/officeart/2005/8/layout/radial3"/>
    <dgm:cxn modelId="{D8B2BF33-8A9F-504A-A722-8F0BC6B77029}" type="presParOf" srcId="{8983458F-98F1-4B4C-9645-A943DFF2E409}" destId="{E0B4F032-8D5F-B540-AAB5-D4B9A966D363}" srcOrd="4" destOrd="0" presId="urn:microsoft.com/office/officeart/2005/8/layout/radial3"/>
    <dgm:cxn modelId="{104AC8E7-2732-714E-AF81-10BDB8A88E40}" type="presParOf" srcId="{8983458F-98F1-4B4C-9645-A943DFF2E409}" destId="{C4D7A35A-797C-A34D-A5BF-83DE314C7246}" srcOrd="5" destOrd="0" presId="urn:microsoft.com/office/officeart/2005/8/layout/radial3"/>
    <dgm:cxn modelId="{858FA780-4349-C34A-83D5-1FD6F467AE6F}" type="presParOf" srcId="{8983458F-98F1-4B4C-9645-A943DFF2E409}" destId="{9C41903B-490B-9144-974C-40FD6FB8241A}" srcOrd="6" destOrd="0" presId="urn:microsoft.com/office/officeart/2005/8/layout/radial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72529-8E47-4740-83DE-2666116CD473}">
      <dsp:nvSpPr>
        <dsp:cNvPr id="0" name=""/>
        <dsp:cNvSpPr/>
      </dsp:nvSpPr>
      <dsp:spPr>
        <a:xfrm>
          <a:off x="1827650" y="0"/>
          <a:ext cx="1827650" cy="1776313"/>
        </a:xfrm>
        <a:prstGeom prst="trapezoid">
          <a:avLst>
            <a:gd name="adj" fmla="val 5144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t>Focused activity - adult led</a:t>
          </a:r>
        </a:p>
      </dsp:txBody>
      <dsp:txXfrm>
        <a:off x="1827650" y="0"/>
        <a:ext cx="1827650" cy="1776313"/>
      </dsp:txXfrm>
    </dsp:sp>
    <dsp:sp modelId="{DA590FB3-6328-AA4D-AD74-1075ED5ECC4B}">
      <dsp:nvSpPr>
        <dsp:cNvPr id="0" name=""/>
        <dsp:cNvSpPr/>
      </dsp:nvSpPr>
      <dsp:spPr>
        <a:xfrm>
          <a:off x="913825" y="1776313"/>
          <a:ext cx="3655301" cy="1776313"/>
        </a:xfrm>
        <a:prstGeom prst="trapezoid">
          <a:avLst>
            <a:gd name="adj" fmla="val 5144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t>Enhanced Provision – adult observation</a:t>
          </a:r>
        </a:p>
      </dsp:txBody>
      <dsp:txXfrm>
        <a:off x="1553503" y="1776313"/>
        <a:ext cx="2375945" cy="1776313"/>
      </dsp:txXfrm>
    </dsp:sp>
    <dsp:sp modelId="{396DC7B7-C0BC-4648-BAC2-60C131EC5AF4}">
      <dsp:nvSpPr>
        <dsp:cNvPr id="0" name=""/>
        <dsp:cNvSpPr/>
      </dsp:nvSpPr>
      <dsp:spPr>
        <a:xfrm>
          <a:off x="0" y="3552626"/>
          <a:ext cx="5482952" cy="1776313"/>
        </a:xfrm>
        <a:prstGeom prst="trapezoid">
          <a:avLst>
            <a:gd name="adj" fmla="val 5144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t>Continuous Provision – independent challenges/learning</a:t>
          </a:r>
        </a:p>
      </dsp:txBody>
      <dsp:txXfrm>
        <a:off x="959516" y="3552626"/>
        <a:ext cx="3563918" cy="17763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BCC91-E0B6-BF42-BB07-E70FCE7E5FA3}">
      <dsp:nvSpPr>
        <dsp:cNvPr id="0" name=""/>
        <dsp:cNvSpPr/>
      </dsp:nvSpPr>
      <dsp:spPr>
        <a:xfrm>
          <a:off x="1371636" y="1017766"/>
          <a:ext cx="1354997" cy="132739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Personal &amp; Social Development, Well-being and Cultural Diversity Area of Learning</a:t>
          </a:r>
        </a:p>
      </dsp:txBody>
      <dsp:txXfrm>
        <a:off x="1570071" y="1212158"/>
        <a:ext cx="958127" cy="938606"/>
      </dsp:txXfrm>
    </dsp:sp>
    <dsp:sp modelId="{22FB2DCD-4234-994D-96DB-BECDE621F2E1}">
      <dsp:nvSpPr>
        <dsp:cNvPr id="0" name=""/>
        <dsp:cNvSpPr/>
      </dsp:nvSpPr>
      <dsp:spPr>
        <a:xfrm>
          <a:off x="1407793" y="130552"/>
          <a:ext cx="1173414" cy="117427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Language, Literacy &amp; Communication Skills</a:t>
          </a:r>
        </a:p>
      </dsp:txBody>
      <dsp:txXfrm>
        <a:off x="1579636" y="302521"/>
        <a:ext cx="829728" cy="830341"/>
      </dsp:txXfrm>
    </dsp:sp>
    <dsp:sp modelId="{8B630FD8-CB8C-D141-A19F-A9B0C0B32F2E}">
      <dsp:nvSpPr>
        <dsp:cNvPr id="0" name=""/>
        <dsp:cNvSpPr/>
      </dsp:nvSpPr>
      <dsp:spPr>
        <a:xfrm>
          <a:off x="2473385" y="540026"/>
          <a:ext cx="1196573" cy="114333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Knowledge &amp; Understanding of the World</a:t>
          </a:r>
        </a:p>
      </dsp:txBody>
      <dsp:txXfrm>
        <a:off x="2648619" y="707463"/>
        <a:ext cx="846105" cy="808456"/>
      </dsp:txXfrm>
    </dsp:sp>
    <dsp:sp modelId="{AF8CDF50-17AC-E043-A357-479A86A667AA}">
      <dsp:nvSpPr>
        <dsp:cNvPr id="0" name=""/>
        <dsp:cNvSpPr/>
      </dsp:nvSpPr>
      <dsp:spPr>
        <a:xfrm>
          <a:off x="2508280" y="1589139"/>
          <a:ext cx="1207964" cy="115944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Mathematical Development</a:t>
          </a:r>
        </a:p>
      </dsp:txBody>
      <dsp:txXfrm>
        <a:off x="2685182" y="1758936"/>
        <a:ext cx="854160" cy="819851"/>
      </dsp:txXfrm>
    </dsp:sp>
    <dsp:sp modelId="{E0B4F032-8D5F-B540-AAB5-D4B9A966D363}">
      <dsp:nvSpPr>
        <dsp:cNvPr id="0" name=""/>
        <dsp:cNvSpPr/>
      </dsp:nvSpPr>
      <dsp:spPr>
        <a:xfrm>
          <a:off x="1518173" y="2071940"/>
          <a:ext cx="1194520" cy="115361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Physical Development</a:t>
          </a:r>
        </a:p>
      </dsp:txBody>
      <dsp:txXfrm>
        <a:off x="1693106" y="2240883"/>
        <a:ext cx="844654" cy="815730"/>
      </dsp:txXfrm>
    </dsp:sp>
    <dsp:sp modelId="{C4D7A35A-797C-A34D-A5BF-83DE314C7246}">
      <dsp:nvSpPr>
        <dsp:cNvPr id="0" name=""/>
        <dsp:cNvSpPr/>
      </dsp:nvSpPr>
      <dsp:spPr>
        <a:xfrm>
          <a:off x="468188" y="1671726"/>
          <a:ext cx="1183129" cy="106841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Creative Development</a:t>
          </a:r>
        </a:p>
      </dsp:txBody>
      <dsp:txXfrm>
        <a:off x="641453" y="1828192"/>
        <a:ext cx="836599" cy="755486"/>
      </dsp:txXfrm>
    </dsp:sp>
    <dsp:sp modelId="{9C41903B-490B-9144-974C-40FD6FB8241A}">
      <dsp:nvSpPr>
        <dsp:cNvPr id="0" name=""/>
        <dsp:cNvSpPr/>
      </dsp:nvSpPr>
      <dsp:spPr>
        <a:xfrm>
          <a:off x="451570" y="601190"/>
          <a:ext cx="1189860" cy="116415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Welsh Language Development</a:t>
          </a:r>
        </a:p>
      </dsp:txBody>
      <dsp:txXfrm>
        <a:off x="625821" y="771677"/>
        <a:ext cx="841358" cy="823185"/>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2</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4230472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a:t>
            </a:fld>
            <a:endParaRPr lang="en-US" altLang="en-US"/>
          </a:p>
        </p:txBody>
      </p:sp>
    </p:spTree>
    <p:extLst>
      <p:ext uri="{BB962C8B-B14F-4D97-AF65-F5344CB8AC3E}">
        <p14:creationId xmlns:p14="http://schemas.microsoft.com/office/powerpoint/2010/main" val="1678155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Reminder to read chapter</a:t>
            </a:r>
          </a:p>
          <a:p>
            <a:r>
              <a:rPr lang="en-US" dirty="0"/>
              <a:t>Schools and outdoor setting need to </a:t>
            </a:r>
          </a:p>
          <a:p>
            <a:r>
              <a:rPr lang="en-US" dirty="0"/>
              <a:t>promote strategies for supporting individual children &amp; </a:t>
            </a:r>
          </a:p>
          <a:p>
            <a:r>
              <a:rPr lang="en-US" dirty="0"/>
              <a:t>work proactively with parents – because parents can be a great source of information on their child &amp; </a:t>
            </a:r>
          </a:p>
          <a:p>
            <a:r>
              <a:rPr lang="en-US" dirty="0"/>
              <a:t>ensure whole-school policies and practices in place </a:t>
            </a: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Right of the child – Article 2 : </a:t>
            </a:r>
            <a:r>
              <a:rPr lang="en-GB" sz="1200" b="1" kern="1200" dirty="0">
                <a:solidFill>
                  <a:schemeClr val="tx1"/>
                </a:solidFill>
                <a:effectLst/>
                <a:latin typeface="Arial" charset="0"/>
                <a:ea typeface="MS PGothic" pitchFamily="34" charset="-128"/>
                <a:cs typeface="MS PGothic" charset="0"/>
              </a:rPr>
              <a:t>article 2 </a:t>
            </a:r>
            <a:r>
              <a:rPr lang="en-GB" sz="1200" kern="1200" dirty="0">
                <a:solidFill>
                  <a:schemeClr val="tx1"/>
                </a:solidFill>
                <a:effectLst/>
                <a:latin typeface="Arial" charset="0"/>
                <a:ea typeface="MS PGothic" pitchFamily="34" charset="-128"/>
                <a:cs typeface="MS PGothic" charset="0"/>
              </a:rPr>
              <a:t>(non-discrimination)</a:t>
            </a:r>
            <a:br>
              <a:rPr lang="en-GB" sz="1200" kern="1200" dirty="0">
                <a:solidFill>
                  <a:schemeClr val="tx1"/>
                </a:solidFill>
                <a:effectLst/>
                <a:latin typeface="Arial" charset="0"/>
                <a:ea typeface="MS PGothic" pitchFamily="34" charset="-128"/>
                <a:cs typeface="MS PGothic" charset="0"/>
              </a:rPr>
            </a:br>
            <a:r>
              <a:rPr lang="en-GB" sz="1200" b="0" kern="1200" dirty="0">
                <a:solidFill>
                  <a:schemeClr val="tx1"/>
                </a:solidFill>
                <a:effectLst/>
                <a:latin typeface="Arial" charset="0"/>
                <a:ea typeface="MS PGothic" pitchFamily="34" charset="-128"/>
                <a:cs typeface="MS PGothic" charset="0"/>
              </a:rPr>
              <a:t>The Convention applies to every child without discrimination, whatever their ethnicity, sex, religion, language, abilities or any other status, whatever they think or say, whatever their family background.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555619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relevant to any establishment outdoor </a:t>
            </a:r>
            <a:r>
              <a:rPr lang="en-US" dirty="0" err="1"/>
              <a:t>centres</a:t>
            </a:r>
            <a:r>
              <a:rPr lang="en-US" dirty="0"/>
              <a:t> and schools - to have inclusive procedures which includes current cultures, policies and practices.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kern="1200" dirty="0">
              <a:solidFill>
                <a:schemeClr val="tx1"/>
              </a:solidFill>
              <a:effectLst/>
              <a:latin typeface="Arial" charset="0"/>
              <a:ea typeface="MS PGothic" pitchFamily="34" charset="-128"/>
              <a:cs typeface="MS PGothic"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charset="0"/>
                <a:ea typeface="MS PGothic" pitchFamily="34" charset="-128"/>
                <a:cs typeface="MS PGothic" charset="0"/>
              </a:rPr>
              <a:t>Rights of the child : article 12 </a:t>
            </a:r>
            <a:r>
              <a:rPr lang="en-GB" sz="1200" kern="1200" dirty="0">
                <a:solidFill>
                  <a:schemeClr val="tx1"/>
                </a:solidFill>
                <a:effectLst/>
                <a:latin typeface="Arial" charset="0"/>
                <a:ea typeface="MS PGothic" pitchFamily="34" charset="-128"/>
                <a:cs typeface="MS PGothic" charset="0"/>
              </a:rPr>
              <a:t>(respect for the views of the child)</a:t>
            </a:r>
            <a:br>
              <a:rPr lang="en-GB" sz="1200" kern="1200" dirty="0">
                <a:solidFill>
                  <a:schemeClr val="tx1"/>
                </a:solidFill>
                <a:effectLst/>
                <a:latin typeface="Arial" charset="0"/>
                <a:ea typeface="MS PGothic" pitchFamily="34" charset="-128"/>
                <a:cs typeface="MS PGothic" charset="0"/>
              </a:rPr>
            </a:br>
            <a:r>
              <a:rPr lang="en-GB" sz="1200" b="0" kern="1200" dirty="0">
                <a:solidFill>
                  <a:schemeClr val="tx1"/>
                </a:solidFill>
                <a:effectLst/>
                <a:latin typeface="Arial" charset="0"/>
                <a:ea typeface="MS PGothic" pitchFamily="34" charset="-128"/>
                <a:cs typeface="MS PGothic" charset="0"/>
              </a:rPr>
              <a:t>Every child has the right to express their views, feelings and wishes in all matters affecting them, and to have their views considered and taken seriously. This right applies at all times, for example during immigration proceedings, housing decisions or the child’s day-to-day home life. </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3303777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Need to recognize and respond to the diverse needs of the children in your care / lesson / day out / accommodating both different styles and rates of learning and ensuring quality education for all through :</a:t>
            </a:r>
          </a:p>
          <a:p>
            <a:r>
              <a:rPr lang="en-US" dirty="0"/>
              <a:t> appropriate curricula, </a:t>
            </a:r>
          </a:p>
          <a:p>
            <a:r>
              <a:rPr lang="en-US" dirty="0"/>
              <a:t>organizational arrangements, </a:t>
            </a:r>
          </a:p>
          <a:p>
            <a:r>
              <a:rPr lang="en-US" dirty="0"/>
              <a:t>teaching strategies</a:t>
            </a:r>
          </a:p>
          <a:p>
            <a:r>
              <a:rPr lang="en-US" dirty="0"/>
              <a:t>Resources</a:t>
            </a:r>
          </a:p>
          <a:p>
            <a:r>
              <a:rPr lang="en-US" dirty="0"/>
              <a:t>Partnerships with communities – parents – clubs – associations </a:t>
            </a: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charset="0"/>
                <a:ea typeface="MS PGothic" pitchFamily="34" charset="-128"/>
                <a:cs typeface="MS PGothic" charset="0"/>
              </a:rPr>
              <a:t>Rights of the child : article 23 </a:t>
            </a:r>
            <a:r>
              <a:rPr lang="en-GB" sz="1200" kern="1200" dirty="0">
                <a:solidFill>
                  <a:schemeClr val="tx1"/>
                </a:solidFill>
                <a:effectLst/>
                <a:latin typeface="Arial" charset="0"/>
                <a:ea typeface="MS PGothic" pitchFamily="34" charset="-128"/>
                <a:cs typeface="MS PGothic" charset="0"/>
              </a:rPr>
              <a:t>(children with a disability)</a:t>
            </a:r>
            <a:br>
              <a:rPr lang="en-GB" sz="1200" kern="1200" dirty="0">
                <a:solidFill>
                  <a:schemeClr val="tx1"/>
                </a:solidFill>
                <a:effectLst/>
                <a:latin typeface="Arial" charset="0"/>
                <a:ea typeface="MS PGothic" pitchFamily="34" charset="-128"/>
                <a:cs typeface="MS PGothic" charset="0"/>
              </a:rPr>
            </a:br>
            <a:r>
              <a:rPr lang="en-GB" sz="1200" b="0" kern="1200" dirty="0">
                <a:solidFill>
                  <a:schemeClr val="tx1"/>
                </a:solidFill>
                <a:effectLst/>
                <a:latin typeface="Arial" charset="0"/>
                <a:ea typeface="MS PGothic" pitchFamily="34" charset="-128"/>
                <a:cs typeface="MS PGothic" charset="0"/>
              </a:rPr>
              <a:t>A child with a disability has the right to live a full and decent life with dignity and, as far as possible, independence and to play an active part in the community. Governments must do all they can to support disabled children and their families. </a:t>
            </a: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3257581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&amp; who were therefore at risk of underachieving </a:t>
            </a:r>
          </a:p>
          <a:p>
            <a:endParaRPr lang="en-US" dirty="0"/>
          </a:p>
          <a:p>
            <a:r>
              <a:rPr lang="en-US" dirty="0"/>
              <a:t>AND in addition to this list the list that’s on pave 14 in STEP Training handbook!!</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15</a:t>
            </a:fld>
            <a:endParaRPr lang="en-US" altLang="en-US"/>
          </a:p>
        </p:txBody>
      </p:sp>
    </p:spTree>
    <p:extLst>
      <p:ext uri="{BB962C8B-B14F-4D97-AF65-F5344CB8AC3E}">
        <p14:creationId xmlns:p14="http://schemas.microsoft.com/office/powerpoint/2010/main" val="3160009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1591759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Integration</a:t>
            </a:r>
          </a:p>
          <a:p>
            <a:r>
              <a:rPr lang="en-US" dirty="0"/>
              <a:t>Explore other words relating to inclusion :  </a:t>
            </a:r>
            <a:r>
              <a:rPr lang="en-US" dirty="0" err="1"/>
              <a:t>padlet</a:t>
            </a:r>
            <a:r>
              <a:rPr lang="en-US" dirty="0"/>
              <a:t>? Chat? Mind map / </a:t>
            </a:r>
            <a:r>
              <a:rPr lang="en-US" dirty="0" err="1"/>
              <a:t>meindi</a:t>
            </a:r>
            <a:r>
              <a:rPr lang="en-US" dirty="0"/>
              <a:t> </a:t>
            </a:r>
            <a:r>
              <a:rPr lang="en-US" dirty="0" err="1"/>
              <a:t>meister</a:t>
            </a:r>
            <a:r>
              <a:rPr lang="en-US" dirty="0"/>
              <a:t>? </a:t>
            </a:r>
          </a:p>
          <a:p>
            <a:endParaRPr lang="en-US" dirty="0"/>
          </a:p>
          <a:p>
            <a:r>
              <a:rPr lang="en-US" dirty="0"/>
              <a:t>Equity.        Respect </a:t>
            </a:r>
          </a:p>
          <a:p>
            <a:endParaRPr lang="en-US" dirty="0"/>
          </a:p>
          <a:p>
            <a:r>
              <a:rPr lang="en-US" dirty="0"/>
              <a:t>Equality        Inclusion                       Segregation</a:t>
            </a:r>
          </a:p>
          <a:p>
            <a:endParaRPr lang="en-US" dirty="0"/>
          </a:p>
          <a:p>
            <a:r>
              <a:rPr lang="en-US" dirty="0"/>
              <a:t>Differentiation</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20</a:t>
            </a:fld>
            <a:endParaRPr lang="en-US" altLang="en-US"/>
          </a:p>
        </p:txBody>
      </p:sp>
    </p:spTree>
    <p:extLst>
      <p:ext uri="{BB962C8B-B14F-4D97-AF65-F5344CB8AC3E}">
        <p14:creationId xmlns:p14="http://schemas.microsoft.com/office/powerpoint/2010/main" val="3655211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How easy is it to be inclusive?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21</a:t>
            </a:fld>
            <a:endParaRPr lang="en-US" altLang="en-US"/>
          </a:p>
        </p:txBody>
      </p:sp>
    </p:spTree>
    <p:extLst>
      <p:ext uri="{BB962C8B-B14F-4D97-AF65-F5344CB8AC3E}">
        <p14:creationId xmlns:p14="http://schemas.microsoft.com/office/powerpoint/2010/main" val="1814642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Racism and Discrimination – can be found in early childhood - Brown, B.  (2001) Combating Discrimination : Persona Dolls in Action. Stroke-on-Trent: Trentham Books. </a:t>
            </a:r>
          </a:p>
          <a:p>
            <a:endParaRPr lang="en-US" dirty="0"/>
          </a:p>
          <a:p>
            <a:r>
              <a:rPr lang="en-US" dirty="0"/>
              <a:t> Language not respected </a:t>
            </a:r>
          </a:p>
          <a:p>
            <a:r>
              <a:rPr lang="en-US" dirty="0"/>
              <a:t>Cultural not respected – minority ethnic community</a:t>
            </a:r>
          </a:p>
          <a:p>
            <a:r>
              <a:rPr lang="en-US" dirty="0"/>
              <a:t>Various skin </a:t>
            </a:r>
            <a:r>
              <a:rPr lang="en-US" dirty="0" err="1"/>
              <a:t>colour</a:t>
            </a:r>
            <a:endParaRPr lang="en-US" dirty="0"/>
          </a:p>
          <a:p>
            <a:r>
              <a:rPr lang="en-US" dirty="0"/>
              <a:t>Religious beliefs not respected – minority faith group </a:t>
            </a:r>
          </a:p>
          <a:p>
            <a:r>
              <a:rPr lang="en-US" dirty="0"/>
              <a:t>Important to have respect for the rights of each other - </a:t>
            </a:r>
          </a:p>
          <a:p>
            <a:r>
              <a:rPr lang="en-US" dirty="0"/>
              <a:t>Therefore – important to promote a sense of belonging – that we all belong. </a:t>
            </a:r>
          </a:p>
          <a:p>
            <a:endParaRPr lang="en-US" dirty="0"/>
          </a:p>
          <a:p>
            <a:r>
              <a:rPr lang="en-US" b="1" dirty="0"/>
              <a:t>When Stereotypes and assumptions are being promoted – this is a barrier to inclusion</a:t>
            </a:r>
          </a:p>
          <a:p>
            <a:r>
              <a:rPr lang="en-US" dirty="0"/>
              <a:t>Gender awareness – different expectations of how a boy or a girl should behave still impact on children’s abilities to benefit fully from all that is on offer in the early years of school.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23</a:t>
            </a:fld>
            <a:endParaRPr lang="en-US" altLang="en-US"/>
          </a:p>
        </p:txBody>
      </p:sp>
    </p:spTree>
    <p:extLst>
      <p:ext uri="{BB962C8B-B14F-4D97-AF65-F5344CB8AC3E}">
        <p14:creationId xmlns:p14="http://schemas.microsoft.com/office/powerpoint/2010/main" val="1862454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of these terms will have different meaning based on your own gender, race, ethnicity, social and economic position. These three are not easily defined &amp; their meaning is contestable – depending on one’s knowledge and experience (Penny, 2002, p.111)</a:t>
            </a:r>
          </a:p>
          <a:p>
            <a:endParaRPr lang="en-US" dirty="0"/>
          </a:p>
          <a:p>
            <a:r>
              <a:rPr lang="en-US" dirty="0"/>
              <a:t>Equality – justice? Equity – difference</a:t>
            </a:r>
          </a:p>
          <a:p>
            <a:endParaRPr lang="en-US" dirty="0"/>
          </a:p>
          <a:p>
            <a:r>
              <a:rPr lang="en-US" dirty="0"/>
              <a:t>Need to begin to appreciate the complexity of this and that develop sound values – initiatives and practices relating to the delivery of outdoor </a:t>
            </a:r>
            <a:r>
              <a:rPr lang="en-US" dirty="0" err="1"/>
              <a:t>advenurtous</a:t>
            </a:r>
            <a:r>
              <a:rPr lang="en-US" dirty="0"/>
              <a:t> activities and Physical education.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25</a:t>
            </a:fld>
            <a:endParaRPr lang="en-US" altLang="en-US"/>
          </a:p>
        </p:txBody>
      </p:sp>
    </p:spTree>
    <p:extLst>
      <p:ext uri="{BB962C8B-B14F-4D97-AF65-F5344CB8AC3E}">
        <p14:creationId xmlns:p14="http://schemas.microsoft.com/office/powerpoint/2010/main" val="40832462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=nCS7Rus4_-Y</a:t>
            </a:r>
          </a:p>
          <a:p>
            <a:endParaRPr lang="en-US" dirty="0"/>
          </a:p>
          <a:p>
            <a:r>
              <a:rPr lang="en-US" dirty="0"/>
              <a:t>If you want to watch clip re equality and equity 3mins 44</a:t>
            </a:r>
          </a:p>
          <a:p>
            <a:endParaRPr lang="en-US" dirty="0"/>
          </a:p>
          <a:p>
            <a:r>
              <a:rPr lang="en-US" dirty="0"/>
              <a:t>Equality – treat all the same – fine if we were all the same!! But we’re not </a:t>
            </a:r>
          </a:p>
          <a:p>
            <a:r>
              <a:rPr lang="en-US" dirty="0"/>
              <a:t>Equity – need to provide different equipment for all to be involved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26</a:t>
            </a:fld>
            <a:endParaRPr lang="en-US" altLang="en-US"/>
          </a:p>
        </p:txBody>
      </p:sp>
    </p:spTree>
    <p:extLst>
      <p:ext uri="{BB962C8B-B14F-4D97-AF65-F5344CB8AC3E}">
        <p14:creationId xmlns:p14="http://schemas.microsoft.com/office/powerpoint/2010/main" val="15989610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a:buFont typeface="+mj-lt"/>
              <a:buAutoNum type="arabicPeriod"/>
            </a:pPr>
            <a:r>
              <a:rPr lang="en-GB" sz="1200" kern="1200" dirty="0">
                <a:solidFill>
                  <a:schemeClr val="tx1"/>
                </a:solidFill>
                <a:effectLst/>
                <a:latin typeface="Arial" charset="0"/>
                <a:ea typeface="MS PGothic" pitchFamily="34" charset="-128"/>
                <a:cs typeface="MS PGothic" charset="0"/>
              </a:rPr>
              <a:t>Gendered patterns of PE reinforcing the dominant and privileged status male traditional sports in wider society. Boys activities are always the norm and always are the benchmark for girls to be measured in comparison </a:t>
            </a:r>
          </a:p>
          <a:p>
            <a:pPr marL="228600" lvl="0" indent="-228600">
              <a:buFont typeface="+mj-lt"/>
              <a:buAutoNum type="arabicPeriod"/>
            </a:pPr>
            <a:r>
              <a:rPr lang="en-GB" sz="1200" kern="1200" dirty="0">
                <a:solidFill>
                  <a:schemeClr val="tx1"/>
                </a:solidFill>
                <a:effectLst/>
                <a:latin typeface="Arial" charset="0"/>
                <a:ea typeface="MS PGothic" pitchFamily="34" charset="-128"/>
                <a:cs typeface="MS PGothic" charset="0"/>
              </a:rPr>
              <a:t>Mixed-group settings reinforcing gendered power relations (boys dominating and girls subordinating)</a:t>
            </a:r>
          </a:p>
          <a:p>
            <a:pPr marL="228600" lvl="0" indent="-228600">
              <a:buFont typeface="+mj-lt"/>
              <a:buAutoNum type="arabicPeriod"/>
            </a:pPr>
            <a:r>
              <a:rPr lang="en-GB" sz="1200" kern="1200" dirty="0">
                <a:solidFill>
                  <a:schemeClr val="tx1"/>
                </a:solidFill>
                <a:effectLst/>
                <a:latin typeface="Arial" charset="0"/>
                <a:ea typeface="MS PGothic" pitchFamily="34" charset="-128"/>
                <a:cs typeface="MS PGothic" charset="0"/>
              </a:rPr>
              <a:t>OAE &amp; PE with the power to reproduce certain ‘bodily images’. There may be different values in different activities and in different bodies (e.g. judo)</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2918745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Teachers, headteachers, senior management, school governors, pupils and parents have vies on what OAE &amp; PE should be about – i.e. how </a:t>
            </a:r>
            <a:r>
              <a:rPr lang="en-US" dirty="0" err="1"/>
              <a:t>elssons</a:t>
            </a:r>
            <a:r>
              <a:rPr lang="en-US" dirty="0"/>
              <a:t> are expected to look like and what children should learn – OAE &amp; PE reinforces and replicates the values and beliefs of wider society </a:t>
            </a:r>
          </a:p>
          <a:p>
            <a:endParaRPr lang="en-US" dirty="0"/>
          </a:p>
          <a:p>
            <a:r>
              <a:rPr lang="en-US" dirty="0"/>
              <a:t>Therefore – OAE &amp; PE has the potential to challenge social inequalities and consequently change society’s wider values? … what are your thoughts – research on this? What are you values of OAE / PE ?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28</a:t>
            </a:fld>
            <a:endParaRPr lang="en-US" altLang="en-US"/>
          </a:p>
        </p:txBody>
      </p:sp>
    </p:spTree>
    <p:extLst>
      <p:ext uri="{BB962C8B-B14F-4D97-AF65-F5344CB8AC3E}">
        <p14:creationId xmlns:p14="http://schemas.microsoft.com/office/powerpoint/2010/main" val="42681337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30</a:t>
            </a:fld>
            <a:endParaRPr lang="en-US" altLang="en-US"/>
          </a:p>
        </p:txBody>
      </p:sp>
    </p:spTree>
    <p:extLst>
      <p:ext uri="{BB962C8B-B14F-4D97-AF65-F5344CB8AC3E}">
        <p14:creationId xmlns:p14="http://schemas.microsoft.com/office/powerpoint/2010/main" val="33115530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31</a:t>
            </a:fld>
            <a:endParaRPr lang="en-US" altLang="en-US"/>
          </a:p>
        </p:txBody>
      </p:sp>
    </p:spTree>
    <p:extLst>
      <p:ext uri="{BB962C8B-B14F-4D97-AF65-F5344CB8AC3E}">
        <p14:creationId xmlns:p14="http://schemas.microsoft.com/office/powerpoint/2010/main" val="40621377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32</a:t>
            </a:fld>
            <a:endParaRPr lang="en-US" altLang="en-US"/>
          </a:p>
        </p:txBody>
      </p:sp>
    </p:spTree>
    <p:extLst>
      <p:ext uri="{BB962C8B-B14F-4D97-AF65-F5344CB8AC3E}">
        <p14:creationId xmlns:p14="http://schemas.microsoft.com/office/powerpoint/2010/main" val="33552066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Arial" charset="0"/>
                <a:ea typeface="MS PGothic" pitchFamily="34" charset="-128"/>
                <a:cs typeface="MS PGothic" charset="0"/>
              </a:rPr>
              <a:t>It may involve extending the range of activities on offer and not just the pursue of Olympic values.</a:t>
            </a:r>
            <a:r>
              <a:rPr lang="en-GB" sz="1200" kern="1200" dirty="0">
                <a:solidFill>
                  <a:schemeClr val="tx1"/>
                </a:solidFill>
                <a:effectLst/>
                <a:latin typeface="Arial" charset="0"/>
                <a:ea typeface="MS PGothic" pitchFamily="34" charset="-128"/>
                <a:cs typeface="MS PGothic" charset="0"/>
              </a:rPr>
              <a:t> There needs to be scope for ‘other’ values and interests.</a:t>
            </a:r>
            <a:r>
              <a:rPr lang="en-GB" dirty="0">
                <a:effectLst/>
              </a:rPr>
              <a:t> </a:t>
            </a:r>
          </a:p>
          <a:p>
            <a:endParaRPr lang="en-GB" sz="1200" kern="1200" dirty="0">
              <a:solidFill>
                <a:schemeClr val="tx1"/>
              </a:solidFill>
              <a:effectLst/>
              <a:latin typeface="Arial" charset="0"/>
              <a:ea typeface="MS PGothic" pitchFamily="34" charset="-128"/>
              <a:cs typeface="MS PGothic" charset="0"/>
            </a:endParaRPr>
          </a:p>
          <a:p>
            <a:r>
              <a:rPr lang="en-GB" sz="1200" kern="1200" dirty="0">
                <a:solidFill>
                  <a:schemeClr val="tx1"/>
                </a:solidFill>
                <a:effectLst/>
                <a:latin typeface="Arial" charset="0"/>
                <a:ea typeface="MS PGothic" pitchFamily="34" charset="-128"/>
                <a:cs typeface="MS PGothic" charset="0"/>
              </a:rPr>
              <a:t>E.G1 Dance, Yoga…</a:t>
            </a:r>
          </a:p>
          <a:p>
            <a:r>
              <a:rPr lang="en-GB" sz="1200" kern="1200" dirty="0">
                <a:solidFill>
                  <a:schemeClr val="tx1"/>
                </a:solidFill>
                <a:effectLst/>
                <a:latin typeface="Arial" charset="0"/>
                <a:ea typeface="MS PGothic" pitchFamily="34" charset="-128"/>
                <a:cs typeface="MS PGothic" charset="0"/>
              </a:rPr>
              <a:t>E.g2. games such as korfball or tchoukball and modified versions of rugby may provide more valuable experiences for more pupils (both boys and girls) regardless of ability and explaining the ways in which different groupings arrangements can actively challenge conventional role expectations. </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41</a:t>
            </a:fld>
            <a:endParaRPr lang="en-US" altLang="en-US"/>
          </a:p>
        </p:txBody>
      </p:sp>
    </p:spTree>
    <p:extLst>
      <p:ext uri="{BB962C8B-B14F-4D97-AF65-F5344CB8AC3E}">
        <p14:creationId xmlns:p14="http://schemas.microsoft.com/office/powerpoint/2010/main" val="18314144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934EB5D4-4D06-2D4B-8303-07BEB5A842CA}" type="slidenum">
              <a:rPr lang="en-GB" altLang="en-US" sz="1200"/>
              <a:pPr eaLnBrk="1" hangingPunct="1"/>
              <a:t>42</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c="http://schemas.openxmlformats.org/markup-compatibility/2006" xmlns:mv="urn:schemas-microsoft-com:mac:vml" xmlns="" xmlns:ma14="http://schemas.microsoft.com/office/mac/drawingml/2011/main" val="1"/>
            </a:ext>
          </a:extLst>
        </p:spPr>
        <p:txBody>
          <a:bodyPr/>
          <a:lstStyle/>
          <a:p>
            <a:pPr eaLnBrk="1" hangingPunct="1"/>
            <a:r>
              <a:rPr lang="en-US" altLang="en-US" dirty="0"/>
              <a:t>Also – remember about some of the knowledge that we’ve already shared and discussed – which is relevant in terms of this discussion</a:t>
            </a:r>
          </a:p>
        </p:txBody>
      </p:sp>
    </p:spTree>
    <p:extLst>
      <p:ext uri="{BB962C8B-B14F-4D97-AF65-F5344CB8AC3E}">
        <p14:creationId xmlns:p14="http://schemas.microsoft.com/office/powerpoint/2010/main" val="11940405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200" dirty="0"/>
              <a:t>Would you consider / refer to the Zone of </a:t>
            </a:r>
            <a:r>
              <a:rPr lang="en-GB" sz="1200" dirty="0" err="1"/>
              <a:t>Proximinal</a:t>
            </a:r>
            <a:r>
              <a:rPr lang="en-GB" sz="1200" dirty="0"/>
              <a:t> Development – as a strategy that could support / enhance inclusive teaching? – YES! </a:t>
            </a:r>
          </a:p>
          <a:p>
            <a:pPr eaLnBrk="1" hangingPunct="1">
              <a:defRPr/>
            </a:pPr>
            <a:r>
              <a:rPr lang="en-GB" sz="1200" dirty="0"/>
              <a:t>The gap between what a child can do on their own and what a child can do with support</a:t>
            </a:r>
          </a:p>
          <a:p>
            <a:pPr eaLnBrk="1" hangingPunct="1">
              <a:defRPr/>
            </a:pPr>
            <a:r>
              <a:rPr lang="en-GB" sz="1200" dirty="0"/>
              <a:t>The child will not be able to take the next step in their development unless they are supported in the ZPD</a:t>
            </a:r>
          </a:p>
          <a:p>
            <a:pPr eaLnBrk="1" hangingPunct="1">
              <a:defRPr/>
            </a:pPr>
            <a:r>
              <a:rPr lang="en-GB" sz="1200" dirty="0"/>
              <a:t>This support is sometimes known as </a:t>
            </a:r>
            <a:r>
              <a:rPr lang="en-GB" sz="1200" b="1" dirty="0"/>
              <a:t>scaffolding</a:t>
            </a:r>
            <a:r>
              <a:rPr lang="en-GB" sz="1200" dirty="0"/>
              <a:t> (see also Bruner) and is seen as the main role of adults/teachers.</a:t>
            </a:r>
          </a:p>
          <a:p>
            <a:endParaRPr lang="en-US" dirty="0"/>
          </a:p>
          <a:p>
            <a:r>
              <a:rPr lang="en-US" dirty="0"/>
              <a:t>What might this ‘scaffolding’ be in your context for very young children in terms of inclusive teaching outdoors?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43</a:t>
            </a:fld>
            <a:endParaRPr lang="en-US" altLang="en-US"/>
          </a:p>
        </p:txBody>
      </p:sp>
    </p:spTree>
    <p:extLst>
      <p:ext uri="{BB962C8B-B14F-4D97-AF65-F5344CB8AC3E}">
        <p14:creationId xmlns:p14="http://schemas.microsoft.com/office/powerpoint/2010/main" val="27948291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Wingdings" charset="2"/>
              <a:buChar char="§"/>
              <a:defRPr/>
            </a:pPr>
            <a:r>
              <a:rPr lang="en-US" altLang="en-US" dirty="0"/>
              <a:t>4 key principles:                                        </a:t>
            </a:r>
          </a:p>
          <a:p>
            <a:pPr eaLnBrk="1" hangingPunct="1">
              <a:buFont typeface="Wingdings" charset="2"/>
              <a:buChar char="§"/>
              <a:defRPr/>
            </a:pPr>
            <a:r>
              <a:rPr lang="en-US" altLang="en-US" dirty="0"/>
              <a:t> </a:t>
            </a:r>
            <a:r>
              <a:rPr lang="en-US" altLang="en-US" dirty="0" err="1"/>
              <a:t>i</a:t>
            </a:r>
            <a:r>
              <a:rPr lang="en-US" altLang="en-US" dirty="0"/>
              <a:t>) rights                                                    </a:t>
            </a:r>
          </a:p>
          <a:p>
            <a:pPr eaLnBrk="1" hangingPunct="1">
              <a:buFont typeface="Wingdings" charset="2"/>
              <a:buChar char="§"/>
              <a:defRPr/>
            </a:pPr>
            <a:r>
              <a:rPr lang="en-US" altLang="en-US" dirty="0"/>
              <a:t> ii) choices                                                 </a:t>
            </a:r>
          </a:p>
          <a:p>
            <a:pPr eaLnBrk="1" hangingPunct="1">
              <a:buFont typeface="Wingdings" charset="2"/>
              <a:buChar char="§"/>
              <a:defRPr/>
            </a:pPr>
            <a:r>
              <a:rPr lang="en-US" altLang="en-US" dirty="0"/>
              <a:t>iii) independence                                        </a:t>
            </a:r>
          </a:p>
          <a:p>
            <a:pPr eaLnBrk="1" hangingPunct="1">
              <a:buFont typeface="Wingdings" charset="2"/>
              <a:buChar char="§"/>
              <a:defRPr/>
            </a:pPr>
            <a:r>
              <a:rPr lang="en-US" altLang="en-US" dirty="0"/>
              <a:t> iv) inclusion</a:t>
            </a:r>
          </a:p>
          <a:p>
            <a:pPr eaLnBrk="1" hangingPunct="1">
              <a:buFont typeface="Wingdings" charset="2"/>
              <a:buChar char="§"/>
              <a:defRPr/>
            </a:pPr>
            <a:r>
              <a:rPr lang="en-US" altLang="en-US" dirty="0"/>
              <a:t>Promotes the social model of disability </a:t>
            </a:r>
          </a:p>
          <a:p>
            <a:pPr eaLnBrk="1" hangingPunct="1">
              <a:buFont typeface="Wingdings" charset="2"/>
              <a:buChar char="§"/>
              <a:defRPr/>
            </a:pPr>
            <a:r>
              <a:rPr lang="en-US" altLang="en-US" dirty="0"/>
              <a:t>Includes consultation with the individual in order to incorporate their views and aspirations </a:t>
            </a:r>
          </a:p>
          <a:p>
            <a:pPr eaLnBrk="1" hangingPunct="1">
              <a:buFont typeface="Wingdings" charset="2"/>
              <a:buChar char="§"/>
              <a:defRPr/>
            </a:pPr>
            <a:r>
              <a:rPr lang="en-US" altLang="en-US" dirty="0"/>
              <a:t>Careful planning that focuses on:                                                           </a:t>
            </a:r>
          </a:p>
          <a:p>
            <a:pPr eaLnBrk="1" hangingPunct="1">
              <a:buFont typeface="Wingdings" charset="2"/>
              <a:buChar char="§"/>
              <a:defRPr/>
            </a:pPr>
            <a:r>
              <a:rPr lang="en-US" altLang="en-US" dirty="0"/>
              <a:t> </a:t>
            </a:r>
            <a:r>
              <a:rPr lang="en-US" altLang="en-US" dirty="0" err="1"/>
              <a:t>i</a:t>
            </a:r>
            <a:r>
              <a:rPr lang="en-US" altLang="en-US" dirty="0"/>
              <a:t>) strengths                                               </a:t>
            </a:r>
          </a:p>
          <a:p>
            <a:pPr eaLnBrk="1" hangingPunct="1">
              <a:buFont typeface="Wingdings" charset="2"/>
              <a:buChar char="§"/>
              <a:defRPr/>
            </a:pPr>
            <a:r>
              <a:rPr lang="en-US" altLang="en-US" dirty="0"/>
              <a:t> ii) likes                                                 </a:t>
            </a:r>
          </a:p>
          <a:p>
            <a:pPr eaLnBrk="1" hangingPunct="1">
              <a:buFont typeface="Wingdings" charset="2"/>
              <a:buChar char="§"/>
              <a:defRPr/>
            </a:pPr>
            <a:r>
              <a:rPr lang="en-US" altLang="en-US" dirty="0"/>
              <a:t> iii) areas of difficulty                     </a:t>
            </a:r>
          </a:p>
          <a:p>
            <a:pPr eaLnBrk="1" hangingPunct="1">
              <a:buFont typeface="Wingdings" charset="2"/>
              <a:buChar char="§"/>
              <a:defRPr/>
            </a:pPr>
            <a:r>
              <a:rPr lang="en-US" altLang="en-US" dirty="0"/>
              <a:t> iv) support strategies</a:t>
            </a:r>
          </a:p>
          <a:p>
            <a:pPr eaLnBrk="1" hangingPunct="1">
              <a:buFont typeface="Wingdings" charset="2"/>
              <a:buChar char="§"/>
              <a:defRPr/>
            </a:pPr>
            <a:endParaRPr lang="en-US" altLang="en-US" dirty="0"/>
          </a:p>
          <a:p>
            <a:pPr eaLnBrk="1" hangingPunct="1">
              <a:buFont typeface="Wingdings" charset="2"/>
              <a:buChar char="§"/>
              <a:defRPr/>
            </a:pPr>
            <a:r>
              <a:rPr lang="en-US" altLang="en-US" dirty="0"/>
              <a:t>Who might your plan include? The child / parent / </a:t>
            </a:r>
            <a:r>
              <a:rPr lang="en-US" altLang="en-US" dirty="0" err="1"/>
              <a:t>carer</a:t>
            </a:r>
            <a:r>
              <a:rPr lang="en-US" altLang="en-US" dirty="0"/>
              <a:t> / school staff / external agencies?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46</a:t>
            </a:fld>
            <a:endParaRPr lang="en-US" altLang="en-US"/>
          </a:p>
        </p:txBody>
      </p:sp>
    </p:spTree>
    <p:extLst>
      <p:ext uri="{BB962C8B-B14F-4D97-AF65-F5344CB8AC3E}">
        <p14:creationId xmlns:p14="http://schemas.microsoft.com/office/powerpoint/2010/main" val="16609129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FBF07B4E-EE3C-B447-A2DC-E52A0FC59DB4}"/>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DCDF6673-A89C-DD44-9170-AE2A43BBE9B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en-US"/>
              <a:t>Nodwch rhain o amgylch a thu fewn yr amlinelliad.</a:t>
            </a:r>
          </a:p>
          <a:p>
            <a:endParaRPr lang="cy-GB" altLang="en-US"/>
          </a:p>
          <a:p>
            <a:r>
              <a:rPr lang="cy-GB" altLang="en-US"/>
              <a:t>Write these within and around the outline.</a:t>
            </a:r>
            <a:endParaRPr lang="en-GB" altLang="en-US"/>
          </a:p>
        </p:txBody>
      </p:sp>
      <p:sp>
        <p:nvSpPr>
          <p:cNvPr id="36867" name="Slide Number Placeholder 3">
            <a:extLst>
              <a:ext uri="{FF2B5EF4-FFF2-40B4-BE49-F238E27FC236}">
                <a16:creationId xmlns:a16="http://schemas.microsoft.com/office/drawing/2014/main" id="{CB7127B2-8507-C946-B190-26CB2C57BB6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742950" indent="-285750">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9ABED974-C11E-A247-BEF4-4A1F8463E160}" type="slidenum">
              <a:rPr lang="en-GB" altLang="en-US" smtClean="0">
                <a:latin typeface="Comic Sans MS" panose="030F0902030302020204" pitchFamily="66" charset="0"/>
              </a:rPr>
              <a:pPr/>
              <a:t>47</a:t>
            </a:fld>
            <a:endParaRPr lang="en-GB" altLang="en-US">
              <a:latin typeface="Comic Sans MS" panose="030F0902030302020204" pitchFamily="66" charset="0"/>
            </a:endParaRPr>
          </a:p>
        </p:txBody>
      </p:sp>
    </p:spTree>
    <p:extLst>
      <p:ext uri="{BB962C8B-B14F-4D97-AF65-F5344CB8AC3E}">
        <p14:creationId xmlns:p14="http://schemas.microsoft.com/office/powerpoint/2010/main" val="28123771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Therefore it is essential that we aim to ensure that all learners are included in learning experiences that are stimulating and </a:t>
            </a:r>
            <a:r>
              <a:rPr lang="en-US" dirty="0" err="1"/>
              <a:t>fullfilling</a:t>
            </a:r>
            <a:r>
              <a:rPr lang="en-US" dirty="0"/>
              <a:t> – </a:t>
            </a:r>
            <a:r>
              <a:rPr lang="en-US" b="1" dirty="0"/>
              <a:t>regardless of disability, age, gender, </a:t>
            </a:r>
            <a:r>
              <a:rPr lang="en-US" b="1" dirty="0" err="1"/>
              <a:t>etc</a:t>
            </a:r>
            <a:r>
              <a:rPr lang="en-US" b="1" dirty="0"/>
              <a:t> etc. </a:t>
            </a:r>
          </a:p>
          <a:p>
            <a:endParaRPr lang="en-US" dirty="0"/>
          </a:p>
          <a:p>
            <a:r>
              <a:rPr lang="en-US" dirty="0"/>
              <a:t>Then once we start to get our heads around this we can fully appreciate how movement can further impact on that stimulation process on children’s brains - &amp; when we begin to seriously think about inclusive teaching movement will be at it’s core!!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49</a:t>
            </a:fld>
            <a:endParaRPr lang="en-US" altLang="en-US"/>
          </a:p>
        </p:txBody>
      </p:sp>
    </p:spTree>
    <p:extLst>
      <p:ext uri="{BB962C8B-B14F-4D97-AF65-F5344CB8AC3E}">
        <p14:creationId xmlns:p14="http://schemas.microsoft.com/office/powerpoint/2010/main" val="15670689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teaching children inclusively – they can then have the opportunity to develop their own fundamental movement at their level of physical ability – again – access &amp; variety &amp; depth and breadth of learning opportunities are needed for this to effective.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50</a:t>
            </a:fld>
            <a:endParaRPr lang="en-US" altLang="en-US"/>
          </a:p>
        </p:txBody>
      </p:sp>
    </p:spTree>
    <p:extLst>
      <p:ext uri="{BB962C8B-B14F-4D97-AF65-F5344CB8AC3E}">
        <p14:creationId xmlns:p14="http://schemas.microsoft.com/office/powerpoint/2010/main" val="25013323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Combine the research that we now know about the effects that  movement can have on the brain  – with (1) play – (2)outdoor learning – (3)being provided inclusively for all</a:t>
            </a:r>
          </a:p>
          <a:p>
            <a:endParaRPr lang="en-US" dirty="0"/>
          </a:p>
          <a:p>
            <a:r>
              <a:rPr lang="en-GB" dirty="0" err="1"/>
              <a:t>Grahn</a:t>
            </a:r>
            <a:r>
              <a:rPr lang="en-GB" dirty="0"/>
              <a:t> </a:t>
            </a:r>
            <a:r>
              <a:rPr lang="en-GB" i="1" dirty="0"/>
              <a:t>et al</a:t>
            </a:r>
            <a:r>
              <a:rPr lang="en-GB" dirty="0"/>
              <a:t>., (1997, cited in </a:t>
            </a:r>
            <a:r>
              <a:rPr lang="en-GB" dirty="0" err="1"/>
              <a:t>Fjortoft</a:t>
            </a:r>
            <a:r>
              <a:rPr lang="en-GB" dirty="0"/>
              <a:t>, 2000 and </a:t>
            </a:r>
            <a:r>
              <a:rPr lang="en-GB" dirty="0" err="1"/>
              <a:t>Mygind</a:t>
            </a:r>
            <a:r>
              <a:rPr lang="en-GB" dirty="0"/>
              <a:t>, 2007) found that children playing in an outdoor environment which included natural environments had better physical fitness, motor skills and coordination, concentration abilities – this is applicable to every child. </a:t>
            </a:r>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51</a:t>
            </a:fld>
            <a:endParaRPr lang="en-US" altLang="en-US"/>
          </a:p>
        </p:txBody>
      </p:sp>
    </p:spTree>
    <p:extLst>
      <p:ext uri="{BB962C8B-B14F-4D97-AF65-F5344CB8AC3E}">
        <p14:creationId xmlns:p14="http://schemas.microsoft.com/office/powerpoint/2010/main" val="5053851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52</a:t>
            </a:fld>
            <a:endParaRPr lang="en-US" altLang="en-US"/>
          </a:p>
        </p:txBody>
      </p:sp>
    </p:spTree>
    <p:extLst>
      <p:ext uri="{BB962C8B-B14F-4D97-AF65-F5344CB8AC3E}">
        <p14:creationId xmlns:p14="http://schemas.microsoft.com/office/powerpoint/2010/main" val="30826161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Write what you think is a definition of inclusion &amp; use references to support the definition. See </a:t>
            </a:r>
            <a:r>
              <a:rPr lang="en-US" dirty="0" err="1"/>
              <a:t>moodle</a:t>
            </a:r>
            <a:r>
              <a:rPr lang="en-US" dirty="0"/>
              <a:t> for articles to support this lecture (reference to start of lecture theory 2).   Can we decide what we think are key features of inclusion?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53</a:t>
            </a:fld>
            <a:endParaRPr lang="en-US" altLang="en-US"/>
          </a:p>
        </p:txBody>
      </p:sp>
    </p:spTree>
    <p:extLst>
      <p:ext uri="{BB962C8B-B14F-4D97-AF65-F5344CB8AC3E}">
        <p14:creationId xmlns:p14="http://schemas.microsoft.com/office/powerpoint/2010/main" val="20963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are your thoughts?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54</a:t>
            </a:fld>
            <a:endParaRPr lang="en-US" altLang="en-US"/>
          </a:p>
        </p:txBody>
      </p:sp>
    </p:spTree>
    <p:extLst>
      <p:ext uri="{BB962C8B-B14F-4D97-AF65-F5344CB8AC3E}">
        <p14:creationId xmlns:p14="http://schemas.microsoft.com/office/powerpoint/2010/main" val="2743334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z2bkbs00Z68&amp;feature=youtu.b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dera.ioe.ac.uk/6059/1/RR516.pdf"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913148" y="937123"/>
            <a:ext cx="8230852"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3000" b="1" dirty="0">
                <a:solidFill>
                  <a:schemeClr val="bg1">
                    <a:lumMod val="95000"/>
                  </a:schemeClr>
                </a:solidFill>
              </a:rPr>
              <a:t>This lecture has been prepared using materials from Dr </a:t>
            </a:r>
            <a:r>
              <a:rPr lang="en-GB" altLang="en-US" sz="3000" b="1" dirty="0" err="1">
                <a:solidFill>
                  <a:schemeClr val="bg1">
                    <a:lumMod val="95000"/>
                  </a:schemeClr>
                </a:solidFill>
              </a:rPr>
              <a:t>Nalda</a:t>
            </a:r>
            <a:r>
              <a:rPr lang="en-GB" altLang="en-US" sz="3000" b="1" dirty="0">
                <a:solidFill>
                  <a:schemeClr val="bg1">
                    <a:lumMod val="95000"/>
                  </a:schemeClr>
                </a:solidFill>
              </a:rPr>
              <a:t> Wainwright, </a:t>
            </a:r>
            <a:br>
              <a:rPr lang="en-GB" altLang="en-US" sz="3000" b="1" dirty="0">
                <a:solidFill>
                  <a:schemeClr val="bg1">
                    <a:lumMod val="95000"/>
                  </a:schemeClr>
                </a:solidFill>
              </a:rPr>
            </a:br>
            <a:r>
              <a:rPr lang="en-GB" altLang="en-US" sz="3000" b="1" dirty="0">
                <a:solidFill>
                  <a:schemeClr val="bg1">
                    <a:lumMod val="95000"/>
                  </a:schemeClr>
                </a:solidFill>
              </a:rPr>
              <a:t>Kate Piper and Mara Mata</a:t>
            </a:r>
            <a:br>
              <a:rPr lang="en-GB" altLang="en-US" sz="3000" b="1" dirty="0">
                <a:solidFill>
                  <a:schemeClr val="bg1">
                    <a:lumMod val="95000"/>
                  </a:schemeClr>
                </a:solidFill>
              </a:rPr>
            </a:br>
            <a:r>
              <a:rPr lang="en-GB" altLang="en-US" sz="4800" b="1" dirty="0">
                <a:solidFill>
                  <a:schemeClr val="bg1">
                    <a:lumMod val="95000"/>
                  </a:schemeClr>
                </a:solidFill>
              </a:rPr>
              <a:t>Inclusion</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209470" y="3485806"/>
            <a:ext cx="4934529" cy="174687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 Lecture 10 &amp; 11</a:t>
            </a:r>
          </a:p>
          <a:p>
            <a:pPr>
              <a:buFont typeface="Wingdings" panose="05000000000000000000" pitchFamily="2" charset="2"/>
              <a:buNone/>
              <a:defRPr/>
            </a:pPr>
            <a:r>
              <a:rPr lang="en-GB" altLang="en-US" b="1" dirty="0">
                <a:solidFill>
                  <a:schemeClr val="bg1"/>
                </a:solidFill>
              </a:rPr>
              <a:t>3</a:t>
            </a:r>
            <a:r>
              <a:rPr lang="en-GB" altLang="en-US" b="1" baseline="30000" dirty="0">
                <a:solidFill>
                  <a:schemeClr val="bg1"/>
                </a:solidFill>
              </a:rPr>
              <a:t>rd</a:t>
            </a:r>
            <a:r>
              <a:rPr lang="en-GB" altLang="en-US" b="1" dirty="0">
                <a:solidFill>
                  <a:schemeClr val="bg1"/>
                </a:solidFill>
              </a:rPr>
              <a:t> &amp; 10</a:t>
            </a:r>
            <a:r>
              <a:rPr lang="en-GB" altLang="en-US" b="1" baseline="30000" dirty="0">
                <a:solidFill>
                  <a:schemeClr val="bg1"/>
                </a:solidFill>
              </a:rPr>
              <a:t>th</a:t>
            </a:r>
            <a:r>
              <a:rPr lang="en-GB" altLang="en-US" b="1" dirty="0">
                <a:solidFill>
                  <a:schemeClr val="bg1"/>
                </a:solidFill>
              </a:rPr>
              <a:t> Nov., 2020</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87395" y="4725144"/>
            <a:ext cx="6038448" cy="1077218"/>
          </a:xfrm>
          <a:prstGeom prst="rect">
            <a:avLst/>
          </a:prstGeom>
          <a:noFill/>
        </p:spPr>
        <p:txBody>
          <a:bodyPr wrap="none" rtlCol="0">
            <a:spAutoFit/>
          </a:bodyPr>
          <a:lstStyle/>
          <a:p>
            <a:pPr algn="ctr"/>
            <a:r>
              <a:rPr lang="en-GB" sz="3200" b="1" dirty="0">
                <a:solidFill>
                  <a:schemeClr val="bg1">
                    <a:lumMod val="95000"/>
                  </a:schemeClr>
                </a:solidFill>
                <a:latin typeface="+mn-lt"/>
              </a:rPr>
              <a:t>Heddwen Davies</a:t>
            </a:r>
          </a:p>
          <a:p>
            <a:pPr algn="ctr"/>
            <a:r>
              <a:rPr lang="en-GB" sz="3200" b="1" dirty="0" err="1">
                <a:solidFill>
                  <a:schemeClr val="bg1">
                    <a:lumMod val="95000"/>
                  </a:schemeClr>
                </a:solidFill>
                <a:latin typeface="+mn-lt"/>
              </a:rPr>
              <a:t>Heddwen.davies@uwtsd.ac.uk</a:t>
            </a:r>
            <a:endParaRPr lang="en-GB" sz="32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572000" cy="764704"/>
          </a:xfrm>
          <a:solidFill>
            <a:schemeClr val="accent5">
              <a:lumMod val="75000"/>
            </a:schemeClr>
          </a:solidFill>
        </p:spPr>
        <p:txBody>
          <a:bodyPr/>
          <a:lstStyle/>
          <a:p>
            <a:pPr algn="l"/>
            <a:r>
              <a:rPr lang="en-US" altLang="en-US" sz="3200" b="1" dirty="0" err="1">
                <a:solidFill>
                  <a:schemeClr val="bg1"/>
                </a:solidFill>
              </a:rPr>
              <a:t>Amcanion</a:t>
            </a:r>
            <a:r>
              <a:rPr lang="en-US" altLang="en-US" sz="3200" b="1" dirty="0">
                <a:solidFill>
                  <a:schemeClr val="bg1"/>
                </a:solidFill>
              </a:rPr>
              <a:t> / Aims :</a:t>
            </a:r>
            <a:endParaRPr lang="en-US" altLang="en-US" sz="4000" b="1" dirty="0">
              <a:solidFill>
                <a:schemeClr val="bg1"/>
              </a:solidFill>
            </a:endParaRPr>
          </a:p>
        </p:txBody>
      </p:sp>
      <p:sp>
        <p:nvSpPr>
          <p:cNvPr id="5" name="Content Placeholder 4">
            <a:extLst>
              <a:ext uri="{FF2B5EF4-FFF2-40B4-BE49-F238E27FC236}">
                <a16:creationId xmlns:a16="http://schemas.microsoft.com/office/drawing/2014/main" id="{FDC8EA92-0B74-A249-9B93-73460C085BF5}"/>
              </a:ext>
            </a:extLst>
          </p:cNvPr>
          <p:cNvSpPr txBox="1">
            <a:spLocks/>
          </p:cNvSpPr>
          <p:nvPr/>
        </p:nvSpPr>
        <p:spPr bwMode="auto">
          <a:xfrm>
            <a:off x="0" y="759024"/>
            <a:ext cx="4403671" cy="5184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000" dirty="0" err="1"/>
              <a:t>Datblygu</a:t>
            </a:r>
            <a:r>
              <a:rPr lang="en-US" sz="2000" dirty="0"/>
              <a:t> </a:t>
            </a:r>
            <a:r>
              <a:rPr lang="en-US" sz="2000" dirty="0" err="1"/>
              <a:t>dealltwriaeth</a:t>
            </a:r>
            <a:r>
              <a:rPr lang="en-US" sz="2000" dirty="0"/>
              <a:t> am </a:t>
            </a:r>
            <a:r>
              <a:rPr lang="en-US" sz="2000" dirty="0" err="1"/>
              <a:t>gynhwysedd</a:t>
            </a:r>
            <a:r>
              <a:rPr lang="en-US" sz="2000" dirty="0"/>
              <a:t>.</a:t>
            </a:r>
          </a:p>
          <a:p>
            <a:pPr eaLnBrk="1" hangingPunct="1"/>
            <a:endParaRPr lang="en-US" sz="2000" dirty="0"/>
          </a:p>
          <a:p>
            <a:pPr eaLnBrk="1" hangingPunct="1"/>
            <a:r>
              <a:rPr lang="en-US" sz="2000" dirty="0" err="1"/>
              <a:t>Datblygu</a:t>
            </a:r>
            <a:r>
              <a:rPr lang="en-US" sz="2000" dirty="0"/>
              <a:t> </a:t>
            </a:r>
            <a:r>
              <a:rPr lang="en-US" sz="2000" dirty="0" err="1"/>
              <a:t>gwybodaeth</a:t>
            </a:r>
            <a:r>
              <a:rPr lang="en-US" sz="2000" dirty="0"/>
              <a:t> a </a:t>
            </a:r>
            <a:r>
              <a:rPr lang="en-US" sz="2000" dirty="0" err="1"/>
              <a:t>dealltwriaeth</a:t>
            </a:r>
            <a:r>
              <a:rPr lang="en-US" sz="2000" dirty="0"/>
              <a:t> o </a:t>
            </a:r>
            <a:r>
              <a:rPr lang="en-US" sz="2000" dirty="0" err="1"/>
              <a:t>arfer</a:t>
            </a:r>
            <a:r>
              <a:rPr lang="en-US" sz="2000" dirty="0"/>
              <a:t> </a:t>
            </a:r>
            <a:r>
              <a:rPr lang="en-US" sz="2000" dirty="0" err="1"/>
              <a:t>gynhwysol</a:t>
            </a:r>
            <a:r>
              <a:rPr lang="en-US" sz="2000" dirty="0"/>
              <a:t> </a:t>
            </a:r>
            <a:r>
              <a:rPr lang="en-US" sz="2000" dirty="0" err="1"/>
              <a:t>yn</a:t>
            </a:r>
            <a:r>
              <a:rPr lang="en-US" sz="2000" dirty="0"/>
              <a:t> </a:t>
            </a:r>
            <a:r>
              <a:rPr lang="en-US" sz="2000" dirty="0" err="1"/>
              <a:t>yr</a:t>
            </a:r>
            <a:r>
              <a:rPr lang="en-US" sz="2000" dirty="0"/>
              <a:t> </a:t>
            </a:r>
            <a:r>
              <a:rPr lang="en-US" sz="2000" dirty="0" err="1"/>
              <a:t>awyr</a:t>
            </a:r>
            <a:r>
              <a:rPr lang="en-US" sz="2000" dirty="0"/>
              <a:t> </a:t>
            </a:r>
            <a:r>
              <a:rPr lang="en-US" sz="2000" dirty="0" err="1"/>
              <a:t>agored</a:t>
            </a:r>
            <a:r>
              <a:rPr lang="en-US" sz="2000" dirty="0"/>
              <a:t>. </a:t>
            </a:r>
          </a:p>
          <a:p>
            <a:pPr marL="0" indent="0" eaLnBrk="1" hangingPunct="1">
              <a:buNone/>
            </a:pPr>
            <a:endParaRPr lang="en-US" sz="2000" dirty="0"/>
          </a:p>
          <a:p>
            <a:pPr eaLnBrk="1" hangingPunct="1"/>
            <a:r>
              <a:rPr lang="en-US" sz="2000" dirty="0" err="1"/>
              <a:t>Cymryd</a:t>
            </a:r>
            <a:r>
              <a:rPr lang="en-US" sz="2000" dirty="0"/>
              <a:t> </a:t>
            </a:r>
            <a:r>
              <a:rPr lang="en-US" sz="2000" dirty="0" err="1"/>
              <a:t>rhan</a:t>
            </a:r>
            <a:r>
              <a:rPr lang="en-US" sz="2000" dirty="0"/>
              <a:t> </a:t>
            </a:r>
            <a:r>
              <a:rPr lang="en-US" sz="2000" dirty="0" err="1"/>
              <a:t>mewn</a:t>
            </a:r>
            <a:r>
              <a:rPr lang="en-US" sz="2000" dirty="0"/>
              <a:t> </a:t>
            </a:r>
            <a:r>
              <a:rPr lang="en-US" sz="2000" dirty="0" err="1"/>
              <a:t>gweithgareddau</a:t>
            </a:r>
            <a:r>
              <a:rPr lang="en-US" sz="2000" dirty="0"/>
              <a:t> </a:t>
            </a:r>
            <a:r>
              <a:rPr lang="en-US" sz="2000" dirty="0" err="1"/>
              <a:t>grwp</a:t>
            </a:r>
            <a:r>
              <a:rPr lang="en-US" sz="2000" dirty="0"/>
              <a:t> I </a:t>
            </a:r>
            <a:r>
              <a:rPr lang="en-US" sz="2000" dirty="0" err="1"/>
              <a:t>drafod</a:t>
            </a:r>
            <a:r>
              <a:rPr lang="en-US" sz="2000" dirty="0"/>
              <a:t> </a:t>
            </a:r>
            <a:r>
              <a:rPr lang="en-US" sz="2000" dirty="0" err="1"/>
              <a:t>achosion</a:t>
            </a:r>
            <a:r>
              <a:rPr lang="en-US" sz="2000" dirty="0"/>
              <a:t> </a:t>
            </a:r>
            <a:r>
              <a:rPr lang="en-US" sz="2000" dirty="0" err="1"/>
              <a:t>astudiaeth</a:t>
            </a:r>
            <a:r>
              <a:rPr lang="en-US" sz="2000" dirty="0"/>
              <a:t>. </a:t>
            </a:r>
          </a:p>
          <a:p>
            <a:pPr eaLnBrk="1" hangingPunct="1"/>
            <a:endParaRPr lang="en-US" sz="2000" dirty="0"/>
          </a:p>
          <a:p>
            <a:pPr eaLnBrk="1" hangingPunct="1"/>
            <a:r>
              <a:rPr lang="en-US" sz="2000" dirty="0" err="1"/>
              <a:t>Ennill</a:t>
            </a:r>
            <a:r>
              <a:rPr lang="en-US" sz="2000" dirty="0"/>
              <a:t> </a:t>
            </a:r>
            <a:r>
              <a:rPr lang="en-US" sz="2000" dirty="0" err="1"/>
              <a:t>gwell</a:t>
            </a:r>
            <a:r>
              <a:rPr lang="en-US" sz="2000" dirty="0"/>
              <a:t> </a:t>
            </a:r>
            <a:r>
              <a:rPr lang="en-US" sz="2000" dirty="0" err="1"/>
              <a:t>dealltwriaeth</a:t>
            </a:r>
            <a:r>
              <a:rPr lang="en-US" sz="2000" dirty="0"/>
              <a:t> </a:t>
            </a:r>
            <a:r>
              <a:rPr lang="en-US" sz="2000" dirty="0" err="1"/>
              <a:t>sut</a:t>
            </a:r>
            <a:r>
              <a:rPr lang="en-US" sz="2000" dirty="0"/>
              <a:t> </a:t>
            </a:r>
            <a:r>
              <a:rPr lang="en-US" sz="2000" dirty="0" err="1"/>
              <a:t>mae</a:t>
            </a:r>
            <a:r>
              <a:rPr lang="en-US" sz="2000" dirty="0"/>
              <a:t> </a:t>
            </a:r>
            <a:r>
              <a:rPr lang="en-US" sz="2000" dirty="0" err="1"/>
              <a:t>gwahanol</a:t>
            </a:r>
            <a:r>
              <a:rPr lang="en-US" sz="2000" dirty="0"/>
              <a:t> </a:t>
            </a:r>
            <a:r>
              <a:rPr lang="en-US" sz="2000" dirty="0" err="1"/>
              <a:t>strategaethau</a:t>
            </a:r>
            <a:r>
              <a:rPr lang="en-US" sz="2000" dirty="0"/>
              <a:t> </a:t>
            </a:r>
            <a:r>
              <a:rPr lang="en-US" sz="2000" dirty="0" err="1"/>
              <a:t>yn</a:t>
            </a:r>
            <a:r>
              <a:rPr lang="en-US" sz="2000" dirty="0"/>
              <a:t> </a:t>
            </a:r>
            <a:r>
              <a:rPr lang="en-US" sz="2000" dirty="0" err="1"/>
              <a:t>medru</a:t>
            </a:r>
            <a:r>
              <a:rPr lang="en-US" sz="2000" dirty="0"/>
              <a:t> “enhance” </a:t>
            </a:r>
            <a:r>
              <a:rPr lang="en-US" sz="2000" dirty="0" err="1"/>
              <a:t>dysgu</a:t>
            </a:r>
            <a:r>
              <a:rPr lang="en-US" sz="2000" dirty="0"/>
              <a:t> plant </a:t>
            </a:r>
            <a:r>
              <a:rPr lang="en-US" sz="2000" dirty="0" err="1"/>
              <a:t>yn</a:t>
            </a:r>
            <a:r>
              <a:rPr lang="en-US" sz="2000" dirty="0"/>
              <a:t> Y </a:t>
            </a:r>
            <a:r>
              <a:rPr lang="en-US" sz="2000" dirty="0" err="1"/>
              <a:t>Cyfnod</a:t>
            </a:r>
            <a:r>
              <a:rPr lang="en-US" sz="2000" dirty="0"/>
              <a:t> Sylfaen o </a:t>
            </a:r>
            <a:r>
              <a:rPr lang="en-US" sz="2000" dirty="0" err="1"/>
              <a:t>fewn</a:t>
            </a:r>
            <a:r>
              <a:rPr lang="en-US" sz="2000" dirty="0"/>
              <a:t> </a:t>
            </a:r>
            <a:r>
              <a:rPr lang="en-US" sz="2000" dirty="0" err="1"/>
              <a:t>yr</a:t>
            </a:r>
            <a:r>
              <a:rPr lang="en-US" sz="2000" dirty="0"/>
              <a:t> </a:t>
            </a:r>
            <a:r>
              <a:rPr lang="en-US" sz="2000" dirty="0" err="1"/>
              <a:t>awyr</a:t>
            </a:r>
            <a:r>
              <a:rPr lang="en-US" sz="2000" dirty="0"/>
              <a:t> </a:t>
            </a:r>
            <a:r>
              <a:rPr lang="en-US" sz="2000" dirty="0" err="1"/>
              <a:t>agored</a:t>
            </a:r>
            <a:r>
              <a:rPr lang="en-US" sz="2000" dirty="0"/>
              <a:t>. </a:t>
            </a:r>
          </a:p>
        </p:txBody>
      </p:sp>
      <p:sp>
        <p:nvSpPr>
          <p:cNvPr id="6" name="Content Placeholder 5">
            <a:extLst>
              <a:ext uri="{FF2B5EF4-FFF2-40B4-BE49-F238E27FC236}">
                <a16:creationId xmlns:a16="http://schemas.microsoft.com/office/drawing/2014/main" id="{D7828996-BE25-8045-8A16-16D00A270D04}"/>
              </a:ext>
            </a:extLst>
          </p:cNvPr>
          <p:cNvSpPr txBox="1">
            <a:spLocks/>
          </p:cNvSpPr>
          <p:nvPr/>
        </p:nvSpPr>
        <p:spPr>
          <a:xfrm>
            <a:off x="4740330" y="161011"/>
            <a:ext cx="4211961" cy="5782952"/>
          </a:xfrm>
          <a:prstGeom prst="rect">
            <a:avLst/>
          </a:prstGeom>
        </p:spPr>
        <p:txBody>
          <a:bodyPr>
            <a:normAutofit fontScale="70000" lnSpcReduction="2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a:t>To develop an understanding of inclusion </a:t>
            </a:r>
          </a:p>
          <a:p>
            <a:pPr eaLnBrk="1" hangingPunct="1"/>
            <a:endParaRPr lang="en-US" dirty="0"/>
          </a:p>
          <a:p>
            <a:pPr eaLnBrk="1" hangingPunct="1"/>
            <a:r>
              <a:rPr lang="en-US" dirty="0"/>
              <a:t>Develop some knowledge and understanding of inclusive practice in the outdoors. </a:t>
            </a:r>
          </a:p>
          <a:p>
            <a:pPr marL="0" indent="0" eaLnBrk="1" hangingPunct="1">
              <a:buNone/>
            </a:pPr>
            <a:endParaRPr lang="en-GB" dirty="0"/>
          </a:p>
          <a:p>
            <a:pPr eaLnBrk="1" hangingPunct="1"/>
            <a:r>
              <a:rPr lang="en-US" dirty="0"/>
              <a:t>Participate in group activities in discussing and considering various cases studies</a:t>
            </a:r>
          </a:p>
          <a:p>
            <a:pPr eaLnBrk="1" hangingPunct="1"/>
            <a:endParaRPr lang="en-US" dirty="0"/>
          </a:p>
          <a:p>
            <a:pPr eaLnBrk="1" hangingPunct="1"/>
            <a:r>
              <a:rPr lang="en-US" dirty="0"/>
              <a:t>Gain an understanding of how various strategies can be incorporated within the Foundation Phase to enhance learning in the outdoors.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50" y="0"/>
            <a:ext cx="8229600" cy="1143000"/>
          </a:xfrm>
        </p:spPr>
        <p:txBody>
          <a:bodyPr/>
          <a:lstStyle/>
          <a:p>
            <a:r>
              <a:rPr lang="en-US" dirty="0"/>
              <a:t>History of Inclusion</a:t>
            </a:r>
          </a:p>
        </p:txBody>
      </p:sp>
      <p:sp>
        <p:nvSpPr>
          <p:cNvPr id="5" name="Content Placeholder 2"/>
          <p:cNvSpPr txBox="1">
            <a:spLocks/>
          </p:cNvSpPr>
          <p:nvPr/>
        </p:nvSpPr>
        <p:spPr>
          <a:xfrm>
            <a:off x="432250" y="1143000"/>
            <a:ext cx="8083100" cy="4467555"/>
          </a:xfrm>
          <a:prstGeom prst="rect">
            <a:avLst/>
          </a:prstGeom>
        </p:spPr>
        <p:txBody>
          <a:bodyPr vert="horz" lIns="68580" tIns="34290" rIns="68580" bIns="34290" rtlCol="0">
            <a:normAutofit fontScale="85000" lnSpcReduction="20000"/>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US" sz="2600" dirty="0"/>
              <a:t>1981 : Education Act : Chapter 60 (24pages) about provision of special education. </a:t>
            </a:r>
          </a:p>
          <a:p>
            <a:r>
              <a:rPr lang="en-US" sz="2600" dirty="0"/>
              <a:t>1995 : Disability Discrimination Act - came into effect.  Covers: direct discrimination, disability related discrimination, failure to make reasonable adjustments to allow access to goods, facilities and services, </a:t>
            </a:r>
            <a:r>
              <a:rPr lang="en-US" sz="2600" dirty="0" err="1"/>
              <a:t>victimisation</a:t>
            </a:r>
            <a:r>
              <a:rPr lang="en-US" sz="2600" dirty="0"/>
              <a:t>, harassment. (Amended by 2005 Act)</a:t>
            </a:r>
          </a:p>
          <a:p>
            <a:r>
              <a:rPr lang="en-US" sz="2600" dirty="0"/>
              <a:t>1997 : Excellence for all children. Meeting Special Educational Needs. (green paper </a:t>
            </a:r>
            <a:r>
              <a:rPr lang="en-US" sz="2600" dirty="0" err="1"/>
              <a:t>Uk</a:t>
            </a:r>
            <a:r>
              <a:rPr lang="en-US" sz="2600" dirty="0"/>
              <a:t>)</a:t>
            </a:r>
          </a:p>
          <a:p>
            <a:r>
              <a:rPr lang="en-US" sz="2600" dirty="0"/>
              <a:t>2001 : Special Educational Needs and Disability Act : then local Ed authorities established SEN Code of Practice (DfES, 2001)</a:t>
            </a:r>
          </a:p>
          <a:p>
            <a:r>
              <a:rPr lang="en-US" sz="2600" dirty="0"/>
              <a:t>2010: Equality Act replaced this in England, Wales and Scotland. Broader and ‘more inclusive’ spectrum of individuals under Additional Learning Needs. </a:t>
            </a:r>
          </a:p>
          <a:p>
            <a:r>
              <a:rPr lang="en-US" sz="2600" dirty="0"/>
              <a:t>2014 : Legislative proposals for additional learning needs. (white paper Welsh Government)</a:t>
            </a:r>
          </a:p>
          <a:p>
            <a:endParaRPr lang="en-US" sz="2100" dirty="0"/>
          </a:p>
        </p:txBody>
      </p:sp>
    </p:spTree>
    <p:extLst>
      <p:ext uri="{BB962C8B-B14F-4D97-AF65-F5344CB8AC3E}">
        <p14:creationId xmlns:p14="http://schemas.microsoft.com/office/powerpoint/2010/main" val="2115199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6B6D6-013D-3648-B590-7F3A633D922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64E040B-13D7-C44A-905E-18364AA230AC}"/>
              </a:ext>
            </a:extLst>
          </p:cNvPr>
          <p:cNvSpPr>
            <a:spLocks noGrp="1"/>
          </p:cNvSpPr>
          <p:nvPr>
            <p:ph idx="1"/>
          </p:nvPr>
        </p:nvSpPr>
        <p:spPr/>
        <p:txBody>
          <a:bodyPr/>
          <a:lstStyle/>
          <a:p>
            <a:r>
              <a:rPr lang="en-US" dirty="0">
                <a:hlinkClick r:id="rId3"/>
              </a:rPr>
              <a:t>https://www.youtube.com/watch?v=z2bkbs00Z68&amp;feature=youtu.be</a:t>
            </a:r>
            <a:endParaRPr lang="en-US" dirty="0"/>
          </a:p>
          <a:p>
            <a:pPr marL="0" indent="0">
              <a:buNone/>
            </a:pPr>
            <a:r>
              <a:rPr lang="en-US" dirty="0"/>
              <a:t> </a:t>
            </a:r>
          </a:p>
          <a:p>
            <a:r>
              <a:rPr lang="en-US" dirty="0"/>
              <a:t>Additional Learning Needs from birth to 25yrs old. Document called Individual Development Plans providing legal rights. </a:t>
            </a:r>
          </a:p>
        </p:txBody>
      </p:sp>
    </p:spTree>
    <p:extLst>
      <p:ext uri="{BB962C8B-B14F-4D97-AF65-F5344CB8AC3E}">
        <p14:creationId xmlns:p14="http://schemas.microsoft.com/office/powerpoint/2010/main" val="3517021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2D1C6-4033-AA42-AC8A-2FE345B2BCC5}"/>
              </a:ext>
            </a:extLst>
          </p:cNvPr>
          <p:cNvSpPr>
            <a:spLocks noGrp="1"/>
          </p:cNvSpPr>
          <p:nvPr>
            <p:ph type="title"/>
          </p:nvPr>
        </p:nvSpPr>
        <p:spPr>
          <a:xfrm>
            <a:off x="-323850" y="274638"/>
            <a:ext cx="9467850" cy="1143000"/>
          </a:xfrm>
        </p:spPr>
        <p:txBody>
          <a:bodyPr>
            <a:normAutofit fontScale="90000"/>
          </a:bodyPr>
          <a:lstStyle/>
          <a:p>
            <a:pPr eaLnBrk="1" hangingPunct="1">
              <a:defRPr/>
            </a:pPr>
            <a:r>
              <a:rPr lang="en-US" dirty="0" err="1">
                <a:latin typeface="+mn-lt"/>
              </a:rPr>
              <a:t>Cynllun</a:t>
            </a:r>
            <a:r>
              <a:rPr lang="en-US" dirty="0">
                <a:latin typeface="+mn-lt"/>
              </a:rPr>
              <a:t> </a:t>
            </a:r>
            <a:r>
              <a:rPr lang="en-US" dirty="0" err="1">
                <a:latin typeface="+mn-lt"/>
              </a:rPr>
              <a:t>Datblygiad</a:t>
            </a:r>
            <a:r>
              <a:rPr lang="en-US" dirty="0">
                <a:latin typeface="+mn-lt"/>
              </a:rPr>
              <a:t> </a:t>
            </a:r>
            <a:r>
              <a:rPr lang="en-US" dirty="0" err="1">
                <a:latin typeface="+mn-lt"/>
              </a:rPr>
              <a:t>Unigol</a:t>
            </a:r>
            <a:br>
              <a:rPr lang="en-US" dirty="0">
                <a:latin typeface="+mn-lt"/>
              </a:rPr>
            </a:br>
            <a:r>
              <a:rPr lang="en-US" i="1" dirty="0">
                <a:latin typeface="+mn-lt"/>
              </a:rPr>
              <a:t>Individual Development Plan</a:t>
            </a:r>
          </a:p>
        </p:txBody>
      </p:sp>
      <p:sp>
        <p:nvSpPr>
          <p:cNvPr id="40962" name="Content Placeholder 2">
            <a:extLst>
              <a:ext uri="{FF2B5EF4-FFF2-40B4-BE49-F238E27FC236}">
                <a16:creationId xmlns:a16="http://schemas.microsoft.com/office/drawing/2014/main" id="{E260D72B-E26B-9344-A055-9906F20EE8B7}"/>
              </a:ext>
            </a:extLst>
          </p:cNvPr>
          <p:cNvSpPr>
            <a:spLocks noGrp="1"/>
          </p:cNvSpPr>
          <p:nvPr>
            <p:ph sz="half" idx="1"/>
          </p:nvPr>
        </p:nvSpPr>
        <p:spPr bwMode="auto">
          <a:xfrm>
            <a:off x="0" y="1417638"/>
            <a:ext cx="4183758" cy="4611688"/>
          </a:xfrm>
        </p:spPr>
        <p:txBody>
          <a:bodyPr>
            <a:normAutofit fontScale="92500" lnSpcReduction="10000"/>
          </a:bodyPr>
          <a:lstStyle/>
          <a:p>
            <a:pPr eaLnBrk="1" hangingPunct="1">
              <a:buFont typeface="Wingdings" charset="2"/>
              <a:buChar char="§"/>
              <a:defRPr/>
            </a:pPr>
            <a:r>
              <a:rPr lang="en-US" altLang="en-US" sz="2600" dirty="0" err="1"/>
              <a:t>Unrhyw</a:t>
            </a:r>
            <a:r>
              <a:rPr lang="en-US" altLang="en-US" sz="2600" dirty="0"/>
              <a:t> </a:t>
            </a:r>
            <a:r>
              <a:rPr lang="en-US" altLang="en-US" sz="2600" dirty="0" err="1"/>
              <a:t>blentyn</a:t>
            </a:r>
            <a:r>
              <a:rPr lang="en-US" altLang="en-US" sz="2600" dirty="0"/>
              <a:t>/person </a:t>
            </a:r>
            <a:r>
              <a:rPr lang="en-US" altLang="en-US" sz="2600" dirty="0" err="1"/>
              <a:t>ifanc</a:t>
            </a:r>
            <a:r>
              <a:rPr lang="en-US" altLang="en-US" sz="2600" dirty="0"/>
              <a:t> (0-25) </a:t>
            </a:r>
            <a:r>
              <a:rPr lang="en-US" altLang="en-US" sz="2600" dirty="0" err="1"/>
              <a:t>sydd</a:t>
            </a:r>
            <a:r>
              <a:rPr lang="en-US" altLang="en-US" sz="2600" dirty="0"/>
              <a:t> ag ADY ac </a:t>
            </a:r>
            <a:r>
              <a:rPr lang="en-US" altLang="en-US" sz="2600" dirty="0" err="1"/>
              <a:t>sydd</a:t>
            </a:r>
            <a:r>
              <a:rPr lang="en-US" altLang="en-US" sz="2600" dirty="0"/>
              <a:t> </a:t>
            </a:r>
            <a:r>
              <a:rPr lang="en-US" altLang="en-US" sz="2600" dirty="0" err="1"/>
              <a:t>angen</a:t>
            </a:r>
            <a:r>
              <a:rPr lang="en-US" altLang="en-US" sz="2600" dirty="0"/>
              <a:t> </a:t>
            </a:r>
            <a:r>
              <a:rPr lang="en-US" altLang="en-US" sz="2400" dirty="0" err="1"/>
              <a:t>cymorth</a:t>
            </a:r>
            <a:r>
              <a:rPr lang="en-US" altLang="en-US" sz="2400" dirty="0"/>
              <a:t> </a:t>
            </a:r>
            <a:r>
              <a:rPr lang="en-US" altLang="en-US" sz="2400" dirty="0" err="1"/>
              <a:t>sy’n</a:t>
            </a:r>
            <a:r>
              <a:rPr lang="en-US" altLang="en-US" sz="2400" dirty="0"/>
              <a:t> </a:t>
            </a:r>
            <a:r>
              <a:rPr lang="en-US" altLang="en-US" sz="2400" dirty="0" err="1"/>
              <a:t>wahanol</a:t>
            </a:r>
            <a:r>
              <a:rPr lang="en-US" altLang="en-US" sz="2400" dirty="0"/>
              <a:t> </a:t>
            </a:r>
            <a:r>
              <a:rPr lang="en-US" altLang="en-US" sz="2400" dirty="0" err="1"/>
              <a:t>neu’n</a:t>
            </a:r>
            <a:r>
              <a:rPr lang="en-US" altLang="en-US" sz="2400" dirty="0"/>
              <a:t> </a:t>
            </a:r>
            <a:r>
              <a:rPr lang="en-US" altLang="en-US" sz="2400" dirty="0" err="1"/>
              <a:t>ychwanegol</a:t>
            </a:r>
            <a:r>
              <a:rPr lang="en-US" altLang="en-US" sz="2400" dirty="0"/>
              <a:t> </a:t>
            </a:r>
            <a:r>
              <a:rPr lang="en-US" altLang="en-US" sz="2400" dirty="0" err="1"/>
              <a:t>i’r</a:t>
            </a:r>
            <a:r>
              <a:rPr lang="en-US" altLang="en-US" sz="2400" dirty="0"/>
              <a:t> </a:t>
            </a:r>
            <a:r>
              <a:rPr lang="en-US" altLang="en-US" sz="2400" dirty="0" err="1"/>
              <a:t>hyn</a:t>
            </a:r>
            <a:r>
              <a:rPr lang="en-US" altLang="en-US" sz="2400" dirty="0"/>
              <a:t> a </a:t>
            </a:r>
            <a:r>
              <a:rPr lang="en-US" altLang="en-US" sz="2400" dirty="0" err="1"/>
              <a:t>ddarperir</a:t>
            </a:r>
            <a:r>
              <a:rPr lang="en-US" altLang="en-US" sz="2400" dirty="0"/>
              <a:t> </a:t>
            </a:r>
            <a:r>
              <a:rPr lang="en-US" altLang="en-US" sz="2400" dirty="0" err="1"/>
              <a:t>fel</a:t>
            </a:r>
            <a:r>
              <a:rPr lang="en-US" altLang="en-US" sz="2400" dirty="0"/>
              <a:t> </a:t>
            </a:r>
            <a:r>
              <a:rPr lang="en-US" altLang="en-US" sz="2400" dirty="0" err="1"/>
              <a:t>rhan</a:t>
            </a:r>
            <a:r>
              <a:rPr lang="en-US" altLang="en-US" sz="2400" dirty="0"/>
              <a:t> </a:t>
            </a:r>
            <a:r>
              <a:rPr lang="en-US" altLang="en-US" sz="2400" dirty="0" err="1"/>
              <a:t>o’r</a:t>
            </a:r>
            <a:r>
              <a:rPr lang="en-US" altLang="en-US" sz="2400" dirty="0"/>
              <a:t> </a:t>
            </a:r>
            <a:r>
              <a:rPr lang="en-US" altLang="en-US" sz="2400" dirty="0" err="1"/>
              <a:t>cwricwlwm</a:t>
            </a:r>
            <a:r>
              <a:rPr lang="en-US" altLang="en-US" sz="2400" dirty="0"/>
              <a:t> </a:t>
            </a:r>
            <a:r>
              <a:rPr lang="en-US" altLang="en-US" sz="2400" dirty="0" err="1"/>
              <a:t>arferol</a:t>
            </a:r>
            <a:r>
              <a:rPr lang="en-US" altLang="en-US" sz="2400" dirty="0"/>
              <a:t> </a:t>
            </a:r>
            <a:r>
              <a:rPr lang="en-US" altLang="en-US" sz="2400" dirty="0" err="1"/>
              <a:t>neu</a:t>
            </a:r>
            <a:r>
              <a:rPr lang="en-US" altLang="en-US" sz="2400" dirty="0"/>
              <a:t> </a:t>
            </a:r>
            <a:r>
              <a:rPr lang="en-US" altLang="en-US" sz="2400" dirty="0" err="1"/>
              <a:t>wahaniaethol</a:t>
            </a:r>
            <a:r>
              <a:rPr lang="en-US" altLang="en-US" sz="2400" dirty="0"/>
              <a:t>.</a:t>
            </a:r>
          </a:p>
          <a:p>
            <a:pPr eaLnBrk="1" hangingPunct="1">
              <a:buFont typeface="Wingdings" charset="2"/>
              <a:buChar char="§"/>
              <a:defRPr/>
            </a:pPr>
            <a:r>
              <a:rPr lang="en-US" altLang="en-US" sz="2400" dirty="0" err="1"/>
              <a:t>Partneriaeth</a:t>
            </a:r>
            <a:r>
              <a:rPr lang="en-US" altLang="en-US" sz="2400" dirty="0"/>
              <a:t> </a:t>
            </a:r>
            <a:r>
              <a:rPr lang="en-US" altLang="en-US" sz="2400" dirty="0" err="1"/>
              <a:t>rhwng</a:t>
            </a:r>
            <a:r>
              <a:rPr lang="en-US" altLang="en-US" sz="2400" dirty="0"/>
              <a:t> </a:t>
            </a:r>
            <a:r>
              <a:rPr lang="en-US" altLang="en-US" sz="2400" dirty="0" err="1"/>
              <a:t>gwasanaethau</a:t>
            </a:r>
            <a:r>
              <a:rPr lang="en-US" altLang="en-US" sz="2400" dirty="0"/>
              <a:t> </a:t>
            </a:r>
            <a:r>
              <a:rPr lang="en-US" altLang="en-US" sz="2400" dirty="0" err="1"/>
              <a:t>addysg</a:t>
            </a:r>
            <a:r>
              <a:rPr lang="en-US" altLang="en-US" sz="2400" dirty="0"/>
              <a:t>, </a:t>
            </a:r>
            <a:r>
              <a:rPr lang="en-US" altLang="en-US" sz="2400" dirty="0" err="1"/>
              <a:t>iechyd</a:t>
            </a:r>
            <a:r>
              <a:rPr lang="en-US" altLang="en-US" sz="2400" dirty="0"/>
              <a:t> a </a:t>
            </a:r>
            <a:r>
              <a:rPr lang="en-US" altLang="en-US" sz="2400" dirty="0" err="1"/>
              <a:t>chymdeithasol</a:t>
            </a:r>
            <a:r>
              <a:rPr lang="en-US" altLang="en-US" sz="2400" dirty="0"/>
              <a:t>.</a:t>
            </a:r>
          </a:p>
          <a:p>
            <a:pPr eaLnBrk="1" hangingPunct="1">
              <a:buFont typeface="Wingdings" charset="2"/>
              <a:buChar char="§"/>
              <a:defRPr/>
            </a:pPr>
            <a:r>
              <a:rPr lang="en-US" altLang="en-US" sz="2400" dirty="0" err="1"/>
              <a:t>Dilyn</a:t>
            </a:r>
            <a:r>
              <a:rPr lang="en-US" altLang="en-US" sz="2400" dirty="0"/>
              <a:t> </a:t>
            </a:r>
            <a:r>
              <a:rPr lang="en-US" altLang="en-US" sz="2400" dirty="0" err="1"/>
              <a:t>camau</a:t>
            </a:r>
            <a:r>
              <a:rPr lang="en-US" altLang="en-US" sz="2400" dirty="0"/>
              <a:t> person-</a:t>
            </a:r>
            <a:r>
              <a:rPr lang="en-US" altLang="en-US" sz="2400" dirty="0" err="1"/>
              <a:t>ganolog</a:t>
            </a:r>
            <a:r>
              <a:rPr lang="en-US" altLang="en-US" sz="2400" dirty="0"/>
              <a:t> ac </a:t>
            </a:r>
            <a:r>
              <a:rPr lang="en-US" altLang="en-US" sz="2400" dirty="0" err="1"/>
              <a:t>yn</a:t>
            </a:r>
            <a:r>
              <a:rPr lang="en-US" altLang="en-US" sz="2400" dirty="0"/>
              <a:t> </a:t>
            </a:r>
            <a:r>
              <a:rPr lang="en-US" altLang="en-US" sz="2400" dirty="0" err="1"/>
              <a:t>llunio</a:t>
            </a:r>
            <a:r>
              <a:rPr lang="en-US" altLang="en-US" sz="2400" dirty="0"/>
              <a:t> </a:t>
            </a:r>
            <a:r>
              <a:rPr lang="en-US" altLang="en-US" sz="2400" dirty="0" err="1"/>
              <a:t>cynllun</a:t>
            </a:r>
            <a:r>
              <a:rPr lang="en-US" altLang="en-US" sz="2400" dirty="0"/>
              <a:t> </a:t>
            </a:r>
            <a:r>
              <a:rPr lang="en-US" altLang="en-US" sz="2400" dirty="0" err="1"/>
              <a:t>gweithredu</a:t>
            </a:r>
            <a:r>
              <a:rPr lang="en-US" altLang="en-US" sz="2400" dirty="0"/>
              <a:t> y </a:t>
            </a:r>
            <a:r>
              <a:rPr lang="en-US" altLang="en-US" sz="2400" dirty="0" err="1"/>
              <a:t>cytunir</a:t>
            </a:r>
            <a:r>
              <a:rPr lang="en-US" altLang="en-US" sz="2400" dirty="0"/>
              <a:t> </a:t>
            </a:r>
            <a:r>
              <a:rPr lang="en-US" altLang="en-US" sz="2400" dirty="0" err="1"/>
              <a:t>arno</a:t>
            </a:r>
            <a:r>
              <a:rPr lang="en-US" altLang="en-US" sz="2400" dirty="0"/>
              <a:t>.</a:t>
            </a:r>
          </a:p>
          <a:p>
            <a:pPr eaLnBrk="1" hangingPunct="1">
              <a:buFont typeface="Wingdings" charset="2"/>
              <a:buChar char="§"/>
              <a:defRPr/>
            </a:pPr>
            <a:endParaRPr lang="en-US" altLang="en-US" sz="1800" dirty="0"/>
          </a:p>
        </p:txBody>
      </p:sp>
      <p:sp>
        <p:nvSpPr>
          <p:cNvPr id="3" name="Content Placeholder 2">
            <a:extLst>
              <a:ext uri="{FF2B5EF4-FFF2-40B4-BE49-F238E27FC236}">
                <a16:creationId xmlns:a16="http://schemas.microsoft.com/office/drawing/2014/main" id="{4B3D7E04-2191-D641-B919-796E686D5815}"/>
              </a:ext>
            </a:extLst>
          </p:cNvPr>
          <p:cNvSpPr>
            <a:spLocks noGrp="1"/>
          </p:cNvSpPr>
          <p:nvPr>
            <p:ph sz="half" idx="2"/>
          </p:nvPr>
        </p:nvSpPr>
        <p:spPr>
          <a:xfrm>
            <a:off x="4925017" y="1628800"/>
            <a:ext cx="3932237" cy="4611688"/>
          </a:xfrm>
        </p:spPr>
        <p:txBody>
          <a:bodyPr>
            <a:normAutofit fontScale="92500" lnSpcReduction="10000"/>
          </a:bodyPr>
          <a:lstStyle/>
          <a:p>
            <a:pPr eaLnBrk="1" fontAlgn="auto" hangingPunct="1">
              <a:spcAft>
                <a:spcPts val="0"/>
              </a:spcAft>
              <a:defRPr/>
            </a:pPr>
            <a:r>
              <a:rPr lang="en-US" altLang="en-US" sz="2400" i="1" dirty="0"/>
              <a:t>Any child/young person (0-25) who has ALN and needs support that differs from or is additional to the provision as part of the usual or differentiated curriculum. </a:t>
            </a:r>
          </a:p>
          <a:p>
            <a:pPr eaLnBrk="1" fontAlgn="auto" hangingPunct="1">
              <a:spcAft>
                <a:spcPts val="0"/>
              </a:spcAft>
              <a:defRPr/>
            </a:pPr>
            <a:r>
              <a:rPr lang="en-US" altLang="en-US" sz="2400" i="1" dirty="0"/>
              <a:t>Partnership between education, health and social services. </a:t>
            </a:r>
          </a:p>
          <a:p>
            <a:pPr eaLnBrk="1" fontAlgn="auto" hangingPunct="1">
              <a:spcAft>
                <a:spcPts val="0"/>
              </a:spcAft>
              <a:defRPr/>
            </a:pPr>
            <a:r>
              <a:rPr lang="en-US" altLang="en-US" sz="2400" i="1" dirty="0"/>
              <a:t>Follows person-centered steps to structuring an agreed action plan. </a:t>
            </a:r>
          </a:p>
          <a:p>
            <a:pPr>
              <a:defRPr/>
            </a:pPr>
            <a:endParaRPr lang="en-US" dirty="0"/>
          </a:p>
        </p:txBody>
      </p:sp>
    </p:spTree>
    <p:extLst>
      <p:ext uri="{BB962C8B-B14F-4D97-AF65-F5344CB8AC3E}">
        <p14:creationId xmlns:p14="http://schemas.microsoft.com/office/powerpoint/2010/main" val="1085178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5D3A37E2-D3FF-D847-B1EA-F88F8F2D0C7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332" b="-2"/>
          <a:stretch/>
        </p:blipFill>
        <p:spPr>
          <a:xfrm>
            <a:off x="20" y="10"/>
            <a:ext cx="9143980" cy="6857990"/>
          </a:xfrm>
          <a:noFill/>
        </p:spPr>
      </p:pic>
    </p:spTree>
    <p:extLst>
      <p:ext uri="{BB962C8B-B14F-4D97-AF65-F5344CB8AC3E}">
        <p14:creationId xmlns:p14="http://schemas.microsoft.com/office/powerpoint/2010/main" val="3630722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text, table&#10;&#10;Description automatically generated">
            <a:extLst>
              <a:ext uri="{FF2B5EF4-FFF2-40B4-BE49-F238E27FC236}">
                <a16:creationId xmlns:a16="http://schemas.microsoft.com/office/drawing/2014/main" id="{6F444B84-0C9B-BE47-9FDF-D34F343DD01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68262"/>
            <a:ext cx="5914897" cy="6721475"/>
          </a:xfrm>
          <a:noFill/>
        </p:spPr>
      </p:pic>
    </p:spTree>
    <p:extLst>
      <p:ext uri="{BB962C8B-B14F-4D97-AF65-F5344CB8AC3E}">
        <p14:creationId xmlns:p14="http://schemas.microsoft.com/office/powerpoint/2010/main" val="1532901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128934-7190-3441-8CA8-1AC2F0F13CE1}"/>
              </a:ext>
            </a:extLst>
          </p:cNvPr>
          <p:cNvSpPr>
            <a:spLocks noGrp="1"/>
          </p:cNvSpPr>
          <p:nvPr>
            <p:ph idx="1"/>
          </p:nvPr>
        </p:nvSpPr>
        <p:spPr/>
        <p:txBody>
          <a:bodyPr/>
          <a:lstStyle/>
          <a:p>
            <a:endParaRPr lang="en-US"/>
          </a:p>
        </p:txBody>
      </p:sp>
      <p:sp>
        <p:nvSpPr>
          <p:cNvPr id="4" name="Title 1">
            <a:extLst>
              <a:ext uri="{FF2B5EF4-FFF2-40B4-BE49-F238E27FC236}">
                <a16:creationId xmlns:a16="http://schemas.microsoft.com/office/drawing/2014/main" id="{EECD06D8-D380-F04B-9A06-3AD5C4021D93}"/>
              </a:ext>
            </a:extLst>
          </p:cNvPr>
          <p:cNvSpPr>
            <a:spLocks noGrp="1"/>
          </p:cNvSpPr>
          <p:nvPr>
            <p:ph type="title"/>
          </p:nvPr>
        </p:nvSpPr>
        <p:spPr/>
        <p:txBody>
          <a:bodyPr/>
          <a:lstStyle/>
          <a:p>
            <a:r>
              <a:rPr lang="en-US" dirty="0"/>
              <a:t>Beth </a:t>
            </a:r>
            <a:r>
              <a:rPr lang="en-US" dirty="0" err="1"/>
              <a:t>ydy</a:t>
            </a:r>
            <a:r>
              <a:rPr lang="en-US" dirty="0"/>
              <a:t> </a:t>
            </a:r>
            <a:r>
              <a:rPr lang="en-US" dirty="0" err="1"/>
              <a:t>cynhwysiant</a:t>
            </a:r>
            <a:r>
              <a:rPr lang="en-US" dirty="0"/>
              <a:t>?  </a:t>
            </a:r>
            <a:br>
              <a:rPr lang="en-US" dirty="0"/>
            </a:br>
            <a:r>
              <a:rPr lang="en-US" dirty="0"/>
              <a:t>What is inclusion? </a:t>
            </a:r>
          </a:p>
        </p:txBody>
      </p:sp>
    </p:spTree>
    <p:extLst>
      <p:ext uri="{BB962C8B-B14F-4D97-AF65-F5344CB8AC3E}">
        <p14:creationId xmlns:p14="http://schemas.microsoft.com/office/powerpoint/2010/main" val="860586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71A5A-4AC2-A54B-B171-AC9A1F0C7CAA}"/>
              </a:ext>
            </a:extLst>
          </p:cNvPr>
          <p:cNvSpPr>
            <a:spLocks noGrp="1"/>
          </p:cNvSpPr>
          <p:nvPr>
            <p:ph type="title"/>
          </p:nvPr>
        </p:nvSpPr>
        <p:spPr/>
        <p:txBody>
          <a:bodyPr/>
          <a:lstStyle/>
          <a:p>
            <a:r>
              <a:rPr lang="en-US" sz="3200" dirty="0"/>
              <a:t>Defining Inclusion – Early Childhood: Chapter ‘Inclusion and Diversity’ p.211-224 </a:t>
            </a:r>
          </a:p>
        </p:txBody>
      </p:sp>
      <p:sp>
        <p:nvSpPr>
          <p:cNvPr id="3" name="Content Placeholder 2">
            <a:extLst>
              <a:ext uri="{FF2B5EF4-FFF2-40B4-BE49-F238E27FC236}">
                <a16:creationId xmlns:a16="http://schemas.microsoft.com/office/drawing/2014/main" id="{9BD81783-B69E-5C49-ABC0-E6893ADEF33F}"/>
              </a:ext>
            </a:extLst>
          </p:cNvPr>
          <p:cNvSpPr>
            <a:spLocks noGrp="1"/>
          </p:cNvSpPr>
          <p:nvPr>
            <p:ph sz="half" idx="1"/>
          </p:nvPr>
        </p:nvSpPr>
        <p:spPr>
          <a:xfrm>
            <a:off x="457200" y="2132856"/>
            <a:ext cx="4038600" cy="3989040"/>
          </a:xfrm>
        </p:spPr>
        <p:txBody>
          <a:bodyPr/>
          <a:lstStyle/>
          <a:p>
            <a:r>
              <a:rPr lang="en-US" dirty="0" err="1"/>
              <a:t>Cymduned</a:t>
            </a:r>
            <a:r>
              <a:rPr lang="en-US" dirty="0"/>
              <a:t> </a:t>
            </a:r>
            <a:r>
              <a:rPr lang="en-US" dirty="0" err="1"/>
              <a:t>ehangach</a:t>
            </a:r>
            <a:endParaRPr lang="en-US" dirty="0"/>
          </a:p>
          <a:p>
            <a:r>
              <a:rPr lang="en-US" dirty="0" err="1"/>
              <a:t>Yr</a:t>
            </a:r>
            <a:r>
              <a:rPr lang="en-US" dirty="0"/>
              <a:t> Ysgol</a:t>
            </a:r>
          </a:p>
          <a:p>
            <a:r>
              <a:rPr lang="en-US" dirty="0" err="1"/>
              <a:t>Gweithgareddau</a:t>
            </a:r>
            <a:r>
              <a:rPr lang="en-US" dirty="0"/>
              <a:t> </a:t>
            </a:r>
            <a:r>
              <a:rPr lang="en-US" dirty="0" err="1"/>
              <a:t>Anturus</a:t>
            </a:r>
            <a:r>
              <a:rPr lang="en-US" dirty="0"/>
              <a:t> </a:t>
            </a:r>
            <a:r>
              <a:rPr lang="en-US" dirty="0" err="1"/>
              <a:t>Awyr</a:t>
            </a:r>
            <a:r>
              <a:rPr lang="en-US" dirty="0"/>
              <a:t> </a:t>
            </a:r>
            <a:r>
              <a:rPr lang="en-US" dirty="0" err="1"/>
              <a:t>Agored</a:t>
            </a:r>
            <a:endParaRPr lang="en-US" dirty="0"/>
          </a:p>
          <a:p>
            <a:r>
              <a:rPr lang="en-US" dirty="0" err="1"/>
              <a:t>Addysg</a:t>
            </a:r>
            <a:r>
              <a:rPr lang="en-US" dirty="0"/>
              <a:t> </a:t>
            </a:r>
            <a:r>
              <a:rPr lang="en-US" dirty="0" err="1"/>
              <a:t>Gorfforol</a:t>
            </a:r>
            <a:endParaRPr lang="en-US" dirty="0"/>
          </a:p>
        </p:txBody>
      </p:sp>
      <p:sp>
        <p:nvSpPr>
          <p:cNvPr id="4" name="Content Placeholder 3">
            <a:extLst>
              <a:ext uri="{FF2B5EF4-FFF2-40B4-BE49-F238E27FC236}">
                <a16:creationId xmlns:a16="http://schemas.microsoft.com/office/drawing/2014/main" id="{33D921BA-30FE-1240-8250-78762CCA1371}"/>
              </a:ext>
            </a:extLst>
          </p:cNvPr>
          <p:cNvSpPr>
            <a:spLocks noGrp="1"/>
          </p:cNvSpPr>
          <p:nvPr>
            <p:ph sz="half" idx="2"/>
          </p:nvPr>
        </p:nvSpPr>
        <p:spPr>
          <a:xfrm>
            <a:off x="5105400" y="2166320"/>
            <a:ext cx="4038600" cy="3989040"/>
          </a:xfrm>
        </p:spPr>
        <p:txBody>
          <a:bodyPr/>
          <a:lstStyle/>
          <a:p>
            <a:r>
              <a:rPr lang="en-US" dirty="0"/>
              <a:t>Wider community </a:t>
            </a:r>
          </a:p>
          <a:p>
            <a:r>
              <a:rPr lang="en-US" dirty="0"/>
              <a:t>School</a:t>
            </a:r>
          </a:p>
          <a:p>
            <a:r>
              <a:rPr lang="en-US" dirty="0"/>
              <a:t>Outdoor Adventurous Activities</a:t>
            </a:r>
          </a:p>
          <a:p>
            <a:r>
              <a:rPr lang="en-US" dirty="0"/>
              <a:t>Physical Education</a:t>
            </a:r>
          </a:p>
        </p:txBody>
      </p:sp>
    </p:spTree>
    <p:extLst>
      <p:ext uri="{BB962C8B-B14F-4D97-AF65-F5344CB8AC3E}">
        <p14:creationId xmlns:p14="http://schemas.microsoft.com/office/powerpoint/2010/main" val="1370574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D63907-8522-D64E-BEAE-A5879858CAAD}"/>
              </a:ext>
            </a:extLst>
          </p:cNvPr>
          <p:cNvSpPr>
            <a:spLocks noGrp="1"/>
          </p:cNvSpPr>
          <p:nvPr>
            <p:ph sz="half" idx="1"/>
          </p:nvPr>
        </p:nvSpPr>
        <p:spPr/>
        <p:txBody>
          <a:bodyPr/>
          <a:lstStyle/>
          <a:p>
            <a:endParaRPr lang="en-US"/>
          </a:p>
        </p:txBody>
      </p:sp>
      <p:pic>
        <p:nvPicPr>
          <p:cNvPr id="5" name="Musharaf video">
            <a:hlinkClick r:id="" action="ppaction://media"/>
            <a:extLst>
              <a:ext uri="{FF2B5EF4-FFF2-40B4-BE49-F238E27FC236}">
                <a16:creationId xmlns:a16="http://schemas.microsoft.com/office/drawing/2014/main" id="{90AF7474-B961-CA46-9D82-AEF1F23B423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50084" y="0"/>
            <a:ext cx="6858000" cy="6858000"/>
          </a:xfrm>
          <a:prstGeom prst="rect">
            <a:avLst/>
          </a:prstGeom>
        </p:spPr>
      </p:pic>
      <p:sp>
        <p:nvSpPr>
          <p:cNvPr id="6" name="Rectangle 5">
            <a:extLst>
              <a:ext uri="{FF2B5EF4-FFF2-40B4-BE49-F238E27FC236}">
                <a16:creationId xmlns:a16="http://schemas.microsoft.com/office/drawing/2014/main" id="{99507464-57C3-C540-BB5E-61977C725645}"/>
              </a:ext>
            </a:extLst>
          </p:cNvPr>
          <p:cNvSpPr/>
          <p:nvPr/>
        </p:nvSpPr>
        <p:spPr>
          <a:xfrm>
            <a:off x="1250084" y="0"/>
            <a:ext cx="6858000" cy="13525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Channel 4 </a:t>
            </a:r>
            <a:r>
              <a:rPr lang="mr-IN" sz="2400" dirty="0"/>
              <a:t>–</a:t>
            </a:r>
            <a:r>
              <a:rPr lang="en-US" sz="2400" dirty="0"/>
              <a:t> </a:t>
            </a:r>
            <a:r>
              <a:rPr lang="en-US" sz="2400" dirty="0" err="1"/>
              <a:t>Gogglebox</a:t>
            </a:r>
            <a:r>
              <a:rPr lang="en-US" sz="2400" dirty="0"/>
              <a:t> / Educating Yorkshire (2013)</a:t>
            </a:r>
          </a:p>
        </p:txBody>
      </p:sp>
    </p:spTree>
    <p:extLst>
      <p:ext uri="{BB962C8B-B14F-4D97-AF65-F5344CB8AC3E}">
        <p14:creationId xmlns:p14="http://schemas.microsoft.com/office/powerpoint/2010/main" val="1262023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56A2B-92C4-854D-A6CB-2CD7FFA48E7C}"/>
              </a:ext>
            </a:extLst>
          </p:cNvPr>
          <p:cNvSpPr>
            <a:spLocks noGrp="1"/>
          </p:cNvSpPr>
          <p:nvPr>
            <p:ph type="title"/>
          </p:nvPr>
        </p:nvSpPr>
        <p:spPr>
          <a:xfrm>
            <a:off x="457200" y="0"/>
            <a:ext cx="8229600" cy="1143000"/>
          </a:xfrm>
        </p:spPr>
        <p:txBody>
          <a:bodyPr/>
          <a:lstStyle/>
          <a:p>
            <a:r>
              <a:rPr lang="en-US" dirty="0"/>
              <a:t>Definitions of inclusion</a:t>
            </a:r>
          </a:p>
        </p:txBody>
      </p:sp>
      <p:sp>
        <p:nvSpPr>
          <p:cNvPr id="3" name="Content Placeholder 2">
            <a:extLst>
              <a:ext uri="{FF2B5EF4-FFF2-40B4-BE49-F238E27FC236}">
                <a16:creationId xmlns:a16="http://schemas.microsoft.com/office/drawing/2014/main" id="{62DE57AB-90E5-EB40-A217-9268F3A52B58}"/>
              </a:ext>
            </a:extLst>
          </p:cNvPr>
          <p:cNvSpPr>
            <a:spLocks noGrp="1"/>
          </p:cNvSpPr>
          <p:nvPr>
            <p:ph sz="half" idx="1"/>
          </p:nvPr>
        </p:nvSpPr>
        <p:spPr>
          <a:xfrm>
            <a:off x="534380" y="997260"/>
            <a:ext cx="8075240" cy="1468759"/>
          </a:xfrm>
        </p:spPr>
        <p:txBody>
          <a:bodyPr/>
          <a:lstStyle/>
          <a:p>
            <a:pPr marL="0" indent="0">
              <a:buNone/>
            </a:pPr>
            <a:r>
              <a:rPr lang="en-US" dirty="0"/>
              <a:t>“In our view, inclusion is a set of never ending processes. It involves the specification of the direction of change. It requires schools to engage in a critical examination of the diversity of students within the school and its locality”    (Booth et al 200)</a:t>
            </a:r>
          </a:p>
        </p:txBody>
      </p:sp>
      <p:sp>
        <p:nvSpPr>
          <p:cNvPr id="4" name="Content Placeholder 3">
            <a:extLst>
              <a:ext uri="{FF2B5EF4-FFF2-40B4-BE49-F238E27FC236}">
                <a16:creationId xmlns:a16="http://schemas.microsoft.com/office/drawing/2014/main" id="{626E207B-1BEA-5E4B-91B8-960E9385DB0A}"/>
              </a:ext>
            </a:extLst>
          </p:cNvPr>
          <p:cNvSpPr>
            <a:spLocks noGrp="1"/>
          </p:cNvSpPr>
          <p:nvPr>
            <p:ph sz="half" idx="2"/>
          </p:nvPr>
        </p:nvSpPr>
        <p:spPr>
          <a:xfrm>
            <a:off x="354360" y="3495328"/>
            <a:ext cx="8435280" cy="1800201"/>
          </a:xfrm>
        </p:spPr>
        <p:txBody>
          <a:bodyPr/>
          <a:lstStyle/>
          <a:p>
            <a:pPr marL="0" indent="0">
              <a:buNone/>
            </a:pPr>
            <a:r>
              <a:rPr lang="en-US" dirty="0"/>
              <a:t>“Inclusion is based on a value system that welcomes and celebrates diversity arising from gender, nationality, race, language of origin, social background, level of educational achievement or disability”.   (</a:t>
            </a:r>
            <a:r>
              <a:rPr lang="en-US" dirty="0" err="1"/>
              <a:t>Mittler</a:t>
            </a:r>
            <a:r>
              <a:rPr lang="en-US" dirty="0"/>
              <a:t>, 2000)</a:t>
            </a:r>
          </a:p>
        </p:txBody>
      </p:sp>
    </p:spTree>
    <p:extLst>
      <p:ext uri="{BB962C8B-B14F-4D97-AF65-F5344CB8AC3E}">
        <p14:creationId xmlns:p14="http://schemas.microsoft.com/office/powerpoint/2010/main" val="2791875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0A199-EAD5-F949-972D-D8209319B974}"/>
              </a:ext>
            </a:extLst>
          </p:cNvPr>
          <p:cNvSpPr>
            <a:spLocks noGrp="1"/>
          </p:cNvSpPr>
          <p:nvPr>
            <p:ph type="title"/>
          </p:nvPr>
        </p:nvSpPr>
        <p:spPr/>
        <p:txBody>
          <a:bodyPr/>
          <a:lstStyle/>
          <a:p>
            <a:r>
              <a:rPr lang="en-US" dirty="0"/>
              <a:t>Definitions of inclusion</a:t>
            </a:r>
          </a:p>
        </p:txBody>
      </p:sp>
      <p:sp>
        <p:nvSpPr>
          <p:cNvPr id="3" name="Content Placeholder 2">
            <a:extLst>
              <a:ext uri="{FF2B5EF4-FFF2-40B4-BE49-F238E27FC236}">
                <a16:creationId xmlns:a16="http://schemas.microsoft.com/office/drawing/2014/main" id="{3B202924-027C-7E49-9FAD-A40CB43B5925}"/>
              </a:ext>
            </a:extLst>
          </p:cNvPr>
          <p:cNvSpPr>
            <a:spLocks noGrp="1"/>
          </p:cNvSpPr>
          <p:nvPr>
            <p:ph sz="half" idx="1"/>
          </p:nvPr>
        </p:nvSpPr>
        <p:spPr>
          <a:xfrm>
            <a:off x="611560" y="1600201"/>
            <a:ext cx="7632848" cy="3989040"/>
          </a:xfrm>
        </p:spPr>
        <p:txBody>
          <a:bodyPr/>
          <a:lstStyle/>
          <a:p>
            <a:pPr marL="0" indent="0">
              <a:buNone/>
            </a:pPr>
            <a:r>
              <a:rPr lang="en-US" dirty="0"/>
              <a:t>“I define inclusion in education in terms of two linked processes. It is the process of increasing the participation of learners in and reducing their exclusion from the curricula, cultures and communities of </a:t>
            </a:r>
            <a:r>
              <a:rPr lang="en-US" dirty="0" err="1"/>
              <a:t>neighbourhood</a:t>
            </a:r>
            <a:r>
              <a:rPr lang="en-US" dirty="0"/>
              <a:t> mainstream </a:t>
            </a:r>
            <a:r>
              <a:rPr lang="en-US" dirty="0" err="1"/>
              <a:t>centres</a:t>
            </a:r>
            <a:r>
              <a:rPr lang="en-US" dirty="0"/>
              <a:t> of leaning” </a:t>
            </a:r>
          </a:p>
          <a:p>
            <a:pPr marL="0" indent="0">
              <a:buNone/>
            </a:pPr>
            <a:r>
              <a:rPr lang="en-US" dirty="0"/>
              <a:t>					(Booth, 2003)</a:t>
            </a:r>
          </a:p>
        </p:txBody>
      </p:sp>
    </p:spTree>
    <p:extLst>
      <p:ext uri="{BB962C8B-B14F-4D97-AF65-F5344CB8AC3E}">
        <p14:creationId xmlns:p14="http://schemas.microsoft.com/office/powerpoint/2010/main" val="2865800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3C99B-D231-1943-8B32-598BFE690E07}"/>
              </a:ext>
            </a:extLst>
          </p:cNvPr>
          <p:cNvSpPr>
            <a:spLocks noGrp="1"/>
          </p:cNvSpPr>
          <p:nvPr>
            <p:ph type="title"/>
          </p:nvPr>
        </p:nvSpPr>
        <p:spPr/>
        <p:txBody>
          <a:bodyPr/>
          <a:lstStyle/>
          <a:p>
            <a:r>
              <a:rPr lang="en-US" dirty="0" err="1"/>
              <a:t>Pwy</a:t>
            </a:r>
            <a:r>
              <a:rPr lang="en-US" dirty="0"/>
              <a:t> </a:t>
            </a:r>
            <a:r>
              <a:rPr lang="en-US" dirty="0" err="1"/>
              <a:t>sy’n</a:t>
            </a:r>
            <a:r>
              <a:rPr lang="en-US" dirty="0"/>
              <a:t> </a:t>
            </a:r>
            <a:r>
              <a:rPr lang="en-US" dirty="0" err="1"/>
              <a:t>rhan</a:t>
            </a:r>
            <a:r>
              <a:rPr lang="en-US" dirty="0"/>
              <a:t> o </a:t>
            </a:r>
            <a:r>
              <a:rPr lang="en-US" dirty="0" err="1"/>
              <a:t>hyn</a:t>
            </a:r>
            <a:r>
              <a:rPr lang="en-US" dirty="0"/>
              <a:t>?</a:t>
            </a:r>
            <a:br>
              <a:rPr lang="en-US" dirty="0"/>
            </a:br>
            <a:r>
              <a:rPr lang="en-US" dirty="0"/>
              <a:t>Who does it involve?</a:t>
            </a:r>
          </a:p>
        </p:txBody>
      </p:sp>
      <p:sp>
        <p:nvSpPr>
          <p:cNvPr id="3" name="Content Placeholder 2">
            <a:extLst>
              <a:ext uri="{FF2B5EF4-FFF2-40B4-BE49-F238E27FC236}">
                <a16:creationId xmlns:a16="http://schemas.microsoft.com/office/drawing/2014/main" id="{475CF022-9ED9-E344-B213-865B5B1E7839}"/>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5AEE9D37-3FC6-7E46-94E4-0879047C08D5}"/>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3967307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F2A62-DB70-2E48-B65E-C46D5EACC63F}"/>
              </a:ext>
            </a:extLst>
          </p:cNvPr>
          <p:cNvSpPr>
            <a:spLocks noGrp="1"/>
          </p:cNvSpPr>
          <p:nvPr>
            <p:ph type="title"/>
          </p:nvPr>
        </p:nvSpPr>
        <p:spPr>
          <a:xfrm>
            <a:off x="457200" y="0"/>
            <a:ext cx="8229600" cy="1143000"/>
          </a:xfrm>
        </p:spPr>
        <p:txBody>
          <a:bodyPr/>
          <a:lstStyle/>
          <a:p>
            <a:r>
              <a:rPr lang="en-US" dirty="0"/>
              <a:t>Every child matters (2005)</a:t>
            </a:r>
          </a:p>
        </p:txBody>
      </p:sp>
      <p:sp>
        <p:nvSpPr>
          <p:cNvPr id="3" name="Content Placeholder 2">
            <a:extLst>
              <a:ext uri="{FF2B5EF4-FFF2-40B4-BE49-F238E27FC236}">
                <a16:creationId xmlns:a16="http://schemas.microsoft.com/office/drawing/2014/main" id="{87932BFC-55A3-934C-ABD1-232941AF3CE2}"/>
              </a:ext>
            </a:extLst>
          </p:cNvPr>
          <p:cNvSpPr>
            <a:spLocks noGrp="1"/>
          </p:cNvSpPr>
          <p:nvPr>
            <p:ph idx="1"/>
          </p:nvPr>
        </p:nvSpPr>
        <p:spPr>
          <a:xfrm>
            <a:off x="457200" y="1143000"/>
            <a:ext cx="8229600" cy="3917032"/>
          </a:xfrm>
        </p:spPr>
        <p:txBody>
          <a:bodyPr/>
          <a:lstStyle/>
          <a:p>
            <a:r>
              <a:rPr lang="en-US" dirty="0"/>
              <a:t>&amp; The Children Act 2004 set out a policy framework that aims to ensure that every child was able to : </a:t>
            </a:r>
          </a:p>
          <a:p>
            <a:r>
              <a:rPr lang="en-US" dirty="0"/>
              <a:t>Be healthy</a:t>
            </a:r>
          </a:p>
          <a:p>
            <a:r>
              <a:rPr lang="en-US" dirty="0"/>
              <a:t>Enjoy and achieve</a:t>
            </a:r>
          </a:p>
          <a:p>
            <a:r>
              <a:rPr lang="en-US" dirty="0"/>
              <a:t>Stay safe</a:t>
            </a:r>
          </a:p>
          <a:p>
            <a:r>
              <a:rPr lang="en-US" dirty="0"/>
              <a:t>Make a positive contribution</a:t>
            </a:r>
          </a:p>
          <a:p>
            <a:r>
              <a:rPr lang="en-US" dirty="0"/>
              <a:t>Achieve economic well-being</a:t>
            </a:r>
          </a:p>
        </p:txBody>
      </p:sp>
    </p:spTree>
    <p:extLst>
      <p:ext uri="{BB962C8B-B14F-4D97-AF65-F5344CB8AC3E}">
        <p14:creationId xmlns:p14="http://schemas.microsoft.com/office/powerpoint/2010/main" val="1953263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EBE13-909A-1F48-9806-8F0F0E08CEA6}"/>
              </a:ext>
            </a:extLst>
          </p:cNvPr>
          <p:cNvSpPr>
            <a:spLocks noGrp="1"/>
          </p:cNvSpPr>
          <p:nvPr>
            <p:ph type="title"/>
          </p:nvPr>
        </p:nvSpPr>
        <p:spPr/>
        <p:txBody>
          <a:bodyPr/>
          <a:lstStyle/>
          <a:p>
            <a:r>
              <a:rPr lang="en-US" sz="3000" dirty="0"/>
              <a:t>Office for Standards in Education (</a:t>
            </a:r>
            <a:r>
              <a:rPr lang="en-US" sz="3000" dirty="0" err="1"/>
              <a:t>OfSTEd</a:t>
            </a:r>
            <a:r>
              <a:rPr lang="en-US" sz="3000" dirty="0"/>
              <a:t>, 2000) identified following groups of children at risk of not being fully included </a:t>
            </a:r>
          </a:p>
        </p:txBody>
      </p:sp>
      <p:pic>
        <p:nvPicPr>
          <p:cNvPr id="5" name="Picture 4">
            <a:extLst>
              <a:ext uri="{FF2B5EF4-FFF2-40B4-BE49-F238E27FC236}">
                <a16:creationId xmlns:a16="http://schemas.microsoft.com/office/drawing/2014/main" id="{46140B26-293C-E641-9429-FFACB79B23AE}"/>
              </a:ext>
            </a:extLst>
          </p:cNvPr>
          <p:cNvPicPr>
            <a:picLocks noChangeAspect="1"/>
          </p:cNvPicPr>
          <p:nvPr/>
        </p:nvPicPr>
        <p:blipFill>
          <a:blip r:embed="rId3"/>
          <a:stretch>
            <a:fillRect/>
          </a:stretch>
        </p:blipFill>
        <p:spPr>
          <a:xfrm rot="21421480">
            <a:off x="344632" y="1926472"/>
            <a:ext cx="8727260" cy="3005057"/>
          </a:xfrm>
          <a:prstGeom prst="rect">
            <a:avLst/>
          </a:prstGeom>
        </p:spPr>
      </p:pic>
    </p:spTree>
    <p:extLst>
      <p:ext uri="{BB962C8B-B14F-4D97-AF65-F5344CB8AC3E}">
        <p14:creationId xmlns:p14="http://schemas.microsoft.com/office/powerpoint/2010/main" val="2110197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E798-3515-B441-A9F5-651106E72902}"/>
              </a:ext>
            </a:extLst>
          </p:cNvPr>
          <p:cNvSpPr>
            <a:spLocks noGrp="1"/>
          </p:cNvSpPr>
          <p:nvPr>
            <p:ph type="title"/>
          </p:nvPr>
        </p:nvSpPr>
        <p:spPr/>
        <p:txBody>
          <a:bodyPr/>
          <a:lstStyle/>
          <a:p>
            <a:r>
              <a:rPr lang="en-US" dirty="0" err="1"/>
              <a:t>Cynhwysiant</a:t>
            </a:r>
            <a:r>
              <a:rPr lang="en-US" dirty="0"/>
              <a:t> / Inclusion </a:t>
            </a:r>
          </a:p>
        </p:txBody>
      </p:sp>
      <p:sp>
        <p:nvSpPr>
          <p:cNvPr id="3" name="Content Placeholder 2">
            <a:extLst>
              <a:ext uri="{FF2B5EF4-FFF2-40B4-BE49-F238E27FC236}">
                <a16:creationId xmlns:a16="http://schemas.microsoft.com/office/drawing/2014/main" id="{D4FC4944-6928-D544-9374-F7CA0E67821C}"/>
              </a:ext>
            </a:extLst>
          </p:cNvPr>
          <p:cNvSpPr>
            <a:spLocks noGrp="1"/>
          </p:cNvSpPr>
          <p:nvPr>
            <p:ph idx="1"/>
          </p:nvPr>
        </p:nvSpPr>
        <p:spPr>
          <a:xfrm>
            <a:off x="5245224" y="1600201"/>
            <a:ext cx="3898776" cy="3917032"/>
          </a:xfrm>
        </p:spPr>
        <p:txBody>
          <a:bodyPr/>
          <a:lstStyle/>
          <a:p>
            <a:r>
              <a:rPr lang="en-US" sz="2600" dirty="0"/>
              <a:t>Autistic Spectrum</a:t>
            </a:r>
          </a:p>
          <a:p>
            <a:r>
              <a:rPr lang="en-US" sz="2600" dirty="0"/>
              <a:t>Asperger’s Syndrome</a:t>
            </a:r>
          </a:p>
          <a:p>
            <a:r>
              <a:rPr lang="en-US" sz="2600" dirty="0"/>
              <a:t>Specific Learning Difficulties – dyslexia and dyscalculia</a:t>
            </a:r>
          </a:p>
          <a:p>
            <a:r>
              <a:rPr lang="en-US" sz="2600" dirty="0"/>
              <a:t>Emotional, </a:t>
            </a:r>
            <a:r>
              <a:rPr lang="en-US" sz="2600" dirty="0" err="1"/>
              <a:t>behavioural</a:t>
            </a:r>
            <a:r>
              <a:rPr lang="en-US" sz="2600" dirty="0"/>
              <a:t> and social disorder</a:t>
            </a:r>
          </a:p>
          <a:p>
            <a:r>
              <a:rPr lang="en-US" sz="2600" dirty="0"/>
              <a:t>Poverty</a:t>
            </a:r>
          </a:p>
        </p:txBody>
      </p:sp>
      <p:sp>
        <p:nvSpPr>
          <p:cNvPr id="4" name="Content Placeholder 2">
            <a:extLst>
              <a:ext uri="{FF2B5EF4-FFF2-40B4-BE49-F238E27FC236}">
                <a16:creationId xmlns:a16="http://schemas.microsoft.com/office/drawing/2014/main" id="{C7E3C0DF-A247-D048-B173-76CA5D834168}"/>
              </a:ext>
            </a:extLst>
          </p:cNvPr>
          <p:cNvSpPr txBox="1">
            <a:spLocks/>
          </p:cNvSpPr>
          <p:nvPr/>
        </p:nvSpPr>
        <p:spPr bwMode="auto">
          <a:xfrm>
            <a:off x="457200" y="1600201"/>
            <a:ext cx="4330824"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600" dirty="0" err="1"/>
              <a:t>Sbectrwm</a:t>
            </a:r>
            <a:r>
              <a:rPr lang="en-US" sz="2600" dirty="0"/>
              <a:t> </a:t>
            </a:r>
            <a:r>
              <a:rPr lang="en-US" sz="2600" dirty="0" err="1"/>
              <a:t>Awtistiaeth</a:t>
            </a:r>
            <a:endParaRPr lang="en-US" sz="2600" dirty="0"/>
          </a:p>
          <a:p>
            <a:pPr eaLnBrk="1" hangingPunct="1"/>
            <a:r>
              <a:rPr lang="en-US" sz="2600" dirty="0" err="1"/>
              <a:t>Syndrom</a:t>
            </a:r>
            <a:r>
              <a:rPr lang="en-US" sz="2600" dirty="0"/>
              <a:t> Asperger</a:t>
            </a:r>
          </a:p>
          <a:p>
            <a:pPr eaLnBrk="1" hangingPunct="1"/>
            <a:r>
              <a:rPr lang="en-US" sz="2600" dirty="0" err="1"/>
              <a:t>Anawsterau</a:t>
            </a:r>
            <a:r>
              <a:rPr lang="en-US" sz="2600" dirty="0"/>
              <a:t> </a:t>
            </a:r>
            <a:r>
              <a:rPr lang="en-US" sz="2600" dirty="0" err="1"/>
              <a:t>Dysgu</a:t>
            </a:r>
            <a:r>
              <a:rPr lang="en-US" sz="2600" dirty="0"/>
              <a:t> </a:t>
            </a:r>
            <a:r>
              <a:rPr lang="en-US" sz="2600" dirty="0" err="1"/>
              <a:t>Penodol</a:t>
            </a:r>
            <a:r>
              <a:rPr lang="en-US" sz="2600" dirty="0"/>
              <a:t> – </a:t>
            </a:r>
            <a:r>
              <a:rPr lang="en-US" sz="2600" dirty="0" err="1"/>
              <a:t>dyslecsia</a:t>
            </a:r>
            <a:r>
              <a:rPr lang="en-US" sz="2600" dirty="0"/>
              <a:t> a </a:t>
            </a:r>
            <a:r>
              <a:rPr lang="en-US" sz="2600" dirty="0" err="1"/>
              <a:t>dyscalcwlia</a:t>
            </a:r>
            <a:endParaRPr lang="en-US" sz="2600" dirty="0"/>
          </a:p>
          <a:p>
            <a:pPr eaLnBrk="1" hangingPunct="1"/>
            <a:r>
              <a:rPr lang="en-US" sz="2600" dirty="0" err="1"/>
              <a:t>Anhwylder</a:t>
            </a:r>
            <a:r>
              <a:rPr lang="en-US" sz="2600" dirty="0"/>
              <a:t> </a:t>
            </a:r>
            <a:r>
              <a:rPr lang="en-US" sz="2600" dirty="0" err="1"/>
              <a:t>emosiynol</a:t>
            </a:r>
            <a:r>
              <a:rPr lang="en-US" sz="2600" dirty="0"/>
              <a:t>, </a:t>
            </a:r>
            <a:r>
              <a:rPr lang="en-US" sz="2600" dirty="0" err="1"/>
              <a:t>ymddygiadol</a:t>
            </a:r>
            <a:r>
              <a:rPr lang="en-US" sz="2600" dirty="0"/>
              <a:t> a </a:t>
            </a:r>
            <a:r>
              <a:rPr lang="en-US" sz="2600" dirty="0" err="1"/>
              <a:t>chymdeithasol</a:t>
            </a:r>
            <a:endParaRPr lang="en-US" sz="2600" dirty="0"/>
          </a:p>
          <a:p>
            <a:pPr eaLnBrk="1" hangingPunct="1"/>
            <a:r>
              <a:rPr lang="en-US" sz="2600" dirty="0" err="1"/>
              <a:t>Tlodi</a:t>
            </a:r>
            <a:endParaRPr lang="en-US" sz="2600" dirty="0"/>
          </a:p>
        </p:txBody>
      </p:sp>
    </p:spTree>
    <p:extLst>
      <p:ext uri="{BB962C8B-B14F-4D97-AF65-F5344CB8AC3E}">
        <p14:creationId xmlns:p14="http://schemas.microsoft.com/office/powerpoint/2010/main" val="34300463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person has a disability if</a:t>
            </a:r>
            <a:r>
              <a:rPr lang="mr-IN" dirty="0"/>
              <a:t>…</a:t>
            </a:r>
            <a:endParaRPr lang="en-US" dirty="0"/>
          </a:p>
        </p:txBody>
      </p:sp>
      <p:sp>
        <p:nvSpPr>
          <p:cNvPr id="3" name="Content Placeholder 2"/>
          <p:cNvSpPr>
            <a:spLocks noGrp="1"/>
          </p:cNvSpPr>
          <p:nvPr>
            <p:ph idx="1"/>
          </p:nvPr>
        </p:nvSpPr>
        <p:spPr>
          <a:xfrm>
            <a:off x="418592" y="1133798"/>
            <a:ext cx="8268207" cy="1657760"/>
          </a:xfrm>
        </p:spPr>
        <p:txBody>
          <a:bodyPr/>
          <a:lstStyle/>
          <a:p>
            <a:r>
              <a:rPr lang="en-US" sz="2200" dirty="0"/>
              <a:t>The person has a physical or mental impairment, and</a:t>
            </a:r>
          </a:p>
          <a:p>
            <a:r>
              <a:rPr lang="en-US" sz="2200" dirty="0"/>
              <a:t>The impairment has a substantial and long-term adverse effect on the person’s ability to carry out normal day-to-day activities (Equality Act, 2010)</a:t>
            </a:r>
          </a:p>
        </p:txBody>
      </p:sp>
      <p:sp>
        <p:nvSpPr>
          <p:cNvPr id="4" name="TextBox 3"/>
          <p:cNvSpPr txBox="1"/>
          <p:nvPr/>
        </p:nvSpPr>
        <p:spPr>
          <a:xfrm>
            <a:off x="492438" y="3911735"/>
            <a:ext cx="2658272" cy="415498"/>
          </a:xfrm>
          <a:prstGeom prst="rect">
            <a:avLst/>
          </a:prstGeom>
          <a:noFill/>
        </p:spPr>
        <p:txBody>
          <a:bodyPr wrap="square" rtlCol="0">
            <a:spAutoFit/>
          </a:bodyPr>
          <a:lstStyle/>
          <a:p>
            <a:r>
              <a:rPr lang="en-US" sz="2100" dirty="0">
                <a:solidFill>
                  <a:srgbClr val="002060"/>
                </a:solidFill>
              </a:rPr>
              <a:t>Vision</a:t>
            </a:r>
          </a:p>
        </p:txBody>
      </p:sp>
      <p:sp>
        <p:nvSpPr>
          <p:cNvPr id="5" name="TextBox 4"/>
          <p:cNvSpPr txBox="1"/>
          <p:nvPr/>
        </p:nvSpPr>
        <p:spPr>
          <a:xfrm>
            <a:off x="1500415" y="4433643"/>
            <a:ext cx="2382253" cy="415498"/>
          </a:xfrm>
          <a:prstGeom prst="rect">
            <a:avLst/>
          </a:prstGeom>
          <a:noFill/>
        </p:spPr>
        <p:txBody>
          <a:bodyPr wrap="square" rtlCol="0">
            <a:spAutoFit/>
          </a:bodyPr>
          <a:lstStyle/>
          <a:p>
            <a:r>
              <a:rPr lang="en-US" sz="2100" dirty="0">
                <a:solidFill>
                  <a:srgbClr val="002060"/>
                </a:solidFill>
              </a:rPr>
              <a:t>Hearing</a:t>
            </a:r>
          </a:p>
        </p:txBody>
      </p:sp>
      <p:sp>
        <p:nvSpPr>
          <p:cNvPr id="6" name="TextBox 5"/>
          <p:cNvSpPr txBox="1"/>
          <p:nvPr/>
        </p:nvSpPr>
        <p:spPr>
          <a:xfrm>
            <a:off x="450033" y="4953022"/>
            <a:ext cx="2382253" cy="415498"/>
          </a:xfrm>
          <a:prstGeom prst="rect">
            <a:avLst/>
          </a:prstGeom>
          <a:noFill/>
        </p:spPr>
        <p:txBody>
          <a:bodyPr wrap="square" rtlCol="0">
            <a:spAutoFit/>
          </a:bodyPr>
          <a:lstStyle/>
          <a:p>
            <a:r>
              <a:rPr lang="en-US" sz="2100">
                <a:solidFill>
                  <a:srgbClr val="002060"/>
                </a:solidFill>
              </a:rPr>
              <a:t>Thinking</a:t>
            </a:r>
            <a:endParaRPr lang="en-US" sz="2100" dirty="0">
              <a:solidFill>
                <a:srgbClr val="002060"/>
              </a:solidFill>
            </a:endParaRPr>
          </a:p>
        </p:txBody>
      </p:sp>
      <p:sp>
        <p:nvSpPr>
          <p:cNvPr id="7" name="TextBox 6"/>
          <p:cNvSpPr txBox="1"/>
          <p:nvPr/>
        </p:nvSpPr>
        <p:spPr>
          <a:xfrm>
            <a:off x="2428759" y="5178263"/>
            <a:ext cx="2382253" cy="415498"/>
          </a:xfrm>
          <a:prstGeom prst="rect">
            <a:avLst/>
          </a:prstGeom>
          <a:noFill/>
        </p:spPr>
        <p:txBody>
          <a:bodyPr wrap="square" rtlCol="0">
            <a:spAutoFit/>
          </a:bodyPr>
          <a:lstStyle/>
          <a:p>
            <a:r>
              <a:rPr lang="en-US" sz="2100" dirty="0">
                <a:solidFill>
                  <a:srgbClr val="002060"/>
                </a:solidFill>
              </a:rPr>
              <a:t>Learning</a:t>
            </a:r>
          </a:p>
        </p:txBody>
      </p:sp>
      <p:sp>
        <p:nvSpPr>
          <p:cNvPr id="8" name="TextBox 7"/>
          <p:cNvSpPr txBox="1"/>
          <p:nvPr/>
        </p:nvSpPr>
        <p:spPr>
          <a:xfrm>
            <a:off x="3086218" y="3890207"/>
            <a:ext cx="2382253" cy="415498"/>
          </a:xfrm>
          <a:prstGeom prst="rect">
            <a:avLst/>
          </a:prstGeom>
          <a:noFill/>
        </p:spPr>
        <p:txBody>
          <a:bodyPr wrap="square" rtlCol="0">
            <a:spAutoFit/>
          </a:bodyPr>
          <a:lstStyle/>
          <a:p>
            <a:r>
              <a:rPr lang="en-US" sz="2100" dirty="0">
                <a:solidFill>
                  <a:srgbClr val="002060"/>
                </a:solidFill>
              </a:rPr>
              <a:t>Movement</a:t>
            </a:r>
          </a:p>
        </p:txBody>
      </p:sp>
      <p:sp>
        <p:nvSpPr>
          <p:cNvPr id="9" name="TextBox 8"/>
          <p:cNvSpPr txBox="1"/>
          <p:nvPr/>
        </p:nvSpPr>
        <p:spPr>
          <a:xfrm>
            <a:off x="4103520" y="4481937"/>
            <a:ext cx="2382253" cy="415498"/>
          </a:xfrm>
          <a:prstGeom prst="rect">
            <a:avLst/>
          </a:prstGeom>
          <a:noFill/>
        </p:spPr>
        <p:txBody>
          <a:bodyPr wrap="square" rtlCol="0">
            <a:spAutoFit/>
          </a:bodyPr>
          <a:lstStyle/>
          <a:p>
            <a:r>
              <a:rPr lang="en-US" sz="2100" dirty="0">
                <a:solidFill>
                  <a:srgbClr val="002060"/>
                </a:solidFill>
              </a:rPr>
              <a:t>Remembering</a:t>
            </a:r>
          </a:p>
        </p:txBody>
      </p:sp>
      <p:sp>
        <p:nvSpPr>
          <p:cNvPr id="10" name="TextBox 9"/>
          <p:cNvSpPr txBox="1"/>
          <p:nvPr/>
        </p:nvSpPr>
        <p:spPr>
          <a:xfrm>
            <a:off x="4572000" y="5166197"/>
            <a:ext cx="2382253" cy="415498"/>
          </a:xfrm>
          <a:prstGeom prst="rect">
            <a:avLst/>
          </a:prstGeom>
          <a:noFill/>
        </p:spPr>
        <p:txBody>
          <a:bodyPr wrap="square" rtlCol="0">
            <a:spAutoFit/>
          </a:bodyPr>
          <a:lstStyle/>
          <a:p>
            <a:r>
              <a:rPr lang="en-US" sz="2100">
                <a:solidFill>
                  <a:srgbClr val="002060"/>
                </a:solidFill>
              </a:rPr>
              <a:t>Communicating</a:t>
            </a:r>
            <a:endParaRPr lang="en-US" sz="2100" dirty="0">
              <a:solidFill>
                <a:srgbClr val="002060"/>
              </a:solidFill>
            </a:endParaRPr>
          </a:p>
        </p:txBody>
      </p:sp>
      <p:sp>
        <p:nvSpPr>
          <p:cNvPr id="11" name="TextBox 10"/>
          <p:cNvSpPr txBox="1"/>
          <p:nvPr/>
        </p:nvSpPr>
        <p:spPr>
          <a:xfrm>
            <a:off x="6950021" y="4595795"/>
            <a:ext cx="2382253" cy="738664"/>
          </a:xfrm>
          <a:prstGeom prst="rect">
            <a:avLst/>
          </a:prstGeom>
          <a:noFill/>
        </p:spPr>
        <p:txBody>
          <a:bodyPr wrap="square" rtlCol="0">
            <a:spAutoFit/>
          </a:bodyPr>
          <a:lstStyle/>
          <a:p>
            <a:r>
              <a:rPr lang="en-US" sz="2100" dirty="0">
                <a:solidFill>
                  <a:srgbClr val="002060"/>
                </a:solidFill>
              </a:rPr>
              <a:t>Social Relationships</a:t>
            </a:r>
          </a:p>
        </p:txBody>
      </p:sp>
      <p:sp>
        <p:nvSpPr>
          <p:cNvPr id="12" name="TextBox 11"/>
          <p:cNvSpPr txBox="1"/>
          <p:nvPr/>
        </p:nvSpPr>
        <p:spPr>
          <a:xfrm>
            <a:off x="5629902" y="3663409"/>
            <a:ext cx="3042717" cy="738664"/>
          </a:xfrm>
          <a:prstGeom prst="rect">
            <a:avLst/>
          </a:prstGeom>
          <a:noFill/>
        </p:spPr>
        <p:txBody>
          <a:bodyPr wrap="square" rtlCol="0">
            <a:spAutoFit/>
          </a:bodyPr>
          <a:lstStyle/>
          <a:p>
            <a:pPr algn="ctr"/>
            <a:r>
              <a:rPr lang="en-US" sz="2100" dirty="0">
                <a:solidFill>
                  <a:srgbClr val="002060"/>
                </a:solidFill>
              </a:rPr>
              <a:t>Wellbeing, Emotions and feelings</a:t>
            </a:r>
          </a:p>
        </p:txBody>
      </p:sp>
      <p:sp>
        <p:nvSpPr>
          <p:cNvPr id="13" name="TextBox 12"/>
          <p:cNvSpPr txBox="1"/>
          <p:nvPr/>
        </p:nvSpPr>
        <p:spPr>
          <a:xfrm>
            <a:off x="615907" y="3025482"/>
            <a:ext cx="3042717" cy="738664"/>
          </a:xfrm>
          <a:prstGeom prst="rect">
            <a:avLst/>
          </a:prstGeom>
          <a:noFill/>
        </p:spPr>
        <p:txBody>
          <a:bodyPr wrap="square" rtlCol="0">
            <a:spAutoFit/>
          </a:bodyPr>
          <a:lstStyle/>
          <a:p>
            <a:pPr algn="ctr"/>
            <a:r>
              <a:rPr lang="en-US" sz="2100" dirty="0">
                <a:solidFill>
                  <a:schemeClr val="tx2"/>
                </a:solidFill>
              </a:rPr>
              <a:t>Physical or mental impairments</a:t>
            </a:r>
          </a:p>
        </p:txBody>
      </p:sp>
      <p:sp>
        <p:nvSpPr>
          <p:cNvPr id="14" name="TextBox 13"/>
          <p:cNvSpPr txBox="1"/>
          <p:nvPr/>
        </p:nvSpPr>
        <p:spPr>
          <a:xfrm>
            <a:off x="4025891" y="2767562"/>
            <a:ext cx="2537513" cy="738664"/>
          </a:xfrm>
          <a:prstGeom prst="rect">
            <a:avLst/>
          </a:prstGeom>
          <a:noFill/>
        </p:spPr>
        <p:txBody>
          <a:bodyPr wrap="square" rtlCol="0">
            <a:spAutoFit/>
          </a:bodyPr>
          <a:lstStyle/>
          <a:p>
            <a:pPr algn="ctr"/>
            <a:r>
              <a:rPr lang="en-US" sz="2100" dirty="0">
                <a:solidFill>
                  <a:schemeClr val="tx2"/>
                </a:solidFill>
              </a:rPr>
              <a:t>Hidden Impairments</a:t>
            </a:r>
          </a:p>
        </p:txBody>
      </p:sp>
    </p:spTree>
    <p:extLst>
      <p:ext uri="{BB962C8B-B14F-4D97-AF65-F5344CB8AC3E}">
        <p14:creationId xmlns:p14="http://schemas.microsoft.com/office/powerpoint/2010/main" val="37421231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Diagram&#10;&#10;Description automatically generated">
            <a:extLst>
              <a:ext uri="{FF2B5EF4-FFF2-40B4-BE49-F238E27FC236}">
                <a16:creationId xmlns:a16="http://schemas.microsoft.com/office/drawing/2014/main" id="{150FC526-B23D-2142-8FF9-36F983EC759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9320" y="548680"/>
            <a:ext cx="9005359" cy="4896544"/>
          </a:xfrm>
        </p:spPr>
      </p:pic>
    </p:spTree>
    <p:extLst>
      <p:ext uri="{BB962C8B-B14F-4D97-AF65-F5344CB8AC3E}">
        <p14:creationId xmlns:p14="http://schemas.microsoft.com/office/powerpoint/2010/main" val="6295580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7ED0-410B-A64D-90AB-440BBB9971C0}"/>
              </a:ext>
            </a:extLst>
          </p:cNvPr>
          <p:cNvSpPr>
            <a:spLocks noGrp="1"/>
          </p:cNvSpPr>
          <p:nvPr>
            <p:ph type="title"/>
          </p:nvPr>
        </p:nvSpPr>
        <p:spPr>
          <a:xfrm>
            <a:off x="447762" y="35851"/>
            <a:ext cx="8229600" cy="1143000"/>
          </a:xfrm>
        </p:spPr>
        <p:txBody>
          <a:bodyPr/>
          <a:lstStyle/>
          <a:p>
            <a:r>
              <a:rPr lang="en-US" dirty="0"/>
              <a:t>Break out rooms …</a:t>
            </a:r>
          </a:p>
        </p:txBody>
      </p:sp>
      <p:sp>
        <p:nvSpPr>
          <p:cNvPr id="3" name="Content Placeholder 2">
            <a:extLst>
              <a:ext uri="{FF2B5EF4-FFF2-40B4-BE49-F238E27FC236}">
                <a16:creationId xmlns:a16="http://schemas.microsoft.com/office/drawing/2014/main" id="{5323E542-6B86-5A41-9AEC-59BD1B3E8F5C}"/>
              </a:ext>
            </a:extLst>
          </p:cNvPr>
          <p:cNvSpPr>
            <a:spLocks noGrp="1"/>
          </p:cNvSpPr>
          <p:nvPr>
            <p:ph sz="half" idx="1"/>
          </p:nvPr>
        </p:nvSpPr>
        <p:spPr>
          <a:xfrm>
            <a:off x="288024" y="2852936"/>
            <a:ext cx="4038600" cy="3134072"/>
          </a:xfrm>
        </p:spPr>
        <p:txBody>
          <a:bodyPr/>
          <a:lstStyle/>
          <a:p>
            <a:r>
              <a:rPr lang="en-US" dirty="0"/>
              <a:t>Task 30mins </a:t>
            </a:r>
          </a:p>
          <a:p>
            <a:r>
              <a:rPr lang="en-US" dirty="0"/>
              <a:t>3 questions to discuss</a:t>
            </a:r>
          </a:p>
          <a:p>
            <a:r>
              <a:rPr lang="en-US" dirty="0"/>
              <a:t>Create ‘mind map’ – individually </a:t>
            </a:r>
          </a:p>
          <a:p>
            <a:pPr marL="0" indent="0">
              <a:buNone/>
            </a:pPr>
            <a:endParaRPr lang="en-US" dirty="0"/>
          </a:p>
        </p:txBody>
      </p:sp>
      <p:sp>
        <p:nvSpPr>
          <p:cNvPr id="4" name="Content Placeholder 3">
            <a:extLst>
              <a:ext uri="{FF2B5EF4-FFF2-40B4-BE49-F238E27FC236}">
                <a16:creationId xmlns:a16="http://schemas.microsoft.com/office/drawing/2014/main" id="{73E268AF-7A0D-2141-8B29-E3ADE9B06548}"/>
              </a:ext>
            </a:extLst>
          </p:cNvPr>
          <p:cNvSpPr>
            <a:spLocks noGrp="1"/>
          </p:cNvSpPr>
          <p:nvPr>
            <p:ph sz="half" idx="2"/>
          </p:nvPr>
        </p:nvSpPr>
        <p:spPr>
          <a:xfrm>
            <a:off x="4817376" y="2834314"/>
            <a:ext cx="4038600" cy="2107702"/>
          </a:xfrm>
        </p:spPr>
        <p:txBody>
          <a:bodyPr/>
          <a:lstStyle/>
          <a:p>
            <a:r>
              <a:rPr lang="en-US" dirty="0" err="1"/>
              <a:t>Gweithgaredd</a:t>
            </a:r>
            <a:r>
              <a:rPr lang="en-US" dirty="0"/>
              <a:t> 30munud</a:t>
            </a:r>
          </a:p>
          <a:p>
            <a:r>
              <a:rPr lang="en-US" dirty="0"/>
              <a:t>3 </a:t>
            </a:r>
            <a:r>
              <a:rPr lang="en-US" dirty="0" err="1"/>
              <a:t>cwestiwn</a:t>
            </a:r>
            <a:r>
              <a:rPr lang="en-US" dirty="0"/>
              <a:t> </a:t>
            </a:r>
            <a:r>
              <a:rPr lang="en-US" dirty="0" err="1"/>
              <a:t>i</a:t>
            </a:r>
            <a:r>
              <a:rPr lang="en-US" dirty="0"/>
              <a:t> </a:t>
            </a:r>
            <a:r>
              <a:rPr lang="en-US" dirty="0" err="1"/>
              <a:t>drafod</a:t>
            </a:r>
            <a:r>
              <a:rPr lang="en-US" dirty="0"/>
              <a:t> </a:t>
            </a:r>
          </a:p>
          <a:p>
            <a:r>
              <a:rPr lang="en-US" dirty="0" err="1"/>
              <a:t>Llunio</a:t>
            </a:r>
            <a:r>
              <a:rPr lang="en-US" dirty="0"/>
              <a:t> a </a:t>
            </a:r>
            <a:r>
              <a:rPr lang="en-US" dirty="0" err="1"/>
              <a:t>chreu</a:t>
            </a:r>
            <a:r>
              <a:rPr lang="en-US" dirty="0"/>
              <a:t> ‘map </a:t>
            </a:r>
            <a:r>
              <a:rPr lang="en-US" dirty="0" err="1"/>
              <a:t>meddwl</a:t>
            </a:r>
            <a:r>
              <a:rPr lang="en-US" dirty="0"/>
              <a:t>’ </a:t>
            </a:r>
            <a:r>
              <a:rPr lang="en-US" dirty="0" err="1"/>
              <a:t>fel</a:t>
            </a:r>
            <a:r>
              <a:rPr lang="en-US" dirty="0"/>
              <a:t> </a:t>
            </a:r>
            <a:r>
              <a:rPr lang="en-US" dirty="0" err="1"/>
              <a:t>unigolyn</a:t>
            </a:r>
            <a:r>
              <a:rPr lang="en-US" dirty="0"/>
              <a:t> </a:t>
            </a:r>
          </a:p>
        </p:txBody>
      </p:sp>
      <p:sp>
        <p:nvSpPr>
          <p:cNvPr id="5" name="Title 1">
            <a:extLst>
              <a:ext uri="{FF2B5EF4-FFF2-40B4-BE49-F238E27FC236}">
                <a16:creationId xmlns:a16="http://schemas.microsoft.com/office/drawing/2014/main" id="{42F38199-F910-EA44-8CA3-32894E9953F4}"/>
              </a:ext>
            </a:extLst>
          </p:cNvPr>
          <p:cNvSpPr txBox="1">
            <a:spLocks/>
          </p:cNvSpPr>
          <p:nvPr/>
        </p:nvSpPr>
        <p:spPr bwMode="auto">
          <a:xfrm>
            <a:off x="98066" y="1349672"/>
            <a:ext cx="892899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2400" b="1" dirty="0" err="1"/>
              <a:t>Amser</a:t>
            </a:r>
            <a:r>
              <a:rPr lang="en-US" sz="2400" b="1" dirty="0"/>
              <a:t> </a:t>
            </a:r>
            <a:r>
              <a:rPr lang="en-US" sz="2400" b="1" dirty="0" err="1"/>
              <a:t>i</a:t>
            </a:r>
            <a:r>
              <a:rPr lang="en-US" sz="2400" b="1" dirty="0"/>
              <a:t> </a:t>
            </a:r>
            <a:r>
              <a:rPr lang="en-US" sz="2400" b="1" dirty="0" err="1"/>
              <a:t>ystyried</a:t>
            </a:r>
            <a:r>
              <a:rPr lang="en-US" sz="2400" b="1" dirty="0"/>
              <a:t> : </a:t>
            </a:r>
            <a:r>
              <a:rPr lang="en-US" sz="2400" b="1" dirty="0" err="1"/>
              <a:t>Dyfyniad</a:t>
            </a:r>
            <a:r>
              <a:rPr lang="en-US" sz="2400" b="1" dirty="0"/>
              <a:t> am </a:t>
            </a:r>
            <a:r>
              <a:rPr lang="en-US" sz="2400" b="1" dirty="0" err="1"/>
              <a:t>gynhwysiant</a:t>
            </a:r>
            <a:br>
              <a:rPr lang="en-US" sz="2400" b="1" dirty="0"/>
            </a:br>
            <a:r>
              <a:rPr lang="en-US" sz="2400" b="1" dirty="0"/>
              <a:t> </a:t>
            </a:r>
            <a:br>
              <a:rPr lang="en-US" sz="2400" b="1" dirty="0"/>
            </a:br>
            <a:r>
              <a:rPr lang="en-US" sz="2400" b="1" dirty="0"/>
              <a:t>Opportunity to consider : Definition of inclusion</a:t>
            </a:r>
          </a:p>
        </p:txBody>
      </p:sp>
    </p:spTree>
    <p:extLst>
      <p:ext uri="{BB962C8B-B14F-4D97-AF65-F5344CB8AC3E}">
        <p14:creationId xmlns:p14="http://schemas.microsoft.com/office/powerpoint/2010/main" val="40253049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725A8-6583-8540-A299-94331E5FB290}"/>
              </a:ext>
            </a:extLst>
          </p:cNvPr>
          <p:cNvSpPr>
            <a:spLocks noGrp="1"/>
          </p:cNvSpPr>
          <p:nvPr>
            <p:ph type="title"/>
          </p:nvPr>
        </p:nvSpPr>
        <p:spPr/>
        <p:txBody>
          <a:bodyPr/>
          <a:lstStyle/>
          <a:p>
            <a:r>
              <a:rPr lang="en-US" dirty="0"/>
              <a:t>Definition of inclusion</a:t>
            </a:r>
          </a:p>
        </p:txBody>
      </p:sp>
      <p:sp>
        <p:nvSpPr>
          <p:cNvPr id="3" name="Content Placeholder 2">
            <a:extLst>
              <a:ext uri="{FF2B5EF4-FFF2-40B4-BE49-F238E27FC236}">
                <a16:creationId xmlns:a16="http://schemas.microsoft.com/office/drawing/2014/main" id="{D12D31CC-C262-E347-A0CD-328B88E12B6F}"/>
              </a:ext>
            </a:extLst>
          </p:cNvPr>
          <p:cNvSpPr>
            <a:spLocks noGrp="1"/>
          </p:cNvSpPr>
          <p:nvPr>
            <p:ph sz="half" idx="1"/>
          </p:nvPr>
        </p:nvSpPr>
        <p:spPr>
          <a:xfrm>
            <a:off x="180257" y="1417638"/>
            <a:ext cx="4038600" cy="3989040"/>
          </a:xfrm>
        </p:spPr>
        <p:txBody>
          <a:bodyPr/>
          <a:lstStyle/>
          <a:p>
            <a:r>
              <a:rPr lang="en-US" dirty="0" err="1"/>
              <a:t>O’r</a:t>
            </a:r>
            <a:r>
              <a:rPr lang="en-US" dirty="0"/>
              <a:t> </a:t>
            </a:r>
            <a:r>
              <a:rPr lang="en-US" dirty="0" err="1"/>
              <a:t>enghreifftiau</a:t>
            </a:r>
            <a:r>
              <a:rPr lang="en-US" dirty="0"/>
              <a:t> </a:t>
            </a:r>
            <a:r>
              <a:rPr lang="en-US" dirty="0" err="1"/>
              <a:t>i</a:t>
            </a:r>
            <a:r>
              <a:rPr lang="en-US" dirty="0"/>
              <a:t> </a:t>
            </a:r>
            <a:r>
              <a:rPr lang="en-US" dirty="0" err="1"/>
              <a:t>ni</a:t>
            </a:r>
            <a:r>
              <a:rPr lang="en-US" dirty="0"/>
              <a:t> </a:t>
            </a:r>
            <a:r>
              <a:rPr lang="en-US" dirty="0" err="1"/>
              <a:t>newydd</a:t>
            </a:r>
            <a:r>
              <a:rPr lang="en-US" dirty="0"/>
              <a:t> </a:t>
            </a:r>
            <a:r>
              <a:rPr lang="en-US" dirty="0" err="1"/>
              <a:t>ddarllen</a:t>
            </a:r>
            <a:r>
              <a:rPr lang="en-US" dirty="0"/>
              <a:t> – </a:t>
            </a:r>
            <a:r>
              <a:rPr lang="en-US" dirty="0" err="1"/>
              <a:t>beth</a:t>
            </a:r>
            <a:r>
              <a:rPr lang="en-US" dirty="0"/>
              <a:t> </a:t>
            </a:r>
            <a:r>
              <a:rPr lang="en-US" dirty="0" err="1"/>
              <a:t>ydy</a:t>
            </a:r>
            <a:r>
              <a:rPr lang="en-US" dirty="0"/>
              <a:t> </a:t>
            </a:r>
            <a:r>
              <a:rPr lang="en-US" dirty="0" err="1"/>
              <a:t>cynhwysiant</a:t>
            </a:r>
            <a:r>
              <a:rPr lang="en-US" dirty="0"/>
              <a:t>? </a:t>
            </a:r>
          </a:p>
          <a:p>
            <a:r>
              <a:rPr lang="en-US" dirty="0"/>
              <a:t>Beth </a:t>
            </a:r>
            <a:r>
              <a:rPr lang="en-US" dirty="0" err="1"/>
              <a:t>ydy’r</a:t>
            </a:r>
            <a:r>
              <a:rPr lang="en-US" dirty="0"/>
              <a:t> </a:t>
            </a:r>
            <a:r>
              <a:rPr lang="en-US" dirty="0" err="1"/>
              <a:t>geiriau</a:t>
            </a:r>
            <a:r>
              <a:rPr lang="en-US" dirty="0"/>
              <a:t> </a:t>
            </a:r>
            <a:r>
              <a:rPr lang="en-US" dirty="0" err="1"/>
              <a:t>allweddol</a:t>
            </a:r>
            <a:r>
              <a:rPr lang="en-US" dirty="0"/>
              <a:t> </a:t>
            </a:r>
            <a:r>
              <a:rPr lang="en-US" dirty="0" err="1"/>
              <a:t>sy’n</a:t>
            </a:r>
            <a:r>
              <a:rPr lang="en-US" dirty="0"/>
              <a:t> </a:t>
            </a:r>
            <a:r>
              <a:rPr lang="en-US" dirty="0" err="1"/>
              <a:t>perthnasol</a:t>
            </a:r>
            <a:r>
              <a:rPr lang="en-US" dirty="0"/>
              <a:t> i </a:t>
            </a:r>
            <a:r>
              <a:rPr lang="en-US" dirty="0" err="1"/>
              <a:t>gynhwysiant</a:t>
            </a:r>
            <a:r>
              <a:rPr lang="en-US" dirty="0"/>
              <a:t>?</a:t>
            </a:r>
          </a:p>
          <a:p>
            <a:r>
              <a:rPr lang="en-US" dirty="0" err="1"/>
              <a:t>Profiadau</a:t>
            </a:r>
            <a:r>
              <a:rPr lang="en-US" dirty="0"/>
              <a:t> </a:t>
            </a:r>
            <a:r>
              <a:rPr lang="en-US" dirty="0" err="1"/>
              <a:t>personol</a:t>
            </a:r>
            <a:r>
              <a:rPr lang="en-US" dirty="0"/>
              <a:t> a </a:t>
            </a:r>
            <a:r>
              <a:rPr lang="en-US" dirty="0" err="1"/>
              <a:t>rhannwyd</a:t>
            </a:r>
            <a:r>
              <a:rPr lang="en-US" dirty="0"/>
              <a:t>?</a:t>
            </a:r>
          </a:p>
          <a:p>
            <a:endParaRPr lang="en-US" dirty="0"/>
          </a:p>
        </p:txBody>
      </p:sp>
      <p:sp>
        <p:nvSpPr>
          <p:cNvPr id="4" name="Content Placeholder 3">
            <a:extLst>
              <a:ext uri="{FF2B5EF4-FFF2-40B4-BE49-F238E27FC236}">
                <a16:creationId xmlns:a16="http://schemas.microsoft.com/office/drawing/2014/main" id="{DE5B31FA-BB4F-E34A-8DDD-7D57CCB669D8}"/>
              </a:ext>
            </a:extLst>
          </p:cNvPr>
          <p:cNvSpPr>
            <a:spLocks noGrp="1"/>
          </p:cNvSpPr>
          <p:nvPr>
            <p:ph sz="half" idx="2"/>
          </p:nvPr>
        </p:nvSpPr>
        <p:spPr>
          <a:xfrm>
            <a:off x="4932040" y="1600201"/>
            <a:ext cx="3754760" cy="3989040"/>
          </a:xfrm>
        </p:spPr>
        <p:txBody>
          <a:bodyPr/>
          <a:lstStyle/>
          <a:p>
            <a:r>
              <a:rPr lang="en-US" dirty="0"/>
              <a:t>From the examples -  what is inclusion?</a:t>
            </a:r>
          </a:p>
          <a:p>
            <a:r>
              <a:rPr lang="en-US" dirty="0"/>
              <a:t>What are the key words relating to inclusion?</a:t>
            </a:r>
          </a:p>
          <a:p>
            <a:r>
              <a:rPr lang="en-US" dirty="0"/>
              <a:t>Personal and shared experiences?</a:t>
            </a:r>
          </a:p>
        </p:txBody>
      </p:sp>
    </p:spTree>
    <p:extLst>
      <p:ext uri="{BB962C8B-B14F-4D97-AF65-F5344CB8AC3E}">
        <p14:creationId xmlns:p14="http://schemas.microsoft.com/office/powerpoint/2010/main" val="6075077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20C61-A977-D64C-A779-CD83A5789E8F}"/>
              </a:ext>
            </a:extLst>
          </p:cNvPr>
          <p:cNvSpPr>
            <a:spLocks noGrp="1"/>
          </p:cNvSpPr>
          <p:nvPr>
            <p:ph type="title"/>
          </p:nvPr>
        </p:nvSpPr>
        <p:spPr/>
        <p:txBody>
          <a:bodyPr/>
          <a:lstStyle/>
          <a:p>
            <a:r>
              <a:rPr lang="en-US" dirty="0"/>
              <a:t>Inclusion </a:t>
            </a:r>
          </a:p>
        </p:txBody>
      </p:sp>
      <p:sp>
        <p:nvSpPr>
          <p:cNvPr id="4" name="Content Placeholder 3">
            <a:extLst>
              <a:ext uri="{FF2B5EF4-FFF2-40B4-BE49-F238E27FC236}">
                <a16:creationId xmlns:a16="http://schemas.microsoft.com/office/drawing/2014/main" id="{B438538F-D911-7842-9CBE-2BE7D40F61EF}"/>
              </a:ext>
            </a:extLst>
          </p:cNvPr>
          <p:cNvSpPr>
            <a:spLocks noGrp="1"/>
          </p:cNvSpPr>
          <p:nvPr>
            <p:ph sz="half" idx="2"/>
          </p:nvPr>
        </p:nvSpPr>
        <p:spPr>
          <a:xfrm>
            <a:off x="827584" y="4109958"/>
            <a:ext cx="7859216" cy="1479282"/>
          </a:xfrm>
        </p:spPr>
        <p:txBody>
          <a:bodyPr/>
          <a:lstStyle/>
          <a:p>
            <a:r>
              <a:rPr lang="en-US" dirty="0"/>
              <a:t>How does this short film make you feel? </a:t>
            </a:r>
          </a:p>
        </p:txBody>
      </p:sp>
      <p:sp>
        <p:nvSpPr>
          <p:cNvPr id="5" name="Rectangle 4">
            <a:extLst>
              <a:ext uri="{FF2B5EF4-FFF2-40B4-BE49-F238E27FC236}">
                <a16:creationId xmlns:a16="http://schemas.microsoft.com/office/drawing/2014/main" id="{603C5FEA-E9A3-F24C-BC59-F7C90D59F8A5}"/>
              </a:ext>
            </a:extLst>
          </p:cNvPr>
          <p:cNvSpPr/>
          <p:nvPr/>
        </p:nvSpPr>
        <p:spPr>
          <a:xfrm>
            <a:off x="827584" y="2132856"/>
            <a:ext cx="6912768" cy="1261884"/>
          </a:xfrm>
          <a:prstGeom prst="rect">
            <a:avLst/>
          </a:prstGeom>
        </p:spPr>
        <p:txBody>
          <a:bodyPr wrap="square">
            <a:spAutoFit/>
          </a:bodyPr>
          <a:lstStyle/>
          <a:p>
            <a:r>
              <a:rPr lang="en-GB" sz="3800" dirty="0">
                <a:solidFill>
                  <a:srgbClr val="0000FF"/>
                </a:solidFill>
                <a:latin typeface="SegoeUI"/>
              </a:rPr>
              <a:t>https://</a:t>
            </a:r>
            <a:r>
              <a:rPr lang="en-GB" sz="3800" dirty="0" err="1">
                <a:solidFill>
                  <a:srgbClr val="0000FF"/>
                </a:solidFill>
                <a:latin typeface="SegoeUI"/>
              </a:rPr>
              <a:t>www.youtube.com</a:t>
            </a:r>
            <a:r>
              <a:rPr lang="en-GB" sz="3800" dirty="0">
                <a:solidFill>
                  <a:srgbClr val="0000FF"/>
                </a:solidFill>
                <a:latin typeface="SegoeUI"/>
              </a:rPr>
              <a:t>/</a:t>
            </a:r>
            <a:r>
              <a:rPr lang="en-GB" sz="3800" dirty="0" err="1">
                <a:solidFill>
                  <a:srgbClr val="0000FF"/>
                </a:solidFill>
                <a:latin typeface="SegoeUI"/>
              </a:rPr>
              <a:t>watch?v</a:t>
            </a:r>
            <a:r>
              <a:rPr lang="en-GB" sz="3800" dirty="0">
                <a:solidFill>
                  <a:srgbClr val="0000FF"/>
                </a:solidFill>
                <a:latin typeface="SegoeUI"/>
              </a:rPr>
              <a:t>=</a:t>
            </a:r>
            <a:r>
              <a:rPr lang="en-GB" sz="3800" dirty="0" err="1">
                <a:solidFill>
                  <a:srgbClr val="0000FF"/>
                </a:solidFill>
                <a:latin typeface="SegoeUI"/>
              </a:rPr>
              <a:t>pBBirlVxVsg</a:t>
            </a:r>
            <a:r>
              <a:rPr lang="en-GB" sz="3800" dirty="0">
                <a:solidFill>
                  <a:srgbClr val="0000FF"/>
                </a:solidFill>
                <a:latin typeface="SegoeUI"/>
              </a:rPr>
              <a:t> </a:t>
            </a:r>
            <a:endParaRPr lang="en-GB" sz="3800" dirty="0"/>
          </a:p>
        </p:txBody>
      </p:sp>
    </p:spTree>
    <p:extLst>
      <p:ext uri="{BB962C8B-B14F-4D97-AF65-F5344CB8AC3E}">
        <p14:creationId xmlns:p14="http://schemas.microsoft.com/office/powerpoint/2010/main" val="3141797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8796A-CCA6-6644-B183-6E9D3BEE94C6}"/>
              </a:ext>
            </a:extLst>
          </p:cNvPr>
          <p:cNvSpPr>
            <a:spLocks noGrp="1"/>
          </p:cNvSpPr>
          <p:nvPr>
            <p:ph type="title"/>
          </p:nvPr>
        </p:nvSpPr>
        <p:spPr/>
        <p:txBody>
          <a:bodyPr/>
          <a:lstStyle/>
          <a:p>
            <a:r>
              <a:rPr lang="en-US" dirty="0" err="1"/>
              <a:t>Adrodd</a:t>
            </a:r>
            <a:r>
              <a:rPr lang="en-US" dirty="0"/>
              <a:t> </a:t>
            </a:r>
            <a:r>
              <a:rPr lang="en-US" dirty="0" err="1"/>
              <a:t>nol</a:t>
            </a:r>
            <a:r>
              <a:rPr lang="en-US" dirty="0"/>
              <a:t> / Report back</a:t>
            </a:r>
          </a:p>
        </p:txBody>
      </p:sp>
      <p:sp>
        <p:nvSpPr>
          <p:cNvPr id="3" name="Content Placeholder 2">
            <a:extLst>
              <a:ext uri="{FF2B5EF4-FFF2-40B4-BE49-F238E27FC236}">
                <a16:creationId xmlns:a16="http://schemas.microsoft.com/office/drawing/2014/main" id="{1484C457-F2F2-EB43-AB3E-5E415287FD30}"/>
              </a:ext>
            </a:extLst>
          </p:cNvPr>
          <p:cNvSpPr>
            <a:spLocks noGrp="1"/>
          </p:cNvSpPr>
          <p:nvPr>
            <p:ph sz="half" idx="1"/>
          </p:nvPr>
        </p:nvSpPr>
        <p:spPr>
          <a:xfrm>
            <a:off x="457200" y="1600201"/>
            <a:ext cx="5410944" cy="748679"/>
          </a:xfrm>
        </p:spPr>
        <p:txBody>
          <a:bodyPr/>
          <a:lstStyle/>
          <a:p>
            <a:r>
              <a:rPr lang="en-US" dirty="0" err="1"/>
              <a:t>Dyfyniad</a:t>
            </a:r>
            <a:r>
              <a:rPr lang="en-US" dirty="0"/>
              <a:t> am </a:t>
            </a:r>
            <a:r>
              <a:rPr lang="en-US" dirty="0" err="1"/>
              <a:t>Gynhwysiant</a:t>
            </a:r>
            <a:endParaRPr lang="en-US" dirty="0"/>
          </a:p>
        </p:txBody>
      </p:sp>
      <p:sp>
        <p:nvSpPr>
          <p:cNvPr id="4" name="Content Placeholder 3">
            <a:extLst>
              <a:ext uri="{FF2B5EF4-FFF2-40B4-BE49-F238E27FC236}">
                <a16:creationId xmlns:a16="http://schemas.microsoft.com/office/drawing/2014/main" id="{51D4B119-A933-C24B-9233-B08A13889CC2}"/>
              </a:ext>
            </a:extLst>
          </p:cNvPr>
          <p:cNvSpPr>
            <a:spLocks noGrp="1"/>
          </p:cNvSpPr>
          <p:nvPr>
            <p:ph sz="half" idx="2"/>
          </p:nvPr>
        </p:nvSpPr>
        <p:spPr>
          <a:xfrm>
            <a:off x="533400" y="3263279"/>
            <a:ext cx="7999040" cy="1389857"/>
          </a:xfrm>
        </p:spPr>
        <p:txBody>
          <a:bodyPr/>
          <a:lstStyle/>
          <a:p>
            <a:r>
              <a:rPr lang="en-US" dirty="0"/>
              <a:t>Definition of Inclusion</a:t>
            </a:r>
          </a:p>
        </p:txBody>
      </p:sp>
    </p:spTree>
    <p:extLst>
      <p:ext uri="{BB962C8B-B14F-4D97-AF65-F5344CB8AC3E}">
        <p14:creationId xmlns:p14="http://schemas.microsoft.com/office/powerpoint/2010/main" val="3473800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8B346-8B79-6944-9C49-42DF4D793A4D}"/>
              </a:ext>
            </a:extLst>
          </p:cNvPr>
          <p:cNvSpPr>
            <a:spLocks noGrp="1"/>
          </p:cNvSpPr>
          <p:nvPr>
            <p:ph type="title"/>
          </p:nvPr>
        </p:nvSpPr>
        <p:spPr>
          <a:xfrm>
            <a:off x="61156" y="2420888"/>
            <a:ext cx="9021688" cy="1143000"/>
          </a:xfrm>
        </p:spPr>
        <p:txBody>
          <a:bodyPr/>
          <a:lstStyle/>
          <a:p>
            <a:r>
              <a:rPr lang="en-US" dirty="0" err="1"/>
              <a:t>Rhwystrau</a:t>
            </a:r>
            <a:r>
              <a:rPr lang="en-US" dirty="0"/>
              <a:t> </a:t>
            </a:r>
            <a:r>
              <a:rPr lang="en-US" dirty="0" err="1"/>
              <a:t>ar</a:t>
            </a:r>
            <a:r>
              <a:rPr lang="en-US" dirty="0"/>
              <a:t> </a:t>
            </a:r>
            <a:r>
              <a:rPr lang="en-US" dirty="0" err="1"/>
              <a:t>gyfer</a:t>
            </a:r>
            <a:r>
              <a:rPr lang="en-US" dirty="0"/>
              <a:t> </a:t>
            </a:r>
            <a:r>
              <a:rPr lang="en-US" dirty="0" err="1"/>
              <a:t>sicrhau</a:t>
            </a:r>
            <a:r>
              <a:rPr lang="en-US" dirty="0"/>
              <a:t> </a:t>
            </a:r>
            <a:r>
              <a:rPr lang="en-US" dirty="0" err="1"/>
              <a:t>cynhwysiant</a:t>
            </a:r>
            <a:r>
              <a:rPr lang="en-US" dirty="0"/>
              <a:t>? </a:t>
            </a:r>
            <a:br>
              <a:rPr lang="en-US" dirty="0"/>
            </a:br>
            <a:r>
              <a:rPr lang="en-US" dirty="0"/>
              <a:t>   </a:t>
            </a:r>
            <a:br>
              <a:rPr lang="en-US" dirty="0"/>
            </a:br>
            <a:r>
              <a:rPr lang="en-US" dirty="0"/>
              <a:t>Barriers for inclusion?</a:t>
            </a:r>
            <a:br>
              <a:rPr lang="en-US" dirty="0"/>
            </a:br>
            <a:endParaRPr lang="en-US" dirty="0"/>
          </a:p>
        </p:txBody>
      </p:sp>
    </p:spTree>
    <p:extLst>
      <p:ext uri="{BB962C8B-B14F-4D97-AF65-F5344CB8AC3E}">
        <p14:creationId xmlns:p14="http://schemas.microsoft.com/office/powerpoint/2010/main" val="39035260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A7249A-0352-B549-A04B-C7F6C6778860}"/>
              </a:ext>
            </a:extLst>
          </p:cNvPr>
          <p:cNvPicPr>
            <a:picLocks noChangeAspect="1"/>
          </p:cNvPicPr>
          <p:nvPr/>
        </p:nvPicPr>
        <p:blipFill rotWithShape="1">
          <a:blip r:embed="rId2"/>
          <a:srcRect r="49648"/>
          <a:stretch/>
        </p:blipFill>
        <p:spPr>
          <a:xfrm>
            <a:off x="498874" y="1371600"/>
            <a:ext cx="3683366" cy="5486400"/>
          </a:xfrm>
          <a:prstGeom prst="rect">
            <a:avLst/>
          </a:prstGeom>
        </p:spPr>
      </p:pic>
      <p:pic>
        <p:nvPicPr>
          <p:cNvPr id="6" name="Picture 5">
            <a:extLst>
              <a:ext uri="{FF2B5EF4-FFF2-40B4-BE49-F238E27FC236}">
                <a16:creationId xmlns:a16="http://schemas.microsoft.com/office/drawing/2014/main" id="{6EE5EF76-786D-3A45-9C1A-4A02D01B2AF9}"/>
              </a:ext>
            </a:extLst>
          </p:cNvPr>
          <p:cNvPicPr>
            <a:picLocks noChangeAspect="1"/>
          </p:cNvPicPr>
          <p:nvPr/>
        </p:nvPicPr>
        <p:blipFill rotWithShape="1">
          <a:blip r:embed="rId2"/>
          <a:srcRect l="52261" r="-353"/>
          <a:stretch/>
        </p:blipFill>
        <p:spPr>
          <a:xfrm>
            <a:off x="4813539" y="1371600"/>
            <a:ext cx="3518027" cy="5486400"/>
          </a:xfrm>
          <a:prstGeom prst="rect">
            <a:avLst/>
          </a:prstGeom>
        </p:spPr>
      </p:pic>
      <p:sp>
        <p:nvSpPr>
          <p:cNvPr id="7" name="Text Placeholder 4">
            <a:extLst>
              <a:ext uri="{FF2B5EF4-FFF2-40B4-BE49-F238E27FC236}">
                <a16:creationId xmlns:a16="http://schemas.microsoft.com/office/drawing/2014/main" id="{6ADDF764-42FC-344E-968F-79876D1712C1}"/>
              </a:ext>
            </a:extLst>
          </p:cNvPr>
          <p:cNvSpPr txBox="1">
            <a:spLocks/>
          </p:cNvSpPr>
          <p:nvPr/>
        </p:nvSpPr>
        <p:spPr>
          <a:xfrm>
            <a:off x="498874" y="291307"/>
            <a:ext cx="3887391" cy="823912"/>
          </a:xfrm>
          <a:prstGeom prst="rect">
            <a:avLst/>
          </a:prstGeom>
        </p:spPr>
        <p:txBody>
          <a:bodyPr>
            <a:noAutofit/>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5400"/>
              <a:t>Equality</a:t>
            </a:r>
            <a:endParaRPr lang="en-US" sz="5400" dirty="0"/>
          </a:p>
        </p:txBody>
      </p:sp>
      <p:sp>
        <p:nvSpPr>
          <p:cNvPr id="8" name="Text Placeholder 2">
            <a:extLst>
              <a:ext uri="{FF2B5EF4-FFF2-40B4-BE49-F238E27FC236}">
                <a16:creationId xmlns:a16="http://schemas.microsoft.com/office/drawing/2014/main" id="{DF04C5B2-EB7D-AB42-8C38-4241D2D5A8B1}"/>
              </a:ext>
            </a:extLst>
          </p:cNvPr>
          <p:cNvSpPr txBox="1">
            <a:spLocks/>
          </p:cNvSpPr>
          <p:nvPr/>
        </p:nvSpPr>
        <p:spPr bwMode="auto">
          <a:xfrm>
            <a:off x="4648201" y="291307"/>
            <a:ext cx="3868340" cy="82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r>
              <a:rPr lang="en-US" sz="5400"/>
              <a:t>Equity</a:t>
            </a:r>
            <a:endParaRPr lang="en-US" sz="5400" dirty="0"/>
          </a:p>
        </p:txBody>
      </p:sp>
    </p:spTree>
    <p:extLst>
      <p:ext uri="{BB962C8B-B14F-4D97-AF65-F5344CB8AC3E}">
        <p14:creationId xmlns:p14="http://schemas.microsoft.com/office/powerpoint/2010/main" val="524210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 text, application&#10;&#10;Description automatically generated">
            <a:extLst>
              <a:ext uri="{FF2B5EF4-FFF2-40B4-BE49-F238E27FC236}">
                <a16:creationId xmlns:a16="http://schemas.microsoft.com/office/drawing/2014/main" id="{FE806507-8365-E24E-A00F-80772D6AF8F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51520" y="332656"/>
            <a:ext cx="8208912" cy="5094232"/>
          </a:xfrm>
        </p:spPr>
      </p:pic>
    </p:spTree>
    <p:extLst>
      <p:ext uri="{BB962C8B-B14F-4D97-AF65-F5344CB8AC3E}">
        <p14:creationId xmlns:p14="http://schemas.microsoft.com/office/powerpoint/2010/main" val="4473106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6197E-6F72-1742-A42B-3FD2B97E4D2E}"/>
              </a:ext>
            </a:extLst>
          </p:cNvPr>
          <p:cNvSpPr>
            <a:spLocks noGrp="1"/>
          </p:cNvSpPr>
          <p:nvPr>
            <p:ph type="title"/>
          </p:nvPr>
        </p:nvSpPr>
        <p:spPr/>
        <p:txBody>
          <a:bodyPr/>
          <a:lstStyle/>
          <a:p>
            <a:endParaRPr lang="en-US"/>
          </a:p>
        </p:txBody>
      </p:sp>
      <p:pic>
        <p:nvPicPr>
          <p:cNvPr id="5" name="Picture 4">
            <a:extLst>
              <a:ext uri="{FF2B5EF4-FFF2-40B4-BE49-F238E27FC236}">
                <a16:creationId xmlns:a16="http://schemas.microsoft.com/office/drawing/2014/main" id="{93FD3D1F-6141-B34C-8116-E4C6492751C4}"/>
              </a:ext>
            </a:extLst>
          </p:cNvPr>
          <p:cNvPicPr>
            <a:picLocks noChangeAspect="1"/>
          </p:cNvPicPr>
          <p:nvPr/>
        </p:nvPicPr>
        <p:blipFill rotWithShape="1">
          <a:blip r:embed="rId3"/>
          <a:srcRect l="1834" t="4076" r="2666" b="14389"/>
          <a:stretch/>
        </p:blipFill>
        <p:spPr>
          <a:xfrm>
            <a:off x="281940" y="271188"/>
            <a:ext cx="8732520" cy="3352801"/>
          </a:xfrm>
          <a:prstGeom prst="rect">
            <a:avLst/>
          </a:prstGeom>
        </p:spPr>
      </p:pic>
      <p:sp>
        <p:nvSpPr>
          <p:cNvPr id="6" name="TextBox 5">
            <a:extLst>
              <a:ext uri="{FF2B5EF4-FFF2-40B4-BE49-F238E27FC236}">
                <a16:creationId xmlns:a16="http://schemas.microsoft.com/office/drawing/2014/main" id="{A5FC6D6A-034D-1C41-993C-57327E72238F}"/>
              </a:ext>
            </a:extLst>
          </p:cNvPr>
          <p:cNvSpPr txBox="1"/>
          <p:nvPr/>
        </p:nvSpPr>
        <p:spPr>
          <a:xfrm>
            <a:off x="256585" y="3975115"/>
            <a:ext cx="8686800" cy="523220"/>
          </a:xfrm>
          <a:prstGeom prst="rect">
            <a:avLst/>
          </a:prstGeom>
          <a:noFill/>
        </p:spPr>
        <p:txBody>
          <a:bodyPr wrap="square" rtlCol="0">
            <a:spAutoFit/>
          </a:bodyPr>
          <a:lstStyle/>
          <a:p>
            <a:r>
              <a:rPr lang="en-US" sz="2800" b="1" u="sng" dirty="0"/>
              <a:t>How does this picture relate to OAE &amp; PE?</a:t>
            </a:r>
          </a:p>
        </p:txBody>
      </p:sp>
      <p:pic>
        <p:nvPicPr>
          <p:cNvPr id="7" name="Picture 6">
            <a:extLst>
              <a:ext uri="{FF2B5EF4-FFF2-40B4-BE49-F238E27FC236}">
                <a16:creationId xmlns:a16="http://schemas.microsoft.com/office/drawing/2014/main" id="{998FBB9F-372F-5342-86E6-70AE76D19853}"/>
              </a:ext>
            </a:extLst>
          </p:cNvPr>
          <p:cNvPicPr>
            <a:picLocks noChangeAspect="1"/>
          </p:cNvPicPr>
          <p:nvPr/>
        </p:nvPicPr>
        <p:blipFill>
          <a:blip r:embed="rId4"/>
          <a:stretch>
            <a:fillRect/>
          </a:stretch>
        </p:blipFill>
        <p:spPr>
          <a:xfrm>
            <a:off x="946150" y="4688842"/>
            <a:ext cx="7099300" cy="1003300"/>
          </a:xfrm>
          <a:prstGeom prst="rect">
            <a:avLst/>
          </a:prstGeom>
        </p:spPr>
      </p:pic>
    </p:spTree>
    <p:extLst>
      <p:ext uri="{BB962C8B-B14F-4D97-AF65-F5344CB8AC3E}">
        <p14:creationId xmlns:p14="http://schemas.microsoft.com/office/powerpoint/2010/main" val="38144793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0C1C0-67EC-A045-B086-9E4EA6B410DD}"/>
              </a:ext>
            </a:extLst>
          </p:cNvPr>
          <p:cNvSpPr>
            <a:spLocks noGrp="1"/>
          </p:cNvSpPr>
          <p:nvPr>
            <p:ph type="title"/>
          </p:nvPr>
        </p:nvSpPr>
        <p:spPr>
          <a:xfrm>
            <a:off x="206152" y="160241"/>
            <a:ext cx="8579296" cy="1143000"/>
          </a:xfrm>
        </p:spPr>
        <p:txBody>
          <a:bodyPr/>
          <a:lstStyle/>
          <a:p>
            <a:r>
              <a:rPr lang="en-US" dirty="0"/>
              <a:t>Problematizing Inclusion in </a:t>
            </a:r>
            <a:br>
              <a:rPr lang="en-US" dirty="0"/>
            </a:br>
            <a:r>
              <a:rPr lang="en-US" dirty="0"/>
              <a:t>OAE &amp; PE</a:t>
            </a:r>
          </a:p>
        </p:txBody>
      </p:sp>
      <p:sp>
        <p:nvSpPr>
          <p:cNvPr id="3" name="Content Placeholder 2">
            <a:extLst>
              <a:ext uri="{FF2B5EF4-FFF2-40B4-BE49-F238E27FC236}">
                <a16:creationId xmlns:a16="http://schemas.microsoft.com/office/drawing/2014/main" id="{1A2E7102-E84F-6D4E-9801-3E34ADF112C5}"/>
              </a:ext>
            </a:extLst>
          </p:cNvPr>
          <p:cNvSpPr>
            <a:spLocks noGrp="1"/>
          </p:cNvSpPr>
          <p:nvPr>
            <p:ph sz="half" idx="1"/>
          </p:nvPr>
        </p:nvSpPr>
        <p:spPr/>
        <p:txBody>
          <a:bodyPr/>
          <a:lstStyle/>
          <a:p>
            <a:r>
              <a:rPr lang="en-US" dirty="0" err="1"/>
              <a:t>Ydy</a:t>
            </a:r>
            <a:r>
              <a:rPr lang="en-US" dirty="0"/>
              <a:t> </a:t>
            </a:r>
            <a:r>
              <a:rPr lang="en-US" dirty="0" err="1"/>
              <a:t>arfer</a:t>
            </a:r>
            <a:r>
              <a:rPr lang="en-US" dirty="0"/>
              <a:t> </a:t>
            </a:r>
            <a:r>
              <a:rPr lang="en-US" dirty="0" err="1"/>
              <a:t>presenol</a:t>
            </a:r>
            <a:r>
              <a:rPr lang="en-US" dirty="0"/>
              <a:t> </a:t>
            </a:r>
            <a:r>
              <a:rPr lang="en-US" dirty="0" err="1"/>
              <a:t>yn</a:t>
            </a:r>
            <a:r>
              <a:rPr lang="en-US" dirty="0"/>
              <a:t> </a:t>
            </a:r>
            <a:r>
              <a:rPr lang="en-US" dirty="0" err="1"/>
              <a:t>Gweithgareddau</a:t>
            </a:r>
            <a:r>
              <a:rPr lang="en-US" dirty="0"/>
              <a:t> </a:t>
            </a:r>
            <a:r>
              <a:rPr lang="en-US" dirty="0" err="1"/>
              <a:t>Addysg</a:t>
            </a:r>
            <a:r>
              <a:rPr lang="en-US" dirty="0"/>
              <a:t> </a:t>
            </a:r>
            <a:r>
              <a:rPr lang="en-US" dirty="0" err="1"/>
              <a:t>Awyr</a:t>
            </a:r>
            <a:r>
              <a:rPr lang="en-US" dirty="0"/>
              <a:t> </a:t>
            </a:r>
            <a:r>
              <a:rPr lang="en-US" dirty="0" err="1"/>
              <a:t>Agored</a:t>
            </a:r>
            <a:r>
              <a:rPr lang="en-US" dirty="0"/>
              <a:t> ag </a:t>
            </a:r>
            <a:r>
              <a:rPr lang="en-US" dirty="0" err="1"/>
              <a:t>Addysg</a:t>
            </a:r>
            <a:r>
              <a:rPr lang="en-US" dirty="0"/>
              <a:t> </a:t>
            </a:r>
            <a:r>
              <a:rPr lang="en-US" dirty="0" err="1"/>
              <a:t>Gorfforol</a:t>
            </a:r>
            <a:r>
              <a:rPr lang="en-US" dirty="0"/>
              <a:t> </a:t>
            </a:r>
            <a:r>
              <a:rPr lang="en-US" dirty="0" err="1"/>
              <a:t>yn</a:t>
            </a:r>
            <a:r>
              <a:rPr lang="en-US" dirty="0"/>
              <a:t> </a:t>
            </a:r>
            <a:r>
              <a:rPr lang="en-US" dirty="0" err="1"/>
              <a:t>atgyfnerthu</a:t>
            </a:r>
            <a:r>
              <a:rPr lang="en-US" dirty="0"/>
              <a:t> </a:t>
            </a:r>
            <a:r>
              <a:rPr lang="en-US" dirty="0" err="1"/>
              <a:t>neu’r</a:t>
            </a:r>
            <a:r>
              <a:rPr lang="en-US" dirty="0"/>
              <a:t> </a:t>
            </a:r>
            <a:r>
              <a:rPr lang="en-US" dirty="0" err="1"/>
              <a:t>ailgreu</a:t>
            </a:r>
            <a:r>
              <a:rPr lang="en-US" dirty="0"/>
              <a:t> NEU a </a:t>
            </a:r>
            <a:r>
              <a:rPr lang="en-US" dirty="0" err="1"/>
              <a:t>ydyw’n</a:t>
            </a:r>
            <a:r>
              <a:rPr lang="en-US" dirty="0"/>
              <a:t> </a:t>
            </a:r>
            <a:r>
              <a:rPr lang="en-US" dirty="0" err="1"/>
              <a:t>herio</a:t>
            </a:r>
            <a:r>
              <a:rPr lang="en-US" dirty="0"/>
              <a:t> </a:t>
            </a:r>
            <a:r>
              <a:rPr lang="en-US" dirty="0" err="1"/>
              <a:t>rhagfarn</a:t>
            </a:r>
            <a:r>
              <a:rPr lang="en-US" dirty="0"/>
              <a:t> ac </a:t>
            </a:r>
            <a:r>
              <a:rPr lang="en-US" dirty="0" err="1"/>
              <a:t>anghydraddoldeb</a:t>
            </a:r>
            <a:r>
              <a:rPr lang="en-US" dirty="0"/>
              <a:t>?   </a:t>
            </a:r>
          </a:p>
        </p:txBody>
      </p:sp>
      <p:sp>
        <p:nvSpPr>
          <p:cNvPr id="4" name="Content Placeholder 3">
            <a:extLst>
              <a:ext uri="{FF2B5EF4-FFF2-40B4-BE49-F238E27FC236}">
                <a16:creationId xmlns:a16="http://schemas.microsoft.com/office/drawing/2014/main" id="{1D5D290D-47D5-3340-AC1E-8815BC32223D}"/>
              </a:ext>
            </a:extLst>
          </p:cNvPr>
          <p:cNvSpPr>
            <a:spLocks noGrp="1"/>
          </p:cNvSpPr>
          <p:nvPr>
            <p:ph sz="half" idx="2"/>
          </p:nvPr>
        </p:nvSpPr>
        <p:spPr/>
        <p:txBody>
          <a:bodyPr/>
          <a:lstStyle/>
          <a:p>
            <a:r>
              <a:rPr lang="en-US" dirty="0"/>
              <a:t>Does current practice in Outdoor Adventure Education &amp; Physical Education reinforce or reproduce, OR challenge prejudices and inequalities? </a:t>
            </a:r>
          </a:p>
        </p:txBody>
      </p:sp>
    </p:spTree>
    <p:extLst>
      <p:ext uri="{BB962C8B-B14F-4D97-AF65-F5344CB8AC3E}">
        <p14:creationId xmlns:p14="http://schemas.microsoft.com/office/powerpoint/2010/main" val="870546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32BC8-C992-FE42-B59D-B574E2D18C73}"/>
              </a:ext>
            </a:extLst>
          </p:cNvPr>
          <p:cNvSpPr>
            <a:spLocks noGrp="1"/>
          </p:cNvSpPr>
          <p:nvPr>
            <p:ph type="title"/>
          </p:nvPr>
        </p:nvSpPr>
        <p:spPr/>
        <p:txBody>
          <a:bodyPr/>
          <a:lstStyle/>
          <a:p>
            <a:r>
              <a:rPr lang="en-US" sz="4000" dirty="0" err="1"/>
              <a:t>Camau</a:t>
            </a:r>
            <a:r>
              <a:rPr lang="en-US" sz="4000" dirty="0"/>
              <a:t> </a:t>
            </a:r>
            <a:r>
              <a:rPr lang="en-US" sz="4000" dirty="0" err="1"/>
              <a:t>Cynhwysol</a:t>
            </a:r>
            <a:r>
              <a:rPr lang="en-US" sz="4000" dirty="0"/>
              <a:t> / Inclusive Steps</a:t>
            </a:r>
          </a:p>
        </p:txBody>
      </p:sp>
      <p:sp>
        <p:nvSpPr>
          <p:cNvPr id="3" name="Content Placeholder 2">
            <a:extLst>
              <a:ext uri="{FF2B5EF4-FFF2-40B4-BE49-F238E27FC236}">
                <a16:creationId xmlns:a16="http://schemas.microsoft.com/office/drawing/2014/main" id="{EE448652-6F84-C64D-A4D6-2B6CD5D8328F}"/>
              </a:ext>
            </a:extLst>
          </p:cNvPr>
          <p:cNvSpPr>
            <a:spLocks noGrp="1"/>
          </p:cNvSpPr>
          <p:nvPr>
            <p:ph sz="half" idx="1"/>
          </p:nvPr>
        </p:nvSpPr>
        <p:spPr>
          <a:xfrm>
            <a:off x="251520" y="1434480"/>
            <a:ext cx="4244280" cy="3989040"/>
          </a:xfrm>
        </p:spPr>
        <p:txBody>
          <a:bodyPr/>
          <a:lstStyle/>
          <a:p>
            <a:r>
              <a:rPr lang="en-US" dirty="0" err="1"/>
              <a:t>Ymestyn</a:t>
            </a:r>
            <a:r>
              <a:rPr lang="en-US" dirty="0"/>
              <a:t> </a:t>
            </a:r>
            <a:r>
              <a:rPr lang="en-US" dirty="0" err="1"/>
              <a:t>cyfranogiad</a:t>
            </a:r>
            <a:endParaRPr lang="en-US" dirty="0"/>
          </a:p>
          <a:p>
            <a:r>
              <a:rPr lang="en-US" dirty="0" err="1"/>
              <a:t>Amrywiaeth</a:t>
            </a:r>
            <a:r>
              <a:rPr lang="en-US" dirty="0"/>
              <a:t> </a:t>
            </a:r>
            <a:r>
              <a:rPr lang="en-US" dirty="0" err="1"/>
              <a:t>ddigonol</a:t>
            </a:r>
            <a:r>
              <a:rPr lang="en-US" dirty="0"/>
              <a:t> o </a:t>
            </a:r>
            <a:r>
              <a:rPr lang="en-US" dirty="0" err="1"/>
              <a:t>ddarpariaeth</a:t>
            </a:r>
            <a:r>
              <a:rPr lang="en-US" dirty="0"/>
              <a:t> </a:t>
            </a:r>
          </a:p>
          <a:p>
            <a:r>
              <a:rPr lang="en-US" dirty="0" err="1"/>
              <a:t>Cynnig</a:t>
            </a:r>
            <a:r>
              <a:rPr lang="en-US" dirty="0"/>
              <a:t> </a:t>
            </a:r>
            <a:r>
              <a:rPr lang="en-US" dirty="0" err="1"/>
              <a:t>cydestun</a:t>
            </a:r>
            <a:r>
              <a:rPr lang="en-US" dirty="0"/>
              <a:t> </a:t>
            </a:r>
            <a:r>
              <a:rPr lang="en-US" dirty="0" err="1"/>
              <a:t>amrywiol</a:t>
            </a:r>
            <a:r>
              <a:rPr lang="en-US" dirty="0"/>
              <a:t> er </a:t>
            </a:r>
            <a:r>
              <a:rPr lang="en-US" dirty="0" err="1"/>
              <a:t>mwyn</a:t>
            </a:r>
            <a:r>
              <a:rPr lang="en-US" dirty="0"/>
              <a:t> </a:t>
            </a:r>
            <a:r>
              <a:rPr lang="en-US" dirty="0" err="1"/>
              <a:t>mynegu</a:t>
            </a:r>
            <a:r>
              <a:rPr lang="en-US" dirty="0"/>
              <a:t> a </a:t>
            </a:r>
            <a:r>
              <a:rPr lang="en-US" dirty="0" err="1"/>
              <a:t>dathlu</a:t>
            </a:r>
            <a:r>
              <a:rPr lang="en-US" dirty="0"/>
              <a:t> </a:t>
            </a:r>
            <a:r>
              <a:rPr lang="en-US" dirty="0" err="1"/>
              <a:t>gwahanol</a:t>
            </a:r>
            <a:r>
              <a:rPr lang="en-US" dirty="0"/>
              <a:t> </a:t>
            </a:r>
            <a:r>
              <a:rPr lang="en-US" dirty="0" err="1"/>
              <a:t>hunaniaeth</a:t>
            </a:r>
            <a:r>
              <a:rPr lang="en-US" dirty="0"/>
              <a:t> a </a:t>
            </a:r>
            <a:r>
              <a:rPr lang="en-US" dirty="0" err="1"/>
              <a:t>diddordebau</a:t>
            </a:r>
            <a:r>
              <a:rPr lang="en-US" dirty="0"/>
              <a:t> </a:t>
            </a:r>
          </a:p>
          <a:p>
            <a:r>
              <a:rPr lang="en-US" dirty="0" err="1"/>
              <a:t>Gwahanol</a:t>
            </a:r>
            <a:r>
              <a:rPr lang="en-US" dirty="0"/>
              <a:t> </a:t>
            </a:r>
            <a:r>
              <a:rPr lang="en-US" dirty="0" err="1"/>
              <a:t>gwerthoedd</a:t>
            </a:r>
            <a:endParaRPr lang="en-US" dirty="0"/>
          </a:p>
        </p:txBody>
      </p:sp>
      <p:sp>
        <p:nvSpPr>
          <p:cNvPr id="4" name="Content Placeholder 3">
            <a:extLst>
              <a:ext uri="{FF2B5EF4-FFF2-40B4-BE49-F238E27FC236}">
                <a16:creationId xmlns:a16="http://schemas.microsoft.com/office/drawing/2014/main" id="{86E6CBD2-4724-EC41-866D-8C4E8B4C49B1}"/>
              </a:ext>
            </a:extLst>
          </p:cNvPr>
          <p:cNvSpPr>
            <a:spLocks noGrp="1"/>
          </p:cNvSpPr>
          <p:nvPr>
            <p:ph sz="half" idx="2"/>
          </p:nvPr>
        </p:nvSpPr>
        <p:spPr>
          <a:xfrm>
            <a:off x="4827187" y="1441441"/>
            <a:ext cx="4244280" cy="3989040"/>
          </a:xfrm>
        </p:spPr>
        <p:txBody>
          <a:bodyPr/>
          <a:lstStyle/>
          <a:p>
            <a:r>
              <a:rPr lang="en-US" dirty="0"/>
              <a:t>Extend participation </a:t>
            </a:r>
          </a:p>
          <a:p>
            <a:r>
              <a:rPr lang="en-US" dirty="0"/>
              <a:t>Sufficiently varied provision </a:t>
            </a:r>
          </a:p>
          <a:p>
            <a:r>
              <a:rPr lang="en-US" dirty="0"/>
              <a:t>Provide contexts for different identities and interests can be expressed and celebrated</a:t>
            </a:r>
          </a:p>
          <a:p>
            <a:r>
              <a:rPr lang="en-US" dirty="0"/>
              <a:t>Different values</a:t>
            </a:r>
          </a:p>
        </p:txBody>
      </p:sp>
    </p:spTree>
    <p:extLst>
      <p:ext uri="{BB962C8B-B14F-4D97-AF65-F5344CB8AC3E}">
        <p14:creationId xmlns:p14="http://schemas.microsoft.com/office/powerpoint/2010/main" val="30124924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9996"/>
            <a:ext cx="8229600" cy="1143000"/>
          </a:xfrm>
        </p:spPr>
        <p:txBody>
          <a:bodyPr/>
          <a:lstStyle/>
          <a:p>
            <a:r>
              <a:rPr lang="en-US" dirty="0"/>
              <a:t>Identifying Barriers</a:t>
            </a:r>
          </a:p>
        </p:txBody>
      </p:sp>
      <p:sp>
        <p:nvSpPr>
          <p:cNvPr id="3" name="Content Placeholder 2"/>
          <p:cNvSpPr>
            <a:spLocks noGrp="1"/>
          </p:cNvSpPr>
          <p:nvPr>
            <p:ph idx="1"/>
          </p:nvPr>
        </p:nvSpPr>
        <p:spPr>
          <a:xfrm>
            <a:off x="262351" y="890002"/>
            <a:ext cx="8229600" cy="3917032"/>
          </a:xfrm>
        </p:spPr>
        <p:txBody>
          <a:bodyPr/>
          <a:lstStyle/>
          <a:p>
            <a:r>
              <a:rPr lang="en-US" sz="3000" dirty="0"/>
              <a:t>What are the main reasons that deter pupils from engaging in Outdoor Adventurous Activities and Physical Educational Activities?</a:t>
            </a:r>
          </a:p>
          <a:p>
            <a:r>
              <a:rPr lang="en-US" sz="3000" dirty="0"/>
              <a:t>Who are we talking about? </a:t>
            </a:r>
          </a:p>
        </p:txBody>
      </p:sp>
      <p:sp>
        <p:nvSpPr>
          <p:cNvPr id="4" name="TextBox 3"/>
          <p:cNvSpPr txBox="1"/>
          <p:nvPr/>
        </p:nvSpPr>
        <p:spPr>
          <a:xfrm>
            <a:off x="399906" y="3126007"/>
            <a:ext cx="2537513" cy="1061829"/>
          </a:xfrm>
          <a:prstGeom prst="rect">
            <a:avLst/>
          </a:prstGeom>
          <a:noFill/>
        </p:spPr>
        <p:txBody>
          <a:bodyPr wrap="square" rtlCol="0">
            <a:spAutoFit/>
          </a:bodyPr>
          <a:lstStyle/>
          <a:p>
            <a:pPr algn="ctr"/>
            <a:r>
              <a:rPr lang="en-US" sz="2100" dirty="0">
                <a:solidFill>
                  <a:schemeClr val="tx2"/>
                </a:solidFill>
              </a:rPr>
              <a:t>Physical or mental impairments</a:t>
            </a:r>
          </a:p>
        </p:txBody>
      </p:sp>
      <p:sp>
        <p:nvSpPr>
          <p:cNvPr id="5" name="TextBox 4"/>
          <p:cNvSpPr txBox="1"/>
          <p:nvPr/>
        </p:nvSpPr>
        <p:spPr>
          <a:xfrm>
            <a:off x="2264987" y="4181012"/>
            <a:ext cx="2537513" cy="738664"/>
          </a:xfrm>
          <a:prstGeom prst="rect">
            <a:avLst/>
          </a:prstGeom>
          <a:noFill/>
        </p:spPr>
        <p:txBody>
          <a:bodyPr wrap="square" rtlCol="0">
            <a:spAutoFit/>
          </a:bodyPr>
          <a:lstStyle/>
          <a:p>
            <a:pPr algn="ctr"/>
            <a:r>
              <a:rPr lang="en-US" sz="2100" dirty="0">
                <a:solidFill>
                  <a:schemeClr val="tx2"/>
                </a:solidFill>
              </a:rPr>
              <a:t>Hidden impairments</a:t>
            </a:r>
          </a:p>
        </p:txBody>
      </p:sp>
      <p:sp>
        <p:nvSpPr>
          <p:cNvPr id="6" name="TextBox 5"/>
          <p:cNvSpPr txBox="1"/>
          <p:nvPr/>
        </p:nvSpPr>
        <p:spPr>
          <a:xfrm>
            <a:off x="3206189" y="3268162"/>
            <a:ext cx="1740511" cy="415498"/>
          </a:xfrm>
          <a:prstGeom prst="rect">
            <a:avLst/>
          </a:prstGeom>
          <a:noFill/>
        </p:spPr>
        <p:txBody>
          <a:bodyPr wrap="square" rtlCol="0">
            <a:spAutoFit/>
          </a:bodyPr>
          <a:lstStyle/>
          <a:p>
            <a:pPr algn="ctr"/>
            <a:r>
              <a:rPr lang="en-US" sz="2100" dirty="0" err="1">
                <a:solidFill>
                  <a:schemeClr val="tx2"/>
                </a:solidFill>
              </a:rPr>
              <a:t>Behaviour</a:t>
            </a:r>
            <a:endParaRPr lang="en-US" sz="2100" dirty="0">
              <a:solidFill>
                <a:schemeClr val="tx2"/>
              </a:solidFill>
            </a:endParaRPr>
          </a:p>
        </p:txBody>
      </p:sp>
      <p:sp>
        <p:nvSpPr>
          <p:cNvPr id="7" name="TextBox 6"/>
          <p:cNvSpPr txBox="1"/>
          <p:nvPr/>
        </p:nvSpPr>
        <p:spPr>
          <a:xfrm>
            <a:off x="4377151" y="4047173"/>
            <a:ext cx="2537513" cy="415498"/>
          </a:xfrm>
          <a:prstGeom prst="rect">
            <a:avLst/>
          </a:prstGeom>
          <a:noFill/>
        </p:spPr>
        <p:txBody>
          <a:bodyPr wrap="square" rtlCol="0">
            <a:spAutoFit/>
          </a:bodyPr>
          <a:lstStyle/>
          <a:p>
            <a:pPr algn="ctr"/>
            <a:r>
              <a:rPr lang="en-US" sz="2100">
                <a:solidFill>
                  <a:schemeClr val="tx2"/>
                </a:solidFill>
              </a:rPr>
              <a:t>Background</a:t>
            </a:r>
            <a:endParaRPr lang="en-US" sz="2100" dirty="0">
              <a:solidFill>
                <a:schemeClr val="tx2"/>
              </a:solidFill>
            </a:endParaRPr>
          </a:p>
        </p:txBody>
      </p:sp>
      <p:sp>
        <p:nvSpPr>
          <p:cNvPr id="8" name="TextBox 7"/>
          <p:cNvSpPr txBox="1"/>
          <p:nvPr/>
        </p:nvSpPr>
        <p:spPr>
          <a:xfrm>
            <a:off x="-114980" y="4582939"/>
            <a:ext cx="2761380" cy="1061829"/>
          </a:xfrm>
          <a:prstGeom prst="rect">
            <a:avLst/>
          </a:prstGeom>
          <a:noFill/>
        </p:spPr>
        <p:txBody>
          <a:bodyPr wrap="square" rtlCol="0">
            <a:spAutoFit/>
          </a:bodyPr>
          <a:lstStyle/>
          <a:p>
            <a:pPr algn="ctr"/>
            <a:r>
              <a:rPr lang="en-US" sz="2100" dirty="0">
                <a:solidFill>
                  <a:schemeClr val="tx2"/>
                </a:solidFill>
              </a:rPr>
              <a:t>Self image, confidence, self esteem</a:t>
            </a:r>
          </a:p>
        </p:txBody>
      </p:sp>
      <p:sp>
        <p:nvSpPr>
          <p:cNvPr id="9" name="TextBox 8"/>
          <p:cNvSpPr txBox="1"/>
          <p:nvPr/>
        </p:nvSpPr>
        <p:spPr>
          <a:xfrm>
            <a:off x="4589826" y="4891779"/>
            <a:ext cx="3150526" cy="738664"/>
          </a:xfrm>
          <a:prstGeom prst="rect">
            <a:avLst/>
          </a:prstGeom>
          <a:noFill/>
        </p:spPr>
        <p:txBody>
          <a:bodyPr wrap="square" rtlCol="0">
            <a:spAutoFit/>
          </a:bodyPr>
          <a:lstStyle/>
          <a:p>
            <a:pPr algn="ctr"/>
            <a:r>
              <a:rPr lang="en-US" sz="2100" dirty="0">
                <a:solidFill>
                  <a:schemeClr val="tx2"/>
                </a:solidFill>
              </a:rPr>
              <a:t>Physical or mental impairments</a:t>
            </a:r>
          </a:p>
        </p:txBody>
      </p:sp>
      <p:sp>
        <p:nvSpPr>
          <p:cNvPr id="10" name="TextBox 9"/>
          <p:cNvSpPr txBox="1"/>
          <p:nvPr/>
        </p:nvSpPr>
        <p:spPr>
          <a:xfrm>
            <a:off x="5776263" y="3202567"/>
            <a:ext cx="1610154" cy="415498"/>
          </a:xfrm>
          <a:prstGeom prst="rect">
            <a:avLst/>
          </a:prstGeom>
          <a:noFill/>
        </p:spPr>
        <p:txBody>
          <a:bodyPr wrap="square" rtlCol="0">
            <a:spAutoFit/>
          </a:bodyPr>
          <a:lstStyle/>
          <a:p>
            <a:pPr algn="ctr"/>
            <a:r>
              <a:rPr lang="en-US" sz="2100">
                <a:solidFill>
                  <a:schemeClr val="tx2"/>
                </a:solidFill>
              </a:rPr>
              <a:t>Gender</a:t>
            </a:r>
            <a:endParaRPr lang="en-US" sz="2100" dirty="0">
              <a:solidFill>
                <a:schemeClr val="tx2"/>
              </a:solidFill>
            </a:endParaRPr>
          </a:p>
        </p:txBody>
      </p:sp>
      <p:sp>
        <p:nvSpPr>
          <p:cNvPr id="11" name="TextBox 10"/>
          <p:cNvSpPr txBox="1"/>
          <p:nvPr/>
        </p:nvSpPr>
        <p:spPr>
          <a:xfrm>
            <a:off x="6968302" y="3656921"/>
            <a:ext cx="1792419" cy="415498"/>
          </a:xfrm>
          <a:prstGeom prst="rect">
            <a:avLst/>
          </a:prstGeom>
          <a:noFill/>
        </p:spPr>
        <p:txBody>
          <a:bodyPr wrap="square" rtlCol="0">
            <a:spAutoFit/>
          </a:bodyPr>
          <a:lstStyle/>
          <a:p>
            <a:pPr algn="ctr"/>
            <a:r>
              <a:rPr lang="en-US" sz="2100" dirty="0">
                <a:solidFill>
                  <a:schemeClr val="tx2"/>
                </a:solidFill>
              </a:rPr>
              <a:t>Conditions</a:t>
            </a:r>
          </a:p>
        </p:txBody>
      </p:sp>
      <p:sp>
        <p:nvSpPr>
          <p:cNvPr id="12" name="TextBox 11"/>
          <p:cNvSpPr txBox="1"/>
          <p:nvPr/>
        </p:nvSpPr>
        <p:spPr>
          <a:xfrm>
            <a:off x="6984892" y="4410964"/>
            <a:ext cx="1934010" cy="415498"/>
          </a:xfrm>
          <a:prstGeom prst="rect">
            <a:avLst/>
          </a:prstGeom>
          <a:noFill/>
        </p:spPr>
        <p:txBody>
          <a:bodyPr wrap="square" rtlCol="0">
            <a:spAutoFit/>
          </a:bodyPr>
          <a:lstStyle/>
          <a:p>
            <a:pPr algn="ctr"/>
            <a:r>
              <a:rPr lang="en-US" sz="2100" dirty="0">
                <a:solidFill>
                  <a:schemeClr val="tx2"/>
                </a:solidFill>
              </a:rPr>
              <a:t>Maturation</a:t>
            </a:r>
          </a:p>
        </p:txBody>
      </p:sp>
      <p:sp>
        <p:nvSpPr>
          <p:cNvPr id="14" name="TextBox 13"/>
          <p:cNvSpPr txBox="1"/>
          <p:nvPr/>
        </p:nvSpPr>
        <p:spPr>
          <a:xfrm>
            <a:off x="2646400" y="5175756"/>
            <a:ext cx="2537513" cy="415498"/>
          </a:xfrm>
          <a:prstGeom prst="rect">
            <a:avLst/>
          </a:prstGeom>
          <a:noFill/>
        </p:spPr>
        <p:txBody>
          <a:bodyPr wrap="square" rtlCol="0">
            <a:spAutoFit/>
          </a:bodyPr>
          <a:lstStyle/>
          <a:p>
            <a:pPr algn="ctr"/>
            <a:r>
              <a:rPr lang="en-US" sz="2100" dirty="0">
                <a:solidFill>
                  <a:schemeClr val="tx2"/>
                </a:solidFill>
              </a:rPr>
              <a:t>Social</a:t>
            </a:r>
          </a:p>
        </p:txBody>
      </p:sp>
    </p:spTree>
    <p:extLst>
      <p:ext uri="{BB962C8B-B14F-4D97-AF65-F5344CB8AC3E}">
        <p14:creationId xmlns:p14="http://schemas.microsoft.com/office/powerpoint/2010/main" val="103831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A0187-64CE-C149-A1EA-95B83B61F452}"/>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err="1"/>
              <a:t>Arfer</a:t>
            </a:r>
            <a:r>
              <a:rPr lang="en-US" sz="3700"/>
              <a:t> da </a:t>
            </a:r>
            <a:r>
              <a:rPr lang="en-US" sz="3700" err="1"/>
              <a:t>ar</a:t>
            </a:r>
            <a:r>
              <a:rPr lang="en-US" sz="3700"/>
              <a:t> </a:t>
            </a:r>
            <a:r>
              <a:rPr lang="en-US" sz="3700" err="1"/>
              <a:t>gyfer</a:t>
            </a:r>
            <a:r>
              <a:rPr lang="en-US" sz="3700"/>
              <a:t> </a:t>
            </a:r>
            <a:r>
              <a:rPr lang="en-US" sz="3700" err="1"/>
              <a:t>cynhwysiant</a:t>
            </a:r>
            <a:br>
              <a:rPr lang="en-US" sz="3700"/>
            </a:br>
            <a:r>
              <a:rPr lang="en-US" sz="3700"/>
              <a:t>Good practice for inclusion</a:t>
            </a:r>
          </a:p>
        </p:txBody>
      </p:sp>
      <p:sp>
        <p:nvSpPr>
          <p:cNvPr id="3" name="Content Placeholder 2">
            <a:extLst>
              <a:ext uri="{FF2B5EF4-FFF2-40B4-BE49-F238E27FC236}">
                <a16:creationId xmlns:a16="http://schemas.microsoft.com/office/drawing/2014/main" id="{DB94F456-9DE5-FB41-A7D9-70EAE4DA2506}"/>
              </a:ext>
            </a:extLst>
          </p:cNvPr>
          <p:cNvSpPr>
            <a:spLocks noGrp="1"/>
          </p:cNvSpPr>
          <p:nvPr>
            <p:ph sz="half" idx="1"/>
          </p:nvPr>
        </p:nvSpPr>
        <p:spPr>
          <a:xfrm>
            <a:off x="457200" y="2497282"/>
            <a:ext cx="4038600" cy="2764903"/>
          </a:xfrm>
        </p:spPr>
        <p:txBody>
          <a:bodyPr wrap="square" anchor="t">
            <a:normAutofit/>
          </a:bodyPr>
          <a:lstStyle/>
          <a:p>
            <a:r>
              <a:rPr lang="en-GB" altLang="en-US" u="sng" dirty="0">
                <a:hlinkClick r:id="rId3"/>
              </a:rPr>
              <a:t>http://dera.ioe.ac.uk/6059/1/RR516.pdf</a:t>
            </a:r>
            <a:r>
              <a:rPr lang="en-GB" altLang="en-US" dirty="0"/>
              <a:t> </a:t>
            </a:r>
          </a:p>
          <a:p>
            <a:endParaRPr lang="en-US" dirty="0"/>
          </a:p>
        </p:txBody>
      </p:sp>
      <p:pic>
        <p:nvPicPr>
          <p:cNvPr id="5" name="Picture 4" descr="Text, letter&#10;&#10;Description automatically generated">
            <a:extLst>
              <a:ext uri="{FF2B5EF4-FFF2-40B4-BE49-F238E27FC236}">
                <a16:creationId xmlns:a16="http://schemas.microsoft.com/office/drawing/2014/main" id="{C31A2477-FBE8-434D-96B1-2F23A5D5F1ED}"/>
              </a:ext>
            </a:extLst>
          </p:cNvPr>
          <p:cNvPicPr>
            <a:picLocks noChangeAspect="1"/>
          </p:cNvPicPr>
          <p:nvPr/>
        </p:nvPicPr>
        <p:blipFill>
          <a:blip r:embed="rId4"/>
          <a:stretch>
            <a:fillRect/>
          </a:stretch>
        </p:blipFill>
        <p:spPr>
          <a:xfrm>
            <a:off x="4648200" y="1777352"/>
            <a:ext cx="4038600" cy="3634738"/>
          </a:xfrm>
          <a:prstGeom prst="rect">
            <a:avLst/>
          </a:prstGeom>
          <a:noFill/>
        </p:spPr>
      </p:pic>
    </p:spTree>
    <p:extLst>
      <p:ext uri="{BB962C8B-B14F-4D97-AF65-F5344CB8AC3E}">
        <p14:creationId xmlns:p14="http://schemas.microsoft.com/office/powerpoint/2010/main" val="2343536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3EC74-B8A5-A345-9D24-E9DF28FA8D12}"/>
              </a:ext>
            </a:extLst>
          </p:cNvPr>
          <p:cNvSpPr>
            <a:spLocks noGrp="1"/>
          </p:cNvSpPr>
          <p:nvPr>
            <p:ph type="title"/>
          </p:nvPr>
        </p:nvSpPr>
        <p:spPr/>
        <p:txBody>
          <a:bodyPr/>
          <a:lstStyle/>
          <a:p>
            <a:r>
              <a:rPr lang="en-US" dirty="0" err="1"/>
              <a:t>Dewch</a:t>
            </a:r>
            <a:r>
              <a:rPr lang="en-US" dirty="0"/>
              <a:t> </a:t>
            </a:r>
            <a:r>
              <a:rPr lang="en-US" dirty="0" err="1"/>
              <a:t>i</a:t>
            </a:r>
            <a:r>
              <a:rPr lang="en-US" dirty="0"/>
              <a:t> </a:t>
            </a:r>
            <a:r>
              <a:rPr lang="en-US" dirty="0" err="1"/>
              <a:t>wylio</a:t>
            </a:r>
            <a:r>
              <a:rPr lang="en-US" dirty="0"/>
              <a:t> / Lets Watch</a:t>
            </a:r>
          </a:p>
        </p:txBody>
      </p:sp>
      <p:sp>
        <p:nvSpPr>
          <p:cNvPr id="3" name="Content Placeholder 2">
            <a:extLst>
              <a:ext uri="{FF2B5EF4-FFF2-40B4-BE49-F238E27FC236}">
                <a16:creationId xmlns:a16="http://schemas.microsoft.com/office/drawing/2014/main" id="{CFAFF724-6C21-5240-8140-6D1AF0B65230}"/>
              </a:ext>
            </a:extLst>
          </p:cNvPr>
          <p:cNvSpPr>
            <a:spLocks noGrp="1"/>
          </p:cNvSpPr>
          <p:nvPr>
            <p:ph sz="half" idx="1"/>
          </p:nvPr>
        </p:nvSpPr>
        <p:spPr>
          <a:xfrm>
            <a:off x="432183" y="2286000"/>
            <a:ext cx="8003232" cy="1143000"/>
          </a:xfrm>
        </p:spPr>
        <p:txBody>
          <a:bodyPr/>
          <a:lstStyle/>
          <a:p>
            <a:r>
              <a:rPr lang="en-US" dirty="0"/>
              <a:t>https://</a:t>
            </a:r>
            <a:r>
              <a:rPr lang="en-US" dirty="0" err="1"/>
              <a:t>www.youtube.com</a:t>
            </a:r>
            <a:r>
              <a:rPr lang="en-US" dirty="0"/>
              <a:t>/</a:t>
            </a:r>
            <a:r>
              <a:rPr lang="en-US" dirty="0" err="1"/>
              <a:t>watch?v</a:t>
            </a:r>
            <a:r>
              <a:rPr lang="en-US" dirty="0"/>
              <a:t>=8K9Gg164Bsw</a:t>
            </a:r>
          </a:p>
        </p:txBody>
      </p:sp>
      <p:sp>
        <p:nvSpPr>
          <p:cNvPr id="4" name="Content Placeholder 3">
            <a:extLst>
              <a:ext uri="{FF2B5EF4-FFF2-40B4-BE49-F238E27FC236}">
                <a16:creationId xmlns:a16="http://schemas.microsoft.com/office/drawing/2014/main" id="{B1BC6481-037C-DC44-907F-11D3F21A35DD}"/>
              </a:ext>
            </a:extLst>
          </p:cNvPr>
          <p:cNvSpPr>
            <a:spLocks noGrp="1"/>
          </p:cNvSpPr>
          <p:nvPr>
            <p:ph sz="half" idx="2"/>
          </p:nvPr>
        </p:nvSpPr>
        <p:spPr>
          <a:xfrm>
            <a:off x="462068" y="3861048"/>
            <a:ext cx="7973347" cy="1143001"/>
          </a:xfrm>
        </p:spPr>
        <p:txBody>
          <a:bodyPr/>
          <a:lstStyle/>
          <a:p>
            <a:r>
              <a:rPr lang="en-US" dirty="0"/>
              <a:t>Stella Young (2014) – Video </a:t>
            </a:r>
            <a:r>
              <a:rPr lang="en-US" dirty="0" err="1"/>
              <a:t>TEDTalk</a:t>
            </a:r>
            <a:r>
              <a:rPr lang="en-US" dirty="0"/>
              <a:t> – </a:t>
            </a:r>
          </a:p>
          <a:p>
            <a:r>
              <a:rPr lang="en-US" dirty="0"/>
              <a:t>‘I am not your inspiration, thank you very much’. </a:t>
            </a:r>
          </a:p>
        </p:txBody>
      </p:sp>
    </p:spTree>
    <p:extLst>
      <p:ext uri="{BB962C8B-B14F-4D97-AF65-F5344CB8AC3E}">
        <p14:creationId xmlns:p14="http://schemas.microsoft.com/office/powerpoint/2010/main" val="6060522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C219BA0-B840-184C-A404-D2C05443A4EA}"/>
              </a:ext>
            </a:extLst>
          </p:cNvPr>
          <p:cNvPicPr>
            <a:picLocks noChangeAspect="1"/>
          </p:cNvPicPr>
          <p:nvPr/>
        </p:nvPicPr>
        <p:blipFill>
          <a:blip r:embed="rId3"/>
          <a:stretch>
            <a:fillRect/>
          </a:stretch>
        </p:blipFill>
        <p:spPr>
          <a:xfrm rot="21433460">
            <a:off x="135251" y="-191976"/>
            <a:ext cx="8212213" cy="5784886"/>
          </a:xfrm>
          <a:prstGeom prst="rect">
            <a:avLst/>
          </a:prstGeom>
        </p:spPr>
      </p:pic>
    </p:spTree>
    <p:extLst>
      <p:ext uri="{BB962C8B-B14F-4D97-AF65-F5344CB8AC3E}">
        <p14:creationId xmlns:p14="http://schemas.microsoft.com/office/powerpoint/2010/main" val="12796641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83955C6-FB6A-4D46-BCA8-2979CCF55F85}"/>
              </a:ext>
            </a:extLst>
          </p:cNvPr>
          <p:cNvGraphicFramePr>
            <a:graphicFrameLocks noGrp="1"/>
          </p:cNvGraphicFramePr>
          <p:nvPr>
            <p:ph sz="half" idx="1"/>
          </p:nvPr>
        </p:nvGraphicFramePr>
        <p:xfrm>
          <a:off x="1830524" y="252929"/>
          <a:ext cx="5482952" cy="532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6587739-AC29-A046-B57C-0F69ACDF3523}"/>
              </a:ext>
            </a:extLst>
          </p:cNvPr>
          <p:cNvSpPr txBox="1"/>
          <p:nvPr/>
        </p:nvSpPr>
        <p:spPr>
          <a:xfrm>
            <a:off x="255588" y="423664"/>
            <a:ext cx="3203849" cy="1200329"/>
          </a:xfrm>
          <a:prstGeom prst="rect">
            <a:avLst/>
          </a:prstGeom>
          <a:noFill/>
        </p:spPr>
        <p:txBody>
          <a:bodyPr wrap="square" rtlCol="0">
            <a:spAutoFit/>
          </a:bodyPr>
          <a:lstStyle/>
          <a:p>
            <a:r>
              <a:rPr lang="en-US" dirty="0"/>
              <a:t>(1) Vocabulary specific to learning</a:t>
            </a:r>
          </a:p>
          <a:p>
            <a:r>
              <a:rPr lang="en-US" dirty="0"/>
              <a:t>(2) Skills – technique</a:t>
            </a:r>
          </a:p>
          <a:p>
            <a:r>
              <a:rPr lang="en-US" dirty="0"/>
              <a:t>(3) Modeling - method</a:t>
            </a:r>
          </a:p>
        </p:txBody>
      </p:sp>
      <p:sp>
        <p:nvSpPr>
          <p:cNvPr id="6" name="TextBox 5">
            <a:extLst>
              <a:ext uri="{FF2B5EF4-FFF2-40B4-BE49-F238E27FC236}">
                <a16:creationId xmlns:a16="http://schemas.microsoft.com/office/drawing/2014/main" id="{474775BA-133A-3C46-A697-CD3EFC1DB8F1}"/>
              </a:ext>
            </a:extLst>
          </p:cNvPr>
          <p:cNvSpPr txBox="1"/>
          <p:nvPr/>
        </p:nvSpPr>
        <p:spPr>
          <a:xfrm>
            <a:off x="255588" y="2276872"/>
            <a:ext cx="2012156" cy="1200329"/>
          </a:xfrm>
          <a:prstGeom prst="rect">
            <a:avLst/>
          </a:prstGeom>
          <a:noFill/>
        </p:spPr>
        <p:txBody>
          <a:bodyPr wrap="square" rtlCol="0">
            <a:spAutoFit/>
          </a:bodyPr>
          <a:lstStyle/>
          <a:p>
            <a:r>
              <a:rPr lang="en-US" dirty="0"/>
              <a:t>Specific equipment  introduced to areas </a:t>
            </a:r>
          </a:p>
        </p:txBody>
      </p:sp>
      <p:sp>
        <p:nvSpPr>
          <p:cNvPr id="7" name="TextBox 6">
            <a:extLst>
              <a:ext uri="{FF2B5EF4-FFF2-40B4-BE49-F238E27FC236}">
                <a16:creationId xmlns:a16="http://schemas.microsoft.com/office/drawing/2014/main" id="{9419E91C-94C1-DB4C-A8F8-08A5EEA5FABB}"/>
              </a:ext>
            </a:extLst>
          </p:cNvPr>
          <p:cNvSpPr txBox="1"/>
          <p:nvPr/>
        </p:nvSpPr>
        <p:spPr>
          <a:xfrm>
            <a:off x="107504" y="4104541"/>
            <a:ext cx="1857512" cy="1477328"/>
          </a:xfrm>
          <a:prstGeom prst="rect">
            <a:avLst/>
          </a:prstGeom>
          <a:noFill/>
        </p:spPr>
        <p:txBody>
          <a:bodyPr wrap="square" rtlCol="0">
            <a:spAutoFit/>
          </a:bodyPr>
          <a:lstStyle/>
          <a:p>
            <a:r>
              <a:rPr lang="en-US" dirty="0"/>
              <a:t>Visit areas to engage in playful learning opportunities</a:t>
            </a:r>
          </a:p>
        </p:txBody>
      </p:sp>
      <p:sp>
        <p:nvSpPr>
          <p:cNvPr id="3" name="TextBox 2">
            <a:extLst>
              <a:ext uri="{FF2B5EF4-FFF2-40B4-BE49-F238E27FC236}">
                <a16:creationId xmlns:a16="http://schemas.microsoft.com/office/drawing/2014/main" id="{46AC7CDA-39DB-4041-BC48-8FA7ADC6E41A}"/>
              </a:ext>
            </a:extLst>
          </p:cNvPr>
          <p:cNvSpPr txBox="1"/>
          <p:nvPr/>
        </p:nvSpPr>
        <p:spPr>
          <a:xfrm>
            <a:off x="6822786" y="3642876"/>
            <a:ext cx="2376264" cy="923330"/>
          </a:xfrm>
          <a:prstGeom prst="rect">
            <a:avLst/>
          </a:prstGeom>
          <a:noFill/>
        </p:spPr>
        <p:txBody>
          <a:bodyPr wrap="square" rtlCol="0">
            <a:spAutoFit/>
          </a:bodyPr>
          <a:lstStyle/>
          <a:p>
            <a:r>
              <a:rPr lang="en-US" dirty="0"/>
              <a:t>Indoor / Outdoor</a:t>
            </a:r>
          </a:p>
          <a:p>
            <a:endParaRPr lang="en-US" dirty="0"/>
          </a:p>
          <a:p>
            <a:endParaRPr lang="en-US" dirty="0"/>
          </a:p>
        </p:txBody>
      </p:sp>
      <p:cxnSp>
        <p:nvCxnSpPr>
          <p:cNvPr id="9" name="Straight Arrow Connector 8">
            <a:extLst>
              <a:ext uri="{FF2B5EF4-FFF2-40B4-BE49-F238E27FC236}">
                <a16:creationId xmlns:a16="http://schemas.microsoft.com/office/drawing/2014/main" id="{72D75193-9687-474F-88B3-9424EB22E34C}"/>
              </a:ext>
            </a:extLst>
          </p:cNvPr>
          <p:cNvCxnSpPr>
            <a:cxnSpLocks/>
          </p:cNvCxnSpPr>
          <p:nvPr/>
        </p:nvCxnSpPr>
        <p:spPr>
          <a:xfrm>
            <a:off x="5345011" y="1333223"/>
            <a:ext cx="1584176" cy="3168352"/>
          </a:xfrm>
          <a:prstGeom prst="straightConnector1">
            <a:avLst/>
          </a:prstGeom>
          <a:ln w="539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graphicFrame>
        <p:nvGraphicFramePr>
          <p:cNvPr id="8" name="Diagram 7">
            <a:extLst>
              <a:ext uri="{FF2B5EF4-FFF2-40B4-BE49-F238E27FC236}">
                <a16:creationId xmlns:a16="http://schemas.microsoft.com/office/drawing/2014/main" id="{5E98F4DF-3333-104B-8836-07C5797130D5}"/>
              </a:ext>
            </a:extLst>
          </p:cNvPr>
          <p:cNvGraphicFramePr/>
          <p:nvPr>
            <p:extLst>
              <p:ext uri="{D42A27DB-BD31-4B8C-83A1-F6EECF244321}">
                <p14:modId xmlns:p14="http://schemas.microsoft.com/office/powerpoint/2010/main" val="1287878916"/>
              </p:ext>
            </p:extLst>
          </p:nvPr>
        </p:nvGraphicFramePr>
        <p:xfrm>
          <a:off x="5345010" y="-105132"/>
          <a:ext cx="4227499" cy="332025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182209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1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grpId="0" nodeType="clickEffect">
                                  <p:stCondLst>
                                    <p:cond delay="0"/>
                                  </p:stCondLst>
                                  <p:childTnLst>
                                    <p:animRot by="21600000">
                                      <p:cBhvr>
                                        <p:cTn id="11" dur="2000" fill="hold"/>
                                        <p:tgtEl>
                                          <p:spTgt spid="6"/>
                                        </p:tgtEl>
                                        <p:attrNameLst>
                                          <p:attrName>r</p:attrName>
                                        </p:attrNameLst>
                                      </p:cBhvr>
                                    </p:animRo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checkerboard(across)">
                                      <p:cBhvr>
                                        <p:cTn id="16" dur="75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dissolve">
                                      <p:cBhvr>
                                        <p:cTn id="21" dur="1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2" presetClass="entr" presetSubtype="4"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1250"/>
                                        <p:tgtEl>
                                          <p:spTgt spid="3"/>
                                        </p:tgtEl>
                                        <p:attrNameLst>
                                          <p:attrName>ppt_y</p:attrName>
                                        </p:attrNameLst>
                                      </p:cBhvr>
                                      <p:tavLst>
                                        <p:tav tm="0">
                                          <p:val>
                                            <p:strVal val="#ppt_y+#ppt_h*1.125000"/>
                                          </p:val>
                                        </p:tav>
                                        <p:tav tm="100000">
                                          <p:val>
                                            <p:strVal val="#ppt_y"/>
                                          </p:val>
                                        </p:tav>
                                      </p:tavLst>
                                    </p:anim>
                                    <p:animEffect transition="in" filter="wipe(up)">
                                      <p:cBhvr>
                                        <p:cTn id="2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FC2CB-1A9B-E44A-A944-B39131626B2D}"/>
              </a:ext>
            </a:extLst>
          </p:cNvPr>
          <p:cNvSpPr>
            <a:spLocks noGrp="1"/>
          </p:cNvSpPr>
          <p:nvPr>
            <p:ph type="title"/>
          </p:nvPr>
        </p:nvSpPr>
        <p:spPr/>
        <p:txBody>
          <a:bodyPr rtlCol="0">
            <a:normAutofit fontScale="90000"/>
          </a:bodyPr>
          <a:lstStyle/>
          <a:p>
            <a:pPr eaLnBrk="1" fontAlgn="auto" hangingPunct="1">
              <a:spcAft>
                <a:spcPts val="0"/>
              </a:spcAft>
              <a:defRPr/>
            </a:pPr>
            <a:br>
              <a:rPr lang="en-US" sz="3600" dirty="0">
                <a:effectLst>
                  <a:outerShdw blurRad="38100" dist="38100" dir="2700000" algn="tl">
                    <a:srgbClr val="DDDDDD"/>
                  </a:outerShdw>
                </a:effectLst>
                <a:ea typeface="ＭＳ Ｐゴシック" pitchFamily="-112" charset="-128"/>
                <a:cs typeface="ＭＳ Ｐゴシック" pitchFamily="-112" charset="-128"/>
              </a:rPr>
            </a:br>
            <a:r>
              <a:rPr lang="en-US" dirty="0" err="1">
                <a:effectLst>
                  <a:outerShdw blurRad="38100" dist="38100" dir="2700000" algn="tl">
                    <a:srgbClr val="DDDDDD"/>
                  </a:outerShdw>
                </a:effectLst>
                <a:ea typeface="ＭＳ Ｐゴシック" pitchFamily="-112" charset="-128"/>
                <a:cs typeface="ＭＳ Ｐゴシック" pitchFamily="-112" charset="-128"/>
              </a:rPr>
              <a:t>Trefnu’r</a:t>
            </a:r>
            <a:r>
              <a:rPr lang="en-US" dirty="0">
                <a:effectLst>
                  <a:outerShdw blurRad="38100" dist="38100" dir="2700000" algn="tl">
                    <a:srgbClr val="DDDDDD"/>
                  </a:outerShdw>
                </a:effectLst>
                <a:ea typeface="ＭＳ Ｐゴシック" pitchFamily="-112" charset="-128"/>
                <a:cs typeface="ＭＳ Ｐゴシック" pitchFamily="-112" charset="-128"/>
              </a:rPr>
              <a:t> </a:t>
            </a:r>
            <a:r>
              <a:rPr lang="en-US" dirty="0" err="1">
                <a:effectLst>
                  <a:outerShdw blurRad="38100" dist="38100" dir="2700000" algn="tl">
                    <a:srgbClr val="DDDDDD"/>
                  </a:outerShdw>
                </a:effectLst>
                <a:ea typeface="ＭＳ Ｐゴシック" pitchFamily="-112" charset="-128"/>
                <a:cs typeface="ＭＳ Ｐゴシック" pitchFamily="-112" charset="-128"/>
              </a:rPr>
              <a:t>amgylchedd</a:t>
            </a:r>
            <a:r>
              <a:rPr lang="en-US" dirty="0">
                <a:effectLst>
                  <a:outerShdw blurRad="38100" dist="38100" dir="2700000" algn="tl">
                    <a:srgbClr val="DDDDDD"/>
                  </a:outerShdw>
                </a:effectLst>
                <a:ea typeface="ＭＳ Ｐゴシック" pitchFamily="-112" charset="-128"/>
                <a:cs typeface="ＭＳ Ｐゴシック" pitchFamily="-112" charset="-128"/>
              </a:rPr>
              <a:t> </a:t>
            </a:r>
            <a:br>
              <a:rPr lang="en-US" dirty="0">
                <a:effectLst>
                  <a:outerShdw blurRad="38100" dist="38100" dir="2700000" algn="tl">
                    <a:srgbClr val="DDDDDD"/>
                  </a:outerShdw>
                </a:effectLst>
                <a:ea typeface="ＭＳ Ｐゴシック" pitchFamily="-112" charset="-128"/>
                <a:cs typeface="ＭＳ Ｐゴシック" pitchFamily="-112" charset="-128"/>
              </a:rPr>
            </a:br>
            <a:r>
              <a:rPr lang="en-US" i="1" dirty="0" err="1">
                <a:effectLst>
                  <a:outerShdw blurRad="38100" dist="38100" dir="2700000" algn="tl">
                    <a:srgbClr val="DDDDDD"/>
                  </a:outerShdw>
                </a:effectLst>
                <a:ea typeface="ＭＳ Ｐゴシック" pitchFamily="-112" charset="-128"/>
                <a:cs typeface="ＭＳ Ｐゴシック" pitchFamily="-112" charset="-128"/>
              </a:rPr>
              <a:t>Organising</a:t>
            </a:r>
            <a:r>
              <a:rPr lang="en-US" i="1" dirty="0">
                <a:effectLst>
                  <a:outerShdw blurRad="38100" dist="38100" dir="2700000" algn="tl">
                    <a:srgbClr val="DDDDDD"/>
                  </a:outerShdw>
                </a:effectLst>
                <a:ea typeface="ＭＳ Ｐゴシック" pitchFamily="-112" charset="-128"/>
                <a:cs typeface="ＭＳ Ｐゴシック" pitchFamily="-112" charset="-128"/>
              </a:rPr>
              <a:t> the environment</a:t>
            </a:r>
            <a:br>
              <a:rPr lang="en-US" sz="3600" dirty="0">
                <a:effectLst>
                  <a:outerShdw blurRad="38100" dist="38100" dir="2700000" algn="tl">
                    <a:srgbClr val="DDDDDD"/>
                  </a:outerShdw>
                </a:effectLst>
                <a:ea typeface="ＭＳ Ｐゴシック" pitchFamily="-112" charset="-128"/>
                <a:cs typeface="ＭＳ Ｐゴシック" pitchFamily="-112" charset="-128"/>
              </a:rPr>
            </a:br>
            <a:endParaRPr lang="en-US" sz="3600" dirty="0">
              <a:effectLst>
                <a:outerShdw blurRad="38100" dist="38100" dir="2700000" algn="tl">
                  <a:srgbClr val="DDDDDD"/>
                </a:outerShdw>
              </a:effectLst>
              <a:ea typeface="ＭＳ Ｐゴシック" pitchFamily="-112" charset="-128"/>
              <a:cs typeface="ＭＳ Ｐゴシック" pitchFamily="-112" charset="-128"/>
            </a:endParaRPr>
          </a:p>
        </p:txBody>
      </p:sp>
      <p:sp>
        <p:nvSpPr>
          <p:cNvPr id="21507" name="Content Placeholder 3">
            <a:extLst>
              <a:ext uri="{FF2B5EF4-FFF2-40B4-BE49-F238E27FC236}">
                <a16:creationId xmlns:a16="http://schemas.microsoft.com/office/drawing/2014/main" id="{49E39399-503B-6F44-BD2B-C092728F5EF6}"/>
              </a:ext>
            </a:extLst>
          </p:cNvPr>
          <p:cNvSpPr>
            <a:spLocks noGrp="1"/>
          </p:cNvSpPr>
          <p:nvPr>
            <p:ph sz="half" idx="1"/>
          </p:nvPr>
        </p:nvSpPr>
        <p:spPr bwMode="auto">
          <a:xfrm>
            <a:off x="457200" y="2057400"/>
            <a:ext cx="3932238" cy="3979863"/>
          </a:xfrm>
        </p:spPr>
        <p:txBody>
          <a:bodyPr>
            <a:normAutofit fontScale="92500" lnSpcReduction="10000"/>
          </a:bodyPr>
          <a:lstStyle/>
          <a:p>
            <a:pPr eaLnBrk="1" hangingPunct="1">
              <a:defRPr/>
            </a:pPr>
            <a:r>
              <a:rPr lang="en-GB" altLang="en-US" sz="3600" dirty="0" err="1">
                <a:effectLst/>
              </a:rPr>
              <a:t>Amgylchedd</a:t>
            </a:r>
            <a:r>
              <a:rPr lang="en-GB" altLang="en-US" sz="3600" dirty="0">
                <a:effectLst/>
              </a:rPr>
              <a:t> </a:t>
            </a:r>
            <a:r>
              <a:rPr lang="en-GB" altLang="en-US" sz="3600" dirty="0" err="1">
                <a:effectLst/>
              </a:rPr>
              <a:t>addas</a:t>
            </a:r>
            <a:endParaRPr lang="en-GB" altLang="en-US" sz="3600" dirty="0">
              <a:effectLst/>
            </a:endParaRPr>
          </a:p>
          <a:p>
            <a:pPr eaLnBrk="1" hangingPunct="1">
              <a:defRPr/>
            </a:pPr>
            <a:r>
              <a:rPr lang="en-GB" altLang="en-US" sz="3600" dirty="0" err="1">
                <a:effectLst/>
              </a:rPr>
              <a:t>Gwagle</a:t>
            </a:r>
            <a:r>
              <a:rPr lang="en-GB" altLang="en-US" sz="3600" dirty="0">
                <a:effectLst/>
              </a:rPr>
              <a:t> i </a:t>
            </a:r>
            <a:r>
              <a:rPr lang="en-GB" altLang="en-US" sz="3600" dirty="0" err="1">
                <a:effectLst/>
              </a:rPr>
              <a:t>symud</a:t>
            </a:r>
            <a:endParaRPr lang="en-GB" altLang="en-US" sz="3600" dirty="0">
              <a:effectLst/>
            </a:endParaRPr>
          </a:p>
          <a:p>
            <a:pPr eaLnBrk="1" hangingPunct="1">
              <a:defRPr/>
            </a:pPr>
            <a:r>
              <a:rPr lang="en-GB" altLang="en-US" sz="3600" dirty="0" err="1">
                <a:effectLst/>
              </a:rPr>
              <a:t>Amser</a:t>
            </a:r>
            <a:r>
              <a:rPr lang="en-GB" altLang="en-US" sz="3600" dirty="0">
                <a:effectLst/>
              </a:rPr>
              <a:t> </a:t>
            </a:r>
            <a:r>
              <a:rPr lang="en-GB" altLang="en-US" sz="3600" dirty="0" err="1">
                <a:effectLst/>
              </a:rPr>
              <a:t>i</a:t>
            </a:r>
            <a:r>
              <a:rPr lang="en-GB" altLang="en-US" sz="3600" dirty="0">
                <a:effectLst/>
              </a:rPr>
              <a:t> </a:t>
            </a:r>
            <a:r>
              <a:rPr lang="en-GB" altLang="en-US" sz="3600" dirty="0" err="1">
                <a:effectLst/>
              </a:rPr>
              <a:t>symud</a:t>
            </a:r>
            <a:endParaRPr lang="en-GB" altLang="en-US" sz="3600" dirty="0">
              <a:effectLst/>
            </a:endParaRPr>
          </a:p>
          <a:p>
            <a:pPr eaLnBrk="1" hangingPunct="1">
              <a:defRPr/>
            </a:pPr>
            <a:r>
              <a:rPr lang="en-GB" altLang="en-US" sz="3600" dirty="0" err="1">
                <a:effectLst/>
              </a:rPr>
              <a:t>Ardaloedd</a:t>
            </a:r>
            <a:r>
              <a:rPr lang="en-GB" altLang="en-US" sz="3600" dirty="0">
                <a:effectLst/>
              </a:rPr>
              <a:t> </a:t>
            </a:r>
            <a:r>
              <a:rPr lang="en-GB" altLang="en-US" sz="3600" dirty="0" err="1">
                <a:effectLst/>
              </a:rPr>
              <a:t>trefnus</a:t>
            </a:r>
            <a:endParaRPr lang="en-GB" altLang="en-US" sz="3600" dirty="0">
              <a:effectLst/>
            </a:endParaRPr>
          </a:p>
          <a:p>
            <a:pPr eaLnBrk="1" hangingPunct="1">
              <a:defRPr/>
            </a:pPr>
            <a:r>
              <a:rPr lang="en-GB" altLang="en-US" sz="3600" dirty="0" err="1">
                <a:effectLst/>
              </a:rPr>
              <a:t>Amser</a:t>
            </a:r>
            <a:r>
              <a:rPr lang="en-GB" altLang="en-US" sz="3600" dirty="0">
                <a:effectLst/>
              </a:rPr>
              <a:t> </a:t>
            </a:r>
            <a:r>
              <a:rPr lang="en-GB" altLang="en-US" sz="3600" dirty="0" err="1">
                <a:effectLst/>
              </a:rPr>
              <a:t>tawel</a:t>
            </a:r>
            <a:endParaRPr lang="en-GB" altLang="en-US" sz="3600" dirty="0">
              <a:effectLst/>
            </a:endParaRPr>
          </a:p>
        </p:txBody>
      </p:sp>
      <p:sp>
        <p:nvSpPr>
          <p:cNvPr id="3" name="Content Placeholder 2">
            <a:extLst>
              <a:ext uri="{FF2B5EF4-FFF2-40B4-BE49-F238E27FC236}">
                <a16:creationId xmlns:a16="http://schemas.microsoft.com/office/drawing/2014/main" id="{E7617AB3-0FB5-2147-A327-9321CEF48B19}"/>
              </a:ext>
            </a:extLst>
          </p:cNvPr>
          <p:cNvSpPr>
            <a:spLocks noGrp="1"/>
          </p:cNvSpPr>
          <p:nvPr>
            <p:ph sz="half" idx="2"/>
          </p:nvPr>
        </p:nvSpPr>
        <p:spPr>
          <a:xfrm>
            <a:off x="4754563" y="2057400"/>
            <a:ext cx="3932237" cy="3979863"/>
          </a:xfrm>
        </p:spPr>
        <p:txBody>
          <a:bodyPr>
            <a:normAutofit fontScale="92500" lnSpcReduction="10000"/>
          </a:bodyPr>
          <a:lstStyle/>
          <a:p>
            <a:pPr eaLnBrk="1" hangingPunct="1">
              <a:defRPr/>
            </a:pPr>
            <a:r>
              <a:rPr lang="en-GB" altLang="en-US" sz="3600" i="1" dirty="0">
                <a:effectLst/>
              </a:rPr>
              <a:t>Appropriate environment</a:t>
            </a:r>
          </a:p>
          <a:p>
            <a:pPr eaLnBrk="1" hangingPunct="1">
              <a:defRPr/>
            </a:pPr>
            <a:r>
              <a:rPr lang="en-GB" altLang="en-US" sz="3600" i="1" dirty="0">
                <a:effectLst/>
              </a:rPr>
              <a:t>Room to move</a:t>
            </a:r>
          </a:p>
          <a:p>
            <a:pPr eaLnBrk="1" hangingPunct="1">
              <a:defRPr/>
            </a:pPr>
            <a:r>
              <a:rPr lang="en-GB" altLang="en-US" sz="3600" i="1" dirty="0">
                <a:effectLst/>
              </a:rPr>
              <a:t>Time to move</a:t>
            </a:r>
          </a:p>
          <a:p>
            <a:pPr eaLnBrk="1" hangingPunct="1">
              <a:defRPr/>
            </a:pPr>
            <a:r>
              <a:rPr lang="en-GB" altLang="en-US" sz="3600" i="1" dirty="0">
                <a:effectLst/>
              </a:rPr>
              <a:t>Organised areas</a:t>
            </a:r>
          </a:p>
          <a:p>
            <a:pPr eaLnBrk="1" hangingPunct="1">
              <a:defRPr/>
            </a:pPr>
            <a:r>
              <a:rPr lang="en-GB" altLang="en-US" sz="3600" i="1" dirty="0">
                <a:effectLst/>
              </a:rPr>
              <a:t>Quiet opportunities</a:t>
            </a:r>
          </a:p>
          <a:p>
            <a:pPr>
              <a:defRPr/>
            </a:pPr>
            <a:endParaRPr lang="en-US" dirty="0"/>
          </a:p>
        </p:txBody>
      </p:sp>
    </p:spTree>
    <p:extLst>
      <p:ext uri="{BB962C8B-B14F-4D97-AF65-F5344CB8AC3E}">
        <p14:creationId xmlns:p14="http://schemas.microsoft.com/office/powerpoint/2010/main" val="459279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5A96EFB-4ED7-2346-814D-DB46B28018D8}"/>
              </a:ext>
            </a:extLst>
          </p:cNvPr>
          <p:cNvSpPr>
            <a:spLocks noGrp="1" noChangeArrowheads="1"/>
          </p:cNvSpPr>
          <p:nvPr>
            <p:ph type="title"/>
          </p:nvPr>
        </p:nvSpPr>
        <p:spPr/>
        <p:txBody>
          <a:bodyPr>
            <a:normAutofit fontScale="90000"/>
          </a:bodyPr>
          <a:lstStyle/>
          <a:p>
            <a:pPr eaLnBrk="1" hangingPunct="1">
              <a:defRPr/>
            </a:pPr>
            <a:r>
              <a:rPr lang="en-GB" altLang="en-US" sz="4300" dirty="0">
                <a:effectLst>
                  <a:outerShdw blurRad="38100" dist="38100" dir="2700000" algn="tl">
                    <a:srgbClr val="0064E2"/>
                  </a:outerShdw>
                </a:effectLst>
              </a:rPr>
              <a:t>Bod </a:t>
            </a:r>
            <a:r>
              <a:rPr lang="en-GB" altLang="en-US" sz="4300" dirty="0" err="1">
                <a:effectLst>
                  <a:outerShdw blurRad="38100" dist="38100" dir="2700000" algn="tl">
                    <a:srgbClr val="0064E2"/>
                  </a:outerShdw>
                </a:effectLst>
              </a:rPr>
              <a:t>yn</a:t>
            </a:r>
            <a:r>
              <a:rPr lang="en-GB" altLang="en-US" sz="4300" dirty="0">
                <a:effectLst>
                  <a:outerShdw blurRad="38100" dist="38100" dir="2700000" algn="tl">
                    <a:srgbClr val="0064E2"/>
                  </a:outerShdw>
                </a:effectLst>
              </a:rPr>
              <a:t> </a:t>
            </a:r>
            <a:r>
              <a:rPr lang="en-GB" altLang="en-US" sz="4300" dirty="0" err="1">
                <a:effectLst>
                  <a:outerShdw blurRad="38100" dist="38100" dir="2700000" algn="tl">
                    <a:srgbClr val="0064E2"/>
                  </a:outerShdw>
                </a:effectLst>
              </a:rPr>
              <a:t>gadarnhaol</a:t>
            </a:r>
            <a:r>
              <a:rPr lang="en-GB" altLang="en-US" sz="4300" dirty="0">
                <a:effectLst>
                  <a:outerShdw blurRad="38100" dist="38100" dir="2700000" algn="tl">
                    <a:srgbClr val="0064E2"/>
                  </a:outerShdw>
                </a:effectLst>
              </a:rPr>
              <a:t> - </a:t>
            </a:r>
            <a:r>
              <a:rPr lang="en-GB" altLang="en-US" sz="4300" dirty="0" err="1">
                <a:effectLst>
                  <a:outerShdw blurRad="38100" dist="38100" dir="2700000" algn="tl">
                    <a:srgbClr val="0064E2"/>
                  </a:outerShdw>
                </a:effectLst>
              </a:rPr>
              <a:t>enghreifftiau</a:t>
            </a:r>
            <a:br>
              <a:rPr lang="en-GB" altLang="en-US" sz="4300" dirty="0">
                <a:effectLst>
                  <a:outerShdw blurRad="38100" dist="38100" dir="2700000" algn="tl">
                    <a:srgbClr val="0064E2"/>
                  </a:outerShdw>
                </a:effectLst>
              </a:rPr>
            </a:br>
            <a:r>
              <a:rPr lang="en-GB" altLang="en-US" sz="4300" i="1" dirty="0">
                <a:effectLst>
                  <a:outerShdw blurRad="38100" dist="38100" dir="2700000" algn="tl">
                    <a:srgbClr val="0064E2"/>
                  </a:outerShdw>
                </a:effectLst>
              </a:rPr>
              <a:t>Positive recognition - examples</a:t>
            </a:r>
            <a:endParaRPr lang="en-US" altLang="en-US" sz="4300" i="1" dirty="0">
              <a:effectLst>
                <a:outerShdw blurRad="38100" dist="38100" dir="2700000" algn="tl">
                  <a:srgbClr val="0064E2"/>
                </a:outerShdw>
              </a:effectLst>
            </a:endParaRPr>
          </a:p>
        </p:txBody>
      </p:sp>
      <p:sp>
        <p:nvSpPr>
          <p:cNvPr id="26627" name="Content Placeholder 3">
            <a:extLst>
              <a:ext uri="{FF2B5EF4-FFF2-40B4-BE49-F238E27FC236}">
                <a16:creationId xmlns:a16="http://schemas.microsoft.com/office/drawing/2014/main" id="{F534604C-2C3F-1B43-81AB-C0659D793E2B}"/>
              </a:ext>
            </a:extLst>
          </p:cNvPr>
          <p:cNvSpPr>
            <a:spLocks noGrp="1"/>
          </p:cNvSpPr>
          <p:nvPr>
            <p:ph sz="half" idx="1"/>
          </p:nvPr>
        </p:nvSpPr>
        <p:spPr bwMode="auto">
          <a:xfrm>
            <a:off x="251520" y="1772816"/>
            <a:ext cx="3932238" cy="3979863"/>
          </a:xfrm>
        </p:spPr>
        <p:txBody>
          <a:bodyPr>
            <a:normAutofit fontScale="85000" lnSpcReduction="10000"/>
          </a:bodyPr>
          <a:lstStyle/>
          <a:p>
            <a:pPr eaLnBrk="1" hangingPunct="1">
              <a:defRPr/>
            </a:pPr>
            <a:r>
              <a:rPr lang="en-GB" altLang="en-US" sz="3200" dirty="0" err="1">
                <a:effectLst/>
              </a:rPr>
              <a:t>Canmoliaeth</a:t>
            </a:r>
            <a:endParaRPr lang="en-GB" altLang="en-US" sz="3200" dirty="0">
              <a:effectLst/>
            </a:endParaRPr>
          </a:p>
          <a:p>
            <a:pPr eaLnBrk="1" hangingPunct="1">
              <a:defRPr/>
            </a:pPr>
            <a:r>
              <a:rPr lang="en-GB" altLang="en-US" sz="3200" dirty="0" err="1">
                <a:effectLst/>
              </a:rPr>
              <a:t>Llythyron</a:t>
            </a:r>
            <a:r>
              <a:rPr lang="en-GB" altLang="en-US" sz="3200" dirty="0">
                <a:effectLst/>
              </a:rPr>
              <a:t> a </a:t>
            </a:r>
            <a:r>
              <a:rPr lang="en-GB" altLang="en-US" sz="3200" dirty="0" err="1">
                <a:effectLst/>
              </a:rPr>
              <a:t>galwadau</a:t>
            </a:r>
            <a:r>
              <a:rPr lang="en-GB" altLang="en-US" sz="3200" dirty="0">
                <a:effectLst/>
              </a:rPr>
              <a:t> </a:t>
            </a:r>
            <a:r>
              <a:rPr lang="en-GB" altLang="en-US" sz="3200" dirty="0" err="1">
                <a:effectLst/>
              </a:rPr>
              <a:t>ffon</a:t>
            </a:r>
            <a:r>
              <a:rPr lang="en-GB" altLang="en-US" sz="3200" dirty="0">
                <a:effectLst/>
              </a:rPr>
              <a:t> </a:t>
            </a:r>
            <a:r>
              <a:rPr lang="en-GB" altLang="en-US" sz="3200" dirty="0" err="1">
                <a:effectLst/>
              </a:rPr>
              <a:t>i’r</a:t>
            </a:r>
            <a:r>
              <a:rPr lang="en-GB" altLang="en-US" sz="3200" dirty="0">
                <a:effectLst/>
              </a:rPr>
              <a:t> </a:t>
            </a:r>
            <a:r>
              <a:rPr lang="en-GB" altLang="en-US" sz="3200" dirty="0" err="1">
                <a:effectLst/>
              </a:rPr>
              <a:t>cartref</a:t>
            </a:r>
            <a:endParaRPr lang="en-GB" altLang="en-US" sz="3200" dirty="0">
              <a:effectLst/>
            </a:endParaRPr>
          </a:p>
          <a:p>
            <a:pPr eaLnBrk="1" hangingPunct="1">
              <a:defRPr/>
            </a:pPr>
            <a:r>
              <a:rPr lang="en-GB" altLang="en-US" sz="3200" dirty="0" err="1">
                <a:effectLst/>
              </a:rPr>
              <a:t>Breintiau</a:t>
            </a:r>
            <a:r>
              <a:rPr lang="en-GB" altLang="en-US" sz="3200" dirty="0">
                <a:effectLst/>
              </a:rPr>
              <a:t> </a:t>
            </a:r>
            <a:r>
              <a:rPr lang="en-GB" altLang="en-US" sz="3200" dirty="0" err="1">
                <a:effectLst/>
              </a:rPr>
              <a:t>arbennig</a:t>
            </a:r>
            <a:endParaRPr lang="en-GB" altLang="en-US" sz="3200" dirty="0">
              <a:effectLst/>
            </a:endParaRPr>
          </a:p>
          <a:p>
            <a:pPr eaLnBrk="1" hangingPunct="1">
              <a:defRPr/>
            </a:pPr>
            <a:r>
              <a:rPr lang="en-GB" altLang="en-US" sz="3200" dirty="0" err="1">
                <a:effectLst/>
              </a:rPr>
              <a:t>Tystysgrifau</a:t>
            </a:r>
            <a:r>
              <a:rPr lang="en-GB" altLang="en-US" sz="3200" dirty="0">
                <a:effectLst/>
              </a:rPr>
              <a:t> a </a:t>
            </a:r>
            <a:r>
              <a:rPr lang="en-GB" altLang="en-US" sz="3200" dirty="0" err="1">
                <a:effectLst/>
              </a:rPr>
              <a:t>gwobrau</a:t>
            </a:r>
            <a:endParaRPr lang="en-GB" altLang="en-US" sz="3200" dirty="0">
              <a:effectLst/>
            </a:endParaRPr>
          </a:p>
          <a:p>
            <a:pPr eaLnBrk="1" hangingPunct="1">
              <a:defRPr/>
            </a:pPr>
            <a:r>
              <a:rPr lang="en-GB" altLang="en-US" sz="3200" dirty="0" err="1">
                <a:effectLst/>
              </a:rPr>
              <a:t>Gwobrau</a:t>
            </a:r>
            <a:r>
              <a:rPr lang="en-GB" altLang="en-US" sz="3200" dirty="0">
                <a:effectLst/>
              </a:rPr>
              <a:t> go </a:t>
            </a:r>
            <a:r>
              <a:rPr lang="en-GB" altLang="en-US" sz="3200" dirty="0" err="1">
                <a:effectLst/>
              </a:rPr>
              <a:t>iawn</a:t>
            </a:r>
            <a:endParaRPr lang="en-GB" altLang="en-US" sz="3200" dirty="0">
              <a:effectLst/>
            </a:endParaRPr>
          </a:p>
          <a:p>
            <a:pPr eaLnBrk="1" hangingPunct="1">
              <a:defRPr/>
            </a:pPr>
            <a:r>
              <a:rPr lang="en-GB" altLang="en-US" sz="3200" dirty="0">
                <a:effectLst/>
              </a:rPr>
              <a:t>System </a:t>
            </a:r>
            <a:r>
              <a:rPr lang="en-GB" altLang="en-US" sz="3200" dirty="0" err="1">
                <a:effectLst/>
              </a:rPr>
              <a:t>dosbarth</a:t>
            </a:r>
            <a:r>
              <a:rPr lang="en-GB" altLang="en-US" sz="3200" dirty="0">
                <a:effectLst/>
              </a:rPr>
              <a:t> </a:t>
            </a:r>
            <a:r>
              <a:rPr lang="en-GB" altLang="en-US" sz="3200" dirty="0" err="1">
                <a:effectLst/>
              </a:rPr>
              <a:t>cyfan</a:t>
            </a:r>
            <a:endParaRPr lang="en-GB" altLang="en-US" sz="3200" dirty="0">
              <a:effectLst/>
            </a:endParaRPr>
          </a:p>
          <a:p>
            <a:pPr eaLnBrk="1" hangingPunct="1">
              <a:defRPr/>
            </a:pPr>
            <a:endParaRPr lang="en-GB" altLang="en-US" dirty="0">
              <a:effectLst/>
            </a:endParaRPr>
          </a:p>
        </p:txBody>
      </p:sp>
      <p:sp>
        <p:nvSpPr>
          <p:cNvPr id="2" name="Content Placeholder 1">
            <a:extLst>
              <a:ext uri="{FF2B5EF4-FFF2-40B4-BE49-F238E27FC236}">
                <a16:creationId xmlns:a16="http://schemas.microsoft.com/office/drawing/2014/main" id="{D046A115-C559-3240-AFCA-4A1C0A5FCDB2}"/>
              </a:ext>
            </a:extLst>
          </p:cNvPr>
          <p:cNvSpPr>
            <a:spLocks noGrp="1"/>
          </p:cNvSpPr>
          <p:nvPr>
            <p:ph sz="half" idx="2"/>
          </p:nvPr>
        </p:nvSpPr>
        <p:spPr>
          <a:xfrm>
            <a:off x="4754563" y="2057400"/>
            <a:ext cx="3932237" cy="3979863"/>
          </a:xfrm>
        </p:spPr>
        <p:txBody>
          <a:bodyPr>
            <a:normAutofit fontScale="85000" lnSpcReduction="10000"/>
          </a:bodyPr>
          <a:lstStyle/>
          <a:p>
            <a:pPr eaLnBrk="1" hangingPunct="1">
              <a:defRPr/>
            </a:pPr>
            <a:r>
              <a:rPr lang="en-GB" altLang="en-US" sz="3200" i="1" dirty="0">
                <a:effectLst/>
              </a:rPr>
              <a:t>Praise</a:t>
            </a:r>
          </a:p>
          <a:p>
            <a:pPr eaLnBrk="1" hangingPunct="1">
              <a:defRPr/>
            </a:pPr>
            <a:r>
              <a:rPr lang="en-GB" altLang="en-US" sz="3200" i="1" dirty="0">
                <a:effectLst/>
              </a:rPr>
              <a:t>Notes and phone calls home</a:t>
            </a:r>
          </a:p>
          <a:p>
            <a:pPr eaLnBrk="1" hangingPunct="1">
              <a:defRPr/>
            </a:pPr>
            <a:r>
              <a:rPr lang="en-GB" altLang="en-US" sz="3200" i="1" dirty="0">
                <a:effectLst/>
              </a:rPr>
              <a:t>Special privileges</a:t>
            </a:r>
          </a:p>
          <a:p>
            <a:pPr eaLnBrk="1" hangingPunct="1">
              <a:defRPr/>
            </a:pPr>
            <a:r>
              <a:rPr lang="en-GB" altLang="en-US" sz="3200" i="1" dirty="0">
                <a:effectLst/>
              </a:rPr>
              <a:t>Certificates and awards</a:t>
            </a:r>
          </a:p>
          <a:p>
            <a:pPr eaLnBrk="1" hangingPunct="1">
              <a:defRPr/>
            </a:pPr>
            <a:r>
              <a:rPr lang="en-GB" altLang="en-US" sz="3200" i="1" dirty="0">
                <a:effectLst/>
              </a:rPr>
              <a:t>Real awards</a:t>
            </a:r>
          </a:p>
          <a:p>
            <a:pPr eaLnBrk="1" hangingPunct="1">
              <a:defRPr/>
            </a:pPr>
            <a:r>
              <a:rPr lang="en-GB" altLang="en-US" sz="3200" i="1" dirty="0">
                <a:effectLst/>
              </a:rPr>
              <a:t>Whole class system</a:t>
            </a:r>
          </a:p>
          <a:p>
            <a:pPr>
              <a:defRPr/>
            </a:pPr>
            <a:endParaRPr lang="en-US" dirty="0"/>
          </a:p>
        </p:txBody>
      </p:sp>
    </p:spTree>
    <p:extLst>
      <p:ext uri="{BB962C8B-B14F-4D97-AF65-F5344CB8AC3E}">
        <p14:creationId xmlns:p14="http://schemas.microsoft.com/office/powerpoint/2010/main" val="14221237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E8BE5BD-CA51-624D-9158-91E058907AF2}"/>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dirty="0" err="1">
                <a:ea typeface="+mj-ea"/>
              </a:rPr>
              <a:t>Canlyniadau</a:t>
            </a:r>
            <a:br>
              <a:rPr lang="en-GB" dirty="0">
                <a:ea typeface="+mj-ea"/>
              </a:rPr>
            </a:br>
            <a:r>
              <a:rPr lang="en-GB" dirty="0">
                <a:ea typeface="+mj-ea"/>
              </a:rPr>
              <a:t>R</a:t>
            </a:r>
            <a:r>
              <a:rPr lang="en-GB" i="1" dirty="0">
                <a:ea typeface="+mj-ea"/>
              </a:rPr>
              <a:t>esults</a:t>
            </a:r>
          </a:p>
        </p:txBody>
      </p:sp>
      <p:sp>
        <p:nvSpPr>
          <p:cNvPr id="27651" name="Content Placeholder 3">
            <a:extLst>
              <a:ext uri="{FF2B5EF4-FFF2-40B4-BE49-F238E27FC236}">
                <a16:creationId xmlns:a16="http://schemas.microsoft.com/office/drawing/2014/main" id="{DF3685C3-6BA3-A54F-B420-6509AD1697E8}"/>
              </a:ext>
            </a:extLst>
          </p:cNvPr>
          <p:cNvSpPr>
            <a:spLocks noGrp="1"/>
          </p:cNvSpPr>
          <p:nvPr>
            <p:ph sz="half" idx="1"/>
          </p:nvPr>
        </p:nvSpPr>
        <p:spPr bwMode="auto">
          <a:xfrm>
            <a:off x="457200" y="2057400"/>
            <a:ext cx="3932238" cy="4467225"/>
          </a:xfrm>
        </p:spPr>
        <p:txBody>
          <a:bodyPr>
            <a:normAutofit fontScale="77500" lnSpcReduction="20000"/>
          </a:bodyPr>
          <a:lstStyle/>
          <a:p>
            <a:pPr eaLnBrk="1" hangingPunct="1">
              <a:defRPr/>
            </a:pPr>
            <a:r>
              <a:rPr lang="en-GB" altLang="en-US" sz="3200" dirty="0" err="1">
                <a:effectLst/>
              </a:rPr>
              <a:t>Dewis</a:t>
            </a:r>
            <a:r>
              <a:rPr lang="en-GB" altLang="en-US" sz="3200" dirty="0">
                <a:effectLst/>
              </a:rPr>
              <a:t> </a:t>
            </a:r>
            <a:r>
              <a:rPr lang="en-GB" altLang="en-US" sz="3200" dirty="0" err="1">
                <a:effectLst/>
              </a:rPr>
              <a:t>yw</a:t>
            </a:r>
            <a:r>
              <a:rPr lang="en-GB" altLang="en-US" sz="3200" dirty="0">
                <a:effectLst/>
              </a:rPr>
              <a:t> </a:t>
            </a:r>
            <a:r>
              <a:rPr lang="en-GB" altLang="en-US" sz="3200" dirty="0" err="1">
                <a:effectLst/>
              </a:rPr>
              <a:t>canlyniadau</a:t>
            </a:r>
            <a:endParaRPr lang="en-GB" altLang="en-US" sz="3200" dirty="0">
              <a:effectLst/>
            </a:endParaRPr>
          </a:p>
          <a:p>
            <a:pPr eaLnBrk="1" hangingPunct="1">
              <a:defRPr/>
            </a:pPr>
            <a:r>
              <a:rPr lang="en-GB" altLang="en-US" sz="3200" dirty="0">
                <a:effectLst/>
              </a:rPr>
              <a:t>Dim </a:t>
            </a:r>
            <a:r>
              <a:rPr lang="en-GB" altLang="en-US" sz="3200" dirty="0" err="1">
                <a:effectLst/>
              </a:rPr>
              <a:t>rhaid</a:t>
            </a:r>
            <a:r>
              <a:rPr lang="en-GB" altLang="en-US" sz="3200" dirty="0">
                <a:effectLst/>
              </a:rPr>
              <a:t> bod </a:t>
            </a:r>
            <a:r>
              <a:rPr lang="en-GB" altLang="en-US" sz="3200" dirty="0" err="1">
                <a:effectLst/>
              </a:rPr>
              <a:t>yn</a:t>
            </a:r>
            <a:r>
              <a:rPr lang="en-GB" altLang="en-US" sz="3200" dirty="0">
                <a:effectLst/>
              </a:rPr>
              <a:t> </a:t>
            </a:r>
            <a:r>
              <a:rPr lang="en-GB" altLang="en-US" sz="3200" dirty="0" err="1">
                <a:effectLst/>
              </a:rPr>
              <a:t>llym</a:t>
            </a:r>
            <a:r>
              <a:rPr lang="en-GB" altLang="en-US" sz="3200" dirty="0">
                <a:effectLst/>
              </a:rPr>
              <a:t> </a:t>
            </a:r>
            <a:r>
              <a:rPr lang="en-GB" altLang="en-US" sz="3200" dirty="0" err="1">
                <a:effectLst/>
              </a:rPr>
              <a:t>i</a:t>
            </a:r>
            <a:r>
              <a:rPr lang="en-GB" altLang="en-US" sz="3200" dirty="0">
                <a:effectLst/>
              </a:rPr>
              <a:t> </a:t>
            </a:r>
            <a:r>
              <a:rPr lang="en-GB" altLang="en-US" sz="3200" dirty="0" err="1">
                <a:effectLst/>
              </a:rPr>
              <a:t>fod</a:t>
            </a:r>
            <a:r>
              <a:rPr lang="en-GB" altLang="en-US" sz="3200" dirty="0">
                <a:effectLst/>
              </a:rPr>
              <a:t> </a:t>
            </a:r>
            <a:r>
              <a:rPr lang="en-GB" altLang="en-US" sz="3200" dirty="0" err="1">
                <a:effectLst/>
              </a:rPr>
              <a:t>yn</a:t>
            </a:r>
            <a:r>
              <a:rPr lang="en-GB" altLang="en-US" sz="3200" dirty="0">
                <a:effectLst/>
              </a:rPr>
              <a:t> </a:t>
            </a:r>
            <a:r>
              <a:rPr lang="en-GB" altLang="en-US" sz="3200" dirty="0" err="1">
                <a:effectLst/>
              </a:rPr>
              <a:t>effeithiol</a:t>
            </a:r>
            <a:endParaRPr lang="en-GB" altLang="en-US" sz="3200" dirty="0">
              <a:effectLst/>
            </a:endParaRPr>
          </a:p>
          <a:p>
            <a:pPr eaLnBrk="1" hangingPunct="1">
              <a:defRPr/>
            </a:pPr>
            <a:r>
              <a:rPr lang="en-GB" altLang="en-US" sz="3200" dirty="0">
                <a:effectLst/>
              </a:rPr>
              <a:t>Bod </a:t>
            </a:r>
            <a:r>
              <a:rPr lang="en-GB" altLang="en-US" sz="3200" dirty="0" err="1">
                <a:effectLst/>
              </a:rPr>
              <a:t>yn</a:t>
            </a:r>
            <a:r>
              <a:rPr lang="en-GB" altLang="en-US" sz="3200" dirty="0">
                <a:effectLst/>
              </a:rPr>
              <a:t> </a:t>
            </a:r>
            <a:r>
              <a:rPr lang="en-GB" altLang="en-US" sz="3200" dirty="0" err="1">
                <a:effectLst/>
              </a:rPr>
              <a:t>gysol</a:t>
            </a:r>
            <a:endParaRPr lang="en-GB" altLang="en-US" sz="3200" dirty="0">
              <a:effectLst/>
            </a:endParaRPr>
          </a:p>
          <a:p>
            <a:pPr eaLnBrk="1" hangingPunct="1">
              <a:defRPr/>
            </a:pPr>
            <a:r>
              <a:rPr lang="en-GB" altLang="en-US" sz="3200" dirty="0" err="1">
                <a:effectLst/>
              </a:rPr>
              <a:t>Pob</a:t>
            </a:r>
            <a:r>
              <a:rPr lang="en-GB" altLang="en-US" sz="3200" dirty="0">
                <a:effectLst/>
              </a:rPr>
              <a:t> </a:t>
            </a:r>
            <a:r>
              <a:rPr lang="en-GB" altLang="en-US" sz="3200" dirty="0" err="1">
                <a:effectLst/>
              </a:rPr>
              <a:t>disgybl</a:t>
            </a:r>
            <a:r>
              <a:rPr lang="en-GB" altLang="en-US" sz="3200" dirty="0">
                <a:effectLst/>
              </a:rPr>
              <a:t> </a:t>
            </a:r>
            <a:r>
              <a:rPr lang="en-GB" altLang="en-US" sz="3200" dirty="0" err="1">
                <a:effectLst/>
              </a:rPr>
              <a:t>i</a:t>
            </a:r>
            <a:r>
              <a:rPr lang="en-GB" altLang="en-US" sz="3200" dirty="0">
                <a:effectLst/>
              </a:rPr>
              <a:t> </a:t>
            </a:r>
            <a:r>
              <a:rPr lang="en-GB" altLang="en-US" sz="3200" dirty="0" err="1">
                <a:effectLst/>
              </a:rPr>
              <a:t>ddechrau</a:t>
            </a:r>
            <a:r>
              <a:rPr lang="en-GB" altLang="en-US" sz="3200" dirty="0">
                <a:effectLst/>
              </a:rPr>
              <a:t> </a:t>
            </a:r>
            <a:r>
              <a:rPr lang="en-GB" altLang="en-US" sz="3200" dirty="0" err="1">
                <a:effectLst/>
              </a:rPr>
              <a:t>pob</a:t>
            </a:r>
            <a:r>
              <a:rPr lang="en-GB" altLang="en-US" sz="3200" dirty="0">
                <a:effectLst/>
              </a:rPr>
              <a:t> </a:t>
            </a:r>
            <a:r>
              <a:rPr lang="en-GB" altLang="en-US" sz="3200" dirty="0" err="1">
                <a:effectLst/>
              </a:rPr>
              <a:t>diwrnod</a:t>
            </a:r>
            <a:r>
              <a:rPr lang="en-GB" altLang="en-US" sz="3200" dirty="0">
                <a:effectLst/>
              </a:rPr>
              <a:t> </a:t>
            </a:r>
            <a:r>
              <a:rPr lang="en-GB" altLang="en-US" sz="3200" dirty="0" err="1">
                <a:effectLst/>
              </a:rPr>
              <a:t>gyda</a:t>
            </a:r>
            <a:r>
              <a:rPr lang="en-GB" altLang="en-US" sz="3200" dirty="0">
                <a:effectLst/>
              </a:rPr>
              <a:t> </a:t>
            </a:r>
            <a:r>
              <a:rPr lang="en-GB" altLang="en-US" sz="3200" dirty="0" err="1">
                <a:effectLst/>
              </a:rPr>
              <a:t>dalen</a:t>
            </a:r>
            <a:r>
              <a:rPr lang="en-GB" altLang="en-US" sz="3200" dirty="0">
                <a:effectLst/>
              </a:rPr>
              <a:t> </a:t>
            </a:r>
            <a:r>
              <a:rPr lang="en-GB" altLang="en-US" sz="3200" dirty="0" err="1">
                <a:effectLst/>
              </a:rPr>
              <a:t>lan</a:t>
            </a:r>
            <a:endParaRPr lang="en-GB" altLang="en-US" sz="3200" dirty="0">
              <a:effectLst/>
            </a:endParaRPr>
          </a:p>
          <a:p>
            <a:pPr eaLnBrk="1" hangingPunct="1">
              <a:defRPr/>
            </a:pPr>
            <a:r>
              <a:rPr lang="en-GB" altLang="en-US" sz="3200" dirty="0">
                <a:effectLst/>
              </a:rPr>
              <a:t>Ni </a:t>
            </a:r>
            <a:r>
              <a:rPr lang="en-GB" altLang="en-US" sz="3200" dirty="0" err="1">
                <a:effectLst/>
              </a:rPr>
              <a:t>ddylai</a:t>
            </a:r>
            <a:r>
              <a:rPr lang="en-GB" altLang="en-US" sz="3200" dirty="0">
                <a:effectLst/>
              </a:rPr>
              <a:t> </a:t>
            </a:r>
            <a:r>
              <a:rPr lang="en-GB" altLang="en-US" sz="3200" dirty="0" err="1">
                <a:effectLst/>
              </a:rPr>
              <a:t>canlyniadau</a:t>
            </a:r>
            <a:r>
              <a:rPr lang="en-GB" altLang="en-US" sz="3200" dirty="0">
                <a:effectLst/>
              </a:rPr>
              <a:t> </a:t>
            </a:r>
            <a:r>
              <a:rPr lang="en-GB" altLang="en-US" sz="3200" dirty="0" err="1">
                <a:effectLst/>
              </a:rPr>
              <a:t>fyth</a:t>
            </a:r>
            <a:r>
              <a:rPr lang="en-GB" altLang="en-US" sz="3200" dirty="0">
                <a:effectLst/>
              </a:rPr>
              <a:t> </a:t>
            </a:r>
            <a:r>
              <a:rPr lang="en-GB" altLang="en-US" sz="3200" dirty="0" err="1">
                <a:effectLst/>
              </a:rPr>
              <a:t>fod</a:t>
            </a:r>
            <a:r>
              <a:rPr lang="en-GB" altLang="en-US" sz="3200" dirty="0">
                <a:effectLst/>
              </a:rPr>
              <a:t> </a:t>
            </a:r>
            <a:r>
              <a:rPr lang="en-GB" altLang="en-US" sz="3200" dirty="0" err="1">
                <a:effectLst/>
              </a:rPr>
              <a:t>yn</a:t>
            </a:r>
            <a:r>
              <a:rPr lang="en-GB" altLang="en-US" sz="3200" dirty="0">
                <a:effectLst/>
              </a:rPr>
              <a:t> </a:t>
            </a:r>
            <a:r>
              <a:rPr lang="en-GB" altLang="en-US" sz="3200" dirty="0" err="1">
                <a:effectLst/>
              </a:rPr>
              <a:t>niweidiol</a:t>
            </a:r>
            <a:endParaRPr lang="en-GB" altLang="en-US" sz="3200" dirty="0">
              <a:effectLst/>
            </a:endParaRPr>
          </a:p>
        </p:txBody>
      </p:sp>
      <p:sp>
        <p:nvSpPr>
          <p:cNvPr id="2" name="Content Placeholder 1">
            <a:extLst>
              <a:ext uri="{FF2B5EF4-FFF2-40B4-BE49-F238E27FC236}">
                <a16:creationId xmlns:a16="http://schemas.microsoft.com/office/drawing/2014/main" id="{92060097-6B6E-AF43-A140-7801DDEAEEF0}"/>
              </a:ext>
            </a:extLst>
          </p:cNvPr>
          <p:cNvSpPr>
            <a:spLocks noGrp="1"/>
          </p:cNvSpPr>
          <p:nvPr>
            <p:ph sz="half" idx="2"/>
          </p:nvPr>
        </p:nvSpPr>
        <p:spPr>
          <a:xfrm>
            <a:off x="5004048" y="1844824"/>
            <a:ext cx="3932237" cy="3979863"/>
          </a:xfrm>
        </p:spPr>
        <p:txBody>
          <a:bodyPr>
            <a:normAutofit fontScale="77500" lnSpcReduction="20000"/>
          </a:bodyPr>
          <a:lstStyle/>
          <a:p>
            <a:pPr eaLnBrk="1" hangingPunct="1">
              <a:defRPr/>
            </a:pPr>
            <a:r>
              <a:rPr lang="en-GB" altLang="en-US" sz="3200" i="1" dirty="0">
                <a:effectLst/>
              </a:rPr>
              <a:t>Consequences are a choice</a:t>
            </a:r>
          </a:p>
          <a:p>
            <a:pPr eaLnBrk="1" hangingPunct="1">
              <a:defRPr/>
            </a:pPr>
            <a:r>
              <a:rPr lang="en-GB" altLang="en-US" sz="3200" i="1" dirty="0">
                <a:effectLst/>
              </a:rPr>
              <a:t>Do not have to be severe to be effective</a:t>
            </a:r>
          </a:p>
          <a:p>
            <a:pPr eaLnBrk="1" hangingPunct="1">
              <a:defRPr/>
            </a:pPr>
            <a:r>
              <a:rPr lang="en-GB" altLang="en-US" sz="3200" i="1" dirty="0">
                <a:effectLst/>
              </a:rPr>
              <a:t>Must be used with consistency</a:t>
            </a:r>
          </a:p>
          <a:p>
            <a:pPr eaLnBrk="1" hangingPunct="1">
              <a:defRPr/>
            </a:pPr>
            <a:r>
              <a:rPr lang="en-GB" altLang="en-US" sz="3200" i="1" dirty="0">
                <a:effectLst/>
              </a:rPr>
              <a:t>Each pupil much start each day with a clean slate</a:t>
            </a:r>
          </a:p>
          <a:p>
            <a:pPr eaLnBrk="1" hangingPunct="1">
              <a:defRPr/>
            </a:pPr>
            <a:r>
              <a:rPr lang="en-GB" altLang="en-US" sz="3200" i="1" dirty="0">
                <a:effectLst/>
              </a:rPr>
              <a:t>Consequences should never be harmful</a:t>
            </a:r>
          </a:p>
          <a:p>
            <a:pPr>
              <a:defRPr/>
            </a:pPr>
            <a:endParaRPr lang="en-US" dirty="0"/>
          </a:p>
        </p:txBody>
      </p:sp>
    </p:spTree>
    <p:extLst>
      <p:ext uri="{BB962C8B-B14F-4D97-AF65-F5344CB8AC3E}">
        <p14:creationId xmlns:p14="http://schemas.microsoft.com/office/powerpoint/2010/main" val="623875352"/>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D33F7-317F-0A4E-92A0-6D2FDAEB1FB5}"/>
              </a:ext>
            </a:extLst>
          </p:cNvPr>
          <p:cNvSpPr>
            <a:spLocks noGrp="1"/>
          </p:cNvSpPr>
          <p:nvPr>
            <p:ph type="title"/>
          </p:nvPr>
        </p:nvSpPr>
        <p:spPr>
          <a:xfrm>
            <a:off x="457200" y="2254008"/>
            <a:ext cx="8229600" cy="1143000"/>
          </a:xfrm>
        </p:spPr>
        <p:txBody>
          <a:bodyPr/>
          <a:lstStyle/>
          <a:p>
            <a:r>
              <a:rPr lang="en-US" sz="5000" dirty="0"/>
              <a:t>Theory 1 (3/11/’20) for </a:t>
            </a:r>
            <a:br>
              <a:rPr lang="en-US" sz="5000" dirty="0"/>
            </a:br>
            <a:r>
              <a:rPr lang="en-US" sz="5000" dirty="0"/>
              <a:t>Inclusion Ends Here.</a:t>
            </a:r>
            <a:br>
              <a:rPr lang="en-US" sz="5000" dirty="0"/>
            </a:br>
            <a:br>
              <a:rPr lang="en-US" sz="5000" dirty="0"/>
            </a:br>
            <a:r>
              <a:rPr lang="en-US" sz="5000" dirty="0"/>
              <a:t>Read on for content of Theory 2 for Inclusion (10/11/’20)  </a:t>
            </a:r>
          </a:p>
        </p:txBody>
      </p:sp>
    </p:spTree>
    <p:extLst>
      <p:ext uri="{BB962C8B-B14F-4D97-AF65-F5344CB8AC3E}">
        <p14:creationId xmlns:p14="http://schemas.microsoft.com/office/powerpoint/2010/main" val="8618879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E0723-4B97-6441-ABB2-A8D8F32D3A1F}"/>
              </a:ext>
            </a:extLst>
          </p:cNvPr>
          <p:cNvSpPr>
            <a:spLocks noGrp="1"/>
          </p:cNvSpPr>
          <p:nvPr>
            <p:ph type="title"/>
          </p:nvPr>
        </p:nvSpPr>
        <p:spPr>
          <a:xfrm>
            <a:off x="457200" y="764704"/>
            <a:ext cx="8229600" cy="1143000"/>
          </a:xfrm>
        </p:spPr>
        <p:txBody>
          <a:bodyPr/>
          <a:lstStyle/>
          <a:p>
            <a:r>
              <a:rPr lang="en-US" dirty="0" err="1"/>
              <a:t>Tudalen</a:t>
            </a:r>
            <a:r>
              <a:rPr lang="en-US" dirty="0"/>
              <a:t> Moodle Page</a:t>
            </a:r>
            <a:br>
              <a:rPr lang="en-US" dirty="0"/>
            </a:br>
            <a:r>
              <a:rPr lang="en-US" dirty="0"/>
              <a:t>BMPE5005</a:t>
            </a:r>
          </a:p>
        </p:txBody>
      </p:sp>
      <p:sp>
        <p:nvSpPr>
          <p:cNvPr id="3" name="Content Placeholder 2">
            <a:extLst>
              <a:ext uri="{FF2B5EF4-FFF2-40B4-BE49-F238E27FC236}">
                <a16:creationId xmlns:a16="http://schemas.microsoft.com/office/drawing/2014/main" id="{8F5B1D7C-1E74-E74D-B801-136EA1643EB6}"/>
              </a:ext>
            </a:extLst>
          </p:cNvPr>
          <p:cNvSpPr>
            <a:spLocks noGrp="1"/>
          </p:cNvSpPr>
          <p:nvPr>
            <p:ph sz="half" idx="1"/>
          </p:nvPr>
        </p:nvSpPr>
        <p:spPr>
          <a:xfrm>
            <a:off x="251520" y="2594322"/>
            <a:ext cx="4038600" cy="3989040"/>
          </a:xfrm>
        </p:spPr>
        <p:txBody>
          <a:bodyPr/>
          <a:lstStyle/>
          <a:p>
            <a:r>
              <a:rPr lang="en-US" dirty="0" err="1"/>
              <a:t>Dangos</a:t>
            </a:r>
            <a:r>
              <a:rPr lang="en-US" dirty="0"/>
              <a:t> </a:t>
            </a:r>
            <a:r>
              <a:rPr lang="en-US" dirty="0" err="1"/>
              <a:t>dogfenau</a:t>
            </a:r>
            <a:r>
              <a:rPr lang="en-US" dirty="0"/>
              <a:t> a </a:t>
            </a:r>
            <a:r>
              <a:rPr lang="en-US" dirty="0" err="1"/>
              <a:t>geir</a:t>
            </a:r>
            <a:r>
              <a:rPr lang="en-US" dirty="0"/>
              <a:t> </a:t>
            </a:r>
            <a:r>
              <a:rPr lang="en-US" dirty="0" err="1"/>
              <a:t>ar</a:t>
            </a:r>
            <a:r>
              <a:rPr lang="en-US" dirty="0"/>
              <a:t> </a:t>
            </a:r>
            <a:r>
              <a:rPr lang="en-US" dirty="0" err="1"/>
              <a:t>moodle</a:t>
            </a:r>
            <a:r>
              <a:rPr lang="en-US" dirty="0"/>
              <a:t> </a:t>
            </a:r>
            <a:r>
              <a:rPr lang="en-US" dirty="0" err="1"/>
              <a:t>sy’n</a:t>
            </a:r>
            <a:r>
              <a:rPr lang="en-US" dirty="0"/>
              <a:t> </a:t>
            </a:r>
            <a:r>
              <a:rPr lang="en-US" dirty="0" err="1"/>
              <a:t>cefnogi</a:t>
            </a:r>
            <a:r>
              <a:rPr lang="en-US" dirty="0"/>
              <a:t> </a:t>
            </a:r>
            <a:r>
              <a:rPr lang="en-US" dirty="0" err="1"/>
              <a:t>darlith</a:t>
            </a:r>
            <a:r>
              <a:rPr lang="en-US" dirty="0"/>
              <a:t> </a:t>
            </a:r>
            <a:r>
              <a:rPr lang="en-US" dirty="0" err="1"/>
              <a:t>yma</a:t>
            </a:r>
            <a:r>
              <a:rPr lang="en-US" dirty="0"/>
              <a:t>. </a:t>
            </a:r>
          </a:p>
        </p:txBody>
      </p:sp>
      <p:sp>
        <p:nvSpPr>
          <p:cNvPr id="4" name="Content Placeholder 3">
            <a:extLst>
              <a:ext uri="{FF2B5EF4-FFF2-40B4-BE49-F238E27FC236}">
                <a16:creationId xmlns:a16="http://schemas.microsoft.com/office/drawing/2014/main" id="{159A3167-838E-5C41-BDF5-5C14EE2CFEED}"/>
              </a:ext>
            </a:extLst>
          </p:cNvPr>
          <p:cNvSpPr>
            <a:spLocks noGrp="1"/>
          </p:cNvSpPr>
          <p:nvPr>
            <p:ph sz="half" idx="2"/>
          </p:nvPr>
        </p:nvSpPr>
        <p:spPr>
          <a:xfrm>
            <a:off x="4676752" y="2594322"/>
            <a:ext cx="4038600" cy="3989040"/>
          </a:xfrm>
        </p:spPr>
        <p:txBody>
          <a:bodyPr/>
          <a:lstStyle/>
          <a:p>
            <a:r>
              <a:rPr lang="en-US" dirty="0"/>
              <a:t>Show documents on </a:t>
            </a:r>
            <a:r>
              <a:rPr lang="en-US" dirty="0" err="1"/>
              <a:t>moodle</a:t>
            </a:r>
            <a:r>
              <a:rPr lang="en-US" dirty="0"/>
              <a:t> that support this lecture</a:t>
            </a:r>
          </a:p>
        </p:txBody>
      </p:sp>
    </p:spTree>
    <p:extLst>
      <p:ext uri="{BB962C8B-B14F-4D97-AF65-F5344CB8AC3E}">
        <p14:creationId xmlns:p14="http://schemas.microsoft.com/office/powerpoint/2010/main" val="40465965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p:cNvGrpSpPr/>
          <p:nvPr/>
        </p:nvGrpSpPr>
        <p:grpSpPr>
          <a:xfrm>
            <a:off x="2216866" y="829129"/>
            <a:ext cx="7329714" cy="4693920"/>
            <a:chOff x="1016484" y="304800"/>
            <a:chExt cx="9772952" cy="6258560"/>
          </a:xfrm>
        </p:grpSpPr>
        <p:sp>
          <p:nvSpPr>
            <p:cNvPr id="2" name="Triangle 1"/>
            <p:cNvSpPr/>
            <p:nvPr/>
          </p:nvSpPr>
          <p:spPr>
            <a:xfrm>
              <a:off x="1686560" y="304800"/>
              <a:ext cx="8453120" cy="625856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p:cNvGrpSpPr/>
            <p:nvPr/>
          </p:nvGrpSpPr>
          <p:grpSpPr>
            <a:xfrm>
              <a:off x="1016484" y="1446629"/>
              <a:ext cx="9772952" cy="4953237"/>
              <a:chOff x="1016484" y="1446629"/>
              <a:chExt cx="9772952" cy="4953237"/>
            </a:xfrm>
          </p:grpSpPr>
          <p:sp>
            <p:nvSpPr>
              <p:cNvPr id="3" name="TextBox 2"/>
              <p:cNvSpPr txBox="1"/>
              <p:nvPr/>
            </p:nvSpPr>
            <p:spPr>
              <a:xfrm>
                <a:off x="1016484" y="5538091"/>
                <a:ext cx="9772952" cy="861775"/>
              </a:xfrm>
              <a:prstGeom prst="rect">
                <a:avLst/>
              </a:prstGeom>
              <a:noFill/>
            </p:spPr>
            <p:txBody>
              <a:bodyPr wrap="square" rtlCol="0">
                <a:spAutoFit/>
              </a:bodyPr>
              <a:lstStyle/>
              <a:p>
                <a:pPr algn="ctr"/>
                <a:r>
                  <a:rPr lang="en-US" b="1" dirty="0">
                    <a:solidFill>
                      <a:schemeClr val="bg1"/>
                    </a:solidFill>
                  </a:rPr>
                  <a:t>Wave 1</a:t>
                </a:r>
              </a:p>
              <a:p>
                <a:pPr algn="ctr"/>
                <a:r>
                  <a:rPr lang="en-US" b="1" dirty="0">
                    <a:solidFill>
                      <a:schemeClr val="bg1"/>
                    </a:solidFill>
                  </a:rPr>
                  <a:t>Quality inclusive teaching for all</a:t>
                </a:r>
              </a:p>
            </p:txBody>
          </p:sp>
          <p:sp>
            <p:nvSpPr>
              <p:cNvPr id="4" name="TextBox 3"/>
              <p:cNvSpPr txBox="1"/>
              <p:nvPr/>
            </p:nvSpPr>
            <p:spPr>
              <a:xfrm>
                <a:off x="3149116" y="3492360"/>
                <a:ext cx="5528007" cy="1969771"/>
              </a:xfrm>
              <a:prstGeom prst="rect">
                <a:avLst/>
              </a:prstGeom>
              <a:noFill/>
            </p:spPr>
            <p:txBody>
              <a:bodyPr wrap="square" rtlCol="0">
                <a:spAutoFit/>
              </a:bodyPr>
              <a:lstStyle/>
              <a:p>
                <a:pPr algn="ctr"/>
                <a:r>
                  <a:rPr lang="en-US" b="1" dirty="0">
                    <a:solidFill>
                      <a:schemeClr val="bg1"/>
                    </a:solidFill>
                  </a:rPr>
                  <a:t>Wave 2</a:t>
                </a:r>
              </a:p>
              <a:p>
                <a:pPr algn="ctr"/>
                <a:r>
                  <a:rPr lang="en-US" b="1" dirty="0">
                    <a:solidFill>
                      <a:schemeClr val="bg1"/>
                    </a:solidFill>
                  </a:rPr>
                  <a:t>Additional interventions to enable children to work at age-related expectations or above</a:t>
                </a:r>
              </a:p>
            </p:txBody>
          </p:sp>
          <p:sp>
            <p:nvSpPr>
              <p:cNvPr id="5" name="TextBox 4"/>
              <p:cNvSpPr txBox="1"/>
              <p:nvPr/>
            </p:nvSpPr>
            <p:spPr>
              <a:xfrm>
                <a:off x="4632960" y="1446629"/>
                <a:ext cx="2540000" cy="1969771"/>
              </a:xfrm>
              <a:prstGeom prst="rect">
                <a:avLst/>
              </a:prstGeom>
              <a:noFill/>
            </p:spPr>
            <p:txBody>
              <a:bodyPr wrap="square" rtlCol="0">
                <a:spAutoFit/>
              </a:bodyPr>
              <a:lstStyle/>
              <a:p>
                <a:pPr algn="ctr"/>
                <a:r>
                  <a:rPr lang="en-US" b="1" dirty="0">
                    <a:solidFill>
                      <a:schemeClr val="bg1"/>
                    </a:solidFill>
                  </a:rPr>
                  <a:t>Wave 3</a:t>
                </a:r>
              </a:p>
              <a:p>
                <a:pPr algn="ctr"/>
                <a:r>
                  <a:rPr lang="en-US" b="1" dirty="0">
                    <a:solidFill>
                      <a:schemeClr val="bg1"/>
                    </a:solidFill>
                  </a:rPr>
                  <a:t>Additional highly personalised interventions</a:t>
                </a:r>
              </a:p>
            </p:txBody>
          </p:sp>
          <p:cxnSp>
            <p:nvCxnSpPr>
              <p:cNvPr id="7" name="Straight Connector 6"/>
              <p:cNvCxnSpPr/>
              <p:nvPr/>
            </p:nvCxnSpPr>
            <p:spPr>
              <a:xfrm>
                <a:off x="4023360" y="3176710"/>
                <a:ext cx="3759200" cy="0"/>
              </a:xfrm>
              <a:prstGeom prst="line">
                <a:avLst/>
              </a:prstGeom>
              <a:ln w="381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2550695" y="5279021"/>
                <a:ext cx="6689558" cy="8605"/>
              </a:xfrm>
              <a:prstGeom prst="line">
                <a:avLst/>
              </a:prstGeom>
              <a:ln w="38100">
                <a:solidFill>
                  <a:schemeClr val="bg1"/>
                </a:solidFill>
                <a:prstDash val="dash"/>
              </a:ln>
            </p:spPr>
            <p:style>
              <a:lnRef idx="1">
                <a:schemeClr val="accent1"/>
              </a:lnRef>
              <a:fillRef idx="0">
                <a:schemeClr val="accent1"/>
              </a:fillRef>
              <a:effectRef idx="0">
                <a:schemeClr val="accent1"/>
              </a:effectRef>
              <a:fontRef idx="minor">
                <a:schemeClr val="tx1"/>
              </a:fontRef>
            </p:style>
          </p:cxnSp>
        </p:grpSp>
      </p:grpSp>
      <p:sp>
        <p:nvSpPr>
          <p:cNvPr id="13" name="Title 1"/>
          <p:cNvSpPr txBox="1">
            <a:spLocks/>
          </p:cNvSpPr>
          <p:nvPr/>
        </p:nvSpPr>
        <p:spPr>
          <a:xfrm>
            <a:off x="188485" y="320175"/>
            <a:ext cx="5208270" cy="9941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300" dirty="0"/>
              <a:t>Waves of Intervention model (DfE, 2006)</a:t>
            </a:r>
          </a:p>
        </p:txBody>
      </p:sp>
      <p:sp>
        <p:nvSpPr>
          <p:cNvPr id="16" name="TextBox 15"/>
          <p:cNvSpPr txBox="1"/>
          <p:nvPr/>
        </p:nvSpPr>
        <p:spPr>
          <a:xfrm>
            <a:off x="380112" y="3176089"/>
            <a:ext cx="3673508" cy="784830"/>
          </a:xfrm>
          <a:prstGeom prst="rect">
            <a:avLst/>
          </a:prstGeom>
          <a:noFill/>
        </p:spPr>
        <p:txBody>
          <a:bodyPr wrap="square" rtlCol="0">
            <a:spAutoFit/>
          </a:bodyPr>
          <a:lstStyle/>
          <a:p>
            <a:r>
              <a:rPr lang="en-US" sz="1500" dirty="0"/>
              <a:t>Specialised interventions: Targeted provision  for individuals or small groups. May be time-managed</a:t>
            </a:r>
          </a:p>
        </p:txBody>
      </p:sp>
      <p:sp>
        <p:nvSpPr>
          <p:cNvPr id="17" name="TextBox 16"/>
          <p:cNvSpPr txBox="1"/>
          <p:nvPr/>
        </p:nvSpPr>
        <p:spPr>
          <a:xfrm>
            <a:off x="658797" y="1624109"/>
            <a:ext cx="4019147" cy="1015663"/>
          </a:xfrm>
          <a:prstGeom prst="rect">
            <a:avLst/>
          </a:prstGeom>
          <a:noFill/>
        </p:spPr>
        <p:txBody>
          <a:bodyPr wrap="square" rtlCol="0">
            <a:spAutoFit/>
          </a:bodyPr>
          <a:lstStyle/>
          <a:p>
            <a:r>
              <a:rPr lang="en-US" sz="1500" dirty="0"/>
              <a:t>Use of external organisations and agencies for those who require a high level of additional support/ </a:t>
            </a:r>
            <a:r>
              <a:rPr lang="en-US" sz="1500" dirty="0" err="1"/>
              <a:t>specialised</a:t>
            </a:r>
            <a:r>
              <a:rPr lang="en-US" sz="1500" dirty="0"/>
              <a:t> provision</a:t>
            </a:r>
          </a:p>
        </p:txBody>
      </p:sp>
      <p:sp>
        <p:nvSpPr>
          <p:cNvPr id="18" name="TextBox 17"/>
          <p:cNvSpPr txBox="1"/>
          <p:nvPr/>
        </p:nvSpPr>
        <p:spPr>
          <a:xfrm>
            <a:off x="171450" y="4331092"/>
            <a:ext cx="2743200" cy="1708160"/>
          </a:xfrm>
          <a:prstGeom prst="rect">
            <a:avLst/>
          </a:prstGeom>
          <a:noFill/>
        </p:spPr>
        <p:txBody>
          <a:bodyPr wrap="square" rtlCol="0">
            <a:spAutoFit/>
          </a:bodyPr>
          <a:lstStyle/>
          <a:p>
            <a:r>
              <a:rPr lang="en-US" sz="1500" dirty="0"/>
              <a:t>Provide meaningful, relevant and motivating curriculum for learners</a:t>
            </a:r>
          </a:p>
          <a:p>
            <a:r>
              <a:rPr lang="en-US" sz="1500" dirty="0"/>
              <a:t>Meet specific needs of their learners and further their all-round development</a:t>
            </a:r>
          </a:p>
        </p:txBody>
      </p:sp>
    </p:spTree>
    <p:extLst>
      <p:ext uri="{BB962C8B-B14F-4D97-AF65-F5344CB8AC3E}">
        <p14:creationId xmlns:p14="http://schemas.microsoft.com/office/powerpoint/2010/main" val="14053147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BEBA8EAE-BF5A-486C-A8C5-ECC9F3942E4B}">
                <a14:imgProps xmlns:a14="http://schemas.microsoft.com/office/drawing/2010/main">
                  <a14:imgLayer r:embed="rId3">
                    <a14:imgEffect>
                      <a14:backgroundRemoval t="4000" b="89926" l="0" r="98768"/>
                    </a14:imgEffect>
                  </a14:imgLayer>
                </a14:imgProps>
              </a:ext>
            </a:extLst>
          </a:blip>
          <a:stretch>
            <a:fillRect/>
          </a:stretch>
        </p:blipFill>
        <p:spPr>
          <a:xfrm>
            <a:off x="1496206" y="1381353"/>
            <a:ext cx="5813368" cy="4832541"/>
          </a:xfrm>
          <a:prstGeom prst="rect">
            <a:avLst/>
          </a:prstGeom>
        </p:spPr>
      </p:pic>
      <p:sp>
        <p:nvSpPr>
          <p:cNvPr id="5" name="TextBox 4"/>
          <p:cNvSpPr txBox="1"/>
          <p:nvPr/>
        </p:nvSpPr>
        <p:spPr>
          <a:xfrm>
            <a:off x="2369129" y="406305"/>
            <a:ext cx="4405744" cy="369332"/>
          </a:xfrm>
          <a:prstGeom prst="rect">
            <a:avLst/>
          </a:prstGeom>
          <a:noFill/>
        </p:spPr>
        <p:txBody>
          <a:bodyPr wrap="square" rtlCol="0">
            <a:spAutoFit/>
          </a:bodyPr>
          <a:lstStyle/>
          <a:p>
            <a:r>
              <a:rPr lang="en-US" dirty="0"/>
              <a:t>Stevenson and Black, 2007 &amp; 2012 </a:t>
            </a:r>
          </a:p>
        </p:txBody>
      </p:sp>
      <p:sp>
        <p:nvSpPr>
          <p:cNvPr id="6" name="TextBox 5"/>
          <p:cNvSpPr txBox="1"/>
          <p:nvPr/>
        </p:nvSpPr>
        <p:spPr>
          <a:xfrm>
            <a:off x="276603" y="833075"/>
            <a:ext cx="1974272" cy="2031325"/>
          </a:xfrm>
          <a:prstGeom prst="rect">
            <a:avLst/>
          </a:prstGeom>
          <a:noFill/>
        </p:spPr>
        <p:txBody>
          <a:bodyPr wrap="square" rtlCol="0">
            <a:spAutoFit/>
          </a:bodyPr>
          <a:lstStyle/>
          <a:p>
            <a:r>
              <a:rPr lang="en-US" dirty="0"/>
              <a:t>A simple activity based on what the entire group can do with little or no modification</a:t>
            </a:r>
          </a:p>
        </p:txBody>
      </p:sp>
      <p:sp>
        <p:nvSpPr>
          <p:cNvPr id="7" name="TextBox 6"/>
          <p:cNvSpPr txBox="1"/>
          <p:nvPr/>
        </p:nvSpPr>
        <p:spPr>
          <a:xfrm>
            <a:off x="6849050" y="811402"/>
            <a:ext cx="2036618" cy="2031325"/>
          </a:xfrm>
          <a:prstGeom prst="rect">
            <a:avLst/>
          </a:prstGeom>
          <a:noFill/>
        </p:spPr>
        <p:txBody>
          <a:bodyPr wrap="square" rtlCol="0">
            <a:spAutoFit/>
          </a:bodyPr>
          <a:lstStyle/>
          <a:p>
            <a:r>
              <a:rPr lang="en-US" dirty="0"/>
              <a:t>Everyone does the same activity with modifications to challenge and support all abilities</a:t>
            </a:r>
          </a:p>
        </p:txBody>
      </p:sp>
      <p:sp>
        <p:nvSpPr>
          <p:cNvPr id="8" name="TextBox 7"/>
          <p:cNvSpPr txBox="1"/>
          <p:nvPr/>
        </p:nvSpPr>
        <p:spPr>
          <a:xfrm>
            <a:off x="75277" y="4106499"/>
            <a:ext cx="2140527" cy="1477328"/>
          </a:xfrm>
          <a:prstGeom prst="rect">
            <a:avLst/>
          </a:prstGeom>
          <a:noFill/>
        </p:spPr>
        <p:txBody>
          <a:bodyPr wrap="square" rtlCol="0">
            <a:spAutoFit/>
          </a:bodyPr>
          <a:lstStyle/>
          <a:p>
            <a:r>
              <a:rPr lang="en-US" dirty="0"/>
              <a:t>An individual or group do a purposefully planned different activity</a:t>
            </a:r>
          </a:p>
        </p:txBody>
      </p:sp>
      <p:sp>
        <p:nvSpPr>
          <p:cNvPr id="9" name="TextBox 8"/>
          <p:cNvSpPr txBox="1"/>
          <p:nvPr/>
        </p:nvSpPr>
        <p:spPr>
          <a:xfrm>
            <a:off x="6849050" y="3706276"/>
            <a:ext cx="2369127" cy="2031325"/>
          </a:xfrm>
          <a:prstGeom prst="rect">
            <a:avLst/>
          </a:prstGeom>
          <a:noFill/>
        </p:spPr>
        <p:txBody>
          <a:bodyPr wrap="square" rtlCol="0">
            <a:spAutoFit/>
          </a:bodyPr>
          <a:lstStyle/>
          <a:p>
            <a:r>
              <a:rPr lang="en-US" dirty="0"/>
              <a:t>Participants are grouped accordingly to ability </a:t>
            </a:r>
            <a:r>
              <a:rPr lang="mr-IN" dirty="0"/>
              <a:t>–</a:t>
            </a:r>
            <a:r>
              <a:rPr lang="en-US" dirty="0"/>
              <a:t> each do the same activity but at appropriate levels</a:t>
            </a:r>
          </a:p>
        </p:txBody>
      </p:sp>
      <p:sp>
        <p:nvSpPr>
          <p:cNvPr id="10" name="TextBox 9"/>
          <p:cNvSpPr txBox="1"/>
          <p:nvPr/>
        </p:nvSpPr>
        <p:spPr>
          <a:xfrm>
            <a:off x="1886134" y="2809423"/>
            <a:ext cx="1223348" cy="523220"/>
          </a:xfrm>
          <a:prstGeom prst="rect">
            <a:avLst/>
          </a:prstGeom>
          <a:noFill/>
        </p:spPr>
        <p:txBody>
          <a:bodyPr wrap="square" rtlCol="0">
            <a:spAutoFit/>
          </a:bodyPr>
          <a:lstStyle/>
          <a:p>
            <a:r>
              <a:rPr lang="en-US" sz="1400" b="1" dirty="0">
                <a:solidFill>
                  <a:schemeClr val="bg1"/>
                </a:solidFill>
              </a:rPr>
              <a:t>Everyone can play</a:t>
            </a:r>
          </a:p>
        </p:txBody>
      </p:sp>
      <p:sp>
        <p:nvSpPr>
          <p:cNvPr id="11" name="TextBox 10"/>
          <p:cNvSpPr txBox="1"/>
          <p:nvPr/>
        </p:nvSpPr>
        <p:spPr>
          <a:xfrm>
            <a:off x="4451483" y="1890416"/>
            <a:ext cx="1409443" cy="584775"/>
          </a:xfrm>
          <a:prstGeom prst="rect">
            <a:avLst/>
          </a:prstGeom>
          <a:noFill/>
        </p:spPr>
        <p:txBody>
          <a:bodyPr wrap="square" rtlCol="0">
            <a:spAutoFit/>
          </a:bodyPr>
          <a:lstStyle/>
          <a:p>
            <a:r>
              <a:rPr lang="en-US" sz="1600" b="1" dirty="0">
                <a:solidFill>
                  <a:schemeClr val="bg1"/>
                </a:solidFill>
              </a:rPr>
              <a:t>Change to include</a:t>
            </a:r>
          </a:p>
        </p:txBody>
      </p:sp>
      <p:sp>
        <p:nvSpPr>
          <p:cNvPr id="12" name="TextBox 11"/>
          <p:cNvSpPr txBox="1"/>
          <p:nvPr/>
        </p:nvSpPr>
        <p:spPr>
          <a:xfrm>
            <a:off x="4445456" y="4383498"/>
            <a:ext cx="1223348" cy="584775"/>
          </a:xfrm>
          <a:prstGeom prst="rect">
            <a:avLst/>
          </a:prstGeom>
          <a:noFill/>
        </p:spPr>
        <p:txBody>
          <a:bodyPr wrap="square" rtlCol="0">
            <a:spAutoFit/>
          </a:bodyPr>
          <a:lstStyle/>
          <a:p>
            <a:r>
              <a:rPr lang="en-US" sz="1600" b="1" dirty="0">
                <a:solidFill>
                  <a:schemeClr val="bg1"/>
                </a:solidFill>
              </a:rPr>
              <a:t>Ability Groups</a:t>
            </a:r>
          </a:p>
        </p:txBody>
      </p:sp>
      <p:sp>
        <p:nvSpPr>
          <p:cNvPr id="13" name="TextBox 12"/>
          <p:cNvSpPr txBox="1"/>
          <p:nvPr/>
        </p:nvSpPr>
        <p:spPr>
          <a:xfrm>
            <a:off x="3087931" y="2911967"/>
            <a:ext cx="2772995" cy="307777"/>
          </a:xfrm>
          <a:prstGeom prst="rect">
            <a:avLst/>
          </a:prstGeom>
          <a:noFill/>
        </p:spPr>
        <p:txBody>
          <a:bodyPr wrap="square" rtlCol="0">
            <a:spAutoFit/>
          </a:bodyPr>
          <a:lstStyle/>
          <a:p>
            <a:r>
              <a:rPr lang="en-US" sz="1400" b="1" dirty="0">
                <a:solidFill>
                  <a:schemeClr val="bg1"/>
                </a:solidFill>
              </a:rPr>
              <a:t>Adapted physical activity</a:t>
            </a:r>
          </a:p>
        </p:txBody>
      </p:sp>
      <p:sp>
        <p:nvSpPr>
          <p:cNvPr id="14" name="TextBox 13"/>
          <p:cNvSpPr txBox="1"/>
          <p:nvPr/>
        </p:nvSpPr>
        <p:spPr>
          <a:xfrm>
            <a:off x="1886134" y="3638256"/>
            <a:ext cx="1405659" cy="523220"/>
          </a:xfrm>
          <a:prstGeom prst="rect">
            <a:avLst/>
          </a:prstGeom>
          <a:noFill/>
        </p:spPr>
        <p:txBody>
          <a:bodyPr wrap="square" rtlCol="0">
            <a:spAutoFit/>
          </a:bodyPr>
          <a:lstStyle/>
          <a:p>
            <a:r>
              <a:rPr lang="en-US" sz="1400" b="1" dirty="0">
                <a:solidFill>
                  <a:schemeClr val="bg1"/>
                </a:solidFill>
              </a:rPr>
              <a:t>Alternative activity</a:t>
            </a:r>
          </a:p>
        </p:txBody>
      </p:sp>
    </p:spTree>
    <p:extLst>
      <p:ext uri="{BB962C8B-B14F-4D97-AF65-F5344CB8AC3E}">
        <p14:creationId xmlns:p14="http://schemas.microsoft.com/office/powerpoint/2010/main" val="28693172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1143000"/>
          </a:xfrm>
        </p:spPr>
        <p:txBody>
          <a:bodyPr/>
          <a:lstStyle/>
          <a:p>
            <a:r>
              <a:rPr lang="en-US" dirty="0"/>
              <a:t>Key features of Inclusive OAE &amp; PE</a:t>
            </a:r>
          </a:p>
        </p:txBody>
      </p:sp>
      <p:sp>
        <p:nvSpPr>
          <p:cNvPr id="3" name="Content Placeholder 2"/>
          <p:cNvSpPr>
            <a:spLocks noGrp="1"/>
          </p:cNvSpPr>
          <p:nvPr>
            <p:ph idx="1"/>
          </p:nvPr>
        </p:nvSpPr>
        <p:spPr>
          <a:xfrm>
            <a:off x="149694" y="1797248"/>
            <a:ext cx="4109605" cy="3263504"/>
          </a:xfrm>
        </p:spPr>
        <p:txBody>
          <a:bodyPr/>
          <a:lstStyle/>
          <a:p>
            <a:r>
              <a:rPr lang="en-US" dirty="0"/>
              <a:t>Teaching and learning</a:t>
            </a:r>
          </a:p>
          <a:p>
            <a:r>
              <a:rPr lang="en-US" dirty="0"/>
              <a:t>Facilities/ equipment and resources</a:t>
            </a:r>
          </a:p>
          <a:p>
            <a:r>
              <a:rPr lang="en-US" dirty="0"/>
              <a:t>Process, outcomes and assessment</a:t>
            </a:r>
          </a:p>
        </p:txBody>
      </p:sp>
      <p:sp>
        <p:nvSpPr>
          <p:cNvPr id="4" name="TextBox 3"/>
          <p:cNvSpPr txBox="1"/>
          <p:nvPr/>
        </p:nvSpPr>
        <p:spPr>
          <a:xfrm>
            <a:off x="4589162" y="1475566"/>
            <a:ext cx="4109605" cy="3970318"/>
          </a:xfrm>
          <a:prstGeom prst="rect">
            <a:avLst/>
          </a:prstGeom>
          <a:noFill/>
          <a:ln w="57150">
            <a:solidFill>
              <a:schemeClr val="accent1">
                <a:lumMod val="50000"/>
              </a:schemeClr>
            </a:solidFill>
          </a:ln>
        </p:spPr>
        <p:txBody>
          <a:bodyPr wrap="square" rtlCol="0">
            <a:spAutoFit/>
          </a:bodyPr>
          <a:lstStyle/>
          <a:p>
            <a:r>
              <a:rPr lang="en-US" sz="2100" u="sng" dirty="0"/>
              <a:t>Inclusive Curriculum:</a:t>
            </a:r>
          </a:p>
          <a:p>
            <a:pPr marL="342900" indent="-342900">
              <a:buFontTx/>
              <a:buChar char="-"/>
            </a:pPr>
            <a:r>
              <a:rPr lang="en-US" sz="2100" dirty="0"/>
              <a:t>Setting suitable learning challenges</a:t>
            </a:r>
          </a:p>
          <a:p>
            <a:endParaRPr lang="en-US" sz="2100" dirty="0"/>
          </a:p>
          <a:p>
            <a:pPr marL="342900" indent="-342900">
              <a:buFontTx/>
              <a:buChar char="-"/>
            </a:pPr>
            <a:r>
              <a:rPr lang="en-US" sz="2100" dirty="0"/>
              <a:t>Responding to pupils to diverse learning needs</a:t>
            </a:r>
          </a:p>
          <a:p>
            <a:endParaRPr lang="en-US" sz="2100" dirty="0"/>
          </a:p>
          <a:p>
            <a:pPr marL="342900" indent="-342900">
              <a:buFontTx/>
              <a:buChar char="-"/>
            </a:pPr>
            <a:r>
              <a:rPr lang="en-US" sz="2100" dirty="0"/>
              <a:t>Overcoming potential barriers to learning and assessment for individuals and groups of pupils</a:t>
            </a:r>
          </a:p>
          <a:p>
            <a:endParaRPr lang="en-US" sz="2100" dirty="0"/>
          </a:p>
        </p:txBody>
      </p:sp>
    </p:spTree>
    <p:extLst>
      <p:ext uri="{BB962C8B-B14F-4D97-AF65-F5344CB8AC3E}">
        <p14:creationId xmlns:p14="http://schemas.microsoft.com/office/powerpoint/2010/main" val="12886775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0" y="-426957"/>
            <a:ext cx="9108141" cy="1336956"/>
          </a:xfrm>
        </p:spPr>
        <p:txBody>
          <a:bodyPr>
            <a:normAutofit fontScale="90000"/>
          </a:bodyPr>
          <a:lstStyle/>
          <a:p>
            <a:br>
              <a:rPr lang="en-GB" altLang="en-US" sz="2900" dirty="0"/>
            </a:br>
            <a:br>
              <a:rPr lang="en-GB" altLang="en-US" sz="2900" dirty="0"/>
            </a:br>
            <a:r>
              <a:rPr lang="en-GB" altLang="en-US" sz="2900" dirty="0" err="1"/>
              <a:t>Agweddau</a:t>
            </a:r>
            <a:r>
              <a:rPr lang="en-GB" altLang="en-US" sz="2900" dirty="0"/>
              <a:t> </a:t>
            </a:r>
            <a:r>
              <a:rPr lang="en-GB" altLang="en-US" sz="2900" dirty="0" err="1"/>
              <a:t>sylfaenol</a:t>
            </a:r>
            <a:r>
              <a:rPr lang="en-GB" altLang="en-US" sz="2900" dirty="0"/>
              <a:t> o </a:t>
            </a:r>
            <a:r>
              <a:rPr lang="en-GB" altLang="en-US" sz="2900" dirty="0" err="1"/>
              <a:t>sensori</a:t>
            </a:r>
            <a:r>
              <a:rPr lang="en-GB" altLang="en-US" sz="2900" dirty="0"/>
              <a:t> a motor </a:t>
            </a:r>
            <a:r>
              <a:rPr lang="en-GB" altLang="en-US" sz="2900" dirty="0" err="1"/>
              <a:t>sy’n</a:t>
            </a:r>
            <a:r>
              <a:rPr lang="en-GB" altLang="en-US" sz="2900" dirty="0"/>
              <a:t> </a:t>
            </a:r>
            <a:r>
              <a:rPr lang="en-GB" altLang="en-US" sz="2900" dirty="0" err="1"/>
              <a:t>dylanwadu</a:t>
            </a:r>
            <a:r>
              <a:rPr lang="en-GB" altLang="en-US" sz="2900" dirty="0"/>
              <a:t> </a:t>
            </a:r>
            <a:r>
              <a:rPr lang="en-GB" altLang="en-US" sz="2900" dirty="0" err="1"/>
              <a:t>ar</a:t>
            </a:r>
            <a:r>
              <a:rPr lang="en-GB" altLang="en-US" sz="2900" dirty="0"/>
              <a:t> </a:t>
            </a:r>
            <a:r>
              <a:rPr lang="en-GB" altLang="en-US" sz="2900" dirty="0" err="1"/>
              <a:t>ddysgu</a:t>
            </a:r>
            <a:r>
              <a:rPr lang="en-GB" altLang="en-US" sz="2900" dirty="0"/>
              <a:t>.  </a:t>
            </a:r>
            <a:br>
              <a:rPr lang="en-GB" altLang="en-US" sz="2900" dirty="0"/>
            </a:br>
            <a:r>
              <a:rPr lang="en-GB" altLang="en-US" sz="2900" dirty="0"/>
              <a:t>Basic sensory &amp; motor components that influence learning.</a:t>
            </a:r>
            <a:endParaRPr lang="en-US" altLang="en-US" sz="2900" dirty="0"/>
          </a:p>
        </p:txBody>
      </p:sp>
      <p:sp>
        <p:nvSpPr>
          <p:cNvPr id="28675" name="Rectangle 3"/>
          <p:cNvSpPr>
            <a:spLocks noGrp="1" noChangeArrowheads="1"/>
          </p:cNvSpPr>
          <p:nvPr>
            <p:ph idx="1"/>
          </p:nvPr>
        </p:nvSpPr>
        <p:spPr>
          <a:xfrm>
            <a:off x="154208" y="1257300"/>
            <a:ext cx="4752532" cy="4343400"/>
          </a:xfrm>
        </p:spPr>
        <p:txBody>
          <a:bodyPr>
            <a:normAutofit fontScale="92500"/>
          </a:bodyPr>
          <a:lstStyle/>
          <a:p>
            <a:r>
              <a:rPr lang="en-GB" altLang="en-US" dirty="0" err="1"/>
              <a:t>Ymwybyddiaeth</a:t>
            </a:r>
            <a:r>
              <a:rPr lang="en-GB" altLang="en-US" dirty="0"/>
              <a:t> </a:t>
            </a:r>
            <a:r>
              <a:rPr lang="en-GB" altLang="en-US" dirty="0" err="1"/>
              <a:t>corfforol</a:t>
            </a:r>
            <a:endParaRPr lang="en-GB" altLang="en-US" dirty="0"/>
          </a:p>
          <a:p>
            <a:r>
              <a:rPr lang="en-GB" altLang="en-US" dirty="0" err="1"/>
              <a:t>Cynllunio</a:t>
            </a:r>
            <a:r>
              <a:rPr lang="en-GB" altLang="en-US" dirty="0"/>
              <a:t> motor	</a:t>
            </a:r>
          </a:p>
          <a:p>
            <a:r>
              <a:rPr lang="en-GB" altLang="en-US" dirty="0"/>
              <a:t>‘Perception of movement’</a:t>
            </a:r>
          </a:p>
          <a:p>
            <a:r>
              <a:rPr lang="en-GB" altLang="en-US" dirty="0" err="1"/>
              <a:t>Sgiliau</a:t>
            </a:r>
            <a:r>
              <a:rPr lang="en-GB" altLang="en-US" dirty="0"/>
              <a:t> </a:t>
            </a:r>
            <a:r>
              <a:rPr lang="en-GB" altLang="en-US" dirty="0" err="1"/>
              <a:t>cain</a:t>
            </a:r>
            <a:r>
              <a:rPr lang="en-GB" altLang="en-US" dirty="0"/>
              <a:t> </a:t>
            </a:r>
          </a:p>
          <a:p>
            <a:r>
              <a:rPr lang="en-GB" altLang="en-US" dirty="0" err="1"/>
              <a:t>Cyffwrdd</a:t>
            </a:r>
            <a:r>
              <a:rPr lang="en-GB" altLang="en-US" dirty="0"/>
              <a:t> </a:t>
            </a:r>
          </a:p>
          <a:p>
            <a:r>
              <a:rPr lang="en-GB" altLang="en-US" dirty="0" err="1"/>
              <a:t>Sgiliau</a:t>
            </a:r>
            <a:r>
              <a:rPr lang="en-GB" altLang="en-US" dirty="0"/>
              <a:t> </a:t>
            </a:r>
            <a:r>
              <a:rPr lang="en-GB" altLang="en-US" dirty="0" err="1"/>
              <a:t>Gweledol</a:t>
            </a:r>
            <a:r>
              <a:rPr lang="en-GB" altLang="en-US" dirty="0"/>
              <a:t> </a:t>
            </a:r>
          </a:p>
          <a:p>
            <a:r>
              <a:rPr lang="en-GB" altLang="en-US" dirty="0" err="1"/>
              <a:t>Prosesi</a:t>
            </a:r>
            <a:r>
              <a:rPr lang="en-GB" altLang="en-US" dirty="0"/>
              <a:t> </a:t>
            </a:r>
            <a:r>
              <a:rPr lang="en-GB" altLang="en-US" dirty="0" err="1"/>
              <a:t>Iaith</a:t>
            </a:r>
            <a:r>
              <a:rPr lang="en-GB" altLang="en-US" dirty="0"/>
              <a:t> </a:t>
            </a:r>
          </a:p>
        </p:txBody>
      </p:sp>
      <p:sp>
        <p:nvSpPr>
          <p:cNvPr id="4" name="Rectangle 3"/>
          <p:cNvSpPr txBox="1">
            <a:spLocks noChangeArrowheads="1"/>
          </p:cNvSpPr>
          <p:nvPr/>
        </p:nvSpPr>
        <p:spPr>
          <a:xfrm>
            <a:off x="4906740" y="1257300"/>
            <a:ext cx="4112969"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Body awareness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Motor planning</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Perception of movement</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Fine motor control</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Touch </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Visual skills</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alt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Language processing</a:t>
            </a:r>
            <a:endParaRPr kumimoji="0" lang="en-US" alt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extLst>
      <p:ext uri="{BB962C8B-B14F-4D97-AF65-F5344CB8AC3E}">
        <p14:creationId xmlns:p14="http://schemas.microsoft.com/office/powerpoint/2010/main" val="33710008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B2268D7F-B96C-DE46-BD43-1149FAD58443}"/>
              </a:ext>
            </a:extLst>
          </p:cNvPr>
          <p:cNvPicPr>
            <a:picLocks noChangeAspect="1"/>
          </p:cNvPicPr>
          <p:nvPr/>
        </p:nvPicPr>
        <p:blipFill>
          <a:blip r:embed="rId3"/>
          <a:stretch>
            <a:fillRect/>
          </a:stretch>
        </p:blipFill>
        <p:spPr>
          <a:xfrm>
            <a:off x="90488" y="717686"/>
            <a:ext cx="8963025" cy="5422629"/>
          </a:xfrm>
          <a:prstGeom prst="rect">
            <a:avLst/>
          </a:prstGeom>
          <a:noFill/>
        </p:spPr>
      </p:pic>
    </p:spTree>
    <p:extLst>
      <p:ext uri="{BB962C8B-B14F-4D97-AF65-F5344CB8AC3E}">
        <p14:creationId xmlns:p14="http://schemas.microsoft.com/office/powerpoint/2010/main" val="22222378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9797"/>
            <a:ext cx="8640959" cy="1891133"/>
          </a:xfrm>
        </p:spPr>
        <p:txBody>
          <a:bodyPr>
            <a:normAutofit/>
          </a:bodyPr>
          <a:lstStyle/>
          <a:p>
            <a:r>
              <a:rPr lang="en-US" sz="2600" dirty="0"/>
              <a:t>If a disabled person is at a ‘substantial disadvantage’ responsible bodies are required to take reasonable steps to prevent that disadvantage</a:t>
            </a:r>
          </a:p>
        </p:txBody>
      </p:sp>
      <p:sp>
        <p:nvSpPr>
          <p:cNvPr id="3" name="Content Placeholder 2"/>
          <p:cNvSpPr>
            <a:spLocks noGrp="1"/>
          </p:cNvSpPr>
          <p:nvPr>
            <p:ph idx="1"/>
          </p:nvPr>
        </p:nvSpPr>
        <p:spPr>
          <a:xfrm>
            <a:off x="471804" y="1900930"/>
            <a:ext cx="8640959" cy="3616302"/>
          </a:xfrm>
        </p:spPr>
        <p:txBody>
          <a:bodyPr>
            <a:normAutofit fontScale="77500" lnSpcReduction="20000"/>
          </a:bodyPr>
          <a:lstStyle/>
          <a:p>
            <a:r>
              <a:rPr lang="en-US" dirty="0">
                <a:solidFill>
                  <a:srgbClr val="002060"/>
                </a:solidFill>
              </a:rPr>
              <a:t>What might this include? </a:t>
            </a:r>
            <a:endParaRPr lang="en-US" dirty="0"/>
          </a:p>
          <a:p>
            <a:r>
              <a:rPr lang="en-US" dirty="0"/>
              <a:t>How easy is it to make ’reasonable adjustments’? Circumstances of the case:</a:t>
            </a:r>
          </a:p>
          <a:p>
            <a:pPr lvl="1"/>
            <a:r>
              <a:rPr lang="en-US" dirty="0"/>
              <a:t>Type of services being provided</a:t>
            </a:r>
          </a:p>
          <a:p>
            <a:pPr lvl="1"/>
            <a:r>
              <a:rPr lang="en-US" dirty="0"/>
              <a:t>Nature of the institution or service and the size of its resources</a:t>
            </a:r>
          </a:p>
          <a:p>
            <a:pPr lvl="1"/>
            <a:r>
              <a:rPr lang="en-US" dirty="0"/>
              <a:t>Effect of the disability on the individual disabled person or pupil</a:t>
            </a:r>
          </a:p>
          <a:p>
            <a:r>
              <a:rPr lang="en-US" dirty="0">
                <a:solidFill>
                  <a:srgbClr val="002060"/>
                </a:solidFill>
              </a:rPr>
              <a:t>What factors may be taken into account?</a:t>
            </a:r>
          </a:p>
          <a:p>
            <a:r>
              <a:rPr lang="en-US" dirty="0">
                <a:solidFill>
                  <a:srgbClr val="002060"/>
                </a:solidFill>
              </a:rPr>
              <a:t>Case Studies</a:t>
            </a:r>
          </a:p>
        </p:txBody>
      </p:sp>
    </p:spTree>
    <p:extLst>
      <p:ext uri="{BB962C8B-B14F-4D97-AF65-F5344CB8AC3E}">
        <p14:creationId xmlns:p14="http://schemas.microsoft.com/office/powerpoint/2010/main" val="11752478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CC3A9-2244-8145-890A-1E65F848105B}"/>
              </a:ext>
            </a:extLst>
          </p:cNvPr>
          <p:cNvSpPr>
            <a:spLocks noGrp="1"/>
          </p:cNvSpPr>
          <p:nvPr>
            <p:ph type="title"/>
          </p:nvPr>
        </p:nvSpPr>
        <p:spPr/>
        <p:txBody>
          <a:bodyPr/>
          <a:lstStyle/>
          <a:p>
            <a:r>
              <a:rPr lang="en-US" dirty="0"/>
              <a:t>Break out room task</a:t>
            </a:r>
          </a:p>
        </p:txBody>
      </p:sp>
      <p:sp>
        <p:nvSpPr>
          <p:cNvPr id="3" name="Content Placeholder 2">
            <a:extLst>
              <a:ext uri="{FF2B5EF4-FFF2-40B4-BE49-F238E27FC236}">
                <a16:creationId xmlns:a16="http://schemas.microsoft.com/office/drawing/2014/main" id="{8FB0847B-2E35-2741-A709-487E424DABE9}"/>
              </a:ext>
            </a:extLst>
          </p:cNvPr>
          <p:cNvSpPr>
            <a:spLocks noGrp="1"/>
          </p:cNvSpPr>
          <p:nvPr>
            <p:ph sz="half" idx="1"/>
          </p:nvPr>
        </p:nvSpPr>
        <p:spPr>
          <a:xfrm>
            <a:off x="269668" y="1409101"/>
            <a:ext cx="4038600" cy="3989040"/>
          </a:xfrm>
        </p:spPr>
        <p:txBody>
          <a:bodyPr/>
          <a:lstStyle/>
          <a:p>
            <a:r>
              <a:rPr lang="en-US" sz="2200" dirty="0" err="1"/>
              <a:t>Dewiswch</a:t>
            </a:r>
            <a:r>
              <a:rPr lang="en-US" sz="2200" dirty="0"/>
              <a:t> un </a:t>
            </a:r>
            <a:r>
              <a:rPr lang="en-US" sz="2200" dirty="0" err="1"/>
              <a:t>astudiaeth</a:t>
            </a:r>
            <a:r>
              <a:rPr lang="en-US" sz="2200" dirty="0"/>
              <a:t> </a:t>
            </a:r>
            <a:r>
              <a:rPr lang="en-US" sz="2200" dirty="0" err="1"/>
              <a:t>achos</a:t>
            </a:r>
            <a:r>
              <a:rPr lang="en-US" sz="2200" dirty="0"/>
              <a:t> </a:t>
            </a:r>
            <a:r>
              <a:rPr lang="en-US" sz="2200" dirty="0" err="1"/>
              <a:t>i</a:t>
            </a:r>
            <a:r>
              <a:rPr lang="en-US" sz="2200" dirty="0"/>
              <a:t> </a:t>
            </a:r>
            <a:r>
              <a:rPr lang="en-US" sz="2200" dirty="0" err="1"/>
              <a:t>drafod</a:t>
            </a:r>
            <a:endParaRPr lang="en-US" sz="2200" dirty="0"/>
          </a:p>
          <a:p>
            <a:r>
              <a:rPr lang="en-US" sz="2200" dirty="0"/>
              <a:t>Sut </a:t>
            </a:r>
            <a:r>
              <a:rPr lang="en-US" sz="2200" dirty="0" err="1"/>
              <a:t>byddech</a:t>
            </a:r>
            <a:r>
              <a:rPr lang="en-US" sz="2200" dirty="0"/>
              <a:t> </a:t>
            </a:r>
            <a:r>
              <a:rPr lang="en-US" sz="2200" dirty="0" err="1"/>
              <a:t>chi’n</a:t>
            </a:r>
            <a:r>
              <a:rPr lang="en-US" sz="2200" dirty="0"/>
              <a:t> </a:t>
            </a:r>
            <a:r>
              <a:rPr lang="en-US" sz="2200" dirty="0" err="1"/>
              <a:t>sicrhau</a:t>
            </a:r>
            <a:r>
              <a:rPr lang="en-US" sz="2200" dirty="0"/>
              <a:t> </a:t>
            </a:r>
            <a:r>
              <a:rPr lang="en-US" sz="2200" dirty="0" err="1"/>
              <a:t>dulliau</a:t>
            </a:r>
            <a:r>
              <a:rPr lang="en-US" sz="2200" dirty="0"/>
              <a:t> </a:t>
            </a:r>
            <a:r>
              <a:rPr lang="en-US" sz="2200" dirty="0" err="1"/>
              <a:t>dysgu</a:t>
            </a:r>
            <a:r>
              <a:rPr lang="en-US" sz="2200" dirty="0"/>
              <a:t> </a:t>
            </a:r>
            <a:r>
              <a:rPr lang="en-US" sz="2200" dirty="0" err="1"/>
              <a:t>cynhwysol</a:t>
            </a:r>
            <a:r>
              <a:rPr lang="en-US" sz="2200" dirty="0"/>
              <a:t>?</a:t>
            </a:r>
          </a:p>
          <a:p>
            <a:pPr marL="0" indent="0">
              <a:buNone/>
            </a:pPr>
            <a:r>
              <a:rPr lang="en-US" sz="2200" dirty="0"/>
              <a:t>Un </a:t>
            </a:r>
            <a:r>
              <a:rPr lang="en-US" sz="2200" dirty="0" err="1"/>
              <a:t>aelod</a:t>
            </a:r>
            <a:r>
              <a:rPr lang="en-US" sz="2200" dirty="0"/>
              <a:t> </a:t>
            </a:r>
            <a:r>
              <a:rPr lang="en-US" sz="2200" dirty="0" err="1"/>
              <a:t>o’ch</a:t>
            </a:r>
            <a:r>
              <a:rPr lang="en-US" sz="2200" dirty="0"/>
              <a:t> </a:t>
            </a:r>
            <a:r>
              <a:rPr lang="en-US" sz="2200" dirty="0" err="1"/>
              <a:t>grwp</a:t>
            </a:r>
            <a:r>
              <a:rPr lang="en-US" sz="2200" dirty="0"/>
              <a:t> </a:t>
            </a:r>
            <a:r>
              <a:rPr lang="en-US" sz="2200" dirty="0" err="1"/>
              <a:t>i</a:t>
            </a:r>
            <a:r>
              <a:rPr lang="en-US" sz="2200" dirty="0"/>
              <a:t> </a:t>
            </a:r>
            <a:r>
              <a:rPr lang="en-US" sz="2200" dirty="0" err="1"/>
              <a:t>rannu</a:t>
            </a:r>
            <a:r>
              <a:rPr lang="en-US" sz="2200" dirty="0"/>
              <a:t> </a:t>
            </a:r>
            <a:r>
              <a:rPr lang="en-US" sz="2200" dirty="0" err="1"/>
              <a:t>trafodaeth</a:t>
            </a:r>
            <a:r>
              <a:rPr lang="en-US" sz="2200" dirty="0"/>
              <a:t> </a:t>
            </a:r>
            <a:r>
              <a:rPr lang="en-US" sz="2200" dirty="0" err="1"/>
              <a:t>eich</a:t>
            </a:r>
            <a:r>
              <a:rPr lang="en-US" sz="2200" dirty="0"/>
              <a:t> </a:t>
            </a:r>
            <a:r>
              <a:rPr lang="en-US" sz="2200" dirty="0" err="1"/>
              <a:t>grwp</a:t>
            </a:r>
            <a:endParaRPr lang="en-US" sz="2200" dirty="0"/>
          </a:p>
          <a:p>
            <a:r>
              <a:rPr lang="en-US" sz="2200" dirty="0" err="1"/>
              <a:t>Dewiswch</a:t>
            </a:r>
            <a:r>
              <a:rPr lang="en-US" sz="2200" dirty="0"/>
              <a:t> </a:t>
            </a:r>
            <a:r>
              <a:rPr lang="en-US" sz="2200" dirty="0" err="1"/>
              <a:t>llun</a:t>
            </a:r>
            <a:endParaRPr lang="en-US" sz="2200" dirty="0"/>
          </a:p>
          <a:p>
            <a:r>
              <a:rPr lang="en-US" sz="2200" dirty="0"/>
              <a:t>Pa </a:t>
            </a:r>
            <a:r>
              <a:rPr lang="en-US" sz="2200" dirty="0" err="1"/>
              <a:t>arferion</a:t>
            </a:r>
            <a:r>
              <a:rPr lang="en-US" sz="2200" dirty="0"/>
              <a:t> </a:t>
            </a:r>
            <a:r>
              <a:rPr lang="en-US" sz="2200" dirty="0" err="1"/>
              <a:t>cynhwysol</a:t>
            </a:r>
            <a:r>
              <a:rPr lang="en-US" sz="2200" dirty="0"/>
              <a:t> </a:t>
            </a:r>
            <a:r>
              <a:rPr lang="en-US" sz="2200" dirty="0" err="1"/>
              <a:t>chi’n</a:t>
            </a:r>
            <a:r>
              <a:rPr lang="en-US" sz="2200" dirty="0"/>
              <a:t> </a:t>
            </a:r>
            <a:r>
              <a:rPr lang="en-US" sz="2200" dirty="0" err="1"/>
              <a:t>medru</a:t>
            </a:r>
            <a:r>
              <a:rPr lang="en-US" sz="2200" dirty="0"/>
              <a:t> </a:t>
            </a:r>
            <a:r>
              <a:rPr lang="en-US" sz="2200" dirty="0" err="1"/>
              <a:t>gweld</a:t>
            </a:r>
            <a:r>
              <a:rPr lang="en-US" sz="2200" dirty="0"/>
              <a:t>? </a:t>
            </a:r>
          </a:p>
          <a:p>
            <a:pPr marL="0" indent="0">
              <a:buNone/>
            </a:pPr>
            <a:r>
              <a:rPr lang="en-US" sz="2200" dirty="0"/>
              <a:t>Un </a:t>
            </a:r>
            <a:r>
              <a:rPr lang="en-US" sz="2200" dirty="0" err="1"/>
              <a:t>aelod</a:t>
            </a:r>
            <a:r>
              <a:rPr lang="en-US" sz="2200" dirty="0"/>
              <a:t> </a:t>
            </a:r>
            <a:r>
              <a:rPr lang="en-US" sz="2200" dirty="0" err="1"/>
              <a:t>o’ch</a:t>
            </a:r>
            <a:r>
              <a:rPr lang="en-US" sz="2200" dirty="0"/>
              <a:t> </a:t>
            </a:r>
            <a:r>
              <a:rPr lang="en-US" sz="2200" dirty="0" err="1"/>
              <a:t>grwp</a:t>
            </a:r>
            <a:r>
              <a:rPr lang="en-US" sz="2200" dirty="0"/>
              <a:t> i </a:t>
            </a:r>
            <a:r>
              <a:rPr lang="en-US" sz="2200" dirty="0" err="1"/>
              <a:t>rannu</a:t>
            </a:r>
            <a:r>
              <a:rPr lang="en-US" sz="2200" dirty="0"/>
              <a:t> </a:t>
            </a:r>
            <a:r>
              <a:rPr lang="en-US" sz="2200" dirty="0" err="1"/>
              <a:t>eich</a:t>
            </a:r>
            <a:r>
              <a:rPr lang="en-US" sz="2200" dirty="0"/>
              <a:t> </a:t>
            </a:r>
            <a:r>
              <a:rPr lang="en-US" sz="2200" dirty="0" err="1"/>
              <a:t>sylwadau</a:t>
            </a:r>
            <a:r>
              <a:rPr lang="en-US" sz="2200" dirty="0"/>
              <a:t> </a:t>
            </a:r>
            <a:r>
              <a:rPr lang="en-US" sz="2200" dirty="0" err="1"/>
              <a:t>gyda’r</a:t>
            </a:r>
            <a:r>
              <a:rPr lang="en-US" sz="2200" dirty="0"/>
              <a:t> </a:t>
            </a:r>
            <a:r>
              <a:rPr lang="en-US" sz="2200" dirty="0" err="1"/>
              <a:t>dosbarth</a:t>
            </a:r>
            <a:endParaRPr lang="en-US" sz="2200" dirty="0"/>
          </a:p>
          <a:p>
            <a:endParaRPr lang="en-US" dirty="0"/>
          </a:p>
        </p:txBody>
      </p:sp>
      <p:sp>
        <p:nvSpPr>
          <p:cNvPr id="4" name="Content Placeholder 3">
            <a:extLst>
              <a:ext uri="{FF2B5EF4-FFF2-40B4-BE49-F238E27FC236}">
                <a16:creationId xmlns:a16="http://schemas.microsoft.com/office/drawing/2014/main" id="{1295B612-9373-D44D-84F4-46D7A189F67D}"/>
              </a:ext>
            </a:extLst>
          </p:cNvPr>
          <p:cNvSpPr>
            <a:spLocks noGrp="1"/>
          </p:cNvSpPr>
          <p:nvPr>
            <p:ph sz="half" idx="2"/>
          </p:nvPr>
        </p:nvSpPr>
        <p:spPr>
          <a:xfrm>
            <a:off x="4860032" y="1434480"/>
            <a:ext cx="4038600" cy="3989040"/>
          </a:xfrm>
        </p:spPr>
        <p:txBody>
          <a:bodyPr/>
          <a:lstStyle/>
          <a:p>
            <a:r>
              <a:rPr lang="en-US" sz="2200" dirty="0"/>
              <a:t>Choose one case study to discuss. </a:t>
            </a:r>
          </a:p>
          <a:p>
            <a:r>
              <a:rPr lang="en-US" sz="2200" dirty="0"/>
              <a:t>What inclusive teaching strategies would you use?</a:t>
            </a:r>
          </a:p>
          <a:p>
            <a:pPr marL="0" indent="0">
              <a:buNone/>
            </a:pPr>
            <a:r>
              <a:rPr lang="en-US" sz="2200" dirty="0"/>
              <a:t>One spokes person to share with whole group</a:t>
            </a:r>
          </a:p>
          <a:p>
            <a:r>
              <a:rPr lang="en-US" sz="2200" dirty="0"/>
              <a:t>Choose an image </a:t>
            </a:r>
          </a:p>
          <a:p>
            <a:r>
              <a:rPr lang="en-US" sz="2200" dirty="0"/>
              <a:t>What inclusive practice can be seen? </a:t>
            </a:r>
          </a:p>
          <a:p>
            <a:pPr marL="0" indent="0">
              <a:buNone/>
            </a:pPr>
            <a:r>
              <a:rPr lang="en-US" sz="2200" dirty="0"/>
              <a:t>One spokes person to share with whole group</a:t>
            </a:r>
          </a:p>
        </p:txBody>
      </p:sp>
    </p:spTree>
    <p:extLst>
      <p:ext uri="{BB962C8B-B14F-4D97-AF65-F5344CB8AC3E}">
        <p14:creationId xmlns:p14="http://schemas.microsoft.com/office/powerpoint/2010/main" val="6714313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1ED1E53-E459-EE4A-B08F-EA6935DE809E}"/>
              </a:ext>
            </a:extLst>
          </p:cNvPr>
          <p:cNvSpPr>
            <a:spLocks noGrp="1"/>
          </p:cNvSpPr>
          <p:nvPr>
            <p:ph type="title"/>
          </p:nvPr>
        </p:nvSpPr>
        <p:spPr>
          <a:xfrm>
            <a:off x="397311" y="0"/>
            <a:ext cx="8229600" cy="1143000"/>
          </a:xfrm>
        </p:spPr>
        <p:txBody>
          <a:bodyPr>
            <a:normAutofit/>
          </a:bodyPr>
          <a:lstStyle/>
          <a:p>
            <a:pPr>
              <a:defRPr/>
            </a:pPr>
            <a:r>
              <a:rPr lang="en-US" dirty="0" err="1"/>
              <a:t>Rhowch</a:t>
            </a:r>
            <a:r>
              <a:rPr lang="en-US" dirty="0"/>
              <a:t> </a:t>
            </a:r>
            <a:r>
              <a:rPr lang="en-US" dirty="0" err="1"/>
              <a:t>gynnig</a:t>
            </a:r>
            <a:r>
              <a:rPr lang="en-US" dirty="0"/>
              <a:t> </a:t>
            </a:r>
            <a:r>
              <a:rPr lang="en-US" dirty="0" err="1"/>
              <a:t>arni</a:t>
            </a:r>
            <a:r>
              <a:rPr lang="en-US" dirty="0"/>
              <a:t>!  </a:t>
            </a:r>
            <a:r>
              <a:rPr lang="en-US" i="1" dirty="0"/>
              <a:t>Have a go!</a:t>
            </a:r>
            <a:endParaRPr lang="en-US" dirty="0"/>
          </a:p>
        </p:txBody>
      </p:sp>
      <p:sp>
        <p:nvSpPr>
          <p:cNvPr id="3" name="Content Placeholder 2">
            <a:extLst>
              <a:ext uri="{FF2B5EF4-FFF2-40B4-BE49-F238E27FC236}">
                <a16:creationId xmlns:a16="http://schemas.microsoft.com/office/drawing/2014/main" id="{3DC1CD67-D4DD-F740-911E-3C8B3997D06C}"/>
              </a:ext>
            </a:extLst>
          </p:cNvPr>
          <p:cNvSpPr>
            <a:spLocks noGrp="1"/>
          </p:cNvSpPr>
          <p:nvPr>
            <p:ph sz="half" idx="1"/>
          </p:nvPr>
        </p:nvSpPr>
        <p:spPr>
          <a:xfrm>
            <a:off x="214748" y="1143000"/>
            <a:ext cx="4297363" cy="4395788"/>
          </a:xfrm>
        </p:spPr>
        <p:txBody>
          <a:bodyPr>
            <a:normAutofit fontScale="70000" lnSpcReduction="20000"/>
          </a:bodyPr>
          <a:lstStyle/>
          <a:p>
            <a:pPr marL="0" indent="0">
              <a:buFont typeface="Wingdings" pitchFamily="2" charset="2"/>
              <a:buNone/>
              <a:defRPr/>
            </a:pPr>
            <a:r>
              <a:rPr lang="en-US" altLang="en-US" dirty="0"/>
              <a:t>1. </a:t>
            </a:r>
            <a:r>
              <a:rPr lang="en-US" altLang="en-US" dirty="0" err="1"/>
              <a:t>Darllenwch</a:t>
            </a:r>
            <a:r>
              <a:rPr lang="en-US" altLang="en-US" dirty="0"/>
              <a:t> </a:t>
            </a:r>
            <a:r>
              <a:rPr lang="en-US" altLang="en-US" dirty="0" err="1"/>
              <a:t>yr</a:t>
            </a:r>
            <a:r>
              <a:rPr lang="en-US" altLang="en-US" dirty="0"/>
              <a:t> </a:t>
            </a:r>
            <a:r>
              <a:rPr lang="en-US" altLang="en-US" dirty="0" err="1"/>
              <a:t>astudiaethau</a:t>
            </a:r>
            <a:r>
              <a:rPr lang="en-US" altLang="en-US" dirty="0"/>
              <a:t> </a:t>
            </a:r>
            <a:r>
              <a:rPr lang="en-US" altLang="en-US" dirty="0" err="1"/>
              <a:t>achos</a:t>
            </a:r>
            <a:r>
              <a:rPr lang="en-US" altLang="en-US" dirty="0"/>
              <a:t>.</a:t>
            </a:r>
          </a:p>
          <a:p>
            <a:pPr marL="0" indent="0">
              <a:buFont typeface="Wingdings" pitchFamily="2" charset="2"/>
              <a:buNone/>
              <a:defRPr/>
            </a:pPr>
            <a:r>
              <a:rPr lang="en-US" altLang="en-US" dirty="0"/>
              <a:t>2. Gan </a:t>
            </a:r>
            <a:r>
              <a:rPr lang="en-US" altLang="en-US" dirty="0" err="1"/>
              <a:t>ddefnyddio’r</a:t>
            </a:r>
            <a:r>
              <a:rPr lang="en-US" altLang="en-US" dirty="0"/>
              <a:t> </a:t>
            </a:r>
            <a:r>
              <a:rPr lang="en-US" altLang="en-US" dirty="0" err="1"/>
              <a:t>wybodaeth</a:t>
            </a:r>
            <a:r>
              <a:rPr lang="en-US" altLang="en-US" dirty="0"/>
              <a:t> </a:t>
            </a:r>
            <a:r>
              <a:rPr lang="en-US" altLang="en-US" dirty="0" err="1"/>
              <a:t>hyn</a:t>
            </a:r>
            <a:r>
              <a:rPr lang="en-US" altLang="en-US" dirty="0"/>
              <a:t>, </a:t>
            </a:r>
            <a:r>
              <a:rPr lang="en-US" altLang="en-US" dirty="0" err="1"/>
              <a:t>lluniwch</a:t>
            </a:r>
            <a:r>
              <a:rPr lang="en-US" altLang="en-US" dirty="0"/>
              <a:t> </a:t>
            </a:r>
            <a:r>
              <a:rPr lang="en-US" altLang="en-US" dirty="0" err="1"/>
              <a:t>gynlluniau</a:t>
            </a:r>
            <a:r>
              <a:rPr lang="en-US" altLang="en-US" dirty="0"/>
              <a:t> - </a:t>
            </a:r>
            <a:r>
              <a:rPr lang="en-US" altLang="en-US" dirty="0" err="1"/>
              <a:t>gan</a:t>
            </a:r>
            <a:r>
              <a:rPr lang="en-US" altLang="en-US" dirty="0"/>
              <a:t> </a:t>
            </a:r>
            <a:r>
              <a:rPr lang="en-US" altLang="en-US" dirty="0" err="1"/>
              <a:t>dalu</a:t>
            </a:r>
            <a:r>
              <a:rPr lang="en-US" altLang="en-US" dirty="0"/>
              <a:t> </a:t>
            </a:r>
            <a:r>
              <a:rPr lang="en-US" altLang="en-US" dirty="0" err="1"/>
              <a:t>sylw</a:t>
            </a:r>
            <a:r>
              <a:rPr lang="en-US" altLang="en-US" dirty="0"/>
              <a:t> </a:t>
            </a:r>
            <a:r>
              <a:rPr lang="en-US" altLang="en-US" dirty="0" err="1"/>
              <a:t>manwl</a:t>
            </a:r>
            <a:r>
              <a:rPr lang="en-US" altLang="en-US" dirty="0"/>
              <a:t> </a:t>
            </a:r>
            <a:r>
              <a:rPr lang="en-US" altLang="en-US" dirty="0" err="1"/>
              <a:t>i</a:t>
            </a:r>
            <a:r>
              <a:rPr lang="en-US" altLang="en-US" dirty="0"/>
              <a:t> model ‘Waves of Intervention’ (2006).</a:t>
            </a:r>
          </a:p>
          <a:p>
            <a:pPr marL="0" indent="0">
              <a:buFont typeface="Wingdings" pitchFamily="2" charset="2"/>
              <a:buNone/>
              <a:defRPr/>
            </a:pPr>
            <a:r>
              <a:rPr lang="en-US" altLang="en-US" dirty="0"/>
              <a:t>3. </a:t>
            </a:r>
            <a:r>
              <a:rPr lang="en-US" altLang="en-US" dirty="0" err="1"/>
              <a:t>Cofiwch</a:t>
            </a:r>
            <a:r>
              <a:rPr lang="en-US" altLang="en-US" dirty="0"/>
              <a:t> </a:t>
            </a:r>
            <a:r>
              <a:rPr lang="en-US" altLang="en-US" dirty="0" err="1"/>
              <a:t>dylai</a:t>
            </a:r>
            <a:r>
              <a:rPr lang="en-US" altLang="en-US" dirty="0"/>
              <a:t> </a:t>
            </a:r>
            <a:r>
              <a:rPr lang="en-US" altLang="en-US" dirty="0" err="1"/>
              <a:t>unrhyw</a:t>
            </a:r>
            <a:r>
              <a:rPr lang="en-US" altLang="en-US" dirty="0"/>
              <a:t> </a:t>
            </a:r>
            <a:r>
              <a:rPr lang="en-US" altLang="en-US" dirty="0" err="1"/>
              <a:t>dargedau</a:t>
            </a:r>
            <a:r>
              <a:rPr lang="en-US" altLang="en-US" dirty="0"/>
              <a:t> a </a:t>
            </a:r>
            <a:r>
              <a:rPr lang="en-US" altLang="en-US" dirty="0" err="1"/>
              <a:t>nodir</a:t>
            </a:r>
            <a:r>
              <a:rPr lang="en-US" altLang="en-US" dirty="0"/>
              <a:t> </a:t>
            </a:r>
            <a:r>
              <a:rPr lang="en-US" altLang="en-US" dirty="0" err="1"/>
              <a:t>fod</a:t>
            </a:r>
            <a:r>
              <a:rPr lang="en-US" altLang="en-US" dirty="0"/>
              <a:t> </a:t>
            </a:r>
            <a:r>
              <a:rPr lang="en-US" altLang="en-US" dirty="0" err="1"/>
              <a:t>yn</a:t>
            </a:r>
            <a:r>
              <a:rPr lang="en-US" altLang="en-US" dirty="0"/>
              <a:t> </a:t>
            </a:r>
            <a:r>
              <a:rPr lang="en-US" altLang="en-US" dirty="0" err="1"/>
              <a:t>dargedau</a:t>
            </a:r>
            <a:r>
              <a:rPr lang="en-US" altLang="en-US" dirty="0"/>
              <a:t> CAMPUS:</a:t>
            </a:r>
          </a:p>
          <a:p>
            <a:pPr>
              <a:defRPr/>
            </a:pPr>
            <a:r>
              <a:rPr lang="en-US" altLang="en-US" dirty="0"/>
              <a:t>C - </a:t>
            </a:r>
            <a:r>
              <a:rPr lang="en-US" altLang="en-US" dirty="0" err="1"/>
              <a:t>Cyraeddadwy</a:t>
            </a:r>
            <a:endParaRPr lang="en-US" altLang="en-US" dirty="0"/>
          </a:p>
          <a:p>
            <a:pPr>
              <a:defRPr/>
            </a:pPr>
            <a:r>
              <a:rPr lang="en-US" altLang="en-US" dirty="0"/>
              <a:t>A - </a:t>
            </a:r>
            <a:r>
              <a:rPr lang="en-US" altLang="en-US" dirty="0" err="1"/>
              <a:t>Amserol</a:t>
            </a:r>
            <a:endParaRPr lang="en-US" altLang="en-US" dirty="0"/>
          </a:p>
          <a:p>
            <a:pPr>
              <a:defRPr/>
            </a:pPr>
            <a:r>
              <a:rPr lang="en-US" altLang="en-US" dirty="0"/>
              <a:t>M - </a:t>
            </a:r>
            <a:r>
              <a:rPr lang="en-US" altLang="en-US" dirty="0" err="1"/>
              <a:t>Mesuradwy</a:t>
            </a:r>
            <a:endParaRPr lang="en-US" altLang="en-US" dirty="0"/>
          </a:p>
          <a:p>
            <a:pPr>
              <a:defRPr/>
            </a:pPr>
            <a:r>
              <a:rPr lang="en-US" altLang="en-US" dirty="0"/>
              <a:t>P - </a:t>
            </a:r>
            <a:r>
              <a:rPr lang="en-US" altLang="en-US" dirty="0" err="1"/>
              <a:t>Penodol</a:t>
            </a:r>
            <a:endParaRPr lang="en-US" altLang="en-US" dirty="0"/>
          </a:p>
          <a:p>
            <a:pPr>
              <a:defRPr/>
            </a:pPr>
            <a:r>
              <a:rPr lang="en-US" altLang="en-US" dirty="0"/>
              <a:t>U - </a:t>
            </a:r>
            <a:r>
              <a:rPr lang="en-US" altLang="en-US" dirty="0" err="1"/>
              <a:t>Uchelgeisiol</a:t>
            </a:r>
            <a:endParaRPr lang="en-US" altLang="en-US" dirty="0"/>
          </a:p>
          <a:p>
            <a:pPr>
              <a:defRPr/>
            </a:pPr>
            <a:r>
              <a:rPr lang="en-US" altLang="en-US" dirty="0"/>
              <a:t>S - </a:t>
            </a:r>
            <a:r>
              <a:rPr lang="en-US" altLang="en-US" dirty="0" err="1"/>
              <a:t>Synhwyrol</a:t>
            </a:r>
            <a:endParaRPr lang="en-US" dirty="0"/>
          </a:p>
        </p:txBody>
      </p:sp>
      <p:sp>
        <p:nvSpPr>
          <p:cNvPr id="5" name="Content Placeholder 4">
            <a:extLst>
              <a:ext uri="{FF2B5EF4-FFF2-40B4-BE49-F238E27FC236}">
                <a16:creationId xmlns:a16="http://schemas.microsoft.com/office/drawing/2014/main" id="{4962212D-1D57-B84C-AD96-6695DF14279D}"/>
              </a:ext>
            </a:extLst>
          </p:cNvPr>
          <p:cNvSpPr>
            <a:spLocks noGrp="1"/>
          </p:cNvSpPr>
          <p:nvPr>
            <p:ph sz="half" idx="2"/>
          </p:nvPr>
        </p:nvSpPr>
        <p:spPr>
          <a:xfrm>
            <a:off x="4933950" y="1175792"/>
            <a:ext cx="4210050" cy="4611688"/>
          </a:xfrm>
        </p:spPr>
        <p:txBody>
          <a:bodyPr>
            <a:normAutofit fontScale="70000" lnSpcReduction="20000"/>
          </a:bodyPr>
          <a:lstStyle/>
          <a:p>
            <a:pPr marL="0" indent="0">
              <a:buFont typeface="Wingdings" pitchFamily="2" charset="2"/>
              <a:buNone/>
              <a:defRPr/>
            </a:pPr>
            <a:r>
              <a:rPr lang="en-US" altLang="en-US" dirty="0"/>
              <a:t>1. Read the case studies.</a:t>
            </a:r>
          </a:p>
          <a:p>
            <a:pPr marL="0" indent="0">
              <a:buFont typeface="Wingdings" pitchFamily="2" charset="2"/>
              <a:buNone/>
              <a:defRPr/>
            </a:pPr>
            <a:r>
              <a:rPr lang="en-US" altLang="en-US" dirty="0"/>
              <a:t>2. Using this information, create a plan for these scenarios - paying careful attention to the ‘Waves of Intervention Model’ (2006) </a:t>
            </a:r>
          </a:p>
          <a:p>
            <a:pPr marL="0" indent="0">
              <a:buFont typeface="Wingdings" pitchFamily="2" charset="2"/>
              <a:buNone/>
              <a:defRPr/>
            </a:pPr>
            <a:r>
              <a:rPr lang="en-US" altLang="en-US" dirty="0"/>
              <a:t>3. Also, remember that any targets should be SMART targets:</a:t>
            </a:r>
          </a:p>
          <a:p>
            <a:pPr>
              <a:defRPr/>
            </a:pPr>
            <a:endParaRPr lang="en-US" altLang="en-US" dirty="0"/>
          </a:p>
          <a:p>
            <a:pPr>
              <a:defRPr/>
            </a:pPr>
            <a:r>
              <a:rPr lang="en-US" altLang="en-US" dirty="0"/>
              <a:t>S - Specific</a:t>
            </a:r>
          </a:p>
          <a:p>
            <a:pPr>
              <a:defRPr/>
            </a:pPr>
            <a:r>
              <a:rPr lang="en-US" altLang="en-US" dirty="0"/>
              <a:t>M - Measurable</a:t>
            </a:r>
          </a:p>
          <a:p>
            <a:pPr>
              <a:defRPr/>
            </a:pPr>
            <a:r>
              <a:rPr lang="en-US" altLang="en-US" dirty="0"/>
              <a:t>A - Achievable</a:t>
            </a:r>
          </a:p>
          <a:p>
            <a:pPr>
              <a:defRPr/>
            </a:pPr>
            <a:r>
              <a:rPr lang="en-US" altLang="en-US" dirty="0"/>
              <a:t>R -  Relevant</a:t>
            </a:r>
          </a:p>
          <a:p>
            <a:pPr>
              <a:defRPr/>
            </a:pPr>
            <a:r>
              <a:rPr lang="en-US" altLang="en-US" dirty="0"/>
              <a:t>T - Timely</a:t>
            </a:r>
          </a:p>
          <a:p>
            <a:pPr>
              <a:defRPr/>
            </a:pPr>
            <a:endParaRPr lang="en-US" dirty="0"/>
          </a:p>
        </p:txBody>
      </p:sp>
    </p:spTree>
    <p:extLst>
      <p:ext uri="{BB962C8B-B14F-4D97-AF65-F5344CB8AC3E}">
        <p14:creationId xmlns:p14="http://schemas.microsoft.com/office/powerpoint/2010/main" val="925535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648D8C99-0204-CC4A-AE9D-16C89E8B4D24}"/>
              </a:ext>
            </a:extLst>
          </p:cNvPr>
          <p:cNvSpPr>
            <a:spLocks noGrp="1"/>
          </p:cNvSpPr>
          <p:nvPr>
            <p:ph type="title"/>
          </p:nvPr>
        </p:nvSpPr>
        <p:spPr>
          <a:xfrm>
            <a:off x="457200" y="22200"/>
            <a:ext cx="8229600" cy="1143000"/>
          </a:xfrm>
        </p:spPr>
        <p:txBody>
          <a:bodyPr/>
          <a:lstStyle/>
          <a:p>
            <a:r>
              <a:rPr lang="cy-GB" altLang="en-US" sz="3800" dirty="0"/>
              <a:t>Astudiaeth Achos 1   /   Case Study 1</a:t>
            </a:r>
            <a:endParaRPr lang="en-GB" altLang="en-US" sz="3800" dirty="0"/>
          </a:p>
        </p:txBody>
      </p:sp>
      <p:pic>
        <p:nvPicPr>
          <p:cNvPr id="35842" name="Picture 2">
            <a:extLst>
              <a:ext uri="{FF2B5EF4-FFF2-40B4-BE49-F238E27FC236}">
                <a16:creationId xmlns:a16="http://schemas.microsoft.com/office/drawing/2014/main" id="{B3D7F56D-61FA-A447-BD81-A25A06D7A3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165200"/>
            <a:ext cx="3136900" cy="406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43312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56AD3-0565-C64F-A5E1-E5574CE3101A}"/>
              </a:ext>
            </a:extLst>
          </p:cNvPr>
          <p:cNvSpPr>
            <a:spLocks noGrp="1"/>
          </p:cNvSpPr>
          <p:nvPr>
            <p:ph type="title"/>
          </p:nvPr>
        </p:nvSpPr>
        <p:spPr/>
        <p:txBody>
          <a:bodyPr/>
          <a:lstStyle/>
          <a:p>
            <a:r>
              <a:rPr lang="en-US" dirty="0"/>
              <a:t>Feedback from group discussion</a:t>
            </a:r>
          </a:p>
        </p:txBody>
      </p:sp>
      <p:sp>
        <p:nvSpPr>
          <p:cNvPr id="3" name="Content Placeholder 2">
            <a:extLst>
              <a:ext uri="{FF2B5EF4-FFF2-40B4-BE49-F238E27FC236}">
                <a16:creationId xmlns:a16="http://schemas.microsoft.com/office/drawing/2014/main" id="{3AB67810-FF3F-4647-8889-1E0E094104EB}"/>
              </a:ext>
            </a:extLst>
          </p:cNvPr>
          <p:cNvSpPr>
            <a:spLocks noGrp="1"/>
          </p:cNvSpPr>
          <p:nvPr>
            <p:ph sz="half" idx="1"/>
          </p:nvPr>
        </p:nvSpPr>
        <p:spPr/>
        <p:txBody>
          <a:bodyPr/>
          <a:lstStyle/>
          <a:p>
            <a:pPr marL="0" indent="0">
              <a:buNone/>
            </a:pPr>
            <a:r>
              <a:rPr lang="en-US" dirty="0" err="1"/>
              <a:t>Rhannu</a:t>
            </a:r>
            <a:r>
              <a:rPr lang="en-US" dirty="0"/>
              <a:t> </a:t>
            </a:r>
            <a:r>
              <a:rPr lang="en-US" dirty="0" err="1"/>
              <a:t>trafodaeth</a:t>
            </a:r>
            <a:r>
              <a:rPr lang="en-US" dirty="0"/>
              <a:t> </a:t>
            </a:r>
            <a:r>
              <a:rPr lang="en-US" dirty="0" err="1"/>
              <a:t>grwp</a:t>
            </a:r>
            <a:endParaRPr lang="en-US" dirty="0"/>
          </a:p>
          <a:p>
            <a:r>
              <a:rPr lang="en-US" dirty="0"/>
              <a:t>Pa </a:t>
            </a:r>
            <a:r>
              <a:rPr lang="en-US" dirty="0" err="1"/>
              <a:t>astudiaeth</a:t>
            </a:r>
            <a:r>
              <a:rPr lang="en-US" dirty="0"/>
              <a:t> </a:t>
            </a:r>
            <a:r>
              <a:rPr lang="en-US" dirty="0" err="1"/>
              <a:t>achos</a:t>
            </a:r>
            <a:r>
              <a:rPr lang="en-US" dirty="0"/>
              <a:t>?</a:t>
            </a:r>
          </a:p>
          <a:p>
            <a:r>
              <a:rPr lang="en-US" dirty="0" err="1"/>
              <a:t>Cynllun</a:t>
            </a:r>
            <a:r>
              <a:rPr lang="en-US" dirty="0"/>
              <a:t> </a:t>
            </a:r>
            <a:r>
              <a:rPr lang="en-US" dirty="0" err="1"/>
              <a:t>gweithredu</a:t>
            </a:r>
            <a:r>
              <a:rPr lang="en-US" dirty="0"/>
              <a:t>?</a:t>
            </a:r>
          </a:p>
          <a:p>
            <a:pPr marL="0" indent="0">
              <a:buNone/>
            </a:pPr>
            <a:r>
              <a:rPr lang="en-US" dirty="0" err="1"/>
              <a:t>Rhannu</a:t>
            </a:r>
            <a:r>
              <a:rPr lang="en-US" dirty="0"/>
              <a:t> </a:t>
            </a:r>
            <a:r>
              <a:rPr lang="en-US" dirty="0" err="1"/>
              <a:t>trafodaeth</a:t>
            </a:r>
            <a:r>
              <a:rPr lang="en-US" dirty="0"/>
              <a:t> </a:t>
            </a:r>
            <a:r>
              <a:rPr lang="en-US" dirty="0" err="1"/>
              <a:t>grwp</a:t>
            </a:r>
            <a:endParaRPr lang="en-US" dirty="0"/>
          </a:p>
          <a:p>
            <a:r>
              <a:rPr lang="en-US" dirty="0"/>
              <a:t>Pa </a:t>
            </a:r>
            <a:r>
              <a:rPr lang="en-US" dirty="0" err="1"/>
              <a:t>lun</a:t>
            </a:r>
            <a:r>
              <a:rPr lang="en-US" dirty="0"/>
              <a:t>?</a:t>
            </a:r>
          </a:p>
          <a:p>
            <a:r>
              <a:rPr lang="en-US" dirty="0"/>
              <a:t>Pa </a:t>
            </a:r>
            <a:r>
              <a:rPr lang="en-US" dirty="0" err="1"/>
              <a:t>agweddau</a:t>
            </a:r>
            <a:r>
              <a:rPr lang="en-US" dirty="0"/>
              <a:t> </a:t>
            </a:r>
            <a:r>
              <a:rPr lang="en-US" dirty="0" err="1"/>
              <a:t>oedd</a:t>
            </a:r>
            <a:r>
              <a:rPr lang="en-US" dirty="0"/>
              <a:t> </a:t>
            </a:r>
            <a:r>
              <a:rPr lang="en-US" dirty="0" err="1"/>
              <a:t>yn</a:t>
            </a:r>
            <a:r>
              <a:rPr lang="en-US" dirty="0"/>
              <a:t> </a:t>
            </a:r>
            <a:r>
              <a:rPr lang="en-US" dirty="0" err="1"/>
              <a:t>gynhwysol</a:t>
            </a:r>
            <a:r>
              <a:rPr lang="en-US" dirty="0"/>
              <a:t>? </a:t>
            </a:r>
          </a:p>
        </p:txBody>
      </p:sp>
      <p:sp>
        <p:nvSpPr>
          <p:cNvPr id="4" name="Content Placeholder 3">
            <a:extLst>
              <a:ext uri="{FF2B5EF4-FFF2-40B4-BE49-F238E27FC236}">
                <a16:creationId xmlns:a16="http://schemas.microsoft.com/office/drawing/2014/main" id="{A16FD96C-96C9-554B-90AC-5DF1A29DBC26}"/>
              </a:ext>
            </a:extLst>
          </p:cNvPr>
          <p:cNvSpPr>
            <a:spLocks noGrp="1"/>
          </p:cNvSpPr>
          <p:nvPr>
            <p:ph sz="half" idx="2"/>
          </p:nvPr>
        </p:nvSpPr>
        <p:spPr>
          <a:xfrm>
            <a:off x="5292080" y="1600201"/>
            <a:ext cx="4038600" cy="3989040"/>
          </a:xfrm>
        </p:spPr>
        <p:txBody>
          <a:bodyPr/>
          <a:lstStyle/>
          <a:p>
            <a:pPr marL="0" indent="0">
              <a:buNone/>
            </a:pPr>
            <a:r>
              <a:rPr lang="en-US" dirty="0"/>
              <a:t>Share group discussion </a:t>
            </a:r>
          </a:p>
          <a:p>
            <a:r>
              <a:rPr lang="en-US" dirty="0"/>
              <a:t>Which case study? </a:t>
            </a:r>
          </a:p>
          <a:p>
            <a:r>
              <a:rPr lang="en-US" dirty="0"/>
              <a:t>Action plan?</a:t>
            </a:r>
          </a:p>
          <a:p>
            <a:pPr marL="0" indent="0">
              <a:buNone/>
            </a:pPr>
            <a:r>
              <a:rPr lang="en-US" dirty="0"/>
              <a:t>Share group discussion</a:t>
            </a:r>
          </a:p>
          <a:p>
            <a:r>
              <a:rPr lang="en-US" dirty="0"/>
              <a:t>Which image?</a:t>
            </a:r>
          </a:p>
          <a:p>
            <a:r>
              <a:rPr lang="en-US" dirty="0"/>
              <a:t>What aspects were inclusive? </a:t>
            </a:r>
          </a:p>
        </p:txBody>
      </p:sp>
    </p:spTree>
    <p:extLst>
      <p:ext uri="{BB962C8B-B14F-4D97-AF65-F5344CB8AC3E}">
        <p14:creationId xmlns:p14="http://schemas.microsoft.com/office/powerpoint/2010/main" val="7931102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graphical user interface&#10;&#10;Description automatically generated">
            <a:extLst>
              <a:ext uri="{FF2B5EF4-FFF2-40B4-BE49-F238E27FC236}">
                <a16:creationId xmlns:a16="http://schemas.microsoft.com/office/drawing/2014/main" id="{054F04DF-8019-2B40-AA3F-694991F1094C}"/>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0927" y="0"/>
            <a:ext cx="9087518" cy="5157192"/>
          </a:xfrm>
        </p:spPr>
      </p:pic>
    </p:spTree>
    <p:extLst>
      <p:ext uri="{BB962C8B-B14F-4D97-AF65-F5344CB8AC3E}">
        <p14:creationId xmlns:p14="http://schemas.microsoft.com/office/powerpoint/2010/main" val="23100067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shape&#10;&#10;Description automatically generated">
            <a:extLst>
              <a:ext uri="{FF2B5EF4-FFF2-40B4-BE49-F238E27FC236}">
                <a16:creationId xmlns:a16="http://schemas.microsoft.com/office/drawing/2014/main" id="{7CE591BA-7474-8B49-A3FC-6C88D70C341E}"/>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80075" y="548680"/>
            <a:ext cx="8783850" cy="4680520"/>
          </a:xfrm>
        </p:spPr>
      </p:pic>
    </p:spTree>
    <p:extLst>
      <p:ext uri="{BB962C8B-B14F-4D97-AF65-F5344CB8AC3E}">
        <p14:creationId xmlns:p14="http://schemas.microsoft.com/office/powerpoint/2010/main" val="33082666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 text, application, letter&#10;&#10;Description automatically generated">
            <a:extLst>
              <a:ext uri="{FF2B5EF4-FFF2-40B4-BE49-F238E27FC236}">
                <a16:creationId xmlns:a16="http://schemas.microsoft.com/office/drawing/2014/main" id="{36250EE1-9EA2-764D-90D6-1AA02A78D9D0}"/>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459" y="692696"/>
            <a:ext cx="8917752" cy="4824535"/>
          </a:xfrm>
        </p:spPr>
      </p:pic>
    </p:spTree>
    <p:extLst>
      <p:ext uri="{BB962C8B-B14F-4D97-AF65-F5344CB8AC3E}">
        <p14:creationId xmlns:p14="http://schemas.microsoft.com/office/powerpoint/2010/main" val="28978631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CA4D9-A3C2-344B-88F5-5FFD2062A77B}"/>
              </a:ext>
            </a:extLst>
          </p:cNvPr>
          <p:cNvSpPr>
            <a:spLocks noGrp="1"/>
          </p:cNvSpPr>
          <p:nvPr>
            <p:ph type="title"/>
          </p:nvPr>
        </p:nvSpPr>
        <p:spPr/>
        <p:txBody>
          <a:bodyPr/>
          <a:lstStyle/>
          <a:p>
            <a:r>
              <a:rPr lang="en-US" dirty="0"/>
              <a:t>A Physical Literacy perspective </a:t>
            </a:r>
          </a:p>
        </p:txBody>
      </p:sp>
      <p:sp>
        <p:nvSpPr>
          <p:cNvPr id="3" name="Content Placeholder 2">
            <a:extLst>
              <a:ext uri="{FF2B5EF4-FFF2-40B4-BE49-F238E27FC236}">
                <a16:creationId xmlns:a16="http://schemas.microsoft.com/office/drawing/2014/main" id="{9882BE23-83EA-A74B-8E46-D90C2A085643}"/>
              </a:ext>
            </a:extLst>
          </p:cNvPr>
          <p:cNvSpPr>
            <a:spLocks noGrp="1"/>
          </p:cNvSpPr>
          <p:nvPr>
            <p:ph idx="1"/>
          </p:nvPr>
        </p:nvSpPr>
        <p:spPr>
          <a:xfrm>
            <a:off x="444600" y="1417638"/>
            <a:ext cx="8363272" cy="4171602"/>
          </a:xfrm>
        </p:spPr>
        <p:txBody>
          <a:bodyPr/>
          <a:lstStyle/>
          <a:p>
            <a:pPr marL="0" indent="0" algn="ctr">
              <a:buNone/>
            </a:pPr>
            <a:r>
              <a:rPr lang="en-US" sz="4400" dirty="0"/>
              <a:t>It is through physical ‘embodiment’ that humans ‘create themselves as they interact with their surroundings’.  </a:t>
            </a:r>
          </a:p>
          <a:p>
            <a:pPr marL="0" indent="0">
              <a:buNone/>
            </a:pPr>
            <a:r>
              <a:rPr lang="en-US" sz="4800" dirty="0"/>
              <a:t>                    </a:t>
            </a:r>
            <a:r>
              <a:rPr lang="en-US" sz="3400" dirty="0"/>
              <a:t>(Whitehead, 2010, p.26)</a:t>
            </a:r>
          </a:p>
        </p:txBody>
      </p:sp>
    </p:spTree>
    <p:extLst>
      <p:ext uri="{BB962C8B-B14F-4D97-AF65-F5344CB8AC3E}">
        <p14:creationId xmlns:p14="http://schemas.microsoft.com/office/powerpoint/2010/main" val="30005631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7ED0-410B-A64D-90AB-440BBB9971C0}"/>
              </a:ext>
            </a:extLst>
          </p:cNvPr>
          <p:cNvSpPr>
            <a:spLocks noGrp="1"/>
          </p:cNvSpPr>
          <p:nvPr>
            <p:ph type="title"/>
          </p:nvPr>
        </p:nvSpPr>
        <p:spPr>
          <a:xfrm>
            <a:off x="447762" y="1196752"/>
            <a:ext cx="8229600" cy="1143000"/>
          </a:xfrm>
        </p:spPr>
        <p:txBody>
          <a:bodyPr/>
          <a:lstStyle/>
          <a:p>
            <a:r>
              <a:rPr lang="en-US" sz="4000" dirty="0"/>
              <a:t>Remember to re-visit your breakout room to collect your notes from your group work today. </a:t>
            </a:r>
          </a:p>
        </p:txBody>
      </p:sp>
      <p:sp>
        <p:nvSpPr>
          <p:cNvPr id="5" name="Title 1">
            <a:extLst>
              <a:ext uri="{FF2B5EF4-FFF2-40B4-BE49-F238E27FC236}">
                <a16:creationId xmlns:a16="http://schemas.microsoft.com/office/drawing/2014/main" id="{42F38199-F910-EA44-8CA3-32894E9953F4}"/>
              </a:ext>
            </a:extLst>
          </p:cNvPr>
          <p:cNvSpPr txBox="1">
            <a:spLocks/>
          </p:cNvSpPr>
          <p:nvPr/>
        </p:nvSpPr>
        <p:spPr bwMode="auto">
          <a:xfrm>
            <a:off x="98066" y="3573016"/>
            <a:ext cx="892899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2400" b="1" dirty="0"/>
              <a:t> </a:t>
            </a:r>
            <a:br>
              <a:rPr lang="en-US" sz="2400" b="1" dirty="0"/>
            </a:br>
            <a:r>
              <a:rPr lang="en-US" sz="2400" b="1" dirty="0"/>
              <a:t>&amp; can you decide what are the key features of inclusion </a:t>
            </a:r>
          </a:p>
          <a:p>
            <a:pPr eaLnBrk="1" hangingPunct="1"/>
            <a:endParaRPr lang="en-US" sz="2400" b="1" dirty="0"/>
          </a:p>
          <a:p>
            <a:pPr eaLnBrk="1" hangingPunct="1"/>
            <a:r>
              <a:rPr lang="en-US" sz="2400" b="1" dirty="0"/>
              <a:t>Write your definition of inclusion in preparation </a:t>
            </a:r>
          </a:p>
          <a:p>
            <a:pPr eaLnBrk="1" hangingPunct="1"/>
            <a:r>
              <a:rPr lang="en-US" sz="2400" b="1" dirty="0"/>
              <a:t>for writing your </a:t>
            </a:r>
          </a:p>
          <a:p>
            <a:pPr eaLnBrk="1" hangingPunct="1"/>
            <a:r>
              <a:rPr lang="en-US" sz="2400" b="1" dirty="0"/>
              <a:t>Introduction to Part 2 Assignment = the report.  </a:t>
            </a:r>
          </a:p>
        </p:txBody>
      </p:sp>
    </p:spTree>
    <p:extLst>
      <p:ext uri="{BB962C8B-B14F-4D97-AF65-F5344CB8AC3E}">
        <p14:creationId xmlns:p14="http://schemas.microsoft.com/office/powerpoint/2010/main" val="62898413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9E6F5-6878-E64F-AA97-B965069C2965}"/>
              </a:ext>
            </a:extLst>
          </p:cNvPr>
          <p:cNvSpPr>
            <a:spLocks noGrp="1"/>
          </p:cNvSpPr>
          <p:nvPr>
            <p:ph type="title"/>
          </p:nvPr>
        </p:nvSpPr>
        <p:spPr>
          <a:xfrm>
            <a:off x="273596" y="188640"/>
            <a:ext cx="8507288" cy="1143000"/>
          </a:xfrm>
        </p:spPr>
        <p:txBody>
          <a:bodyPr/>
          <a:lstStyle/>
          <a:p>
            <a:r>
              <a:rPr lang="en-US" sz="3400" dirty="0"/>
              <a:t>I </a:t>
            </a:r>
            <a:r>
              <a:rPr lang="en-US" sz="3400" dirty="0" err="1"/>
              <a:t>orffen</a:t>
            </a:r>
            <a:r>
              <a:rPr lang="en-US" sz="3400" dirty="0"/>
              <a:t> theory </a:t>
            </a:r>
            <a:r>
              <a:rPr lang="en-US" sz="3400" dirty="0" err="1"/>
              <a:t>Rhan</a:t>
            </a:r>
            <a:r>
              <a:rPr lang="en-US" sz="3400" dirty="0"/>
              <a:t> 2 – </a:t>
            </a:r>
            <a:r>
              <a:rPr lang="en-US" sz="3400" dirty="0" err="1"/>
              <a:t>gwyliwch</a:t>
            </a:r>
            <a:r>
              <a:rPr lang="en-US" sz="3400" dirty="0"/>
              <a:t> / </a:t>
            </a:r>
            <a:br>
              <a:rPr lang="en-US" sz="3400" dirty="0"/>
            </a:br>
            <a:r>
              <a:rPr lang="en-US" sz="3400" dirty="0"/>
              <a:t>To conclude Theory 2 - watch </a:t>
            </a:r>
          </a:p>
        </p:txBody>
      </p:sp>
      <p:sp>
        <p:nvSpPr>
          <p:cNvPr id="4" name="Content Placeholder 3">
            <a:extLst>
              <a:ext uri="{FF2B5EF4-FFF2-40B4-BE49-F238E27FC236}">
                <a16:creationId xmlns:a16="http://schemas.microsoft.com/office/drawing/2014/main" id="{C5BA82B2-69E9-2445-B0EF-78F3440A6E33}"/>
              </a:ext>
            </a:extLst>
          </p:cNvPr>
          <p:cNvSpPr>
            <a:spLocks noGrp="1"/>
          </p:cNvSpPr>
          <p:nvPr>
            <p:ph sz="half" idx="2"/>
          </p:nvPr>
        </p:nvSpPr>
        <p:spPr>
          <a:xfrm>
            <a:off x="586594" y="3138596"/>
            <a:ext cx="7720000" cy="1767314"/>
          </a:xfrm>
        </p:spPr>
        <p:txBody>
          <a:bodyPr/>
          <a:lstStyle/>
          <a:p>
            <a:pPr marL="0" indent="0" algn="ctr">
              <a:buNone/>
            </a:pPr>
            <a:r>
              <a:rPr lang="en-US" sz="2400" b="1" dirty="0"/>
              <a:t>Then … think … can we change?   …can we open our eyes to see different perspectives? …can we open our minds to different ways of thinking?  </a:t>
            </a:r>
          </a:p>
          <a:p>
            <a:pPr marL="0" indent="0" algn="ctr">
              <a:buNone/>
            </a:pPr>
            <a:endParaRPr lang="en-US" b="1" dirty="0"/>
          </a:p>
          <a:p>
            <a:pPr marL="0" indent="0" algn="ctr">
              <a:buNone/>
            </a:pPr>
            <a:r>
              <a:rPr lang="en-US" b="1" dirty="0"/>
              <a:t>Inclusion / Diversity / Respect</a:t>
            </a:r>
          </a:p>
        </p:txBody>
      </p:sp>
      <p:sp>
        <p:nvSpPr>
          <p:cNvPr id="5" name="Rectangle 4">
            <a:extLst>
              <a:ext uri="{FF2B5EF4-FFF2-40B4-BE49-F238E27FC236}">
                <a16:creationId xmlns:a16="http://schemas.microsoft.com/office/drawing/2014/main" id="{295CDF14-3B51-BC42-AE2D-EB39C44E076C}"/>
              </a:ext>
            </a:extLst>
          </p:cNvPr>
          <p:cNvSpPr/>
          <p:nvPr/>
        </p:nvSpPr>
        <p:spPr>
          <a:xfrm>
            <a:off x="899592" y="1604176"/>
            <a:ext cx="7094004" cy="1261884"/>
          </a:xfrm>
          <a:prstGeom prst="rect">
            <a:avLst/>
          </a:prstGeom>
        </p:spPr>
        <p:txBody>
          <a:bodyPr wrap="square">
            <a:spAutoFit/>
          </a:bodyPr>
          <a:lstStyle/>
          <a:p>
            <a:r>
              <a:rPr lang="en-GB" sz="3800" dirty="0">
                <a:solidFill>
                  <a:srgbClr val="0000FF"/>
                </a:solidFill>
                <a:latin typeface="SegoeUI"/>
              </a:rPr>
              <a:t>https://</a:t>
            </a:r>
            <a:r>
              <a:rPr lang="en-GB" sz="3800" dirty="0" err="1">
                <a:solidFill>
                  <a:srgbClr val="0000FF"/>
                </a:solidFill>
                <a:latin typeface="SegoeUI"/>
              </a:rPr>
              <a:t>www.youtube.com</a:t>
            </a:r>
            <a:r>
              <a:rPr lang="en-GB" sz="3800" dirty="0">
                <a:solidFill>
                  <a:srgbClr val="0000FF"/>
                </a:solidFill>
                <a:latin typeface="SegoeUI"/>
              </a:rPr>
              <a:t>/</a:t>
            </a:r>
            <a:r>
              <a:rPr lang="en-GB" sz="3800" dirty="0" err="1">
                <a:solidFill>
                  <a:srgbClr val="0000FF"/>
                </a:solidFill>
                <a:latin typeface="SegoeUI"/>
              </a:rPr>
              <a:t>watch?v</a:t>
            </a:r>
            <a:r>
              <a:rPr lang="en-GB" sz="3800" dirty="0">
                <a:solidFill>
                  <a:srgbClr val="0000FF"/>
                </a:solidFill>
                <a:latin typeface="SegoeUI"/>
              </a:rPr>
              <a:t>=Q6eqOBOqESM </a:t>
            </a:r>
            <a:endParaRPr lang="en-GB" sz="3800" dirty="0"/>
          </a:p>
        </p:txBody>
      </p:sp>
    </p:spTree>
    <p:extLst>
      <p:ext uri="{BB962C8B-B14F-4D97-AF65-F5344CB8AC3E}">
        <p14:creationId xmlns:p14="http://schemas.microsoft.com/office/powerpoint/2010/main" val="19733285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23611-36E0-D043-A90D-63EFEA6F85C8}"/>
              </a:ext>
            </a:extLst>
          </p:cNvPr>
          <p:cNvSpPr>
            <a:spLocks noGrp="1"/>
          </p:cNvSpPr>
          <p:nvPr>
            <p:ph type="title"/>
          </p:nvPr>
        </p:nvSpPr>
        <p:spPr>
          <a:xfrm>
            <a:off x="457200" y="1196752"/>
            <a:ext cx="8229600" cy="1143000"/>
          </a:xfrm>
        </p:spPr>
        <p:txBody>
          <a:bodyPr/>
          <a:lstStyle/>
          <a:p>
            <a:r>
              <a:rPr lang="en-US" dirty="0"/>
              <a:t>Theory next week </a:t>
            </a:r>
            <a:br>
              <a:rPr lang="en-US" dirty="0"/>
            </a:br>
            <a:r>
              <a:rPr lang="en-US" dirty="0"/>
              <a:t>17/11/2020</a:t>
            </a:r>
            <a:br>
              <a:rPr lang="en-US" dirty="0"/>
            </a:br>
            <a:endParaRPr lang="en-US" dirty="0"/>
          </a:p>
        </p:txBody>
      </p:sp>
      <p:sp>
        <p:nvSpPr>
          <p:cNvPr id="3" name="Content Placeholder 2">
            <a:extLst>
              <a:ext uri="{FF2B5EF4-FFF2-40B4-BE49-F238E27FC236}">
                <a16:creationId xmlns:a16="http://schemas.microsoft.com/office/drawing/2014/main" id="{1BB4DB69-7000-584A-95C9-78A319C3BA98}"/>
              </a:ext>
            </a:extLst>
          </p:cNvPr>
          <p:cNvSpPr>
            <a:spLocks noGrp="1"/>
          </p:cNvSpPr>
          <p:nvPr>
            <p:ph sz="half" idx="1"/>
          </p:nvPr>
        </p:nvSpPr>
        <p:spPr>
          <a:xfrm>
            <a:off x="245369" y="2658331"/>
            <a:ext cx="4038600" cy="3989040"/>
          </a:xfrm>
        </p:spPr>
        <p:txBody>
          <a:bodyPr/>
          <a:lstStyle/>
          <a:p>
            <a:r>
              <a:rPr lang="en-US" dirty="0" err="1"/>
              <a:t>Byddwn</a:t>
            </a:r>
            <a:r>
              <a:rPr lang="en-US" dirty="0"/>
              <a:t> </a:t>
            </a:r>
            <a:r>
              <a:rPr lang="en-US" dirty="0" err="1"/>
              <a:t>yn</a:t>
            </a:r>
            <a:r>
              <a:rPr lang="en-US" dirty="0"/>
              <a:t> </a:t>
            </a:r>
            <a:r>
              <a:rPr lang="en-US" dirty="0" err="1"/>
              <a:t>edrych</a:t>
            </a:r>
            <a:r>
              <a:rPr lang="en-US" dirty="0"/>
              <a:t> </a:t>
            </a:r>
            <a:r>
              <a:rPr lang="en-US" dirty="0" err="1"/>
              <a:t>ar</a:t>
            </a:r>
            <a:r>
              <a:rPr lang="en-US" dirty="0"/>
              <a:t> </a:t>
            </a:r>
            <a:r>
              <a:rPr lang="en-US" dirty="0" err="1"/>
              <a:t>fframweithiau</a:t>
            </a:r>
            <a:r>
              <a:rPr lang="en-US" dirty="0"/>
              <a:t> </a:t>
            </a:r>
            <a:r>
              <a:rPr lang="en-US" dirty="0" err="1"/>
              <a:t>arsylwi</a:t>
            </a:r>
            <a:r>
              <a:rPr lang="en-US" dirty="0"/>
              <a:t>, o </a:t>
            </a:r>
            <a:r>
              <a:rPr lang="en-US" dirty="0" err="1"/>
              <a:t>safbwynt</a:t>
            </a:r>
            <a:r>
              <a:rPr lang="en-US" dirty="0"/>
              <a:t> </a:t>
            </a:r>
            <a:r>
              <a:rPr lang="en-US" dirty="0" err="1"/>
              <a:t>pwrpas</a:t>
            </a:r>
            <a:r>
              <a:rPr lang="en-US" dirty="0"/>
              <a:t> ag all-</a:t>
            </a:r>
            <a:r>
              <a:rPr lang="en-US" dirty="0" err="1"/>
              <a:t>bwn</a:t>
            </a:r>
            <a:r>
              <a:rPr lang="en-US" dirty="0"/>
              <a:t>.  </a:t>
            </a:r>
          </a:p>
        </p:txBody>
      </p:sp>
      <p:sp>
        <p:nvSpPr>
          <p:cNvPr id="4" name="Content Placeholder 3">
            <a:extLst>
              <a:ext uri="{FF2B5EF4-FFF2-40B4-BE49-F238E27FC236}">
                <a16:creationId xmlns:a16="http://schemas.microsoft.com/office/drawing/2014/main" id="{E64DFCA1-BEB0-0F45-903F-5FD2E5158866}"/>
              </a:ext>
            </a:extLst>
          </p:cNvPr>
          <p:cNvSpPr>
            <a:spLocks noGrp="1"/>
          </p:cNvSpPr>
          <p:nvPr>
            <p:ph sz="half" idx="2"/>
          </p:nvPr>
        </p:nvSpPr>
        <p:spPr>
          <a:xfrm>
            <a:off x="4860032" y="2658331"/>
            <a:ext cx="4038600" cy="3989040"/>
          </a:xfrm>
        </p:spPr>
        <p:txBody>
          <a:bodyPr/>
          <a:lstStyle/>
          <a:p>
            <a:r>
              <a:rPr lang="en-US" dirty="0"/>
              <a:t>We will look at observational frameworks, their purposes and possible out-puts. </a:t>
            </a:r>
          </a:p>
        </p:txBody>
      </p:sp>
    </p:spTree>
    <p:extLst>
      <p:ext uri="{BB962C8B-B14F-4D97-AF65-F5344CB8AC3E}">
        <p14:creationId xmlns:p14="http://schemas.microsoft.com/office/powerpoint/2010/main" val="2277627575"/>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564</TotalTime>
  <Words>3684</Words>
  <Application>Microsoft Macintosh PowerPoint</Application>
  <PresentationFormat>On-screen Show (4:3)</PresentationFormat>
  <Paragraphs>442</Paragraphs>
  <Slides>55</Slides>
  <Notes>30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Arial</vt:lpstr>
      <vt:lpstr>Comic Sans MS</vt:lpstr>
      <vt:lpstr>Myriad Pro</vt:lpstr>
      <vt:lpstr>SegoeUI</vt:lpstr>
      <vt:lpstr>Verdana</vt:lpstr>
      <vt:lpstr>Wingdings</vt:lpstr>
      <vt:lpstr>Wingdings 2</vt:lpstr>
      <vt:lpstr>Theme2</vt:lpstr>
      <vt:lpstr>BMPE 5005  This lecture has been prepared using materials from Dr Nalda Wainwright,  Kate Piper and Mara Mata Inclusion  </vt:lpstr>
      <vt:lpstr>Amcanion / Aims :</vt:lpstr>
      <vt:lpstr>History of Inclusion</vt:lpstr>
      <vt:lpstr>PowerPoint Presentation</vt:lpstr>
      <vt:lpstr>Cynllun Datblygiad Unigol Individual Development Plan</vt:lpstr>
      <vt:lpstr>PowerPoint Presentation</vt:lpstr>
      <vt:lpstr>PowerPoint Presentation</vt:lpstr>
      <vt:lpstr>Beth ydy cynhwysiant?   What is inclusion? </vt:lpstr>
      <vt:lpstr>Defining Inclusion – Early Childhood: Chapter ‘Inclusion and Diversity’ p.211-224 </vt:lpstr>
      <vt:lpstr>PowerPoint Presentation</vt:lpstr>
      <vt:lpstr>Definitions of inclusion</vt:lpstr>
      <vt:lpstr>Definitions of inclusion</vt:lpstr>
      <vt:lpstr>Pwy sy’n rhan o hyn? Who does it involve?</vt:lpstr>
      <vt:lpstr>Every child matters (2005)</vt:lpstr>
      <vt:lpstr>Office for Standards in Education (OfSTEd, 2000) identified following groups of children at risk of not being fully included </vt:lpstr>
      <vt:lpstr>Cynhwysiant / Inclusion </vt:lpstr>
      <vt:lpstr>A person has a disability if…</vt:lpstr>
      <vt:lpstr>PowerPoint Presentation</vt:lpstr>
      <vt:lpstr>Break out rooms …</vt:lpstr>
      <vt:lpstr>Definition of inclusion</vt:lpstr>
      <vt:lpstr>Inclusion </vt:lpstr>
      <vt:lpstr>Adrodd nol / Report back</vt:lpstr>
      <vt:lpstr>Rhwystrau ar gyfer sicrhau cynhwysiant?      Barriers for inclusion? </vt:lpstr>
      <vt:lpstr>PowerPoint Presentation</vt:lpstr>
      <vt:lpstr>PowerPoint Presentation</vt:lpstr>
      <vt:lpstr>PowerPoint Presentation</vt:lpstr>
      <vt:lpstr>Problematizing Inclusion in  OAE &amp; PE</vt:lpstr>
      <vt:lpstr>Camau Cynhwysol / Inclusive Steps</vt:lpstr>
      <vt:lpstr>Identifying Barriers</vt:lpstr>
      <vt:lpstr>Arfer da ar gyfer cynhwysiant Good practice for inclusion</vt:lpstr>
      <vt:lpstr>Dewch i wylio / Lets Watch</vt:lpstr>
      <vt:lpstr>PowerPoint Presentation</vt:lpstr>
      <vt:lpstr>PowerPoint Presentation</vt:lpstr>
      <vt:lpstr> Trefnu’r amgylchedd  Organising the environment </vt:lpstr>
      <vt:lpstr>Bod yn gadarnhaol - enghreifftiau Positive recognition - examples</vt:lpstr>
      <vt:lpstr>Canlyniadau Results</vt:lpstr>
      <vt:lpstr>Theory 1 (3/11/’20) for  Inclusion Ends Here.  Read on for content of Theory 2 for Inclusion (10/11/’20)  </vt:lpstr>
      <vt:lpstr>Tudalen Moodle Page BMPE5005</vt:lpstr>
      <vt:lpstr>PowerPoint Presentation</vt:lpstr>
      <vt:lpstr>PowerPoint Presentation</vt:lpstr>
      <vt:lpstr>Key features of Inclusive OAE &amp; PE</vt:lpstr>
      <vt:lpstr>  Agweddau sylfaenol o sensori a motor sy’n dylanwadu ar ddysgu.   Basic sensory &amp; motor components that influence learning.</vt:lpstr>
      <vt:lpstr>PowerPoint Presentation</vt:lpstr>
      <vt:lpstr>If a disabled person is at a ‘substantial disadvantage’ responsible bodies are required to take reasonable steps to prevent that disadvantage</vt:lpstr>
      <vt:lpstr>Break out room task</vt:lpstr>
      <vt:lpstr>Rhowch gynnig arni!  Have a go!</vt:lpstr>
      <vt:lpstr>Astudiaeth Achos 1   /   Case Study 1</vt:lpstr>
      <vt:lpstr>Feedback from group discussion</vt:lpstr>
      <vt:lpstr>PowerPoint Presentation</vt:lpstr>
      <vt:lpstr>PowerPoint Presentation</vt:lpstr>
      <vt:lpstr>PowerPoint Presentation</vt:lpstr>
      <vt:lpstr>A Physical Literacy perspective </vt:lpstr>
      <vt:lpstr>Remember to re-visit your breakout room to collect your notes from your group work today. </vt:lpstr>
      <vt:lpstr>I orffen theory Rhan 2 – gwyliwch /  To conclude Theory 2 - watch </vt:lpstr>
      <vt:lpstr>Theory next week  17/11/2020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Inclusion  </dc:title>
  <dc:creator>Heddwen Davies</dc:creator>
  <cp:lastModifiedBy>Heddwen Davies</cp:lastModifiedBy>
  <cp:revision>15</cp:revision>
  <dcterms:created xsi:type="dcterms:W3CDTF">2020-11-02T14:54:57Z</dcterms:created>
  <dcterms:modified xsi:type="dcterms:W3CDTF">2020-11-03T17:16:56Z</dcterms:modified>
</cp:coreProperties>
</file>