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0"/>
  </p:notesMasterIdLst>
  <p:sldIdLst>
    <p:sldId id="256" r:id="rId2"/>
    <p:sldId id="257" r:id="rId3"/>
    <p:sldId id="258" r:id="rId4"/>
    <p:sldId id="259" r:id="rId5"/>
    <p:sldId id="289" r:id="rId6"/>
    <p:sldId id="260" r:id="rId7"/>
    <p:sldId id="261" r:id="rId8"/>
    <p:sldId id="290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87" r:id="rId18"/>
    <p:sldId id="271" r:id="rId19"/>
    <p:sldId id="291" r:id="rId20"/>
    <p:sldId id="292" r:id="rId21"/>
    <p:sldId id="272" r:id="rId22"/>
    <p:sldId id="273" r:id="rId23"/>
    <p:sldId id="286" r:id="rId24"/>
    <p:sldId id="294" r:id="rId25"/>
    <p:sldId id="295" r:id="rId26"/>
    <p:sldId id="296" r:id="rId27"/>
    <p:sldId id="297" r:id="rId28"/>
    <p:sldId id="298" r:id="rId29"/>
    <p:sldId id="300" r:id="rId30"/>
    <p:sldId id="274" r:id="rId31"/>
    <p:sldId id="275" r:id="rId32"/>
    <p:sldId id="276" r:id="rId33"/>
    <p:sldId id="278" r:id="rId34"/>
    <p:sldId id="279" r:id="rId35"/>
    <p:sldId id="280" r:id="rId36"/>
    <p:sldId id="281" r:id="rId37"/>
    <p:sldId id="282" r:id="rId38"/>
    <p:sldId id="283" r:id="rId3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5351" autoAdjust="0"/>
  </p:normalViewPr>
  <p:slideViewPr>
    <p:cSldViewPr snapToGrid="0" snapToObjects="1">
      <p:cViewPr>
        <p:scale>
          <a:sx n="120" d="100"/>
          <a:sy n="120" d="100"/>
        </p:scale>
        <p:origin x="198" y="-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8082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42993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 explanation: Identify legitimate recipients and purpose; Protect sensitive sources and personal data; Communicate confidence and caveats; Seek feedback and review impact. Ask learners to apply this stage to Operation Harbour and distinguish operational action from intelligence collection. Emphasise proportionality, data quality and accountability.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E1041C-EE8C-5E70-73AF-ADF9C1CEEA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F69A27-CCAE-38A6-735F-7926BDA566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8F19A8-7B93-3D67-49EB-D79C2A8FD8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Distribute the student scenario pack now. Withhold confidential disclosure cards until indicated. Emphasise that any organised-crime link is a hypothesis only.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CEC9CD-F65B-D6B9-0B9B-5D69F3D036A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47931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current primary College of Policing APP . Ratcliffe 2016: conceptual and applied framework; Heuer 1999: analytic cognition and bias, not a contemporary UK police field trial. Legal regimes vary by collection method.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hyperlink" Target="https://www.college.police.uk/app/intelligence-management/intelligence-cycle" TargetMode="Externa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image" Target="../media/image3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image" Target="../media/image11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028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INFORMATION, INTELLIGENCE</a:t>
            </a:r>
            <a:endParaRPr lang="en-US" sz="2900" dirty="0"/>
          </a:p>
          <a:p>
            <a:pPr marL="0" indent="0">
              <a:buNone/>
            </a:pPr>
            <a:r>
              <a:rPr lang="en-US" sz="2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&amp; THE INTELLIGENCE CYCLE</a:t>
            </a:r>
            <a:endParaRPr lang="en-US" sz="2900" dirty="0"/>
          </a:p>
        </p:txBody>
      </p:sp>
      <p:sp>
        <p:nvSpPr>
          <p:cNvPr id="5" name="Text 3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AFC0D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D4A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3954780" y="1828800"/>
            <a:ext cx="1988820" cy="500634"/>
          </a:xfrm>
          <a:prstGeom prst="roundRect">
            <a:avLst>
              <a:gd name="adj" fmla="val 18265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023360" y="1965960"/>
            <a:ext cx="185166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  DIRECTION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6492240" y="2583180"/>
            <a:ext cx="1988820" cy="500634"/>
          </a:xfrm>
          <a:prstGeom prst="roundRect">
            <a:avLst>
              <a:gd name="adj" fmla="val 18265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60820" y="2720340"/>
            <a:ext cx="185166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  COLLECTION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492240" y="4229100"/>
            <a:ext cx="1988820" cy="500634"/>
          </a:xfrm>
          <a:prstGeom prst="roundRect">
            <a:avLst>
              <a:gd name="adj" fmla="val 18265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560820" y="4366260"/>
            <a:ext cx="185166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  COLLATION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3954780" y="4983480"/>
            <a:ext cx="1988820" cy="500634"/>
          </a:xfrm>
          <a:prstGeom prst="roundRect">
            <a:avLst>
              <a:gd name="adj" fmla="val 18265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023360" y="5120640"/>
            <a:ext cx="185166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  EVALUATION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1417320" y="4229100"/>
            <a:ext cx="1988820" cy="500634"/>
          </a:xfrm>
          <a:prstGeom prst="roundRect">
            <a:avLst>
              <a:gd name="adj" fmla="val 18265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485900" y="4366260"/>
            <a:ext cx="185166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  ANALYSIS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1417320" y="2583180"/>
            <a:ext cx="1988820" cy="500634"/>
          </a:xfrm>
          <a:prstGeom prst="roundRect">
            <a:avLst>
              <a:gd name="adj" fmla="val 18265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485900" y="2720340"/>
            <a:ext cx="185166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  DISSEMINATION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3762756" y="3200400"/>
            <a:ext cx="2372868" cy="788670"/>
          </a:xfrm>
          <a:prstGeom prst="roundRect">
            <a:avLst>
              <a:gd name="adj" fmla="val 11594"/>
            </a:avLst>
          </a:prstGeom>
          <a:solidFill>
            <a:srgbClr val="E4ECF0"/>
          </a:solidFill>
          <a:ln w="12700">
            <a:solidFill>
              <a:srgbClr val="E4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920490" y="3351276"/>
            <a:ext cx="2057400" cy="4800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75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COMMUNICATE</a:t>
            </a:r>
            <a:endParaRPr lang="en-US" sz="1275" dirty="0"/>
          </a:p>
          <a:p>
            <a:pPr marL="0" indent="0" algn="ctr">
              <a:buNone/>
            </a:pPr>
            <a:r>
              <a:rPr lang="en-US" sz="1275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&amp; REVIEW</a:t>
            </a:r>
            <a:endParaRPr lang="en-US" sz="1275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582899F-2E8B-8ECA-46D4-C51994534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should you be able to do?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777240" y="146304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69848" y="1389888"/>
            <a:ext cx="1042416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Distinguish information, intelligence and evidence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777240" y="2176272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69848" y="2103120"/>
            <a:ext cx="1042416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Explain and apply the six-stage intelligence cycle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777240" y="2889504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69848" y="2816352"/>
            <a:ext cx="1042416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Evaluate intelligence and communicate uncertainty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777240" y="3602736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69848" y="3529584"/>
            <a:ext cx="1042416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Describe NIM products and tasking decisions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777240" y="4315968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69848" y="4242816"/>
            <a:ext cx="1042416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Critically assess legal, ethical and analytical risks</a:t>
            </a:r>
            <a:endParaRPr lang="en-US" sz="2000" dirty="0"/>
          </a:p>
        </p:txBody>
      </p:sp>
      <p:sp>
        <p:nvSpPr>
          <p:cNvPr id="16" name="Shape 14"/>
          <p:cNvSpPr/>
          <p:nvPr/>
        </p:nvSpPr>
        <p:spPr>
          <a:xfrm>
            <a:off x="777240" y="502920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069848" y="4956048"/>
            <a:ext cx="1042416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Produce a short operational intelligence assessment</a:t>
            </a:r>
            <a:endParaRPr lang="en-US" sz="20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7C989FB-909D-FC0B-5123-68411BA2E2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Three-hour learning journey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685800" y="1463040"/>
            <a:ext cx="3593592" cy="1325880"/>
          </a:xfrm>
          <a:prstGeom prst="roundRect">
            <a:avLst>
              <a:gd name="adj" fmla="val 6897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85800" y="1463040"/>
            <a:ext cx="68580" cy="132588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86968" y="1645920"/>
            <a:ext cx="3182112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00–20</a:t>
            </a:r>
            <a:endParaRPr lang="en-US" sz="1900" dirty="0"/>
          </a:p>
        </p:txBody>
      </p:sp>
      <p:sp>
        <p:nvSpPr>
          <p:cNvPr id="9" name="Text 7"/>
          <p:cNvSpPr/>
          <p:nvPr/>
        </p:nvSpPr>
        <p:spPr>
          <a:xfrm>
            <a:off x="886968" y="2157984"/>
            <a:ext cx="31821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Definitions &amp; opening poll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4572000" y="1463040"/>
            <a:ext cx="3593592" cy="1325880"/>
          </a:xfrm>
          <a:prstGeom prst="roundRect">
            <a:avLst>
              <a:gd name="adj" fmla="val 6897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572000" y="1463040"/>
            <a:ext cx="68580" cy="132588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773168" y="1645920"/>
            <a:ext cx="3182112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20–50</a:t>
            </a:r>
            <a:endParaRPr lang="en-US" sz="1900" dirty="0"/>
          </a:p>
        </p:txBody>
      </p:sp>
      <p:sp>
        <p:nvSpPr>
          <p:cNvPr id="13" name="Text 11"/>
          <p:cNvSpPr/>
          <p:nvPr/>
        </p:nvSpPr>
        <p:spPr>
          <a:xfrm>
            <a:off x="4773168" y="2157984"/>
            <a:ext cx="31821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intelligence cycle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8458200" y="1463040"/>
            <a:ext cx="3593592" cy="1325880"/>
          </a:xfrm>
          <a:prstGeom prst="roundRect">
            <a:avLst>
              <a:gd name="adj" fmla="val 6897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458200" y="1463040"/>
            <a:ext cx="68580" cy="132588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659368" y="1645920"/>
            <a:ext cx="3182112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50–75</a:t>
            </a:r>
            <a:endParaRPr lang="en-US" sz="1900" dirty="0"/>
          </a:p>
        </p:txBody>
      </p:sp>
      <p:sp>
        <p:nvSpPr>
          <p:cNvPr id="17" name="Text 15"/>
          <p:cNvSpPr/>
          <p:nvPr/>
        </p:nvSpPr>
        <p:spPr>
          <a:xfrm>
            <a:off x="8659368" y="2157984"/>
            <a:ext cx="31821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Collection &amp; requirements</a:t>
            </a:r>
            <a:endParaRPr lang="en-US" sz="1500" dirty="0"/>
          </a:p>
        </p:txBody>
      </p:sp>
      <p:sp>
        <p:nvSpPr>
          <p:cNvPr id="18" name="Shape 16"/>
          <p:cNvSpPr/>
          <p:nvPr/>
        </p:nvSpPr>
        <p:spPr>
          <a:xfrm>
            <a:off x="685800" y="3017520"/>
            <a:ext cx="3593592" cy="1325880"/>
          </a:xfrm>
          <a:prstGeom prst="roundRect">
            <a:avLst>
              <a:gd name="adj" fmla="val 6897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85800" y="3017520"/>
            <a:ext cx="68580" cy="132588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86968" y="3200400"/>
            <a:ext cx="3182112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75–90</a:t>
            </a:r>
            <a:endParaRPr lang="en-US" sz="1900" dirty="0"/>
          </a:p>
        </p:txBody>
      </p:sp>
      <p:sp>
        <p:nvSpPr>
          <p:cNvPr id="21" name="Text 19"/>
          <p:cNvSpPr/>
          <p:nvPr/>
        </p:nvSpPr>
        <p:spPr>
          <a:xfrm>
            <a:off x="886968" y="3712464"/>
            <a:ext cx="31821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Evaluation &amp; 3×5×2</a:t>
            </a:r>
            <a:endParaRPr lang="en-US" sz="1500" dirty="0"/>
          </a:p>
        </p:txBody>
      </p:sp>
      <p:sp>
        <p:nvSpPr>
          <p:cNvPr id="22" name="Shape 20"/>
          <p:cNvSpPr/>
          <p:nvPr/>
        </p:nvSpPr>
        <p:spPr>
          <a:xfrm>
            <a:off x="4572000" y="3017520"/>
            <a:ext cx="3593592" cy="1325880"/>
          </a:xfrm>
          <a:prstGeom prst="roundRect">
            <a:avLst>
              <a:gd name="adj" fmla="val 6897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4572000" y="3017520"/>
            <a:ext cx="68580" cy="132588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773168" y="3200400"/>
            <a:ext cx="3182112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90–100</a:t>
            </a:r>
            <a:endParaRPr lang="en-US" sz="1900" dirty="0"/>
          </a:p>
        </p:txBody>
      </p:sp>
      <p:sp>
        <p:nvSpPr>
          <p:cNvPr id="25" name="Text 23"/>
          <p:cNvSpPr/>
          <p:nvPr/>
        </p:nvSpPr>
        <p:spPr>
          <a:xfrm>
            <a:off x="4773168" y="3712464"/>
            <a:ext cx="31821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Break</a:t>
            </a:r>
            <a:endParaRPr lang="en-US" sz="1500" dirty="0"/>
          </a:p>
        </p:txBody>
      </p:sp>
      <p:sp>
        <p:nvSpPr>
          <p:cNvPr id="26" name="Shape 24"/>
          <p:cNvSpPr/>
          <p:nvPr/>
        </p:nvSpPr>
        <p:spPr>
          <a:xfrm>
            <a:off x="8458200" y="3017520"/>
            <a:ext cx="3593592" cy="1325880"/>
          </a:xfrm>
          <a:prstGeom prst="roundRect">
            <a:avLst>
              <a:gd name="adj" fmla="val 6897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8458200" y="3017520"/>
            <a:ext cx="68580" cy="132588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8659368" y="3200400"/>
            <a:ext cx="3182112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100–125</a:t>
            </a:r>
            <a:endParaRPr lang="en-US" sz="1900" dirty="0"/>
          </a:p>
        </p:txBody>
      </p:sp>
      <p:sp>
        <p:nvSpPr>
          <p:cNvPr id="29" name="Text 27"/>
          <p:cNvSpPr/>
          <p:nvPr/>
        </p:nvSpPr>
        <p:spPr>
          <a:xfrm>
            <a:off x="8659368" y="3712464"/>
            <a:ext cx="31821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NIM &amp; products</a:t>
            </a:r>
            <a:endParaRPr lang="en-US" sz="1500" dirty="0"/>
          </a:p>
        </p:txBody>
      </p:sp>
      <p:sp>
        <p:nvSpPr>
          <p:cNvPr id="30" name="Shape 28"/>
          <p:cNvSpPr/>
          <p:nvPr/>
        </p:nvSpPr>
        <p:spPr>
          <a:xfrm>
            <a:off x="685800" y="4572000"/>
            <a:ext cx="3593592" cy="1325880"/>
          </a:xfrm>
          <a:prstGeom prst="roundRect">
            <a:avLst>
              <a:gd name="adj" fmla="val 6897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685800" y="4572000"/>
            <a:ext cx="68580" cy="132588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886968" y="4754880"/>
            <a:ext cx="3182112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125–145</a:t>
            </a:r>
            <a:endParaRPr lang="en-US" sz="1900" dirty="0"/>
          </a:p>
        </p:txBody>
      </p:sp>
      <p:sp>
        <p:nvSpPr>
          <p:cNvPr id="33" name="Text 31"/>
          <p:cNvSpPr/>
          <p:nvPr/>
        </p:nvSpPr>
        <p:spPr>
          <a:xfrm>
            <a:off x="886968" y="5266944"/>
            <a:ext cx="31821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Law, ethics &amp; bias</a:t>
            </a:r>
            <a:endParaRPr lang="en-US" sz="1500" dirty="0"/>
          </a:p>
        </p:txBody>
      </p:sp>
      <p:sp>
        <p:nvSpPr>
          <p:cNvPr id="34" name="Shape 32"/>
          <p:cNvSpPr/>
          <p:nvPr/>
        </p:nvSpPr>
        <p:spPr>
          <a:xfrm>
            <a:off x="4572000" y="4572000"/>
            <a:ext cx="3593592" cy="1325880"/>
          </a:xfrm>
          <a:prstGeom prst="roundRect">
            <a:avLst>
              <a:gd name="adj" fmla="val 6897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4572000" y="4572000"/>
            <a:ext cx="68580" cy="1325880"/>
          </a:xfrm>
          <a:prstGeom prst="roundRect">
            <a:avLst>
              <a:gd name="adj" fmla="val 133333"/>
            </a:avLst>
          </a:prstGeom>
          <a:solidFill>
            <a:srgbClr val="2D8B92"/>
          </a:solidFill>
          <a:ln w="12700">
            <a:solidFill>
              <a:srgbClr val="2D8B9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4773168" y="4754880"/>
            <a:ext cx="3182112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145–175</a:t>
            </a:r>
            <a:endParaRPr lang="en-US" sz="1900" dirty="0"/>
          </a:p>
        </p:txBody>
      </p:sp>
      <p:sp>
        <p:nvSpPr>
          <p:cNvPr id="37" name="Text 35"/>
          <p:cNvSpPr/>
          <p:nvPr/>
        </p:nvSpPr>
        <p:spPr>
          <a:xfrm>
            <a:off x="4773168" y="5266944"/>
            <a:ext cx="31821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Operation Harbour</a:t>
            </a:r>
            <a:endParaRPr lang="en-US" sz="1500" dirty="0"/>
          </a:p>
        </p:txBody>
      </p:sp>
      <p:sp>
        <p:nvSpPr>
          <p:cNvPr id="38" name="Shape 36"/>
          <p:cNvSpPr/>
          <p:nvPr/>
        </p:nvSpPr>
        <p:spPr>
          <a:xfrm>
            <a:off x="8458200" y="4572000"/>
            <a:ext cx="3593592" cy="1325880"/>
          </a:xfrm>
          <a:prstGeom prst="roundRect">
            <a:avLst>
              <a:gd name="adj" fmla="val 6897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8458200" y="4572000"/>
            <a:ext cx="68580" cy="132588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8659368" y="4754880"/>
            <a:ext cx="3182112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175–180</a:t>
            </a:r>
            <a:endParaRPr lang="en-US" sz="1900" dirty="0"/>
          </a:p>
        </p:txBody>
      </p:sp>
      <p:sp>
        <p:nvSpPr>
          <p:cNvPr id="41" name="Text 39"/>
          <p:cNvSpPr/>
          <p:nvPr/>
        </p:nvSpPr>
        <p:spPr>
          <a:xfrm>
            <a:off x="8659368" y="5266944"/>
            <a:ext cx="31821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Debrief</a:t>
            </a:r>
            <a:endParaRPr lang="en-US" sz="1500" dirty="0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699F3241-777A-9C47-31A7-44EEA80026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Opening Vevox: what is intelligence?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822960" y="173736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15568" y="1664208"/>
            <a:ext cx="99669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 anonymous tip is intelligence as soon as it is recorded.</a:t>
            </a:r>
            <a:endParaRPr lang="en-US" sz="2200" dirty="0"/>
          </a:p>
        </p:txBody>
      </p:sp>
      <p:sp>
        <p:nvSpPr>
          <p:cNvPr id="8" name="Shape 6"/>
          <p:cNvSpPr/>
          <p:nvPr/>
        </p:nvSpPr>
        <p:spPr>
          <a:xfrm>
            <a:off x="822960" y="269748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115568" y="2624328"/>
            <a:ext cx="99669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Two matching reports prove an allegation is true.</a:t>
            </a:r>
            <a:endParaRPr lang="en-US" sz="2200" dirty="0"/>
          </a:p>
        </p:txBody>
      </p:sp>
      <p:sp>
        <p:nvSpPr>
          <p:cNvPr id="10" name="Shape 8"/>
          <p:cNvSpPr/>
          <p:nvPr/>
        </p:nvSpPr>
        <p:spPr>
          <a:xfrm>
            <a:off x="822960" y="365760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115568" y="3584448"/>
            <a:ext cx="99669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Intelligence and evidence are interchangeable.</a:t>
            </a:r>
            <a:endParaRPr lang="en-US" sz="2200" dirty="0"/>
          </a:p>
        </p:txBody>
      </p:sp>
      <p:sp>
        <p:nvSpPr>
          <p:cNvPr id="12" name="Shape 10"/>
          <p:cNvSpPr/>
          <p:nvPr/>
        </p:nvSpPr>
        <p:spPr>
          <a:xfrm>
            <a:off x="822960" y="461772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115568" y="4544568"/>
            <a:ext cx="99669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report that contradicts our hypothesis can be valuable.</a:t>
            </a:r>
            <a:endParaRPr lang="en-US" sz="22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9B9BFE1-2852-47FB-9975-5394C3E2F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  <p:pic>
        <p:nvPicPr>
          <p:cNvPr id="16" name="Picture 15" descr="Session QR Code">
            <a:extLst>
              <a:ext uri="{FF2B5EF4-FFF2-40B4-BE49-F238E27FC236}">
                <a16:creationId xmlns:a16="http://schemas.microsoft.com/office/drawing/2014/main" id="{D1962B8F-F862-D910-F7D5-20148779B5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71664" y="1359789"/>
            <a:ext cx="2197376" cy="219737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nalys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675120" cy="6858000"/>
          </a:xfrm>
          <a:prstGeom prst="rect">
            <a:avLst/>
          </a:prstGeom>
        </p:spPr>
      </p:pic>
      <p:pic>
        <p:nvPicPr>
          <p:cNvPr id="3" name="Picture 2" descr="harbour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5120" y="0"/>
            <a:ext cx="5522976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4114800"/>
            <a:ext cx="12198096" cy="2743200"/>
          </a:xfrm>
          <a:prstGeom prst="rect">
            <a:avLst/>
          </a:prstGeom>
          <a:solidFill>
            <a:srgbClr val="0A1D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94360" y="4434840"/>
            <a:ext cx="91440" cy="1508760"/>
          </a:xfrm>
          <a:prstGeom prst="rect">
            <a:avLst/>
          </a:prstGeom>
          <a:solidFill>
            <a:srgbClr val="CC9D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68680" y="4434840"/>
            <a:ext cx="1042416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100" b="1">
                <a:solidFill>
                  <a:srgbClr val="FFFFFF"/>
                </a:solidFill>
              </a:rPr>
              <a:t>FROM REPORT TO ASSESSMENT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8680" y="5303520"/>
            <a:ext cx="103327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000">
                <a:solidFill>
                  <a:srgbClr val="E6ECF2"/>
                </a:solidFill>
              </a:rPr>
              <a:t>What can you actually establish from a single report?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3E4A36-8B7E-99FF-91F0-C9FB4D0FA5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Information → Intelligence → Evidence?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987552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Related concepts; not a compulsory linear conversion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05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685800" y="1691640"/>
            <a:ext cx="3520440" cy="2926080"/>
          </a:xfrm>
          <a:prstGeom prst="roundRect">
            <a:avLst>
              <a:gd name="adj" fmla="val 3125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85800" y="1691640"/>
            <a:ext cx="68580" cy="292608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86968" y="1874520"/>
            <a:ext cx="310896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INFORMATION</a:t>
            </a:r>
            <a:endParaRPr lang="en-US" sz="1900" dirty="0"/>
          </a:p>
        </p:txBody>
      </p:sp>
      <p:sp>
        <p:nvSpPr>
          <p:cNvPr id="10" name="Text 8"/>
          <p:cNvSpPr/>
          <p:nvPr/>
        </p:nvSpPr>
        <p:spPr>
          <a:xfrm>
            <a:off x="886968" y="2386584"/>
            <a:ext cx="3108960" cy="20939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report, observation, record or datum that may be relevant.</a:t>
            </a:r>
          </a:p>
          <a:p>
            <a:pPr marL="0" indent="0">
              <a:buNone/>
            </a:pPr>
            <a:endParaRPr lang="en-US" sz="1500" dirty="0">
              <a:solidFill>
                <a:srgbClr val="24374A"/>
              </a:solidFill>
              <a:latin typeface="Aptos" pitchFamily="34" charset="0"/>
            </a:endParaRPr>
          </a:p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</a:rPr>
              <a:t>What sources of information are available to the Police?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4343400" y="1691640"/>
            <a:ext cx="3520440" cy="2926080"/>
          </a:xfrm>
          <a:prstGeom prst="roundRect">
            <a:avLst>
              <a:gd name="adj" fmla="val 3125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343400" y="1691640"/>
            <a:ext cx="68580" cy="2926080"/>
          </a:xfrm>
          <a:prstGeom prst="roundRect">
            <a:avLst>
              <a:gd name="adj" fmla="val 133333"/>
            </a:avLst>
          </a:prstGeom>
          <a:solidFill>
            <a:srgbClr val="2D8B92"/>
          </a:solidFill>
          <a:ln w="12700">
            <a:solidFill>
              <a:srgbClr val="2D8B9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544568" y="1874520"/>
            <a:ext cx="310896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INTELLIGENCE</a:t>
            </a:r>
            <a:endParaRPr lang="en-US" sz="1900" dirty="0"/>
          </a:p>
        </p:txBody>
      </p:sp>
      <p:sp>
        <p:nvSpPr>
          <p:cNvPr id="14" name="Text 12"/>
          <p:cNvSpPr/>
          <p:nvPr/>
        </p:nvSpPr>
        <p:spPr>
          <a:xfrm>
            <a:off x="4544568" y="2386584"/>
            <a:ext cx="3108960" cy="20939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lvl="0"/>
            <a:r>
              <a:rPr lang="en-GB" sz="1500" dirty="0">
                <a:latin typeface="Aptos" panose="020B0004020202020204" pitchFamily="34" charset="0"/>
              </a:rPr>
              <a:t>Intelligence is information that, through a process of evaluation and risk assessment, has been transformed into actionable insights which can assist with police decision making.</a:t>
            </a:r>
          </a:p>
        </p:txBody>
      </p:sp>
      <p:sp>
        <p:nvSpPr>
          <p:cNvPr id="15" name="Shape 13"/>
          <p:cNvSpPr/>
          <p:nvPr/>
        </p:nvSpPr>
        <p:spPr>
          <a:xfrm>
            <a:off x="8001000" y="1691640"/>
            <a:ext cx="3520440" cy="2926080"/>
          </a:xfrm>
          <a:prstGeom prst="roundRect">
            <a:avLst>
              <a:gd name="adj" fmla="val 3125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8001000" y="1691640"/>
            <a:ext cx="68580" cy="292608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202168" y="1874520"/>
            <a:ext cx="310896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</a:t>
            </a:r>
            <a:endParaRPr lang="en-US" sz="1900" dirty="0"/>
          </a:p>
        </p:txBody>
      </p:sp>
      <p:sp>
        <p:nvSpPr>
          <p:cNvPr id="18" name="Text 16"/>
          <p:cNvSpPr/>
          <p:nvPr/>
        </p:nvSpPr>
        <p:spPr>
          <a:xfrm>
            <a:off x="8202168" y="2386584"/>
            <a:ext cx="3108960" cy="20939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Material relevant to proving or disproving facts in proceedings, subject to legal rules.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868680" y="5074920"/>
            <a:ext cx="10607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 can inform intelligence; intelligence does not automatically become admissible evidence.</a:t>
            </a:r>
            <a:endParaRPr lang="en-US" sz="19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83F039B-7D4F-CE39-D073-3475BCC030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Worked example: the blue BMW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06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8046720" y="1645920"/>
            <a:ext cx="3474720" cy="3931920"/>
          </a:xfrm>
          <a:prstGeom prst="roundRect">
            <a:avLst>
              <a:gd name="adj" fmla="val 2632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366760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8321040" y="2011680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8851392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321040" y="2542032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9336024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8321040" y="3072384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9820656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8321040" y="3602736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10305288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8321040" y="4133088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10789920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8321040" y="4663440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8869680" y="2743200"/>
            <a:ext cx="274320" cy="274320"/>
          </a:xfrm>
          <a:prstGeom prst="ellipse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10515600" y="3749040"/>
            <a:ext cx="274320" cy="274320"/>
          </a:xfrm>
          <a:prstGeom prst="ellipse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9601200" y="4754880"/>
            <a:ext cx="274320" cy="274320"/>
          </a:xfrm>
          <a:prstGeom prst="ellipse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731520" y="169164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024128" y="1618488"/>
            <a:ext cx="67208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Resident: “A blue BMW visits the warehouse at night.”</a:t>
            </a:r>
            <a:endParaRPr lang="en-US" sz="1800" dirty="0"/>
          </a:p>
        </p:txBody>
      </p:sp>
      <p:sp>
        <p:nvSpPr>
          <p:cNvPr id="24" name="Shape 22"/>
          <p:cNvSpPr/>
          <p:nvPr/>
        </p:nvSpPr>
        <p:spPr>
          <a:xfrm>
            <a:off x="731520" y="246888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1024128" y="2395728"/>
            <a:ext cx="67208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Officer: vehicle seen near a burglary location.</a:t>
            </a:r>
            <a:endParaRPr lang="en-US" sz="1800" dirty="0"/>
          </a:p>
        </p:txBody>
      </p:sp>
      <p:sp>
        <p:nvSpPr>
          <p:cNvPr id="26" name="Shape 24"/>
          <p:cNvSpPr/>
          <p:nvPr/>
        </p:nvSpPr>
        <p:spPr>
          <a:xfrm>
            <a:off x="731520" y="324612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024128" y="3172968"/>
            <a:ext cx="67208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ANPR: a vehicle of that description appears in the area.</a:t>
            </a:r>
            <a:endParaRPr lang="en-US" sz="1800" dirty="0"/>
          </a:p>
        </p:txBody>
      </p:sp>
      <p:sp>
        <p:nvSpPr>
          <p:cNvPr id="28" name="Shape 26"/>
          <p:cNvSpPr/>
          <p:nvPr/>
        </p:nvSpPr>
        <p:spPr>
          <a:xfrm>
            <a:off x="731520" y="402336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1024128" y="3950208"/>
            <a:ext cx="67208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Question: what has actually been corroborated?</a:t>
            </a:r>
            <a:endParaRPr lang="en-US" sz="1800" dirty="0"/>
          </a:p>
        </p:txBody>
      </p:sp>
      <p:sp>
        <p:nvSpPr>
          <p:cNvPr id="30" name="Shape 28"/>
          <p:cNvSpPr/>
          <p:nvPr/>
        </p:nvSpPr>
        <p:spPr>
          <a:xfrm>
            <a:off x="731520" y="480060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1024128" y="4727448"/>
            <a:ext cx="67208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 not equate vehicle presence with offender identity.</a:t>
            </a:r>
            <a:endParaRPr lang="en-US" sz="1800" dirty="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BADD4026-675B-F8EF-45E0-8D70CDDE1F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B987DE-3CB8-1129-5222-330DF9844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9554" y="1762039"/>
            <a:ext cx="4692891" cy="33339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281AB0F-A26A-2A63-A6F3-C0E53DC8F8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49442F-009A-7F49-5F9A-BE0AB64A5B1E}"/>
              </a:ext>
            </a:extLst>
          </p:cNvPr>
          <p:cNvSpPr txBox="1"/>
          <p:nvPr/>
        </p:nvSpPr>
        <p:spPr>
          <a:xfrm>
            <a:off x="702217" y="1304182"/>
            <a:ext cx="6094674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framework for answering intelligence requirements</a:t>
            </a:r>
            <a:endParaRPr lang="en-US" sz="13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7CC137-F3B9-ECB3-501B-8B399A0DA604}"/>
              </a:ext>
            </a:extLst>
          </p:cNvPr>
          <p:cNvSpPr txBox="1"/>
          <p:nvPr/>
        </p:nvSpPr>
        <p:spPr>
          <a:xfrm>
            <a:off x="702217" y="664182"/>
            <a:ext cx="6094674" cy="5386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intelligence cycle</a:t>
            </a:r>
            <a:endParaRPr lang="en-US" sz="29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A07235-111D-19A9-276A-3B1CBE1F0011}"/>
              </a:ext>
            </a:extLst>
          </p:cNvPr>
          <p:cNvSpPr txBox="1"/>
          <p:nvPr/>
        </p:nvSpPr>
        <p:spPr>
          <a:xfrm>
            <a:off x="9448327" y="4214854"/>
            <a:ext cx="25101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Intelligence cycle | College of Policing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86B66E-793C-2CBA-D562-5BD5F00C44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00485" y="786101"/>
            <a:ext cx="3057952" cy="319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58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Direction: ask the right question</a:t>
            </a:r>
          </a:p>
          <a:p>
            <a:r>
              <a:rPr lang="en-US" sz="2900" b="1" dirty="0">
                <a:solidFill>
                  <a:srgbClr val="102840"/>
                </a:solidFill>
                <a:latin typeface="Aptos" pitchFamily="34" charset="0"/>
              </a:rPr>
              <a:t>Intelligence requirements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08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8046720" y="1645920"/>
            <a:ext cx="3474720" cy="3931920"/>
          </a:xfrm>
          <a:prstGeom prst="roundRect">
            <a:avLst>
              <a:gd name="adj" fmla="val 2632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366760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8321040" y="2011680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8851392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321040" y="2542032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9336024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8321040" y="3072384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9820656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8321040" y="3602736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10305288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8321040" y="4133088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10789920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8321040" y="4663440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8869680" y="2743200"/>
            <a:ext cx="274320" cy="274320"/>
          </a:xfrm>
          <a:prstGeom prst="ellipse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10515600" y="3749040"/>
            <a:ext cx="274320" cy="274320"/>
          </a:xfrm>
          <a:prstGeom prst="ellipse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9601200" y="4754880"/>
            <a:ext cx="274320" cy="274320"/>
          </a:xfrm>
          <a:prstGeom prst="ellipse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731520" y="169164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024128" y="1618488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decision needs supporting?</a:t>
            </a:r>
            <a:endParaRPr lang="en-US" sz="1900" dirty="0"/>
          </a:p>
        </p:txBody>
      </p:sp>
      <p:sp>
        <p:nvSpPr>
          <p:cNvPr id="24" name="Shape 22"/>
          <p:cNvSpPr/>
          <p:nvPr/>
        </p:nvSpPr>
        <p:spPr>
          <a:xfrm>
            <a:off x="731520" y="2587752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1024128" y="2514600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is already known?</a:t>
            </a:r>
            <a:endParaRPr lang="en-US" sz="1900" dirty="0"/>
          </a:p>
        </p:txBody>
      </p:sp>
      <p:sp>
        <p:nvSpPr>
          <p:cNvPr id="26" name="Shape 24"/>
          <p:cNvSpPr/>
          <p:nvPr/>
        </p:nvSpPr>
        <p:spPr>
          <a:xfrm>
            <a:off x="731520" y="3483864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024128" y="3410712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Which intelligence gaps matter?</a:t>
            </a:r>
            <a:endParaRPr lang="en-US" sz="1900" dirty="0"/>
          </a:p>
        </p:txBody>
      </p:sp>
      <p:sp>
        <p:nvSpPr>
          <p:cNvPr id="28" name="Shape 26"/>
          <p:cNvSpPr/>
          <p:nvPr/>
        </p:nvSpPr>
        <p:spPr>
          <a:xfrm>
            <a:off x="731520" y="4379976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1024128" y="4306824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is the priority and timescale?</a:t>
            </a:r>
            <a:endParaRPr lang="en-US" sz="19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EB777AAA-1F46-4E6D-191B-B2C639E406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2. Collection: obtain proportionately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09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8046720" y="1645920"/>
            <a:ext cx="3474720" cy="3931920"/>
          </a:xfrm>
          <a:prstGeom prst="roundRect">
            <a:avLst>
              <a:gd name="adj" fmla="val 2632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778240" y="2286000"/>
            <a:ext cx="1097280" cy="82296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10607040" y="2057400"/>
            <a:ext cx="0" cy="105156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9875520" y="3108960"/>
            <a:ext cx="0" cy="109728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9875520" y="3108960"/>
            <a:ext cx="822960" cy="160020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8686800" y="4206240"/>
            <a:ext cx="2011680" cy="50292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8604504" y="211226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10433304" y="188366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9701784" y="2935224"/>
            <a:ext cx="347472" cy="347472"/>
          </a:xfrm>
          <a:prstGeom prst="ellipse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513064" y="403250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10524744" y="453542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31520" y="169164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24128" y="1618488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Public and partner reports</a:t>
            </a:r>
            <a:endParaRPr lang="en-US" sz="1900" dirty="0"/>
          </a:p>
        </p:txBody>
      </p:sp>
      <p:sp>
        <p:nvSpPr>
          <p:cNvPr id="19" name="Shape 17"/>
          <p:cNvSpPr/>
          <p:nvPr/>
        </p:nvSpPr>
        <p:spPr>
          <a:xfrm>
            <a:off x="731520" y="2587752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024128" y="2514600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Officer observations and police systems</a:t>
            </a:r>
            <a:endParaRPr lang="en-US" sz="1900" dirty="0"/>
          </a:p>
        </p:txBody>
      </p:sp>
      <p:sp>
        <p:nvSpPr>
          <p:cNvPr id="21" name="Shape 19"/>
          <p:cNvSpPr/>
          <p:nvPr/>
        </p:nvSpPr>
        <p:spPr>
          <a:xfrm>
            <a:off x="731520" y="3483864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1024128" y="3410712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CCTV, ANPR and lawful open sources</a:t>
            </a:r>
            <a:endParaRPr lang="en-US" sz="1900" dirty="0"/>
          </a:p>
        </p:txBody>
      </p:sp>
      <p:sp>
        <p:nvSpPr>
          <p:cNvPr id="23" name="Shape 21"/>
          <p:cNvSpPr/>
          <p:nvPr/>
        </p:nvSpPr>
        <p:spPr>
          <a:xfrm>
            <a:off x="731520" y="4379976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024128" y="4306824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Specialist capabilities only where justified</a:t>
            </a:r>
            <a:endParaRPr lang="en-US" sz="190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699BF96A-50A9-D980-D10C-50312E3F6B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3. Collation: organise and connect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8046720" y="1645920"/>
            <a:ext cx="3474720" cy="3931920"/>
          </a:xfrm>
          <a:prstGeom prst="roundRect">
            <a:avLst>
              <a:gd name="adj" fmla="val 2632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595360" y="2194560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8595360" y="2715768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8595360" y="3236976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595360" y="3758184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8595360" y="4279392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8595360" y="5120640"/>
            <a:ext cx="1371600" cy="182880"/>
          </a:xfrm>
          <a:prstGeom prst="roundRect">
            <a:avLst>
              <a:gd name="adj" fmla="val 50000"/>
            </a:avLst>
          </a:prstGeom>
          <a:solidFill>
            <a:srgbClr val="2D8B92"/>
          </a:solidFill>
          <a:ln w="12700">
            <a:solidFill>
              <a:srgbClr val="2D8B9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731520" y="169164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24128" y="1618488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Capture provenance and timestamps</a:t>
            </a:r>
            <a:endParaRPr lang="en-US" sz="1900" dirty="0"/>
          </a:p>
        </p:txBody>
      </p:sp>
      <p:sp>
        <p:nvSpPr>
          <p:cNvPr id="15" name="Shape 13"/>
          <p:cNvSpPr/>
          <p:nvPr/>
        </p:nvSpPr>
        <p:spPr>
          <a:xfrm>
            <a:off x="731520" y="2587752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24128" y="2514600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De-duplicate and identify shared sources</a:t>
            </a:r>
            <a:endParaRPr lang="en-US" sz="1900" dirty="0"/>
          </a:p>
        </p:txBody>
      </p:sp>
      <p:sp>
        <p:nvSpPr>
          <p:cNvPr id="17" name="Shape 15"/>
          <p:cNvSpPr/>
          <p:nvPr/>
        </p:nvSpPr>
        <p:spPr>
          <a:xfrm>
            <a:off x="731520" y="3483864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24128" y="3410712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Link people, places, vehicles and events</a:t>
            </a:r>
            <a:endParaRPr lang="en-US" sz="1900" dirty="0"/>
          </a:p>
        </p:txBody>
      </p:sp>
      <p:sp>
        <p:nvSpPr>
          <p:cNvPr id="19" name="Shape 17"/>
          <p:cNvSpPr/>
          <p:nvPr/>
        </p:nvSpPr>
        <p:spPr>
          <a:xfrm>
            <a:off x="731520" y="4379976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024128" y="4306824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Protect access and maintain audit trails</a:t>
            </a:r>
            <a:endParaRPr lang="en-US" sz="19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8160293B-0683-E93D-C05F-2D8F8924C2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4. Evaluation: test what you have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8046720" y="1645920"/>
            <a:ext cx="3474720" cy="3931920"/>
          </a:xfrm>
          <a:prstGeom prst="roundRect">
            <a:avLst>
              <a:gd name="adj" fmla="val 2632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595360" y="2194560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8595360" y="2715768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8595360" y="3236976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595360" y="3758184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8595360" y="4279392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8595360" y="5120640"/>
            <a:ext cx="1371600" cy="182880"/>
          </a:xfrm>
          <a:prstGeom prst="roundRect">
            <a:avLst>
              <a:gd name="adj" fmla="val 50000"/>
            </a:avLst>
          </a:prstGeom>
          <a:solidFill>
            <a:srgbClr val="2D8B92"/>
          </a:solidFill>
          <a:ln w="12700">
            <a:solidFill>
              <a:srgbClr val="2D8B9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731520" y="169164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24128" y="1618488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Separate source reliability from content credibility</a:t>
            </a:r>
            <a:endParaRPr lang="en-US" sz="1900" dirty="0"/>
          </a:p>
        </p:txBody>
      </p:sp>
      <p:sp>
        <p:nvSpPr>
          <p:cNvPr id="15" name="Shape 13"/>
          <p:cNvSpPr/>
          <p:nvPr/>
        </p:nvSpPr>
        <p:spPr>
          <a:xfrm>
            <a:off x="731520" y="2587752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24128" y="2514600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Assess accuracy, currency and relevance</a:t>
            </a:r>
            <a:endParaRPr lang="en-US" sz="1900" dirty="0"/>
          </a:p>
        </p:txBody>
      </p:sp>
      <p:sp>
        <p:nvSpPr>
          <p:cNvPr id="17" name="Shape 15"/>
          <p:cNvSpPr/>
          <p:nvPr/>
        </p:nvSpPr>
        <p:spPr>
          <a:xfrm>
            <a:off x="731520" y="3483864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24128" y="3410712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Record restrictions on handling</a:t>
            </a:r>
            <a:endParaRPr lang="en-US" sz="1900" dirty="0"/>
          </a:p>
        </p:txBody>
      </p:sp>
      <p:sp>
        <p:nvSpPr>
          <p:cNvPr id="19" name="Shape 17"/>
          <p:cNvSpPr/>
          <p:nvPr/>
        </p:nvSpPr>
        <p:spPr>
          <a:xfrm>
            <a:off x="731520" y="4379976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024128" y="4306824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Retain uncertainty and contradictory material</a:t>
            </a:r>
            <a:endParaRPr lang="en-US" sz="19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CB4FF05-D328-E305-5011-863B2A5C37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5. Analysis: make sense, not assumptions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8046720" y="1645920"/>
            <a:ext cx="3474720" cy="3931920"/>
          </a:xfrm>
          <a:prstGeom prst="roundRect">
            <a:avLst>
              <a:gd name="adj" fmla="val 2632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778240" y="2286000"/>
            <a:ext cx="1097280" cy="82296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10607040" y="2057400"/>
            <a:ext cx="0" cy="105156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9875520" y="3108960"/>
            <a:ext cx="0" cy="109728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9875520" y="3108960"/>
            <a:ext cx="822960" cy="160020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8686800" y="4206240"/>
            <a:ext cx="2011680" cy="50292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8604504" y="211226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10433304" y="188366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9701784" y="2935224"/>
            <a:ext cx="347472" cy="347472"/>
          </a:xfrm>
          <a:prstGeom prst="ellipse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513064" y="403250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10524744" y="453542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31520" y="169164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24128" y="1618488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Develop competing explanations</a:t>
            </a:r>
            <a:endParaRPr lang="en-US" sz="1900" dirty="0"/>
          </a:p>
        </p:txBody>
      </p:sp>
      <p:sp>
        <p:nvSpPr>
          <p:cNvPr id="19" name="Shape 17"/>
          <p:cNvSpPr/>
          <p:nvPr/>
        </p:nvSpPr>
        <p:spPr>
          <a:xfrm>
            <a:off x="731520" y="2587752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024128" y="2514600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Compare patterns and timelines</a:t>
            </a:r>
            <a:endParaRPr lang="en-US" sz="1900" dirty="0"/>
          </a:p>
        </p:txBody>
      </p:sp>
      <p:sp>
        <p:nvSpPr>
          <p:cNvPr id="21" name="Shape 19"/>
          <p:cNvSpPr/>
          <p:nvPr/>
        </p:nvSpPr>
        <p:spPr>
          <a:xfrm>
            <a:off x="731520" y="3483864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1024128" y="3410712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Identify intelligence gaps</a:t>
            </a:r>
            <a:endParaRPr lang="en-US" sz="1900" dirty="0"/>
          </a:p>
        </p:txBody>
      </p:sp>
      <p:sp>
        <p:nvSpPr>
          <p:cNvPr id="23" name="Shape 21"/>
          <p:cNvSpPr/>
          <p:nvPr/>
        </p:nvSpPr>
        <p:spPr>
          <a:xfrm>
            <a:off x="731520" y="4379976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024128" y="4306824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State confidence and limitations</a:t>
            </a:r>
            <a:endParaRPr lang="en-US" sz="190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EC67E30E-CA2C-47DD-B38A-A66E57FA57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6. Dissemination: support decisions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8046720" y="1645920"/>
            <a:ext cx="3474720" cy="3931920"/>
          </a:xfrm>
          <a:prstGeom prst="roundRect">
            <a:avLst>
              <a:gd name="adj" fmla="val 2632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595360" y="2194560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8595360" y="2715768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8595360" y="3236976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595360" y="3758184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8595360" y="4279392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8595360" y="5120640"/>
            <a:ext cx="1371600" cy="182880"/>
          </a:xfrm>
          <a:prstGeom prst="roundRect">
            <a:avLst>
              <a:gd name="adj" fmla="val 50000"/>
            </a:avLst>
          </a:prstGeom>
          <a:solidFill>
            <a:srgbClr val="2D8B92"/>
          </a:solidFill>
          <a:ln w="12700">
            <a:solidFill>
              <a:srgbClr val="2D8B9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731520" y="169164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24128" y="1618488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Identify legitimate recipients and purpose</a:t>
            </a:r>
            <a:endParaRPr lang="en-US" sz="1900" dirty="0"/>
          </a:p>
        </p:txBody>
      </p:sp>
      <p:sp>
        <p:nvSpPr>
          <p:cNvPr id="15" name="Shape 13"/>
          <p:cNvSpPr/>
          <p:nvPr/>
        </p:nvSpPr>
        <p:spPr>
          <a:xfrm>
            <a:off x="731520" y="2587752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24128" y="2514600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Protect sensitive sources and personal data</a:t>
            </a:r>
            <a:endParaRPr lang="en-US" sz="1900" dirty="0"/>
          </a:p>
        </p:txBody>
      </p:sp>
      <p:sp>
        <p:nvSpPr>
          <p:cNvPr id="17" name="Shape 15"/>
          <p:cNvSpPr/>
          <p:nvPr/>
        </p:nvSpPr>
        <p:spPr>
          <a:xfrm>
            <a:off x="731520" y="3483864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24128" y="3410712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Communicate confidence and caveats</a:t>
            </a:r>
            <a:endParaRPr lang="en-US" sz="1900" dirty="0"/>
          </a:p>
        </p:txBody>
      </p:sp>
      <p:sp>
        <p:nvSpPr>
          <p:cNvPr id="19" name="Shape 17"/>
          <p:cNvSpPr/>
          <p:nvPr/>
        </p:nvSpPr>
        <p:spPr>
          <a:xfrm>
            <a:off x="731520" y="4379976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024128" y="4306824"/>
            <a:ext cx="66751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Seek feedback and review impact</a:t>
            </a:r>
            <a:endParaRPr lang="en-US" sz="19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F42966A-E3C0-0B59-1309-75CA4B0621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Intelligence requirements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987552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Turn a broad problem into answerable questions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731520" y="1600200"/>
            <a:ext cx="5303520" cy="3474720"/>
          </a:xfrm>
          <a:prstGeom prst="roundRect">
            <a:avLst>
              <a:gd name="adj" fmla="val 2632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731520" y="1600200"/>
            <a:ext cx="68580" cy="347472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32688" y="1783080"/>
            <a:ext cx="489204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WEAK REQUIREMENT</a:t>
            </a:r>
            <a:endParaRPr lang="en-US" sz="1900" dirty="0"/>
          </a:p>
        </p:txBody>
      </p:sp>
      <p:sp>
        <p:nvSpPr>
          <p:cNvPr id="10" name="Text 8"/>
          <p:cNvSpPr/>
          <p:nvPr/>
        </p:nvSpPr>
        <p:spPr>
          <a:xfrm>
            <a:off x="932688" y="2295144"/>
            <a:ext cx="4892040" cy="26426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“Find out everything about the burglaries.”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6199632" y="1600200"/>
            <a:ext cx="5257800" cy="3474720"/>
          </a:xfrm>
          <a:prstGeom prst="roundRect">
            <a:avLst>
              <a:gd name="adj" fmla="val 2632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199632" y="1600200"/>
            <a:ext cx="68580" cy="3474720"/>
          </a:xfrm>
          <a:prstGeom prst="roundRect">
            <a:avLst>
              <a:gd name="adj" fmla="val 133333"/>
            </a:avLst>
          </a:prstGeom>
          <a:solidFill>
            <a:srgbClr val="2D8B92"/>
          </a:solidFill>
          <a:ln w="12700">
            <a:solidFill>
              <a:srgbClr val="2D8B9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00800" y="1783080"/>
            <a:ext cx="484632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BETTER REQUIREMENT</a:t>
            </a:r>
            <a:endParaRPr lang="en-US" sz="1900" dirty="0"/>
          </a:p>
        </p:txBody>
      </p:sp>
      <p:sp>
        <p:nvSpPr>
          <p:cNvPr id="14" name="Text 12"/>
          <p:cNvSpPr/>
          <p:nvPr/>
        </p:nvSpPr>
        <p:spPr>
          <a:xfrm>
            <a:off x="6400800" y="2295144"/>
            <a:ext cx="4846320" cy="26426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“What reliable information links a particular vehicle to incidents between 18:00 and 23:00?”</a:t>
            </a:r>
            <a:endParaRPr lang="en-US" sz="15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4D9A27F-D741-4EEF-96E6-C4E87C6098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Intelligence sources: value and limits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640080" y="1325880"/>
            <a:ext cx="10881360" cy="804672"/>
          </a:xfrm>
          <a:prstGeom prst="roundRect">
            <a:avLst>
              <a:gd name="adj" fmla="val 11364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40080" y="1325880"/>
            <a:ext cx="68580" cy="804672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41248" y="1508760"/>
            <a:ext cx="104698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Public reports</a:t>
            </a:r>
            <a:endParaRPr lang="en-US" sz="1900" dirty="0"/>
          </a:p>
        </p:txBody>
      </p:sp>
      <p:sp>
        <p:nvSpPr>
          <p:cNvPr id="9" name="Text 7"/>
          <p:cNvSpPr/>
          <p:nvPr/>
        </p:nvSpPr>
        <p:spPr>
          <a:xfrm>
            <a:off x="841248" y="2020824"/>
            <a:ext cx="10469880" cy="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Timely, but accuracy and motive may be uncertain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640080" y="2258568"/>
            <a:ext cx="10881360" cy="804672"/>
          </a:xfrm>
          <a:prstGeom prst="roundRect">
            <a:avLst>
              <a:gd name="adj" fmla="val 11364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40080" y="2258568"/>
            <a:ext cx="68580" cy="804672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41248" y="2441448"/>
            <a:ext cx="104698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Police records</a:t>
            </a:r>
            <a:endParaRPr lang="en-US" sz="1900" dirty="0"/>
          </a:p>
        </p:txBody>
      </p:sp>
      <p:sp>
        <p:nvSpPr>
          <p:cNvPr id="13" name="Text 11"/>
          <p:cNvSpPr/>
          <p:nvPr/>
        </p:nvSpPr>
        <p:spPr>
          <a:xfrm>
            <a:off x="841248" y="2953512"/>
            <a:ext cx="10469880" cy="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Useful context, but may be outdated or circular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640080" y="3191256"/>
            <a:ext cx="10881360" cy="804672"/>
          </a:xfrm>
          <a:prstGeom prst="roundRect">
            <a:avLst>
              <a:gd name="adj" fmla="val 11364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40080" y="3191256"/>
            <a:ext cx="68580" cy="804672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41248" y="3374136"/>
            <a:ext cx="104698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CCTV / ANPR</a:t>
            </a:r>
            <a:endParaRPr lang="en-US" sz="1900" dirty="0"/>
          </a:p>
        </p:txBody>
      </p:sp>
      <p:sp>
        <p:nvSpPr>
          <p:cNvPr id="17" name="Text 15"/>
          <p:cNvSpPr/>
          <p:nvPr/>
        </p:nvSpPr>
        <p:spPr>
          <a:xfrm>
            <a:off x="841248" y="3886200"/>
            <a:ext cx="10469880" cy="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Time and location leads, not automatic proof of identity</a:t>
            </a:r>
            <a:endParaRPr lang="en-US" sz="1500" dirty="0"/>
          </a:p>
        </p:txBody>
      </p:sp>
      <p:sp>
        <p:nvSpPr>
          <p:cNvPr id="18" name="Shape 16"/>
          <p:cNvSpPr/>
          <p:nvPr/>
        </p:nvSpPr>
        <p:spPr>
          <a:xfrm>
            <a:off x="640080" y="4123944"/>
            <a:ext cx="10881360" cy="804672"/>
          </a:xfrm>
          <a:prstGeom prst="roundRect">
            <a:avLst>
              <a:gd name="adj" fmla="val 11364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40080" y="4123944"/>
            <a:ext cx="68580" cy="804672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41248" y="4306824"/>
            <a:ext cx="104698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Open-source material</a:t>
            </a:r>
            <a:endParaRPr lang="en-US" sz="1900" dirty="0"/>
          </a:p>
        </p:txBody>
      </p:sp>
      <p:sp>
        <p:nvSpPr>
          <p:cNvPr id="21" name="Text 19"/>
          <p:cNvSpPr/>
          <p:nvPr/>
        </p:nvSpPr>
        <p:spPr>
          <a:xfrm>
            <a:off x="841248" y="4818888"/>
            <a:ext cx="10469880" cy="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Accessible does not always mean unrestricted use</a:t>
            </a:r>
            <a:endParaRPr lang="en-US" sz="1500" dirty="0"/>
          </a:p>
        </p:txBody>
      </p:sp>
      <p:sp>
        <p:nvSpPr>
          <p:cNvPr id="23" name="Shape 21"/>
          <p:cNvSpPr/>
          <p:nvPr/>
        </p:nvSpPr>
        <p:spPr>
          <a:xfrm>
            <a:off x="640080" y="5056632"/>
            <a:ext cx="68580" cy="804672"/>
          </a:xfrm>
          <a:prstGeom prst="roundRect">
            <a:avLst>
              <a:gd name="adj" fmla="val 133333"/>
            </a:avLst>
          </a:prstGeom>
          <a:solidFill>
            <a:srgbClr val="2D8B92"/>
          </a:solidFill>
          <a:ln w="12700">
            <a:solidFill>
              <a:srgbClr val="2D8B9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41248" y="5239512"/>
            <a:ext cx="104698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Specialist sources</a:t>
            </a:r>
            <a:endParaRPr lang="en-US" sz="1900" dirty="0"/>
          </a:p>
        </p:txBody>
      </p:sp>
      <p:sp>
        <p:nvSpPr>
          <p:cNvPr id="25" name="Text 23"/>
          <p:cNvSpPr/>
          <p:nvPr/>
        </p:nvSpPr>
        <p:spPr>
          <a:xfrm>
            <a:off x="841248" y="5751576"/>
            <a:ext cx="10469880" cy="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Authorisation, necessity, proportionality and protection</a:t>
            </a:r>
            <a:endParaRPr lang="en-US" sz="15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075545B-84BF-62DD-5ECA-6ACBBA96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2282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ctv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675120" cy="6858000"/>
          </a:xfrm>
          <a:prstGeom prst="rect">
            <a:avLst/>
          </a:prstGeom>
        </p:spPr>
      </p:pic>
      <p:pic>
        <p:nvPicPr>
          <p:cNvPr id="3" name="Picture 2" descr="analys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5120" y="0"/>
            <a:ext cx="5522976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4114800"/>
            <a:ext cx="12198096" cy="2743200"/>
          </a:xfrm>
          <a:prstGeom prst="rect">
            <a:avLst/>
          </a:prstGeom>
          <a:solidFill>
            <a:srgbClr val="0A1D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94360" y="4434840"/>
            <a:ext cx="91440" cy="1508760"/>
          </a:xfrm>
          <a:prstGeom prst="rect">
            <a:avLst/>
          </a:prstGeom>
          <a:solidFill>
            <a:srgbClr val="CC9D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68680" y="4434840"/>
            <a:ext cx="1042416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100" b="1">
                <a:solidFill>
                  <a:srgbClr val="FFFFFF"/>
                </a:solidFill>
              </a:rPr>
              <a:t>COLLECTION &amp; EVALUATION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8680" y="5303520"/>
            <a:ext cx="103327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000">
                <a:solidFill>
                  <a:srgbClr val="E6ECF2"/>
                </a:solidFill>
              </a:rPr>
              <a:t>What do we know about the source, and what do we know about the claim?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0C44719-23B8-AC9B-FF4C-A02F0E2F04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3×5×2: evaluate before you act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987552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 assessment • information assessment • handling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731520" y="1645920"/>
            <a:ext cx="3383280" cy="3108960"/>
          </a:xfrm>
          <a:prstGeom prst="roundRect">
            <a:avLst>
              <a:gd name="adj" fmla="val 2941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731520" y="1645920"/>
            <a:ext cx="68580" cy="310896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32688" y="1828800"/>
            <a:ext cx="297180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 — SOURCE</a:t>
            </a:r>
            <a:endParaRPr lang="en-US" sz="1900" dirty="0"/>
          </a:p>
        </p:txBody>
      </p:sp>
      <p:sp>
        <p:nvSpPr>
          <p:cNvPr id="10" name="Text 8"/>
          <p:cNvSpPr/>
          <p:nvPr/>
        </p:nvSpPr>
        <p:spPr>
          <a:xfrm>
            <a:off x="932688" y="2340864"/>
            <a:ext cx="2971800" cy="22768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do we know about the origin and reliability of the source?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4407408" y="1645920"/>
            <a:ext cx="3383280" cy="3108960"/>
          </a:xfrm>
          <a:prstGeom prst="roundRect">
            <a:avLst>
              <a:gd name="adj" fmla="val 2941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407408" y="1645920"/>
            <a:ext cx="68580" cy="3108960"/>
          </a:xfrm>
          <a:prstGeom prst="roundRect">
            <a:avLst>
              <a:gd name="adj" fmla="val 133333"/>
            </a:avLst>
          </a:prstGeom>
          <a:solidFill>
            <a:srgbClr val="2D8B92"/>
          </a:solidFill>
          <a:ln w="12700">
            <a:solidFill>
              <a:srgbClr val="2D8B9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608576" y="1828800"/>
            <a:ext cx="297180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 — INFORMATION</a:t>
            </a:r>
            <a:endParaRPr lang="en-US" sz="1900" dirty="0"/>
          </a:p>
        </p:txBody>
      </p:sp>
      <p:sp>
        <p:nvSpPr>
          <p:cNvPr id="14" name="Text 12"/>
          <p:cNvSpPr/>
          <p:nvPr/>
        </p:nvSpPr>
        <p:spPr>
          <a:xfrm>
            <a:off x="4608576" y="2340864"/>
            <a:ext cx="2971800" cy="22768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credible and corroborated is the reported information?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8092440" y="1645920"/>
            <a:ext cx="3383280" cy="3108960"/>
          </a:xfrm>
          <a:prstGeom prst="roundRect">
            <a:avLst>
              <a:gd name="adj" fmla="val 2941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8092440" y="1645920"/>
            <a:ext cx="68580" cy="310896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293608" y="1828800"/>
            <a:ext cx="297180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 — HANDLING</a:t>
            </a:r>
            <a:endParaRPr lang="en-US" sz="1900" dirty="0"/>
          </a:p>
        </p:txBody>
      </p:sp>
      <p:sp>
        <p:nvSpPr>
          <p:cNvPr id="18" name="Text 16"/>
          <p:cNvSpPr/>
          <p:nvPr/>
        </p:nvSpPr>
        <p:spPr>
          <a:xfrm>
            <a:off x="8293608" y="2340864"/>
            <a:ext cx="2971800" cy="22768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restrictions apply to use, sharing and source protection?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914400" y="5166360"/>
            <a:ext cx="10424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BA57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 not infer truth from a code alone. Check the current force/APP coding guidance.</a:t>
            </a:r>
            <a:endParaRPr lang="en-US" sz="17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F9D2F10A-2004-961A-0DFE-A7A5E1947A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mpleting an intelligence report | College of Policing">
            <a:extLst>
              <a:ext uri="{FF2B5EF4-FFF2-40B4-BE49-F238E27FC236}">
                <a16:creationId xmlns:a16="http://schemas.microsoft.com/office/drawing/2014/main" id="{487BE220-B4B1-0A73-144B-552E96A1E6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668" y="1050088"/>
            <a:ext cx="9142013" cy="475384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CE18755-F056-247E-F83B-A2C68BAE4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ACD215-1C34-A31D-CCE0-432CCFB45118}"/>
              </a:ext>
            </a:extLst>
          </p:cNvPr>
          <p:cNvSpPr txBox="1"/>
          <p:nvPr/>
        </p:nvSpPr>
        <p:spPr>
          <a:xfrm>
            <a:off x="1399430" y="667910"/>
            <a:ext cx="5208104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latin typeface="Aptos" panose="020B0004020202020204" pitchFamily="34" charset="0"/>
              </a:rPr>
              <a:t>3 x 5 x 2 Evaluation</a:t>
            </a:r>
          </a:p>
        </p:txBody>
      </p:sp>
    </p:spTree>
    <p:extLst>
      <p:ext uri="{BB962C8B-B14F-4D97-AF65-F5344CB8AC3E}">
        <p14:creationId xmlns:p14="http://schemas.microsoft.com/office/powerpoint/2010/main" val="34509787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157988E-6938-6C84-72E2-64B0E0EF8C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2780" y="404928"/>
            <a:ext cx="6138915" cy="55710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397048B-4B52-7FD2-7B81-AAF3FF7B3F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1EA76C-1488-33B7-8403-10B808BF0162}"/>
              </a:ext>
            </a:extLst>
          </p:cNvPr>
          <p:cNvSpPr txBox="1"/>
          <p:nvPr/>
        </p:nvSpPr>
        <p:spPr>
          <a:xfrm>
            <a:off x="508883" y="1367624"/>
            <a:ext cx="4858247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latin typeface="Aptos" panose="020B0004020202020204" pitchFamily="34" charset="0"/>
              </a:rPr>
              <a:t>College of Policing – Intelligence assessments</a:t>
            </a:r>
          </a:p>
        </p:txBody>
      </p:sp>
    </p:spTree>
    <p:extLst>
      <p:ext uri="{BB962C8B-B14F-4D97-AF65-F5344CB8AC3E}">
        <p14:creationId xmlns:p14="http://schemas.microsoft.com/office/powerpoint/2010/main" val="4652234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Evaluation exercise: three reports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731520" y="1645920"/>
            <a:ext cx="3566160" cy="3246120"/>
          </a:xfrm>
          <a:prstGeom prst="roundRect">
            <a:avLst>
              <a:gd name="adj" fmla="val 2817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31520" y="1645920"/>
            <a:ext cx="68580" cy="324612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32688" y="1828800"/>
            <a:ext cx="31546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REPORT A</a:t>
            </a:r>
            <a:endParaRPr lang="en-US" sz="1900" dirty="0"/>
          </a:p>
        </p:txBody>
      </p:sp>
      <p:sp>
        <p:nvSpPr>
          <p:cNvPr id="9" name="Text 7"/>
          <p:cNvSpPr/>
          <p:nvPr/>
        </p:nvSpPr>
        <p:spPr>
          <a:xfrm>
            <a:off x="932688" y="2340864"/>
            <a:ext cx="3154680" cy="24140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Anonymous caller identifies a suspect in a vehicle; no direct observation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4572000" y="1645920"/>
            <a:ext cx="3566160" cy="3246120"/>
          </a:xfrm>
          <a:prstGeom prst="roundRect">
            <a:avLst>
              <a:gd name="adj" fmla="val 2817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572000" y="1645920"/>
            <a:ext cx="68580" cy="324612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773168" y="1828800"/>
            <a:ext cx="31546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REPORT B</a:t>
            </a:r>
            <a:endParaRPr lang="en-US" sz="1900" dirty="0"/>
          </a:p>
        </p:txBody>
      </p:sp>
      <p:sp>
        <p:nvSpPr>
          <p:cNvPr id="13" name="Text 11"/>
          <p:cNvSpPr/>
          <p:nvPr/>
        </p:nvSpPr>
        <p:spPr>
          <a:xfrm>
            <a:off x="4773168" y="2340864"/>
            <a:ext cx="3154680" cy="24140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Officer sees similar vehicle; registration not recorded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8412480" y="1645920"/>
            <a:ext cx="3566160" cy="3246120"/>
          </a:xfrm>
          <a:prstGeom prst="roundRect">
            <a:avLst>
              <a:gd name="adj" fmla="val 2817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412480" y="1645920"/>
            <a:ext cx="68580" cy="3246120"/>
          </a:xfrm>
          <a:prstGeom prst="roundRect">
            <a:avLst>
              <a:gd name="adj" fmla="val 133333"/>
            </a:avLst>
          </a:prstGeom>
          <a:solidFill>
            <a:srgbClr val="2D8B92"/>
          </a:solidFill>
          <a:ln w="12700">
            <a:solidFill>
              <a:srgbClr val="2D8B9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613648" y="1828800"/>
            <a:ext cx="31546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REPORT C</a:t>
            </a:r>
            <a:endParaRPr lang="en-US" sz="1900" dirty="0"/>
          </a:p>
        </p:txBody>
      </p:sp>
      <p:sp>
        <p:nvSpPr>
          <p:cNvPr id="17" name="Text 15"/>
          <p:cNvSpPr/>
          <p:nvPr/>
        </p:nvSpPr>
        <p:spPr>
          <a:xfrm>
            <a:off x="8613648" y="2340864"/>
            <a:ext cx="3154680" cy="24140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CCTV shows a matching vehicle; driver not visible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822960" y="4995673"/>
            <a:ext cx="106070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is supported? What remains unproven? What further collection would discriminate between hypotheses?</a:t>
            </a:r>
            <a:endParaRPr lang="en-US" sz="19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D6116A4-A35A-8B1F-265C-9B17CF5C9F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National Intelligence Model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987552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From intelligence products to tasking and decisions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8046720" y="1645920"/>
            <a:ext cx="3474720" cy="3931920"/>
          </a:xfrm>
          <a:prstGeom prst="roundRect">
            <a:avLst>
              <a:gd name="adj" fmla="val 2632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8778240" y="2286000"/>
            <a:ext cx="1097280" cy="82296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10607040" y="2057400"/>
            <a:ext cx="0" cy="105156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9875520" y="3108960"/>
            <a:ext cx="0" cy="109728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9875520" y="3108960"/>
            <a:ext cx="822960" cy="160020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8686800" y="4206240"/>
            <a:ext cx="2011680" cy="50292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8604504" y="211226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10433304" y="188366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9701784" y="2935224"/>
            <a:ext cx="347472" cy="347472"/>
          </a:xfrm>
          <a:prstGeom prst="ellipse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8513064" y="403250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10524744" y="453542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731520" y="169164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024128" y="1618488"/>
            <a:ext cx="6675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Prioritise threats and intelligence requirements</a:t>
            </a:r>
            <a:endParaRPr lang="en-US" sz="1900" dirty="0"/>
          </a:p>
        </p:txBody>
      </p:sp>
      <p:sp>
        <p:nvSpPr>
          <p:cNvPr id="20" name="Shape 18"/>
          <p:cNvSpPr/>
          <p:nvPr/>
        </p:nvSpPr>
        <p:spPr>
          <a:xfrm>
            <a:off x="731520" y="251460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024128" y="2441448"/>
            <a:ext cx="6675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strategic and tactical assessments</a:t>
            </a:r>
            <a:endParaRPr lang="en-US" sz="1900" dirty="0"/>
          </a:p>
        </p:txBody>
      </p:sp>
      <p:sp>
        <p:nvSpPr>
          <p:cNvPr id="22" name="Shape 20"/>
          <p:cNvSpPr/>
          <p:nvPr/>
        </p:nvSpPr>
        <p:spPr>
          <a:xfrm>
            <a:off x="731520" y="333756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024128" y="3264408"/>
            <a:ext cx="6675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Develop subject and problem profiles</a:t>
            </a:r>
            <a:endParaRPr lang="en-US" sz="1900" dirty="0"/>
          </a:p>
        </p:txBody>
      </p:sp>
      <p:sp>
        <p:nvSpPr>
          <p:cNvPr id="24" name="Shape 22"/>
          <p:cNvSpPr/>
          <p:nvPr/>
        </p:nvSpPr>
        <p:spPr>
          <a:xfrm>
            <a:off x="731520" y="416052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1024128" y="4087368"/>
            <a:ext cx="6675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 tasking, coordination and review</a:t>
            </a:r>
            <a:endParaRPr lang="en-US" sz="1900" dirty="0"/>
          </a:p>
        </p:txBody>
      </p:sp>
      <p:sp>
        <p:nvSpPr>
          <p:cNvPr id="26" name="Shape 24"/>
          <p:cNvSpPr/>
          <p:nvPr/>
        </p:nvSpPr>
        <p:spPr>
          <a:xfrm>
            <a:off x="731520" y="498348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024128" y="4910328"/>
            <a:ext cx="6675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Distinguish governance framework from cycle</a:t>
            </a:r>
            <a:endParaRPr lang="en-US" sz="19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3DFC4F56-DE81-8C76-4EBC-9BF4B81FE9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0A1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riefin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675120" cy="6858000"/>
          </a:xfrm>
          <a:prstGeom prst="rect">
            <a:avLst/>
          </a:prstGeom>
        </p:spPr>
      </p:pic>
      <p:pic>
        <p:nvPicPr>
          <p:cNvPr id="3" name="Picture 2" descr="polic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5120" y="0"/>
            <a:ext cx="5522976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4114800"/>
            <a:ext cx="12198096" cy="2743200"/>
          </a:xfrm>
          <a:prstGeom prst="rect">
            <a:avLst/>
          </a:prstGeom>
          <a:solidFill>
            <a:srgbClr val="0A1D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94360" y="4434840"/>
            <a:ext cx="91440" cy="1508760"/>
          </a:xfrm>
          <a:prstGeom prst="rect">
            <a:avLst/>
          </a:prstGeom>
          <a:solidFill>
            <a:srgbClr val="CC9D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68680" y="4434840"/>
            <a:ext cx="1042416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100" b="1">
                <a:solidFill>
                  <a:srgbClr val="FFFFFF"/>
                </a:solidFill>
              </a:rPr>
              <a:t>INTELLIGENCE-LED POLICING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8680" y="5303520"/>
            <a:ext cx="103327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000">
                <a:solidFill>
                  <a:srgbClr val="E6ECF2"/>
                </a:solidFill>
              </a:rPr>
              <a:t>Which intelligence product would best support the decision?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6CA60C-AD0F-B49A-2D53-C562F6B257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6FE4A1-8FA3-66E4-A90D-41A542ED1F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7725" y="95416"/>
            <a:ext cx="8607618" cy="573841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CC9ABE1-F09C-29EE-B041-49E680A623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6699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052D25-D326-D22B-3E33-6F6611B331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911DB4-79BC-F1E0-2E12-F99CB941F8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57A407D-5A92-8EBA-74AB-284C51844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3039" y="-4063"/>
            <a:ext cx="8623521" cy="5749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236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AF7B0D-B2DC-CDD1-B579-6E7B23FBB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8A4472-5A21-B6FA-BA1C-B1635B9077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9CE51E6-693F-77DC-1795-9C13428C40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6407" y="0"/>
            <a:ext cx="8631471" cy="5754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207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CBDB7A-3A58-645D-B7D8-38D4AB8046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B09348F-C7AB-FE10-7226-E4A242272A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7D281B-CCF7-5DE8-CC45-9E09699760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4446" y="0"/>
            <a:ext cx="8617427" cy="574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2226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B8D646-DEF8-5959-C668-0A0469C041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4BA689-0C3D-4281-1DCA-4A05F94BF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111" y="0"/>
            <a:ext cx="8606667" cy="574495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7ABEE7E-1F4F-0D30-14CB-421417AF0E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0620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284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8057B8-43DB-22AC-3134-E258937A5E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3B8398D6-6E6A-C3D2-6EDE-EFDE66242FE2}"/>
              </a:ext>
            </a:extLst>
          </p:cNvPr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754AA402-803D-DE8E-4391-EC32902F7C62}"/>
              </a:ext>
            </a:extLst>
          </p:cNvPr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9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Operation Harbour</a:t>
            </a:r>
            <a:endParaRPr kumimoji="0" lang="en-US" sz="2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5C39D3F5-06B8-2F87-1C73-97D9FB35CBDC}"/>
              </a:ext>
            </a:extLst>
          </p:cNvPr>
          <p:cNvSpPr/>
          <p:nvPr/>
        </p:nvSpPr>
        <p:spPr>
          <a:xfrm>
            <a:off x="612648" y="987552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D7E1EB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A fictional commercial burglary intelligence problem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E14730C7-65BB-E046-DDCC-BAA9BBDD8937}"/>
              </a:ext>
            </a:extLst>
          </p:cNvPr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AFC0D0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DF32E2F7-6DD5-8EFB-E9FC-5079EFFD3C02}"/>
              </a:ext>
            </a:extLst>
          </p:cNvPr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D4A64A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22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8607D903-8794-17DF-D952-783F507896A6}"/>
              </a:ext>
            </a:extLst>
          </p:cNvPr>
          <p:cNvSpPr/>
          <p:nvPr/>
        </p:nvSpPr>
        <p:spPr>
          <a:xfrm>
            <a:off x="8046720" y="1645920"/>
            <a:ext cx="3474720" cy="3931920"/>
          </a:xfrm>
          <a:prstGeom prst="roundRect">
            <a:avLst>
              <a:gd name="adj" fmla="val 2632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8A065C20-D590-EFEF-D7EE-699F85947E93}"/>
              </a:ext>
            </a:extLst>
          </p:cNvPr>
          <p:cNvSpPr/>
          <p:nvPr/>
        </p:nvSpPr>
        <p:spPr>
          <a:xfrm>
            <a:off x="8366760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hape 7">
            <a:extLst>
              <a:ext uri="{FF2B5EF4-FFF2-40B4-BE49-F238E27FC236}">
                <a16:creationId xmlns:a16="http://schemas.microsoft.com/office/drawing/2014/main" id="{9CDCF003-B862-BE32-0868-ED7FDF34C0E9}"/>
              </a:ext>
            </a:extLst>
          </p:cNvPr>
          <p:cNvSpPr/>
          <p:nvPr/>
        </p:nvSpPr>
        <p:spPr>
          <a:xfrm>
            <a:off x="8321040" y="2011680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306CB760-5045-14BE-F89F-DCFA7672DF32}"/>
              </a:ext>
            </a:extLst>
          </p:cNvPr>
          <p:cNvSpPr/>
          <p:nvPr/>
        </p:nvSpPr>
        <p:spPr>
          <a:xfrm>
            <a:off x="8851392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Shape 9">
            <a:extLst>
              <a:ext uri="{FF2B5EF4-FFF2-40B4-BE49-F238E27FC236}">
                <a16:creationId xmlns:a16="http://schemas.microsoft.com/office/drawing/2014/main" id="{46A5726F-9ED6-B113-BDFA-896DC12CC1EC}"/>
              </a:ext>
            </a:extLst>
          </p:cNvPr>
          <p:cNvSpPr/>
          <p:nvPr/>
        </p:nvSpPr>
        <p:spPr>
          <a:xfrm>
            <a:off x="8321040" y="2542032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Shape 10">
            <a:extLst>
              <a:ext uri="{FF2B5EF4-FFF2-40B4-BE49-F238E27FC236}">
                <a16:creationId xmlns:a16="http://schemas.microsoft.com/office/drawing/2014/main" id="{8758C477-9990-6367-8FA4-0C934663A544}"/>
              </a:ext>
            </a:extLst>
          </p:cNvPr>
          <p:cNvSpPr/>
          <p:nvPr/>
        </p:nvSpPr>
        <p:spPr>
          <a:xfrm>
            <a:off x="9336024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Shape 11">
            <a:extLst>
              <a:ext uri="{FF2B5EF4-FFF2-40B4-BE49-F238E27FC236}">
                <a16:creationId xmlns:a16="http://schemas.microsoft.com/office/drawing/2014/main" id="{4F6E886A-0480-413D-3D2E-3A32D6E2F736}"/>
              </a:ext>
            </a:extLst>
          </p:cNvPr>
          <p:cNvSpPr/>
          <p:nvPr/>
        </p:nvSpPr>
        <p:spPr>
          <a:xfrm>
            <a:off x="8321040" y="3072384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Shape 12">
            <a:extLst>
              <a:ext uri="{FF2B5EF4-FFF2-40B4-BE49-F238E27FC236}">
                <a16:creationId xmlns:a16="http://schemas.microsoft.com/office/drawing/2014/main" id="{84007C52-8773-3F86-8C13-7C9A886369FB}"/>
              </a:ext>
            </a:extLst>
          </p:cNvPr>
          <p:cNvSpPr/>
          <p:nvPr/>
        </p:nvSpPr>
        <p:spPr>
          <a:xfrm>
            <a:off x="9820656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Shape 13">
            <a:extLst>
              <a:ext uri="{FF2B5EF4-FFF2-40B4-BE49-F238E27FC236}">
                <a16:creationId xmlns:a16="http://schemas.microsoft.com/office/drawing/2014/main" id="{E4A1D92B-03F8-C71C-008A-AAD674CA776D}"/>
              </a:ext>
            </a:extLst>
          </p:cNvPr>
          <p:cNvSpPr/>
          <p:nvPr/>
        </p:nvSpPr>
        <p:spPr>
          <a:xfrm>
            <a:off x="8321040" y="3602736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Shape 14">
            <a:extLst>
              <a:ext uri="{FF2B5EF4-FFF2-40B4-BE49-F238E27FC236}">
                <a16:creationId xmlns:a16="http://schemas.microsoft.com/office/drawing/2014/main" id="{6B9679A6-4DE0-3E06-6946-669EBBDB4190}"/>
              </a:ext>
            </a:extLst>
          </p:cNvPr>
          <p:cNvSpPr/>
          <p:nvPr/>
        </p:nvSpPr>
        <p:spPr>
          <a:xfrm>
            <a:off x="10305288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Shape 15">
            <a:extLst>
              <a:ext uri="{FF2B5EF4-FFF2-40B4-BE49-F238E27FC236}">
                <a16:creationId xmlns:a16="http://schemas.microsoft.com/office/drawing/2014/main" id="{06D5B00D-3F0A-7B02-DD81-BBA3F161CCE7}"/>
              </a:ext>
            </a:extLst>
          </p:cNvPr>
          <p:cNvSpPr/>
          <p:nvPr/>
        </p:nvSpPr>
        <p:spPr>
          <a:xfrm>
            <a:off x="8321040" y="4133088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Shape 16">
            <a:extLst>
              <a:ext uri="{FF2B5EF4-FFF2-40B4-BE49-F238E27FC236}">
                <a16:creationId xmlns:a16="http://schemas.microsoft.com/office/drawing/2014/main" id="{BBC358C4-4AC7-16F7-5691-FDC854CC6339}"/>
              </a:ext>
            </a:extLst>
          </p:cNvPr>
          <p:cNvSpPr/>
          <p:nvPr/>
        </p:nvSpPr>
        <p:spPr>
          <a:xfrm>
            <a:off x="10789920" y="1920240"/>
            <a:ext cx="0" cy="338328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Shape 17">
            <a:extLst>
              <a:ext uri="{FF2B5EF4-FFF2-40B4-BE49-F238E27FC236}">
                <a16:creationId xmlns:a16="http://schemas.microsoft.com/office/drawing/2014/main" id="{60289F55-9F9B-8E4E-A542-CDCDC0F0862C}"/>
              </a:ext>
            </a:extLst>
          </p:cNvPr>
          <p:cNvSpPr/>
          <p:nvPr/>
        </p:nvSpPr>
        <p:spPr>
          <a:xfrm>
            <a:off x="8321040" y="4663440"/>
            <a:ext cx="2880360" cy="0"/>
          </a:xfrm>
          <a:prstGeom prst="line">
            <a:avLst/>
          </a:prstGeom>
          <a:noFill/>
          <a:ln w="12700">
            <a:solidFill>
              <a:srgbClr val="68899C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Shape 18">
            <a:extLst>
              <a:ext uri="{FF2B5EF4-FFF2-40B4-BE49-F238E27FC236}">
                <a16:creationId xmlns:a16="http://schemas.microsoft.com/office/drawing/2014/main" id="{45D5049A-80F3-B9E7-679A-E6121E744DF3}"/>
              </a:ext>
            </a:extLst>
          </p:cNvPr>
          <p:cNvSpPr/>
          <p:nvPr/>
        </p:nvSpPr>
        <p:spPr>
          <a:xfrm>
            <a:off x="8869680" y="2743200"/>
            <a:ext cx="274320" cy="274320"/>
          </a:xfrm>
          <a:prstGeom prst="ellipse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Shape 19">
            <a:extLst>
              <a:ext uri="{FF2B5EF4-FFF2-40B4-BE49-F238E27FC236}">
                <a16:creationId xmlns:a16="http://schemas.microsoft.com/office/drawing/2014/main" id="{EBEEDD5A-3885-1EFC-5C04-D30AB3B74AE4}"/>
              </a:ext>
            </a:extLst>
          </p:cNvPr>
          <p:cNvSpPr/>
          <p:nvPr/>
        </p:nvSpPr>
        <p:spPr>
          <a:xfrm>
            <a:off x="10515600" y="3749040"/>
            <a:ext cx="274320" cy="274320"/>
          </a:xfrm>
          <a:prstGeom prst="ellipse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Shape 20">
            <a:extLst>
              <a:ext uri="{FF2B5EF4-FFF2-40B4-BE49-F238E27FC236}">
                <a16:creationId xmlns:a16="http://schemas.microsoft.com/office/drawing/2014/main" id="{0F24DF3F-7530-F117-7E8E-C9803673D72D}"/>
              </a:ext>
            </a:extLst>
          </p:cNvPr>
          <p:cNvSpPr/>
          <p:nvPr/>
        </p:nvSpPr>
        <p:spPr>
          <a:xfrm>
            <a:off x="9601200" y="4754880"/>
            <a:ext cx="274320" cy="274320"/>
          </a:xfrm>
          <a:prstGeom prst="ellipse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Text 21">
            <a:extLst>
              <a:ext uri="{FF2B5EF4-FFF2-40B4-BE49-F238E27FC236}">
                <a16:creationId xmlns:a16="http://schemas.microsoft.com/office/drawing/2014/main" id="{D839743E-72E1-A369-1311-E78DAD9E9874}"/>
              </a:ext>
            </a:extLst>
          </p:cNvPr>
          <p:cNvSpPr/>
          <p:nvPr/>
        </p:nvSpPr>
        <p:spPr>
          <a:xfrm>
            <a:off x="777240" y="1874520"/>
            <a:ext cx="6858000" cy="31089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Three commercial burglaries.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A dark vehicle.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An anonymous allegation.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Conflicting accounts.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ED33273E-1324-7184-B708-E42474AD16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5394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Four principal intelligence products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731520" y="1554480"/>
            <a:ext cx="5440680" cy="1828800"/>
          </a:xfrm>
          <a:prstGeom prst="roundRect">
            <a:avLst>
              <a:gd name="adj" fmla="val 5000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31520" y="1554480"/>
            <a:ext cx="68580" cy="182880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32688" y="1737360"/>
            <a:ext cx="502920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STRATEGIC ASSESSMENT</a:t>
            </a:r>
            <a:endParaRPr lang="en-US" sz="1900" dirty="0"/>
          </a:p>
        </p:txBody>
      </p:sp>
      <p:sp>
        <p:nvSpPr>
          <p:cNvPr id="9" name="Text 7"/>
          <p:cNvSpPr/>
          <p:nvPr/>
        </p:nvSpPr>
        <p:spPr>
          <a:xfrm>
            <a:off x="932688" y="2249424"/>
            <a:ext cx="5029200" cy="9966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Longer-term threats, priorities and resource choices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6492240" y="1554480"/>
            <a:ext cx="5440680" cy="1828800"/>
          </a:xfrm>
          <a:prstGeom prst="roundRect">
            <a:avLst>
              <a:gd name="adj" fmla="val 5000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492240" y="1554480"/>
            <a:ext cx="68580" cy="182880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693408" y="1737360"/>
            <a:ext cx="502920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TACTICAL ASSESSMENT</a:t>
            </a:r>
            <a:endParaRPr lang="en-US" sz="1900" dirty="0"/>
          </a:p>
        </p:txBody>
      </p:sp>
      <p:sp>
        <p:nvSpPr>
          <p:cNvPr id="13" name="Text 11"/>
          <p:cNvSpPr/>
          <p:nvPr/>
        </p:nvSpPr>
        <p:spPr>
          <a:xfrm>
            <a:off x="6693408" y="2249424"/>
            <a:ext cx="5029200" cy="9966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Near-term threats, opportunities and tasking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731520" y="3611880"/>
            <a:ext cx="5440680" cy="1828800"/>
          </a:xfrm>
          <a:prstGeom prst="roundRect">
            <a:avLst>
              <a:gd name="adj" fmla="val 5000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731520" y="3611880"/>
            <a:ext cx="68580" cy="182880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932688" y="3794760"/>
            <a:ext cx="502920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SUBJECT PROFILE</a:t>
            </a:r>
            <a:endParaRPr lang="en-US" sz="1900" dirty="0"/>
          </a:p>
        </p:txBody>
      </p:sp>
      <p:sp>
        <p:nvSpPr>
          <p:cNvPr id="17" name="Text 15"/>
          <p:cNvSpPr/>
          <p:nvPr/>
        </p:nvSpPr>
        <p:spPr>
          <a:xfrm>
            <a:off x="932688" y="4306824"/>
            <a:ext cx="5029200" cy="9966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Understanding a person or network of interest</a:t>
            </a:r>
            <a:endParaRPr lang="en-US" sz="1500" dirty="0"/>
          </a:p>
        </p:txBody>
      </p:sp>
      <p:sp>
        <p:nvSpPr>
          <p:cNvPr id="18" name="Shape 16"/>
          <p:cNvSpPr/>
          <p:nvPr/>
        </p:nvSpPr>
        <p:spPr>
          <a:xfrm>
            <a:off x="6492240" y="3611880"/>
            <a:ext cx="5440680" cy="1828800"/>
          </a:xfrm>
          <a:prstGeom prst="roundRect">
            <a:avLst>
              <a:gd name="adj" fmla="val 5000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492240" y="3611880"/>
            <a:ext cx="68580" cy="1828800"/>
          </a:xfrm>
          <a:prstGeom prst="roundRect">
            <a:avLst>
              <a:gd name="adj" fmla="val 133333"/>
            </a:avLst>
          </a:prstGeom>
          <a:solidFill>
            <a:srgbClr val="2D8B92"/>
          </a:solidFill>
          <a:ln w="12700">
            <a:solidFill>
              <a:srgbClr val="2D8B9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693408" y="3794760"/>
            <a:ext cx="502920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PROBLEM PROFILE</a:t>
            </a:r>
            <a:endParaRPr lang="en-US" sz="1900" dirty="0"/>
          </a:p>
        </p:txBody>
      </p:sp>
      <p:sp>
        <p:nvSpPr>
          <p:cNvPr id="21" name="Text 19"/>
          <p:cNvSpPr/>
          <p:nvPr/>
        </p:nvSpPr>
        <p:spPr>
          <a:xfrm>
            <a:off x="6693408" y="4306824"/>
            <a:ext cx="5029200" cy="9966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Understanding a recurring crime or harm problem</a:t>
            </a:r>
            <a:endParaRPr lang="en-US" sz="1500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14B98288-4419-20B1-505F-70B26028B9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Legal and ethical guardrails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777240" y="155448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69848" y="1481328"/>
            <a:ext cx="10515600" cy="7223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Data Protection Act 2018: law-enforcement processing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777240" y="2368296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69848" y="2295144"/>
            <a:ext cx="10515600" cy="7223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Human Rights Act 1998: privacy and proportionality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777240" y="3182112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69848" y="3108960"/>
            <a:ext cx="10515600" cy="7223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RIPA / Investigatory Powers legislation: activity-specific safeguards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777240" y="3995928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69848" y="3922776"/>
            <a:ext cx="10515600" cy="7223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Necessity, proportionality, authorisation and auditability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777240" y="4809744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69848" y="4736592"/>
            <a:ext cx="10515600" cy="7223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 protection, retention and information sharing</a:t>
            </a:r>
            <a:endParaRPr lang="en-US" sz="20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75FBE93-51D4-BB6E-CDB2-359DD2A9FF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thinking: intelligence can mislead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21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8046720" y="1645920"/>
            <a:ext cx="3474720" cy="3931920"/>
          </a:xfrm>
          <a:prstGeom prst="roundRect">
            <a:avLst>
              <a:gd name="adj" fmla="val 2632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778240" y="2286000"/>
            <a:ext cx="1097280" cy="82296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10607040" y="2057400"/>
            <a:ext cx="0" cy="105156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9875520" y="3108960"/>
            <a:ext cx="0" cy="109728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9875520" y="3108960"/>
            <a:ext cx="822960" cy="160020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8686800" y="4206240"/>
            <a:ext cx="2011680" cy="502920"/>
          </a:xfrm>
          <a:prstGeom prst="line">
            <a:avLst/>
          </a:prstGeom>
          <a:noFill/>
          <a:ln w="25400">
            <a:solidFill>
              <a:srgbClr val="87AB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8604504" y="211226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10433304" y="188366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9701784" y="2935224"/>
            <a:ext cx="347472" cy="347472"/>
          </a:xfrm>
          <a:prstGeom prst="ellipse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513064" y="403250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10524744" y="4535424"/>
            <a:ext cx="347472" cy="34747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31520" y="160020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24128" y="1527048"/>
            <a:ext cx="6675120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Confirmation bias: seeking supporting reports</a:t>
            </a:r>
            <a:endParaRPr lang="en-US" sz="1900" dirty="0"/>
          </a:p>
        </p:txBody>
      </p:sp>
      <p:sp>
        <p:nvSpPr>
          <p:cNvPr id="19" name="Shape 17"/>
          <p:cNvSpPr/>
          <p:nvPr/>
        </p:nvSpPr>
        <p:spPr>
          <a:xfrm>
            <a:off x="731520" y="2432304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024128" y="2359152"/>
            <a:ext cx="6675120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Circular reporting: one source appears as many</a:t>
            </a:r>
            <a:endParaRPr lang="en-US" sz="1900" dirty="0"/>
          </a:p>
        </p:txBody>
      </p:sp>
      <p:sp>
        <p:nvSpPr>
          <p:cNvPr id="21" name="Shape 19"/>
          <p:cNvSpPr/>
          <p:nvPr/>
        </p:nvSpPr>
        <p:spPr>
          <a:xfrm>
            <a:off x="731520" y="3264408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1024128" y="3191256"/>
            <a:ext cx="6675120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Outdated intelligence: old risk presented as current</a:t>
            </a:r>
            <a:endParaRPr lang="en-US" sz="1900" dirty="0"/>
          </a:p>
        </p:txBody>
      </p:sp>
      <p:sp>
        <p:nvSpPr>
          <p:cNvPr id="23" name="Shape 21"/>
          <p:cNvSpPr/>
          <p:nvPr/>
        </p:nvSpPr>
        <p:spPr>
          <a:xfrm>
            <a:off x="731520" y="4096512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024128" y="4023360"/>
            <a:ext cx="6675120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Disproportionate attention and unequal impact</a:t>
            </a:r>
            <a:endParaRPr lang="en-US" sz="1900" dirty="0"/>
          </a:p>
        </p:txBody>
      </p:sp>
      <p:sp>
        <p:nvSpPr>
          <p:cNvPr id="25" name="Shape 23"/>
          <p:cNvSpPr/>
          <p:nvPr/>
        </p:nvSpPr>
        <p:spPr>
          <a:xfrm>
            <a:off x="731520" y="4928616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1024128" y="4855464"/>
            <a:ext cx="6675120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False precision: confidence without justification</a:t>
            </a:r>
            <a:endParaRPr lang="en-US" sz="190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A35D04F3-5AB2-08DD-A102-C24B43AC93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Harbour: stage 1 — direct &amp; collect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23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777240" y="164592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69848" y="1572768"/>
            <a:ext cx="1033272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Read the incident brief and three initial reports.</a:t>
            </a:r>
            <a:endParaRPr lang="en-US" sz="2100" dirty="0"/>
          </a:p>
        </p:txBody>
      </p:sp>
      <p:sp>
        <p:nvSpPr>
          <p:cNvPr id="8" name="Shape 6"/>
          <p:cNvSpPr/>
          <p:nvPr/>
        </p:nvSpPr>
        <p:spPr>
          <a:xfrm>
            <a:off x="777240" y="2450592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69848" y="2377440"/>
            <a:ext cx="1033272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Identify established facts and unsupported claims.</a:t>
            </a:r>
            <a:endParaRPr lang="en-US" sz="2100" dirty="0"/>
          </a:p>
        </p:txBody>
      </p:sp>
      <p:sp>
        <p:nvSpPr>
          <p:cNvPr id="10" name="Shape 8"/>
          <p:cNvSpPr/>
          <p:nvPr/>
        </p:nvSpPr>
        <p:spPr>
          <a:xfrm>
            <a:off x="777240" y="3255264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69848" y="3182112"/>
            <a:ext cx="1033272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Write two priority intelligence requirements.</a:t>
            </a:r>
            <a:endParaRPr lang="en-US" sz="2100" dirty="0"/>
          </a:p>
        </p:txBody>
      </p:sp>
      <p:sp>
        <p:nvSpPr>
          <p:cNvPr id="12" name="Shape 10"/>
          <p:cNvSpPr/>
          <p:nvPr/>
        </p:nvSpPr>
        <p:spPr>
          <a:xfrm>
            <a:off x="777240" y="4059936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69848" y="3986784"/>
            <a:ext cx="1033272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Choose three proportionate collection opportunities.</a:t>
            </a:r>
            <a:endParaRPr lang="en-US" sz="2100" dirty="0"/>
          </a:p>
        </p:txBody>
      </p:sp>
      <p:sp>
        <p:nvSpPr>
          <p:cNvPr id="14" name="Shape 12"/>
          <p:cNvSpPr/>
          <p:nvPr/>
        </p:nvSpPr>
        <p:spPr>
          <a:xfrm>
            <a:off x="777240" y="4864608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69848" y="4791456"/>
            <a:ext cx="1033272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Record what could disprove your working hypothesis.</a:t>
            </a:r>
            <a:endParaRPr lang="en-US" sz="21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8C7AB30-7CDA-0C49-BD32-89D0AFC5B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Harbour: stage 2 — evaluate &amp; analyse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24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8046720" y="1645920"/>
            <a:ext cx="3474720" cy="3931920"/>
          </a:xfrm>
          <a:prstGeom prst="roundRect">
            <a:avLst>
              <a:gd name="adj" fmla="val 2632"/>
            </a:avLst>
          </a:prstGeom>
          <a:solidFill>
            <a:srgbClr val="193A55"/>
          </a:solidFill>
          <a:ln w="12700">
            <a:solidFill>
              <a:srgbClr val="193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595360" y="2194560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8595360" y="2715768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8595360" y="3236976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595360" y="3758184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8595360" y="4279392"/>
            <a:ext cx="2377440" cy="128016"/>
          </a:xfrm>
          <a:prstGeom prst="roundRect">
            <a:avLst>
              <a:gd name="adj" fmla="val 71429"/>
            </a:avLst>
          </a:prstGeom>
          <a:solidFill>
            <a:srgbClr val="8BA6B6"/>
          </a:solidFill>
          <a:ln w="12700">
            <a:solidFill>
              <a:srgbClr val="8BA6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8595360" y="5120640"/>
            <a:ext cx="1371600" cy="182880"/>
          </a:xfrm>
          <a:prstGeom prst="roundRect">
            <a:avLst>
              <a:gd name="adj" fmla="val 50000"/>
            </a:avLst>
          </a:prstGeom>
          <a:solidFill>
            <a:srgbClr val="2D8B92"/>
          </a:solidFill>
          <a:ln w="12700">
            <a:solidFill>
              <a:srgbClr val="2D8B9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731520" y="169164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24128" y="1618488"/>
            <a:ext cx="667512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New material partly contradicts the original report.</a:t>
            </a:r>
            <a:endParaRPr lang="en-US" sz="1900" dirty="0"/>
          </a:p>
        </p:txBody>
      </p:sp>
      <p:sp>
        <p:nvSpPr>
          <p:cNvPr id="15" name="Shape 13"/>
          <p:cNvSpPr/>
          <p:nvPr/>
        </p:nvSpPr>
        <p:spPr>
          <a:xfrm>
            <a:off x="731520" y="2542032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24128" y="2468880"/>
            <a:ext cx="667512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Which sources are independent?</a:t>
            </a:r>
            <a:endParaRPr lang="en-US" sz="1900" dirty="0"/>
          </a:p>
        </p:txBody>
      </p:sp>
      <p:sp>
        <p:nvSpPr>
          <p:cNvPr id="17" name="Shape 15"/>
          <p:cNvSpPr/>
          <p:nvPr/>
        </p:nvSpPr>
        <p:spPr>
          <a:xfrm>
            <a:off x="731520" y="3392424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24128" y="3319272"/>
            <a:ext cx="667512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Which claims remain uncorroborated?</a:t>
            </a:r>
            <a:endParaRPr lang="en-US" sz="1900" dirty="0"/>
          </a:p>
        </p:txBody>
      </p:sp>
      <p:sp>
        <p:nvSpPr>
          <p:cNvPr id="19" name="Shape 17"/>
          <p:cNvSpPr/>
          <p:nvPr/>
        </p:nvSpPr>
        <p:spPr>
          <a:xfrm>
            <a:off x="731520" y="4242816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024128" y="4169664"/>
            <a:ext cx="667512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alternative explanations fit?</a:t>
            </a:r>
            <a:endParaRPr lang="en-US" sz="1900" dirty="0"/>
          </a:p>
        </p:txBody>
      </p:sp>
      <p:sp>
        <p:nvSpPr>
          <p:cNvPr id="21" name="Shape 19"/>
          <p:cNvSpPr/>
          <p:nvPr/>
        </p:nvSpPr>
        <p:spPr>
          <a:xfrm>
            <a:off x="731520" y="5093208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1024128" y="5020056"/>
            <a:ext cx="667512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is your confidence — and why?</a:t>
            </a:r>
            <a:endParaRPr lang="en-US" sz="1900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692AB46-E200-9697-A3B3-225FA73BD7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Harbour: stage 3 — brief the decision-maker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25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777240" y="160020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69848" y="1527048"/>
            <a:ext cx="104241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Known facts versus analytical judgements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777240" y="242316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69848" y="2350008"/>
            <a:ext cx="104241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 and information limitations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777240" y="324612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69848" y="3172968"/>
            <a:ext cx="104241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Key intelligence gaps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777240" y="406908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69848" y="3995928"/>
            <a:ext cx="104241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Recommended proportionate next actions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777240" y="489204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69848" y="4818888"/>
            <a:ext cx="104241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Who may receive the assessment and why?</a:t>
            </a:r>
            <a:endParaRPr lang="en-US" sz="20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9D08318-C022-5238-B209-59495E5E38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 intelligence assessment: the formula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26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731520" y="1828800"/>
            <a:ext cx="2103120" cy="2834640"/>
          </a:xfrm>
          <a:prstGeom prst="roundRect">
            <a:avLst>
              <a:gd name="adj" fmla="val 4348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31520" y="1828800"/>
            <a:ext cx="68580" cy="283464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32688" y="2011680"/>
            <a:ext cx="169164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KNOW</a:t>
            </a:r>
            <a:endParaRPr lang="en-US" sz="1900" dirty="0"/>
          </a:p>
        </p:txBody>
      </p:sp>
      <p:sp>
        <p:nvSpPr>
          <p:cNvPr id="9" name="Text 7"/>
          <p:cNvSpPr/>
          <p:nvPr/>
        </p:nvSpPr>
        <p:spPr>
          <a:xfrm>
            <a:off x="932688" y="2523744"/>
            <a:ext cx="1691640" cy="20025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Verified and attributed material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3044952" y="1828800"/>
            <a:ext cx="2103120" cy="2834640"/>
          </a:xfrm>
          <a:prstGeom prst="roundRect">
            <a:avLst>
              <a:gd name="adj" fmla="val 4348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044952" y="1828800"/>
            <a:ext cx="68580" cy="283464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246120" y="2011680"/>
            <a:ext cx="169164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ASSESS</a:t>
            </a:r>
            <a:endParaRPr lang="en-US" sz="1900" dirty="0"/>
          </a:p>
        </p:txBody>
      </p:sp>
      <p:sp>
        <p:nvSpPr>
          <p:cNvPr id="13" name="Text 11"/>
          <p:cNvSpPr/>
          <p:nvPr/>
        </p:nvSpPr>
        <p:spPr>
          <a:xfrm>
            <a:off x="3246120" y="2523744"/>
            <a:ext cx="1691640" cy="20025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Reasoned judgement, alternatives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5358384" y="1828800"/>
            <a:ext cx="2103120" cy="2834640"/>
          </a:xfrm>
          <a:prstGeom prst="roundRect">
            <a:avLst>
              <a:gd name="adj" fmla="val 4348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5358384" y="1828800"/>
            <a:ext cx="68580" cy="283464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559552" y="2011680"/>
            <a:ext cx="169164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GAPS</a:t>
            </a:r>
            <a:endParaRPr lang="en-US" sz="1900" dirty="0"/>
          </a:p>
        </p:txBody>
      </p:sp>
      <p:sp>
        <p:nvSpPr>
          <p:cNvPr id="17" name="Text 15"/>
          <p:cNvSpPr/>
          <p:nvPr/>
        </p:nvSpPr>
        <p:spPr>
          <a:xfrm>
            <a:off x="5559552" y="2523744"/>
            <a:ext cx="1691640" cy="20025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Unknowns and competing hypotheses</a:t>
            </a:r>
            <a:endParaRPr lang="en-US" sz="1500" dirty="0"/>
          </a:p>
        </p:txBody>
      </p:sp>
      <p:sp>
        <p:nvSpPr>
          <p:cNvPr id="18" name="Shape 16"/>
          <p:cNvSpPr/>
          <p:nvPr/>
        </p:nvSpPr>
        <p:spPr>
          <a:xfrm>
            <a:off x="7671816" y="1828800"/>
            <a:ext cx="2103120" cy="2834640"/>
          </a:xfrm>
          <a:prstGeom prst="roundRect">
            <a:avLst>
              <a:gd name="adj" fmla="val 4348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7671816" y="1828800"/>
            <a:ext cx="68580" cy="2834640"/>
          </a:xfrm>
          <a:prstGeom prst="roundRect">
            <a:avLst>
              <a:gd name="adj" fmla="val 13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7872984" y="2011680"/>
            <a:ext cx="169164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ACT</a:t>
            </a:r>
            <a:endParaRPr lang="en-US" sz="1900" dirty="0"/>
          </a:p>
        </p:txBody>
      </p:sp>
      <p:sp>
        <p:nvSpPr>
          <p:cNvPr id="21" name="Text 19"/>
          <p:cNvSpPr/>
          <p:nvPr/>
        </p:nvSpPr>
        <p:spPr>
          <a:xfrm>
            <a:off x="7872984" y="2523744"/>
            <a:ext cx="1691640" cy="20025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Proportionate, lawful next steps</a:t>
            </a:r>
            <a:endParaRPr lang="en-US" sz="1500" dirty="0"/>
          </a:p>
        </p:txBody>
      </p:sp>
      <p:sp>
        <p:nvSpPr>
          <p:cNvPr id="22" name="Shape 20"/>
          <p:cNvSpPr/>
          <p:nvPr/>
        </p:nvSpPr>
        <p:spPr>
          <a:xfrm>
            <a:off x="9985248" y="1828800"/>
            <a:ext cx="2103120" cy="2834640"/>
          </a:xfrm>
          <a:prstGeom prst="roundRect">
            <a:avLst>
              <a:gd name="adj" fmla="val 4348"/>
            </a:avLst>
          </a:prstGeom>
          <a:solidFill>
            <a:srgbClr val="F2F5F8"/>
          </a:solidFill>
          <a:ln w="12700">
            <a:solidFill>
              <a:srgbClr val="F2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9985248" y="1828800"/>
            <a:ext cx="68580" cy="2834640"/>
          </a:xfrm>
          <a:prstGeom prst="roundRect">
            <a:avLst>
              <a:gd name="adj" fmla="val 133333"/>
            </a:avLst>
          </a:prstGeom>
          <a:solidFill>
            <a:srgbClr val="2D8B92"/>
          </a:solidFill>
          <a:ln w="12700">
            <a:solidFill>
              <a:srgbClr val="2D8B9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0186416" y="2011680"/>
            <a:ext cx="169164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REVIEW</a:t>
            </a:r>
            <a:endParaRPr lang="en-US" sz="1900" dirty="0"/>
          </a:p>
        </p:txBody>
      </p:sp>
      <p:sp>
        <p:nvSpPr>
          <p:cNvPr id="25" name="Text 23"/>
          <p:cNvSpPr/>
          <p:nvPr/>
        </p:nvSpPr>
        <p:spPr>
          <a:xfrm>
            <a:off x="10186416" y="2523744"/>
            <a:ext cx="1691640" cy="20025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Owner, feedback and reassessment</a:t>
            </a:r>
            <a:endParaRPr lang="en-US" sz="15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FFC6E70-5023-4C33-8C5E-441140F8C0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Reflection: what would change your mind?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27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777240" y="160020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69848" y="1527048"/>
            <a:ext cx="1033272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Which single report did you initially trust most?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777240" y="2450592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69848" y="2377440"/>
            <a:ext cx="1033272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might explain apparent corroboration?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777240" y="3300984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69848" y="3227832"/>
            <a:ext cx="1033272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information would challenge your preferred theory?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777240" y="4151376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69848" y="4078224"/>
            <a:ext cx="1033272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When is it proportionate to act despite uncertainty?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777240" y="5001768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69848" y="4928616"/>
            <a:ext cx="1033272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should your confidence be communicated?</a:t>
            </a:r>
            <a:endParaRPr lang="en-US" sz="20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190F658-EB0A-7889-95E7-4C2D49D49F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338328"/>
            <a:ext cx="10972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0284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Core references &amp; further reading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612648" y="6510528"/>
            <a:ext cx="8229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BMPL6017A  /  DIGITAL &amp; OPERATIONAL POLICING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109960" y="649224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5768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28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685800" y="150876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978408" y="1435608"/>
            <a:ext cx="1069848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College of Policing — Intelligence management APP (consult current online version)</a:t>
            </a:r>
            <a:endParaRPr lang="en-US" sz="1700" dirty="0"/>
          </a:p>
        </p:txBody>
      </p:sp>
      <p:sp>
        <p:nvSpPr>
          <p:cNvPr id="8" name="Shape 6"/>
          <p:cNvSpPr/>
          <p:nvPr/>
        </p:nvSpPr>
        <p:spPr>
          <a:xfrm>
            <a:off x="685800" y="2221992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78408" y="2148840"/>
            <a:ext cx="1069848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College of Policing — National Intelligence Model / intelligence products</a:t>
            </a:r>
            <a:endParaRPr lang="en-US" sz="1700" dirty="0"/>
          </a:p>
        </p:txBody>
      </p:sp>
      <p:sp>
        <p:nvSpPr>
          <p:cNvPr id="10" name="Shape 8"/>
          <p:cNvSpPr/>
          <p:nvPr/>
        </p:nvSpPr>
        <p:spPr>
          <a:xfrm>
            <a:off x="685800" y="2935224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978408" y="2862072"/>
            <a:ext cx="1069848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Data Protection Act 2018; Human Rights Act 1998</a:t>
            </a:r>
            <a:endParaRPr lang="en-US" sz="1700" dirty="0"/>
          </a:p>
        </p:txBody>
      </p:sp>
      <p:sp>
        <p:nvSpPr>
          <p:cNvPr id="12" name="Shape 10"/>
          <p:cNvSpPr/>
          <p:nvPr/>
        </p:nvSpPr>
        <p:spPr>
          <a:xfrm>
            <a:off x="685800" y="3648456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78408" y="3575304"/>
            <a:ext cx="1069848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Ratcliffe, J.H. (2016) Intelligence-Led Policing, 2nd edn</a:t>
            </a:r>
            <a:endParaRPr lang="en-US" sz="1700" dirty="0"/>
          </a:p>
        </p:txBody>
      </p:sp>
      <p:sp>
        <p:nvSpPr>
          <p:cNvPr id="14" name="Shape 12"/>
          <p:cNvSpPr/>
          <p:nvPr/>
        </p:nvSpPr>
        <p:spPr>
          <a:xfrm>
            <a:off x="685800" y="4361688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978408" y="4288536"/>
            <a:ext cx="1069848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Heuer, R.J. (1999) Psychology of Intelligence Analysis</a:t>
            </a:r>
            <a:endParaRPr lang="en-US" sz="1700" dirty="0"/>
          </a:p>
        </p:txBody>
      </p:sp>
      <p:sp>
        <p:nvSpPr>
          <p:cNvPr id="16" name="Shape 14"/>
          <p:cNvSpPr/>
          <p:nvPr/>
        </p:nvSpPr>
        <p:spPr>
          <a:xfrm>
            <a:off x="685800" y="5074920"/>
            <a:ext cx="109728" cy="109728"/>
          </a:xfrm>
          <a:prstGeom prst="roundRect">
            <a:avLst>
              <a:gd name="adj" fmla="val 83333"/>
            </a:avLst>
          </a:prstGeom>
          <a:solidFill>
            <a:srgbClr val="D4A64A"/>
          </a:solidFill>
          <a:ln w="12700">
            <a:solidFill>
              <a:srgbClr val="D4A6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78408" y="5001768"/>
            <a:ext cx="1069848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437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National Police Chiefs’ Council / local force intelligence policy</a:t>
            </a:r>
            <a:endParaRPr lang="en-US" sz="17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3DAA5589-C44F-1B4C-BC82-6D52DC134D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1540</Words>
  <Application>Microsoft Office PowerPoint</Application>
  <PresentationFormat>Widescreen</PresentationFormat>
  <Paragraphs>294</Paragraphs>
  <Slides>38</Slides>
  <Notes>31</Notes>
  <HiddenSlides>4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2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BMPL6017A Intelligence Cycle</dc:title>
  <dc:subject>Information, Intelligence and the Intelligence Cycle</dc:subject>
  <dc:creator>BMPL6017A Teaching</dc:creator>
  <cp:lastModifiedBy>Justin Evans</cp:lastModifiedBy>
  <cp:revision>2</cp:revision>
  <dcterms:created xsi:type="dcterms:W3CDTF">2026-10-25T11:13:43Z</dcterms:created>
  <dcterms:modified xsi:type="dcterms:W3CDTF">2026-10-25T13:20:53Z</dcterms:modified>
</cp:coreProperties>
</file>