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258" r:id="rId3"/>
    <p:sldId id="277" r:id="rId4"/>
    <p:sldId id="259" r:id="rId5"/>
    <p:sldId id="272" r:id="rId6"/>
    <p:sldId id="260" r:id="rId7"/>
    <p:sldId id="261" r:id="rId8"/>
    <p:sldId id="262" r:id="rId9"/>
    <p:sldId id="263" r:id="rId10"/>
    <p:sldId id="264" r:id="rId11"/>
    <p:sldId id="265" r:id="rId12"/>
    <p:sldId id="278" r:id="rId13"/>
    <p:sldId id="279" r:id="rId14"/>
    <p:sldId id="273" r:id="rId15"/>
    <p:sldId id="266" r:id="rId16"/>
    <p:sldId id="274" r:id="rId17"/>
    <p:sldId id="275" r:id="rId18"/>
    <p:sldId id="276" r:id="rId19"/>
    <p:sldId id="268" r:id="rId20"/>
    <p:sldId id="269" r:id="rId21"/>
    <p:sldId id="270" r:id="rId22"/>
    <p:sldId id="280" r:id="rId23"/>
    <p:sldId id="27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722D8-FA6E-421A-A46C-2DFFFD66CC91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55621-5212-41DD-8883-922F90981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603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55621-5212-41DD-8883-922F909812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231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55621-5212-41DD-8883-922F9098125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99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5D14535-5502-42E7-ACD6-D360D5585B2C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9" descr="myc cup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8267328" cy="4644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9456" y="188640"/>
            <a:ext cx="6709048" cy="1224136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80970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Mycenaean Pottery Trade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800" dirty="0" smtClean="0"/>
              <a:t>Mycenaean Pottery in the East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546848" cy="489542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LM/LH I: only small quantities in Levant, Cyprus, Egypt</a:t>
            </a:r>
          </a:p>
          <a:p>
            <a:pPr lvl="1" eaLnBrk="1" hangingPunct="1">
              <a:defRPr/>
            </a:pPr>
            <a:r>
              <a:rPr lang="en-GB" dirty="0" err="1" smtClean="0"/>
              <a:t>Alalakh</a:t>
            </a:r>
            <a:r>
              <a:rPr lang="en-GB" dirty="0" smtClean="0"/>
              <a:t>, Ugarit, Byblos, Tell el-‘</a:t>
            </a:r>
            <a:r>
              <a:rPr lang="en-GB" dirty="0" err="1" smtClean="0"/>
              <a:t>Ajjul</a:t>
            </a: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Ayia Irini, Morphou, Enkomi</a:t>
            </a:r>
          </a:p>
          <a:p>
            <a:pPr lvl="1" eaLnBrk="1" hangingPunct="1">
              <a:defRPr/>
            </a:pPr>
            <a:r>
              <a:rPr lang="en-GB" dirty="0" smtClean="0"/>
              <a:t>Lower Egypt: Saqqara, Memphis, </a:t>
            </a:r>
            <a:r>
              <a:rPr lang="en-GB" dirty="0" err="1" smtClean="0"/>
              <a:t>Gurob</a:t>
            </a:r>
            <a:endParaRPr lang="en-GB" dirty="0"/>
          </a:p>
          <a:p>
            <a:pPr>
              <a:defRPr/>
            </a:pPr>
            <a:r>
              <a:rPr lang="en-GB" dirty="0"/>
              <a:t>Primarily </a:t>
            </a:r>
            <a:r>
              <a:rPr lang="en-GB" dirty="0" err="1"/>
              <a:t>alabastra</a:t>
            </a:r>
            <a:r>
              <a:rPr lang="en-GB" dirty="0"/>
              <a:t> &amp; </a:t>
            </a:r>
            <a:r>
              <a:rPr lang="en-GB" dirty="0" err="1"/>
              <a:t>pithoid</a:t>
            </a:r>
            <a:r>
              <a:rPr lang="en-GB" dirty="0"/>
              <a:t> </a:t>
            </a:r>
            <a:r>
              <a:rPr lang="en-GB" dirty="0" smtClean="0"/>
              <a:t>jars</a:t>
            </a:r>
          </a:p>
          <a:p>
            <a:pPr>
              <a:defRPr/>
            </a:pPr>
            <a:r>
              <a:rPr lang="en-GB" dirty="0" smtClean="0"/>
              <a:t>Difficult </a:t>
            </a:r>
            <a:r>
              <a:rPr lang="en-GB" dirty="0"/>
              <a:t>to distinguish between Minoan &amp; </a:t>
            </a:r>
            <a:r>
              <a:rPr lang="en-GB" dirty="0" smtClean="0"/>
              <a:t>Mycenaean</a:t>
            </a:r>
            <a:r>
              <a:rPr lang="en-GB" dirty="0"/>
              <a:t> </a:t>
            </a:r>
            <a:r>
              <a:rPr lang="en-GB" dirty="0" smtClean="0"/>
              <a:t>imports</a:t>
            </a:r>
            <a:endParaRPr lang="en-GB" dirty="0"/>
          </a:p>
        </p:txBody>
      </p:sp>
      <p:pic>
        <p:nvPicPr>
          <p:cNvPr id="12" name="Content Placeholder 11" descr="armant alabastron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30416" y="2492896"/>
            <a:ext cx="3672408" cy="2736304"/>
          </a:xfrm>
        </p:spPr>
      </p:pic>
      <p:sp>
        <p:nvSpPr>
          <p:cNvPr id="8" name="TextBox 7"/>
          <p:cNvSpPr txBox="1"/>
          <p:nvPr/>
        </p:nvSpPr>
        <p:spPr>
          <a:xfrm>
            <a:off x="5478942" y="5229200"/>
            <a:ext cx="317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Alabastron</a:t>
            </a:r>
            <a:r>
              <a:rPr lang="en-GB" dirty="0" smtClean="0"/>
              <a:t> from </a:t>
            </a:r>
            <a:r>
              <a:rPr lang="en-GB" dirty="0" err="1" smtClean="0"/>
              <a:t>Armant</a:t>
            </a:r>
            <a:r>
              <a:rPr lang="en-GB" dirty="0" smtClean="0"/>
              <a:t>, Egypt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Pottery in the East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Early imports to the Levant:</a:t>
            </a:r>
          </a:p>
          <a:p>
            <a:pPr lvl="1">
              <a:defRPr/>
            </a:pPr>
            <a:r>
              <a:rPr lang="en-GB" dirty="0" smtClean="0"/>
              <a:t>Continued patterns of  </a:t>
            </a:r>
            <a:r>
              <a:rPr lang="en-GB" dirty="0"/>
              <a:t>elite exchange established for </a:t>
            </a:r>
            <a:r>
              <a:rPr lang="en-GB" dirty="0" err="1"/>
              <a:t>Kamares</a:t>
            </a:r>
            <a:r>
              <a:rPr lang="en-GB" dirty="0"/>
              <a:t> ware</a:t>
            </a:r>
          </a:p>
          <a:p>
            <a:pPr lvl="1">
              <a:defRPr/>
            </a:pPr>
            <a:r>
              <a:rPr lang="en-GB" dirty="0" smtClean="0"/>
              <a:t>Fitted into pre-existing MB-LB Levantine </a:t>
            </a:r>
            <a:r>
              <a:rPr lang="en-GB" dirty="0"/>
              <a:t>trade in perfume </a:t>
            </a:r>
            <a:r>
              <a:rPr lang="en-GB" dirty="0" smtClean="0"/>
              <a:t>bottles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69688" y="1985818"/>
            <a:ext cx="2706094" cy="3531414"/>
          </a:xfrm>
        </p:spPr>
      </p:pic>
      <p:sp>
        <p:nvSpPr>
          <p:cNvPr id="6" name="TextBox 5"/>
          <p:cNvSpPr txBox="1"/>
          <p:nvPr/>
        </p:nvSpPr>
        <p:spPr>
          <a:xfrm>
            <a:off x="5974896" y="5730256"/>
            <a:ext cx="2300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Yahudiyeh</a:t>
            </a:r>
            <a:r>
              <a:rPr lang="en-GB" dirty="0" smtClean="0"/>
              <a:t> ware </a:t>
            </a:r>
            <a:r>
              <a:rPr lang="en-GB" dirty="0" err="1" smtClean="0"/>
              <a:t>juglet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04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800" dirty="0" smtClean="0"/>
              <a:t>Mycenaean Pottery in the East</a:t>
            </a:r>
          </a:p>
        </p:txBody>
      </p:sp>
      <p:sp>
        <p:nvSpPr>
          <p:cNvPr id="10752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LH IIIA-B: main influx of Mycenaean imported pottery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More than 100 sites in Levant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Most LBA sites in Cyprus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Mainly distributed along coast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Tell Abu </a:t>
            </a:r>
            <a:r>
              <a:rPr lang="en-GB" dirty="0" err="1" smtClean="0">
                <a:solidFill>
                  <a:srgbClr val="FFC000"/>
                </a:solidFill>
              </a:rPr>
              <a:t>Hawam</a:t>
            </a:r>
            <a:r>
              <a:rPr lang="en-GB" dirty="0" smtClean="0">
                <a:solidFill>
                  <a:srgbClr val="FFC000"/>
                </a:solidFill>
              </a:rPr>
              <a:t>, Ugarit </a:t>
            </a:r>
            <a:r>
              <a:rPr lang="en-GB" dirty="0" smtClean="0"/>
              <a:t>&amp; </a:t>
            </a:r>
            <a:r>
              <a:rPr lang="en-GB" dirty="0" smtClean="0">
                <a:solidFill>
                  <a:srgbClr val="FFC000"/>
                </a:solidFill>
              </a:rPr>
              <a:t>Enkomi</a:t>
            </a:r>
            <a:r>
              <a:rPr lang="en-GB" dirty="0" smtClean="0"/>
              <a:t> appear to be gateway trading communities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Major deposit of Mycenaean imports at Amarna, Egypt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But only minute quantities in Hittite Anatolia</a:t>
            </a:r>
          </a:p>
        </p:txBody>
      </p:sp>
      <p:pic>
        <p:nvPicPr>
          <p:cNvPr id="8" name="Picture 9" descr="Arediou SJ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890" y="2132856"/>
            <a:ext cx="3581350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6660232" y="5589240"/>
            <a:ext cx="2003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Stirrup Jar, Arediou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7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7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7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7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7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75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75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Mycenaean Pottery in the East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Main shapes: flasks &amp; stirrup jars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Distribution of pottery &amp; range of shapes represent a fundamental change in organisation of long-distance maritime trade: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Bulk commodity mercantile trade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Targeted marketing</a:t>
            </a:r>
          </a:p>
        </p:txBody>
      </p:sp>
      <p:pic>
        <p:nvPicPr>
          <p:cNvPr id="5" name="Picture 8" descr="flask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64627" y="1773936"/>
            <a:ext cx="3222173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932520" y="5982955"/>
            <a:ext cx="2496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pilgrim flask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1615"/>
          <p:cNvPicPr>
            <a:picLocks noChangeAspect="1" noChangeArrowheads="1"/>
          </p:cNvPicPr>
          <p:nvPr/>
        </p:nvPicPr>
        <p:blipFill>
          <a:blip r:embed="rId3" cstate="email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40" y="2996952"/>
            <a:ext cx="260104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Commodity Trade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320480" cy="508406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Preference for closed shapes</a:t>
            </a:r>
          </a:p>
          <a:p>
            <a:pPr eaLnBrk="1" hangingPunct="1">
              <a:defRPr/>
            </a:pPr>
            <a:r>
              <a:rPr lang="en-GB" dirty="0" err="1" smtClean="0"/>
              <a:t>Pithoid</a:t>
            </a:r>
            <a:r>
              <a:rPr lang="en-GB" dirty="0" smtClean="0"/>
              <a:t> jars: large containers for bulk transport of specific commodities</a:t>
            </a:r>
          </a:p>
          <a:p>
            <a:pPr eaLnBrk="1" hangingPunct="1">
              <a:defRPr/>
            </a:pPr>
            <a:r>
              <a:rPr lang="en-GB" dirty="0" smtClean="0"/>
              <a:t>Suggested contents: oils, honey?</a:t>
            </a:r>
          </a:p>
          <a:p>
            <a:pPr eaLnBrk="1" hangingPunct="1">
              <a:defRPr/>
            </a:pPr>
            <a:r>
              <a:rPr lang="en-GB" dirty="0" smtClean="0"/>
              <a:t>Ulu Burun: organic studies suggest movement of fruits &amp; nuts, such as olives, pomegranates, figs, almonds, pistachios</a:t>
            </a:r>
          </a:p>
        </p:txBody>
      </p:sp>
      <p:pic>
        <p:nvPicPr>
          <p:cNvPr id="7" name="Picture 9" descr="1770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2301986" cy="2790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292080" y="2564904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Pithoid</a:t>
            </a:r>
            <a:r>
              <a:rPr lang="en-GB" dirty="0" smtClean="0"/>
              <a:t> jars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1783"/>
          <p:cNvPicPr>
            <a:picLocks noChangeAspect="1" noChangeArrowheads="1"/>
          </p:cNvPicPr>
          <p:nvPr/>
        </p:nvPicPr>
        <p:blipFill rotWithShape="1">
          <a:blip r:embed="rId2" cstate="print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834743" y="587829"/>
            <a:ext cx="2932233" cy="2242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Perfume Trade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94276"/>
            <a:ext cx="4968552" cy="48234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err="1" smtClean="0"/>
              <a:t>Alabastra</a:t>
            </a:r>
            <a:r>
              <a:rPr lang="en-GB" dirty="0" smtClean="0"/>
              <a:t>, flasks &amp; stirrup jars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err="1" smtClean="0"/>
              <a:t>Pylos</a:t>
            </a:r>
            <a:r>
              <a:rPr lang="en-GB" dirty="0" smtClean="0"/>
              <a:t> archives: specialist production of perfumed oils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Sage, rose, </a:t>
            </a:r>
            <a:r>
              <a:rPr lang="en-GB" dirty="0" err="1" smtClean="0"/>
              <a:t>cyperus</a:t>
            </a:r>
            <a:r>
              <a:rPr lang="en-GB" dirty="0" smtClean="0"/>
              <a:t>, iris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ar</a:t>
            </a:r>
            <a:r>
              <a:rPr lang="en-GB" dirty="0" smtClean="0">
                <a:solidFill>
                  <a:srgbClr val="FFC000"/>
                </a:solidFill>
              </a:rPr>
              <a:t>-re-pa-</a:t>
            </a:r>
            <a:r>
              <a:rPr lang="en-GB" dirty="0" err="1" smtClean="0">
                <a:solidFill>
                  <a:srgbClr val="FFC000"/>
                </a:solidFill>
              </a:rPr>
              <a:t>za</a:t>
            </a:r>
            <a:r>
              <a:rPr lang="en-GB" dirty="0" smtClean="0">
                <a:solidFill>
                  <a:srgbClr val="FFC000"/>
                </a:solidFill>
              </a:rPr>
              <a:t>-o</a:t>
            </a:r>
            <a:r>
              <a:rPr lang="en-GB" dirty="0" smtClean="0"/>
              <a:t> (</a:t>
            </a:r>
            <a:r>
              <a:rPr lang="en-GB" dirty="0" err="1" smtClean="0"/>
              <a:t>aleiphazoös</a:t>
            </a:r>
            <a:r>
              <a:rPr lang="en-GB" dirty="0" smtClean="0"/>
              <a:t>): unguent boiler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2 grades of oil: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po-ro-ko-wa</a:t>
            </a:r>
            <a:r>
              <a:rPr lang="en-GB" dirty="0" smtClean="0">
                <a:solidFill>
                  <a:srgbClr val="FFC000"/>
                </a:solidFill>
              </a:rPr>
              <a:t> (</a:t>
            </a:r>
            <a:r>
              <a:rPr lang="en-GB" dirty="0" err="1" smtClean="0">
                <a:solidFill>
                  <a:srgbClr val="FFC000"/>
                </a:solidFill>
              </a:rPr>
              <a:t>prochoë</a:t>
            </a:r>
            <a:r>
              <a:rPr lang="en-GB" dirty="0" smtClean="0">
                <a:solidFill>
                  <a:srgbClr val="FFC000"/>
                </a:solidFill>
              </a:rPr>
              <a:t>) – pourable liquid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we-a-re-</a:t>
            </a:r>
            <a:r>
              <a:rPr lang="en-GB" dirty="0" err="1" smtClean="0">
                <a:solidFill>
                  <a:srgbClr val="FFC000"/>
                </a:solidFill>
              </a:rPr>
              <a:t>po</a:t>
            </a:r>
            <a:r>
              <a:rPr lang="en-GB" dirty="0" smtClean="0">
                <a:solidFill>
                  <a:srgbClr val="FFC000"/>
                </a:solidFill>
              </a:rPr>
              <a:t> (</a:t>
            </a:r>
            <a:r>
              <a:rPr lang="en-GB" dirty="0" err="1" smtClean="0">
                <a:solidFill>
                  <a:srgbClr val="FFC000"/>
                </a:solidFill>
              </a:rPr>
              <a:t>aloiphë</a:t>
            </a:r>
            <a:r>
              <a:rPr lang="en-GB" dirty="0" smtClean="0">
                <a:solidFill>
                  <a:srgbClr val="FFC000"/>
                </a:solidFill>
              </a:rPr>
              <a:t>) – “for smearing on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”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Distinctive product, highly valued in the East</a:t>
            </a:r>
          </a:p>
        </p:txBody>
      </p:sp>
      <p:pic>
        <p:nvPicPr>
          <p:cNvPr id="7" name="Picture 4" descr="14546_mycenaean_stirrup-jar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92080" y="3609553"/>
            <a:ext cx="3048807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516216" y="2924944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Alabastron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507682" y="6181273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Stirrup jar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Value of Perfumes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Texts reiterate importance of perfumed oils: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Hittite text: “Behold I have no perfumed oil for anointing”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Annals of </a:t>
            </a:r>
            <a:r>
              <a:rPr lang="en-GB" dirty="0" err="1" smtClean="0"/>
              <a:t>Tuthmosis</a:t>
            </a:r>
            <a:r>
              <a:rPr lang="en-GB" dirty="0" smtClean="0"/>
              <a:t> III: “sweet oil &amp; green oil from Syria”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err="1" smtClean="0"/>
              <a:t>Seti</a:t>
            </a:r>
            <a:r>
              <a:rPr lang="en-GB" dirty="0" smtClean="0"/>
              <a:t> II: lists various oils from </a:t>
            </a:r>
            <a:r>
              <a:rPr lang="en-GB" dirty="0" err="1" smtClean="0"/>
              <a:t>Alashiya</a:t>
            </a:r>
            <a:r>
              <a:rPr lang="en-GB" dirty="0" smtClean="0"/>
              <a:t>, </a:t>
            </a:r>
            <a:r>
              <a:rPr lang="en-GB" dirty="0" err="1" smtClean="0"/>
              <a:t>Khatti</a:t>
            </a:r>
            <a:r>
              <a:rPr lang="en-GB" dirty="0" smtClean="0"/>
              <a:t>, Syria “to anoint his [pharaoh’s] army &amp; </a:t>
            </a:r>
            <a:r>
              <a:rPr lang="en-GB" dirty="0" err="1" smtClean="0"/>
              <a:t>chariotry</a:t>
            </a:r>
            <a:r>
              <a:rPr lang="en-GB" dirty="0" smtClean="0"/>
              <a:t>”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Mycenaean texts associate oils &amp; textiles: textiles anointed as part of ritual practices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Ugaritic texts refer to the use of oils &amp; unguents in funerary ritual: anointing the body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5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15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5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15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15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15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Oils to Egypt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968552" cy="496855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Olive oil (&amp; stirrup jars) particularly prized in Egypt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Amarna period: olives </a:t>
            </a:r>
            <a:r>
              <a:rPr lang="en-GB" dirty="0" smtClean="0"/>
              <a:t>from Aegean as </a:t>
            </a:r>
            <a:r>
              <a:rPr lang="en-GB" i="1" dirty="0" err="1" smtClean="0"/>
              <a:t>jnw</a:t>
            </a:r>
            <a:endParaRPr lang="en-GB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Egyptians imitations </a:t>
            </a:r>
            <a:r>
              <a:rPr lang="en-GB" dirty="0" smtClean="0"/>
              <a:t>of stirrup jars</a:t>
            </a:r>
            <a:endParaRPr lang="en-GB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Saqqara necropolis: Amarna period stirrup jars carefully curated &amp; buried in </a:t>
            </a:r>
            <a:r>
              <a:rPr lang="en-GB" dirty="0" err="1" smtClean="0"/>
              <a:t>Ramesside</a:t>
            </a:r>
            <a:r>
              <a:rPr lang="en-GB" dirty="0" smtClean="0"/>
              <a:t> period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Tomb of </a:t>
            </a:r>
            <a:r>
              <a:rPr lang="en-GB" dirty="0" err="1" smtClean="0"/>
              <a:t>Ramesses</a:t>
            </a:r>
            <a:r>
              <a:rPr lang="en-GB" dirty="0" smtClean="0"/>
              <a:t> III: representations of high status trade objects includes 9 stirrup jars</a:t>
            </a:r>
          </a:p>
        </p:txBody>
      </p:sp>
      <p:sp>
        <p:nvSpPr>
          <p:cNvPr id="2" name="Rectangle 1"/>
          <p:cNvSpPr/>
          <p:nvPr/>
        </p:nvSpPr>
        <p:spPr>
          <a:xfrm>
            <a:off x="6485087" y="5219908"/>
            <a:ext cx="21913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Tomb of Ramesses III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0112" y="2273468"/>
            <a:ext cx="3240360" cy="289854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67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Tableware</a:t>
            </a:r>
            <a:endParaRPr lang="en-GB" sz="5400" dirty="0" smtClean="0"/>
          </a:p>
        </p:txBody>
      </p:sp>
      <p:sp>
        <p:nvSpPr>
          <p:cNvPr id="1126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628800"/>
            <a:ext cx="4824536" cy="496743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Limited </a:t>
            </a:r>
            <a:r>
              <a:rPr lang="en-GB" dirty="0" smtClean="0"/>
              <a:t>range of open shapes, in small quantities: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Cups, </a:t>
            </a:r>
            <a:r>
              <a:rPr lang="en-GB" dirty="0" err="1" smtClean="0"/>
              <a:t>kylikes</a:t>
            </a:r>
            <a:r>
              <a:rPr lang="en-GB" dirty="0" smtClean="0"/>
              <a:t>, shallow bowls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Levant: preference for Cypriot tableware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Incorporated within patterns of consumption within the settlement &amp; in funerary ritual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Exported for its innate properties rather than for contents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Sailor trade?</a:t>
            </a:r>
          </a:p>
        </p:txBody>
      </p:sp>
      <p:pic>
        <p:nvPicPr>
          <p:cNvPr id="7" name="Picture 11" descr="Mycenaean cup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2636912"/>
            <a:ext cx="3779912" cy="212354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6588224" y="4869160"/>
            <a:ext cx="21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Cups from </a:t>
            </a:r>
            <a:r>
              <a:rPr lang="en-GB" dirty="0" err="1" smtClean="0"/>
              <a:t>Kalavasos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err="1" smtClean="0"/>
              <a:t>Amphroid</a:t>
            </a:r>
            <a:r>
              <a:rPr lang="en-GB" sz="5400" dirty="0" smtClean="0"/>
              <a:t> </a:t>
            </a:r>
            <a:r>
              <a:rPr lang="en-GB" sz="5400" dirty="0" err="1" smtClean="0"/>
              <a:t>Kraters</a:t>
            </a:r>
            <a:endParaRPr lang="en-GB" sz="5400" dirty="0" smtClean="0"/>
          </a:p>
        </p:txBody>
      </p:sp>
      <p:sp>
        <p:nvSpPr>
          <p:cNvPr id="1136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Central element of dining set</a:t>
            </a:r>
          </a:p>
          <a:p>
            <a:pPr eaLnBrk="1" hangingPunct="1">
              <a:defRPr/>
            </a:pPr>
            <a:r>
              <a:rPr lang="en-GB" dirty="0" smtClean="0"/>
              <a:t>Iconography designed to appeal to aristocratic tastes in Near East</a:t>
            </a:r>
          </a:p>
          <a:p>
            <a:pPr eaLnBrk="1" hangingPunct="1">
              <a:defRPr/>
            </a:pPr>
            <a:r>
              <a:rPr lang="en-GB" dirty="0" smtClean="0"/>
              <a:t>Ugaritic mode of serving wine: </a:t>
            </a:r>
            <a:r>
              <a:rPr lang="en-GB" i="1" dirty="0" err="1" smtClean="0">
                <a:solidFill>
                  <a:srgbClr val="FFC000"/>
                </a:solidFill>
              </a:rPr>
              <a:t>marzeah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en-GB" dirty="0" smtClean="0"/>
              <a:t>Particularly popular in Ugarit &amp; on Cyprus</a:t>
            </a:r>
          </a:p>
          <a:p>
            <a:pPr eaLnBrk="1" hangingPunct="1">
              <a:defRPr/>
            </a:pPr>
            <a:r>
              <a:rPr lang="en-GB" dirty="0" smtClean="0">
                <a:solidFill>
                  <a:srgbClr val="FFC000"/>
                </a:solidFill>
              </a:rPr>
              <a:t>Targeted marketing</a:t>
            </a:r>
          </a:p>
        </p:txBody>
      </p:sp>
      <p:pic>
        <p:nvPicPr>
          <p:cNvPr id="11" name="Content Placeholder 6" descr="chariot krater bamboul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04664"/>
            <a:ext cx="2857500" cy="3505200"/>
          </a:xfrm>
          <a:prstGeom prst="rect">
            <a:avLst/>
          </a:prstGeom>
        </p:spPr>
      </p:pic>
      <p:pic>
        <p:nvPicPr>
          <p:cNvPr id="113671" name="Picture 7" descr="Fig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4048" y="4221088"/>
            <a:ext cx="3959352" cy="21884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3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3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Chariot </a:t>
            </a:r>
            <a:r>
              <a:rPr lang="en-GB" dirty="0" err="1" smtClean="0"/>
              <a:t>Kraters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680520" cy="4968552"/>
          </a:xfrm>
        </p:spPr>
        <p:txBody>
          <a:bodyPr/>
          <a:lstStyle/>
          <a:p>
            <a:r>
              <a:rPr lang="en-GB" dirty="0" smtClean="0"/>
              <a:t>Typically </a:t>
            </a:r>
            <a:r>
              <a:rPr lang="en-GB" dirty="0" smtClean="0"/>
              <a:t>decorated with </a:t>
            </a:r>
            <a:r>
              <a:rPr lang="en-GB" dirty="0" smtClean="0">
                <a:solidFill>
                  <a:srgbClr val="FFC000"/>
                </a:solidFill>
              </a:rPr>
              <a:t>chariot procession:</a:t>
            </a:r>
          </a:p>
          <a:p>
            <a:pPr lvl="1"/>
            <a:r>
              <a:rPr lang="en-GB" dirty="0" smtClean="0"/>
              <a:t>Very schematised representation of chariot</a:t>
            </a:r>
          </a:p>
          <a:p>
            <a:pPr lvl="1"/>
            <a:r>
              <a:rPr lang="en-GB" dirty="0" smtClean="0"/>
              <a:t>Very schematised pair of horses</a:t>
            </a:r>
          </a:p>
          <a:p>
            <a:pPr lvl="1"/>
            <a:r>
              <a:rPr lang="en-GB" dirty="0" smtClean="0"/>
              <a:t>Typically two robed charioteers </a:t>
            </a:r>
          </a:p>
          <a:p>
            <a:r>
              <a:rPr lang="en-GB" dirty="0" smtClean="0"/>
              <a:t>Filling motifs: mix of rocky landscapes &amp; abstract fill</a:t>
            </a:r>
            <a:endParaRPr lang="en-GB" dirty="0"/>
          </a:p>
        </p:txBody>
      </p:sp>
      <p:pic>
        <p:nvPicPr>
          <p:cNvPr id="7" name="Content Placeholder 6" descr="chariot krater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16832"/>
            <a:ext cx="3421499" cy="3672408"/>
          </a:xfrm>
        </p:spPr>
      </p:pic>
      <p:sp>
        <p:nvSpPr>
          <p:cNvPr id="2" name="TextBox 1"/>
          <p:cNvSpPr txBox="1"/>
          <p:nvPr/>
        </p:nvSpPr>
        <p:spPr>
          <a:xfrm>
            <a:off x="6228184" y="5723964"/>
            <a:ext cx="2251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Chariot </a:t>
            </a:r>
            <a:r>
              <a:rPr lang="en-GB" dirty="0" err="1" smtClean="0"/>
              <a:t>krater</a:t>
            </a:r>
            <a:r>
              <a:rPr lang="en-GB" dirty="0" smtClean="0"/>
              <a:t>, Cyprus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44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Pastoral Scenes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64496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On </a:t>
            </a:r>
            <a:r>
              <a:rPr lang="en-GB" dirty="0" err="1" smtClean="0"/>
              <a:t>kraters</a:t>
            </a:r>
            <a:r>
              <a:rPr lang="en-GB" dirty="0" smtClean="0"/>
              <a:t>, jugs, bowls:</a:t>
            </a:r>
          </a:p>
          <a:p>
            <a:r>
              <a:rPr lang="en-GB" dirty="0" smtClean="0"/>
              <a:t>Various motifs repeated:</a:t>
            </a:r>
          </a:p>
          <a:p>
            <a:pPr lvl="1"/>
            <a:r>
              <a:rPr lang="en-GB" dirty="0" smtClean="0"/>
              <a:t>Grazing cattle, goats, stags; birds</a:t>
            </a:r>
          </a:p>
          <a:p>
            <a:r>
              <a:rPr lang="en-GB" dirty="0" smtClean="0"/>
              <a:t>Derived from pastoral scenes of </a:t>
            </a:r>
            <a:r>
              <a:rPr lang="en-GB" dirty="0" smtClean="0">
                <a:solidFill>
                  <a:srgbClr val="FFC000"/>
                </a:solidFill>
              </a:rPr>
              <a:t>the International Style:</a:t>
            </a:r>
          </a:p>
          <a:p>
            <a:pPr lvl="1"/>
            <a:r>
              <a:rPr lang="en-GB" dirty="0" smtClean="0"/>
              <a:t>Symbolized fecundity &amp; the natural order of things</a:t>
            </a:r>
          </a:p>
          <a:p>
            <a:r>
              <a:rPr lang="en-GB" dirty="0" smtClean="0"/>
              <a:t>Stylised not naturalistic</a:t>
            </a:r>
          </a:p>
          <a:p>
            <a:r>
              <a:rPr lang="en-GB" dirty="0" smtClean="0"/>
              <a:t>Infill of animals: motifs influenced by textile designs?</a:t>
            </a:r>
          </a:p>
        </p:txBody>
      </p:sp>
      <p:pic>
        <p:nvPicPr>
          <p:cNvPr id="7" name="Content Placeholder 6" descr="detail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421" y="692696"/>
            <a:ext cx="3931319" cy="2376264"/>
          </a:xfrm>
        </p:spPr>
      </p:pic>
      <p:pic>
        <p:nvPicPr>
          <p:cNvPr id="8" name="Picture 7" descr="kourion krater stag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9484" y="3781444"/>
            <a:ext cx="3895194" cy="259273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76056" y="3240536"/>
            <a:ext cx="351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</a:t>
            </a:r>
            <a:r>
              <a:rPr lang="en-GB" dirty="0" err="1" smtClean="0"/>
              <a:t>krater</a:t>
            </a:r>
            <a:r>
              <a:rPr lang="en-GB" dirty="0" smtClean="0"/>
              <a:t> &amp; local imitation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75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Kraters &amp; Object Biography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08406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Prized possessions</a:t>
            </a:r>
          </a:p>
          <a:p>
            <a:pPr>
              <a:defRPr/>
            </a:pPr>
            <a:r>
              <a:rPr lang="en-GB" dirty="0" smtClean="0"/>
              <a:t>Inherently associated with their owner &amp; carefully </a:t>
            </a:r>
            <a:r>
              <a:rPr lang="en-GB" dirty="0" err="1" smtClean="0"/>
              <a:t>curated</a:t>
            </a:r>
            <a:r>
              <a:rPr lang="en-GB" dirty="0" smtClean="0"/>
              <a:t> in life</a:t>
            </a:r>
          </a:p>
          <a:p>
            <a:pPr>
              <a:defRPr/>
            </a:pPr>
            <a:r>
              <a:rPr lang="en-GB" dirty="0" smtClean="0"/>
              <a:t>Gendered objects?</a:t>
            </a:r>
          </a:p>
          <a:p>
            <a:pPr>
              <a:defRPr/>
            </a:pPr>
            <a:r>
              <a:rPr lang="en-GB" dirty="0" smtClean="0"/>
              <a:t>History objects: </a:t>
            </a:r>
          </a:p>
          <a:p>
            <a:pPr lvl="1">
              <a:defRPr/>
            </a:pPr>
            <a:r>
              <a:rPr lang="en-GB" dirty="0" smtClean="0"/>
              <a:t>Appropriate gift for an individual as they reached an important threshold in life </a:t>
            </a:r>
          </a:p>
          <a:p>
            <a:pPr lvl="1">
              <a:defRPr/>
            </a:pPr>
            <a:r>
              <a:rPr lang="en-GB" dirty="0" smtClean="0"/>
              <a:t>Used to mark important occasions throughout their life</a:t>
            </a:r>
          </a:p>
          <a:p>
            <a:pPr>
              <a:defRPr/>
            </a:pPr>
            <a:r>
              <a:rPr lang="en-GB" dirty="0" smtClean="0"/>
              <a:t>Individual choice of decoration?</a:t>
            </a:r>
          </a:p>
          <a:p>
            <a:pPr>
              <a:defRPr/>
            </a:pPr>
            <a:r>
              <a:rPr lang="en-GB" dirty="0" smtClean="0"/>
              <a:t>Custom of gift-giving of kraters survives into later Greek epic</a:t>
            </a:r>
            <a:r>
              <a:rPr lang="en-US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9" name="Picture 5" descr="shrine kra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88840"/>
            <a:ext cx="323112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228184" y="5548590"/>
            <a:ext cx="247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Shrine </a:t>
            </a:r>
            <a:r>
              <a:rPr lang="en-GB" dirty="0" err="1" smtClean="0"/>
              <a:t>krater</a:t>
            </a:r>
            <a:r>
              <a:rPr lang="en-GB" dirty="0" smtClean="0"/>
              <a:t>, </a:t>
            </a:r>
            <a:r>
              <a:rPr lang="en-GB" dirty="0" err="1" smtClean="0"/>
              <a:t>Kalavasos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Figurines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Found at a small number of sites along the coast of </a:t>
            </a:r>
            <a:r>
              <a:rPr lang="en-GB" dirty="0" err="1" smtClean="0"/>
              <a:t>Syro</a:t>
            </a:r>
            <a:r>
              <a:rPr lang="en-GB" dirty="0" smtClean="0"/>
              <a:t>-Palestine &amp; on Cyprus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Three main types:  female figurines </a:t>
            </a:r>
            <a:r>
              <a:rPr lang="en-GB" dirty="0" smtClean="0">
                <a:solidFill>
                  <a:srgbClr val="FFC000"/>
                </a:solidFill>
              </a:rPr>
              <a:t>(Psi &amp; Phi), </a:t>
            </a:r>
            <a:r>
              <a:rPr lang="en-GB" dirty="0" smtClean="0"/>
              <a:t>bulls, &amp; chariots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64% found within kingdom of Ugarit: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Ras Shamra, Minet el Beidha &amp; Tell Sukas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Very few found further south than Tell Abu </a:t>
            </a:r>
            <a:r>
              <a:rPr lang="en-GB" dirty="0" err="1" smtClean="0"/>
              <a:t>Hawam</a:t>
            </a:r>
            <a:endParaRPr lang="en-GB" dirty="0" smtClean="0"/>
          </a:p>
        </p:txBody>
      </p:sp>
      <p:pic>
        <p:nvPicPr>
          <p:cNvPr id="1030" name="Picture 6" descr="C:\Users\Louise\Documents\ROUTLEDGE\illustrations\Chapter 2\Fig 2_6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92080" y="2636912"/>
            <a:ext cx="3646714" cy="235131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6477862" y="5301208"/>
            <a:ext cx="2208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Figurines from Ugarit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Figurines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Used in settlement, funerary &amp; cult contexts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How should we interpret these objects?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Personal objects – private cult?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Do they indicate the presence of Mycenaean settlers?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What about sailor trade?</a:t>
            </a:r>
          </a:p>
          <a:p>
            <a:endParaRPr lang="en-GB" dirty="0"/>
          </a:p>
        </p:txBody>
      </p:sp>
      <p:pic>
        <p:nvPicPr>
          <p:cNvPr id="5" name="Content Placeholder 4" descr="mycenaean figurine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088" y="2276872"/>
            <a:ext cx="3487567" cy="2385595"/>
          </a:xfrm>
        </p:spPr>
      </p:pic>
      <p:sp>
        <p:nvSpPr>
          <p:cNvPr id="4" name="TextBox 3"/>
          <p:cNvSpPr txBox="1"/>
          <p:nvPr/>
        </p:nvSpPr>
        <p:spPr>
          <a:xfrm>
            <a:off x="6372200" y="4787860"/>
            <a:ext cx="225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Figurines from Cyprus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Vessels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1885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Rare: unusual exports to Near East</a:t>
            </a:r>
          </a:p>
          <a:p>
            <a:pPr>
              <a:defRPr/>
            </a:pPr>
            <a:r>
              <a:rPr lang="en-GB" dirty="0" smtClean="0"/>
              <a:t>Primarily found at Ugarit &amp; on Cyprus</a:t>
            </a:r>
          </a:p>
          <a:p>
            <a:pPr>
              <a:defRPr/>
            </a:pPr>
            <a:r>
              <a:rPr lang="en-GB" dirty="0" smtClean="0"/>
              <a:t>Conical rhyta: filtered flavoured beverages (wine &amp; barley beer)</a:t>
            </a:r>
          </a:p>
          <a:p>
            <a:pPr>
              <a:defRPr/>
            </a:pPr>
            <a:r>
              <a:rPr lang="en-GB" dirty="0" smtClean="0"/>
              <a:t>Animal rhyta: liquid libations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5" name="Content Placeholder 4" descr="rhyt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0790" y="476672"/>
            <a:ext cx="28670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enkomi conical rhyton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64200" y="3717032"/>
            <a:ext cx="1516862" cy="28083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61509" y="5982239"/>
            <a:ext cx="2304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Enkomi conical </a:t>
            </a:r>
            <a:r>
              <a:rPr lang="en-GB" dirty="0" err="1" smtClean="0"/>
              <a:t>rhyton</a:t>
            </a:r>
            <a:endParaRPr lang="en-GB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6091471" y="3212077"/>
            <a:ext cx="2524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Ugarit bull’s head rhyton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Vessels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248472" cy="4536504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Ugarit: found in buildings with cultic associations</a:t>
            </a:r>
          </a:p>
          <a:p>
            <a:pPr>
              <a:defRPr/>
            </a:pPr>
            <a:r>
              <a:rPr lang="en-GB" dirty="0" smtClean="0"/>
              <a:t>Cyprus: incorporated within funerary practices</a:t>
            </a:r>
          </a:p>
          <a:p>
            <a:pPr>
              <a:defRPr/>
            </a:pPr>
            <a:r>
              <a:rPr lang="en-GB" dirty="0" smtClean="0"/>
              <a:t>Local imitations in faience &amp; clay</a:t>
            </a:r>
            <a:endParaRPr lang="en-GB" dirty="0"/>
          </a:p>
        </p:txBody>
      </p:sp>
      <p:pic>
        <p:nvPicPr>
          <p:cNvPr id="5" name="Picture 6" descr="faience rhyt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3063" y="3140968"/>
            <a:ext cx="2533650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BR rhyton.tif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86599"/>
            <a:ext cx="1515229" cy="27363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44208" y="2054751"/>
            <a:ext cx="1986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Base Ring rhyton</a:t>
            </a:r>
          </a:p>
          <a:p>
            <a:r>
              <a:rPr lang="en-GB" sz="2000" dirty="0" smtClean="0"/>
              <a:t>Ugarit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4716649" y="5301208"/>
            <a:ext cx="16049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Faience rhyton</a:t>
            </a:r>
          </a:p>
          <a:p>
            <a:pPr algn="r"/>
            <a:r>
              <a:rPr lang="en-GB" dirty="0" smtClean="0"/>
              <a:t>Kition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Context of Use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452264" y="1628800"/>
            <a:ext cx="8363272" cy="5082809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Very diverse throughout Near East: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Ugarit: greatest quantities of pottery, incorporated into daily life &amp; funerary ritual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Cups found frequently in domestic contexts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Cyprus: primarily funerary use, but some evidence for use in daily life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Egypt: primarily in high status or official contexts, such as palaces, forts. Also in domestic &amp; funerary contexts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Widely available to mercantile classes: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Valued but not a luxury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4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4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4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1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Targeted Markets?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608512" cy="4823416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Decorated Mycenaean pottery very rare in Aegean contexts</a:t>
            </a:r>
          </a:p>
          <a:p>
            <a:pPr eaLnBrk="1" hangingPunct="1">
              <a:defRPr/>
            </a:pPr>
            <a:r>
              <a:rPr lang="en-GB" dirty="0" smtClean="0"/>
              <a:t>Pictorial pottery created specifically for Near Eastern market:</a:t>
            </a:r>
          </a:p>
          <a:p>
            <a:pPr lvl="1" eaLnBrk="1" hangingPunct="1">
              <a:defRPr/>
            </a:pPr>
            <a:r>
              <a:rPr lang="en-GB" dirty="0" smtClean="0"/>
              <a:t>Chariot kraters</a:t>
            </a:r>
          </a:p>
          <a:p>
            <a:pPr lvl="1" eaLnBrk="1" hangingPunct="1">
              <a:defRPr/>
            </a:pPr>
            <a:r>
              <a:rPr lang="en-GB" dirty="0" smtClean="0"/>
              <a:t>Pictorial &amp; “plain” shallow bowls</a:t>
            </a:r>
          </a:p>
          <a:p>
            <a:pPr eaLnBrk="1" hangingPunct="1">
              <a:defRPr/>
            </a:pPr>
            <a:r>
              <a:rPr lang="en-GB" dirty="0" smtClean="0"/>
              <a:t>Aegean potters aware of Near Eastern tastes &amp; specifically target these</a:t>
            </a:r>
          </a:p>
          <a:p>
            <a:pPr eaLnBrk="1" hangingPunct="1">
              <a:defRPr/>
            </a:pPr>
            <a:r>
              <a:rPr lang="en-GB" dirty="0" smtClean="0"/>
              <a:t>Palatial control of pottery trade?</a:t>
            </a:r>
          </a:p>
          <a:p>
            <a:pPr lvl="1">
              <a:defRPr/>
            </a:pPr>
            <a:r>
              <a:rPr lang="en-GB" dirty="0" smtClean="0"/>
              <a:t>Attached specialists</a:t>
            </a:r>
          </a:p>
        </p:txBody>
      </p:sp>
      <p:pic>
        <p:nvPicPr>
          <p:cNvPr id="7" name="Content Placeholder 6" descr="chariot krater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92696"/>
            <a:ext cx="2713484" cy="2912473"/>
          </a:xfrm>
        </p:spPr>
      </p:pic>
      <p:pic>
        <p:nvPicPr>
          <p:cNvPr id="14340" name="Picture 5" descr="1677"/>
          <p:cNvPicPr>
            <a:picLocks noChangeAspect="1" noChangeArrowheads="1"/>
          </p:cNvPicPr>
          <p:nvPr/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4129606"/>
            <a:ext cx="3793604" cy="2098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159440" y="3604954"/>
            <a:ext cx="1513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Chariot krater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372385" y="6237312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Shallow bowl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Production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Origins of Mycenaean pottery in East Mediterranean?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Locally produced in East?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Chemical analyses: much pottery made from clay from Argolid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Trade in clay – use as </a:t>
            </a:r>
            <a:r>
              <a:rPr lang="en-GB" dirty="0" err="1" smtClean="0"/>
              <a:t>balast</a:t>
            </a:r>
            <a:r>
              <a:rPr lang="en-GB" dirty="0" smtClean="0"/>
              <a:t>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Pottery workshop at </a:t>
            </a:r>
            <a:r>
              <a:rPr lang="en-GB" dirty="0" err="1" smtClean="0"/>
              <a:t>Berbati</a:t>
            </a:r>
            <a:endParaRPr lang="en-GB" dirty="0" smtClean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364088" y="1988840"/>
            <a:ext cx="3232484" cy="3672408"/>
          </a:xfrm>
        </p:spPr>
      </p:pic>
      <p:sp>
        <p:nvSpPr>
          <p:cNvPr id="4" name="TextBox 3"/>
          <p:cNvSpPr txBox="1"/>
          <p:nvPr/>
        </p:nvSpPr>
        <p:spPr>
          <a:xfrm>
            <a:off x="6732240" y="5836622"/>
            <a:ext cx="136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 smtClean="0"/>
              <a:t>Argolid</a:t>
            </a:r>
            <a:r>
              <a:rPr lang="en-GB" sz="1600" dirty="0" smtClean="0"/>
              <a:t> </a:t>
            </a:r>
            <a:r>
              <a:rPr lang="en-GB" sz="1600" dirty="0" err="1" smtClean="0"/>
              <a:t>krater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Local Production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smtClean="0"/>
              <a:t>century </a:t>
            </a:r>
            <a:r>
              <a:rPr lang="en-GB" dirty="0"/>
              <a:t>evidence for local production in Levant &amp; </a:t>
            </a:r>
            <a:r>
              <a:rPr lang="en-GB" dirty="0" smtClean="0"/>
              <a:t>Cyprus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Cypriot pastoral style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LH IIIB “simple style”: </a:t>
            </a: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Movement of potters?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Demand for Mycenaean goods outstrips supply?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Breakdown in Mycenaean supply?</a:t>
            </a:r>
          </a:p>
        </p:txBody>
      </p:sp>
      <p:pic>
        <p:nvPicPr>
          <p:cNvPr id="7" name="Content Placeholder 6" descr="BethShan imita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4005064"/>
            <a:ext cx="222885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pastoral krater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532" y="1125173"/>
            <a:ext cx="2731206" cy="234155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92080" y="3501008"/>
            <a:ext cx="2938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Pastoral Style krater, Enkomi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427985" y="630932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Simple Style stirrup jar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66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59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Summary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/>
              <a:t>First large-scale mercantile maritime trade</a:t>
            </a:r>
          </a:p>
          <a:p>
            <a:pPr eaLnBrk="1" hangingPunct="1">
              <a:defRPr/>
            </a:pPr>
            <a:r>
              <a:rPr lang="en-GB" sz="2800" dirty="0" smtClean="0"/>
              <a:t>Clear evidence for targeting specific markets</a:t>
            </a:r>
          </a:p>
          <a:p>
            <a:pPr eaLnBrk="1" hangingPunct="1">
              <a:defRPr/>
            </a:pPr>
            <a:r>
              <a:rPr lang="en-GB" sz="2800" dirty="0" smtClean="0"/>
              <a:t>Clear evidence for localised patterns of consumption</a:t>
            </a:r>
          </a:p>
          <a:p>
            <a:pPr eaLnBrk="1" hangingPunct="1">
              <a:defRPr/>
            </a:pPr>
            <a:r>
              <a:rPr lang="en-GB" sz="2800" dirty="0" smtClean="0"/>
              <a:t>Wide range of Mycenaean pottery exported (open &amp; closed shapes, ritual vases, figurines)</a:t>
            </a:r>
          </a:p>
          <a:p>
            <a:pPr eaLnBrk="1" hangingPunct="1">
              <a:defRPr/>
            </a:pPr>
            <a:r>
              <a:rPr lang="en-GB" sz="2800" dirty="0" smtClean="0"/>
              <a:t>Probably reflecting diversity of trade mechanisms: palace trade, mercantile, tramping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636</TotalTime>
  <Words>1128</Words>
  <Application>Microsoft Office PowerPoint</Application>
  <PresentationFormat>On-screen Show (4:3)</PresentationFormat>
  <Paragraphs>173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Connected Worlds</vt:lpstr>
      <vt:lpstr>Mycenaean Pottery in the East</vt:lpstr>
      <vt:lpstr>Mycenaean Pottery in the East</vt:lpstr>
      <vt:lpstr>Mycenaean Pottery in the East</vt:lpstr>
      <vt:lpstr>Mycenaean Pottery in the East</vt:lpstr>
      <vt:lpstr>Commodity Trade</vt:lpstr>
      <vt:lpstr>Perfume Trade</vt:lpstr>
      <vt:lpstr>Value of Perfumes</vt:lpstr>
      <vt:lpstr>Oils to Egypt</vt:lpstr>
      <vt:lpstr>Tableware</vt:lpstr>
      <vt:lpstr>Amphroid Kraters</vt:lpstr>
      <vt:lpstr>Chariot Kraters</vt:lpstr>
      <vt:lpstr>Pastoral Scenes</vt:lpstr>
      <vt:lpstr>Kraters &amp; Object Biography</vt:lpstr>
      <vt:lpstr>Figurines</vt:lpstr>
      <vt:lpstr>Figurines </vt:lpstr>
      <vt:lpstr>Ritual Vessels</vt:lpstr>
      <vt:lpstr>Ritual Vessels</vt:lpstr>
      <vt:lpstr>Context of Use</vt:lpstr>
      <vt:lpstr>Targeted Markets?</vt:lpstr>
      <vt:lpstr>Production</vt:lpstr>
      <vt:lpstr>Local Production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83</cp:revision>
  <dcterms:created xsi:type="dcterms:W3CDTF">2013-03-15T17:08:50Z</dcterms:created>
  <dcterms:modified xsi:type="dcterms:W3CDTF">2016-03-09T13:34:06Z</dcterms:modified>
</cp:coreProperties>
</file>